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</p:sldMasterIdLst>
  <p:notesMasterIdLst>
    <p:notesMasterId r:id="rId128"/>
  </p:notesMasterIdLst>
  <p:sldIdLst>
    <p:sldId id="273" r:id="rId2"/>
    <p:sldId id="384" r:id="rId3"/>
    <p:sldId id="385" r:id="rId4"/>
    <p:sldId id="274" r:id="rId5"/>
    <p:sldId id="387" r:id="rId6"/>
    <p:sldId id="276" r:id="rId7"/>
    <p:sldId id="277" r:id="rId8"/>
    <p:sldId id="278" r:id="rId9"/>
    <p:sldId id="426" r:id="rId10"/>
    <p:sldId id="280" r:id="rId11"/>
    <p:sldId id="281" r:id="rId12"/>
    <p:sldId id="282" r:id="rId13"/>
    <p:sldId id="424" r:id="rId14"/>
    <p:sldId id="411" r:id="rId15"/>
    <p:sldId id="355" r:id="rId16"/>
    <p:sldId id="283" r:id="rId17"/>
    <p:sldId id="284" r:id="rId18"/>
    <p:sldId id="356" r:id="rId19"/>
    <p:sldId id="285" r:id="rId20"/>
    <p:sldId id="286" r:id="rId21"/>
    <p:sldId id="287" r:id="rId22"/>
    <p:sldId id="412" r:id="rId23"/>
    <p:sldId id="288" r:id="rId24"/>
    <p:sldId id="388" r:id="rId25"/>
    <p:sldId id="358" r:id="rId26"/>
    <p:sldId id="359" r:id="rId27"/>
    <p:sldId id="360" r:id="rId28"/>
    <p:sldId id="413" r:id="rId29"/>
    <p:sldId id="427" r:id="rId30"/>
    <p:sldId id="361" r:id="rId31"/>
    <p:sldId id="289" r:id="rId32"/>
    <p:sldId id="362" r:id="rId33"/>
    <p:sldId id="389" r:id="rId34"/>
    <p:sldId id="390" r:id="rId35"/>
    <p:sldId id="419" r:id="rId36"/>
    <p:sldId id="363" r:id="rId37"/>
    <p:sldId id="414" r:id="rId38"/>
    <p:sldId id="291" r:id="rId39"/>
    <p:sldId id="292" r:id="rId40"/>
    <p:sldId id="364" r:id="rId41"/>
    <p:sldId id="293" r:id="rId42"/>
    <p:sldId id="294" r:id="rId43"/>
    <p:sldId id="295" r:id="rId44"/>
    <p:sldId id="365" r:id="rId45"/>
    <p:sldId id="296" r:id="rId46"/>
    <p:sldId id="297" r:id="rId47"/>
    <p:sldId id="298" r:id="rId48"/>
    <p:sldId id="299" r:id="rId49"/>
    <p:sldId id="300" r:id="rId50"/>
    <p:sldId id="301" r:id="rId51"/>
    <p:sldId id="302" r:id="rId52"/>
    <p:sldId id="303" r:id="rId53"/>
    <p:sldId id="304" r:id="rId54"/>
    <p:sldId id="305" r:id="rId55"/>
    <p:sldId id="306" r:id="rId56"/>
    <p:sldId id="307" r:id="rId57"/>
    <p:sldId id="308" r:id="rId58"/>
    <p:sldId id="309" r:id="rId59"/>
    <p:sldId id="310" r:id="rId60"/>
    <p:sldId id="366" r:id="rId61"/>
    <p:sldId id="422" r:id="rId62"/>
    <p:sldId id="367" r:id="rId63"/>
    <p:sldId id="311" r:id="rId64"/>
    <p:sldId id="391" r:id="rId65"/>
    <p:sldId id="312" r:id="rId66"/>
    <p:sldId id="313" r:id="rId67"/>
    <p:sldId id="314" r:id="rId68"/>
    <p:sldId id="315" r:id="rId69"/>
    <p:sldId id="316" r:id="rId70"/>
    <p:sldId id="317" r:id="rId71"/>
    <p:sldId id="318" r:id="rId72"/>
    <p:sldId id="319" r:id="rId73"/>
    <p:sldId id="320" r:id="rId74"/>
    <p:sldId id="321" r:id="rId75"/>
    <p:sldId id="322" r:id="rId76"/>
    <p:sldId id="323" r:id="rId77"/>
    <p:sldId id="392" r:id="rId78"/>
    <p:sldId id="324" r:id="rId79"/>
    <p:sldId id="393" r:id="rId80"/>
    <p:sldId id="325" r:id="rId81"/>
    <p:sldId id="326" r:id="rId82"/>
    <p:sldId id="327" r:id="rId83"/>
    <p:sldId id="394" r:id="rId84"/>
    <p:sldId id="395" r:id="rId85"/>
    <p:sldId id="368" r:id="rId86"/>
    <p:sldId id="369" r:id="rId87"/>
    <p:sldId id="328" r:id="rId88"/>
    <p:sldId id="329" r:id="rId89"/>
    <p:sldId id="330" r:id="rId90"/>
    <p:sldId id="331" r:id="rId91"/>
    <p:sldId id="332" r:id="rId92"/>
    <p:sldId id="370" r:id="rId93"/>
    <p:sldId id="371" r:id="rId94"/>
    <p:sldId id="333" r:id="rId95"/>
    <p:sldId id="334" r:id="rId96"/>
    <p:sldId id="335" r:id="rId97"/>
    <p:sldId id="336" r:id="rId98"/>
    <p:sldId id="337" r:id="rId99"/>
    <p:sldId id="372" r:id="rId100"/>
    <p:sldId id="415" r:id="rId101"/>
    <p:sldId id="428" r:id="rId102"/>
    <p:sldId id="373" r:id="rId103"/>
    <p:sldId id="376" r:id="rId104"/>
    <p:sldId id="377" r:id="rId105"/>
    <p:sldId id="338" r:id="rId106"/>
    <p:sldId id="378" r:id="rId107"/>
    <p:sldId id="345" r:id="rId108"/>
    <p:sldId id="423" r:id="rId109"/>
    <p:sldId id="346" r:id="rId110"/>
    <p:sldId id="347" r:id="rId111"/>
    <p:sldId id="348" r:id="rId112"/>
    <p:sldId id="349" r:id="rId113"/>
    <p:sldId id="350" r:id="rId114"/>
    <p:sldId id="351" r:id="rId115"/>
    <p:sldId id="352" r:id="rId116"/>
    <p:sldId id="417" r:id="rId117"/>
    <p:sldId id="380" r:id="rId118"/>
    <p:sldId id="402" r:id="rId119"/>
    <p:sldId id="382" r:id="rId120"/>
    <p:sldId id="406" r:id="rId121"/>
    <p:sldId id="408" r:id="rId122"/>
    <p:sldId id="407" r:id="rId123"/>
    <p:sldId id="409" r:id="rId124"/>
    <p:sldId id="354" r:id="rId125"/>
    <p:sldId id="410" r:id="rId126"/>
    <p:sldId id="418" r:id="rId127"/>
  </p:sldIdLst>
  <p:sldSz cx="9144000" cy="6858000" type="screen4x3"/>
  <p:notesSz cx="6858000" cy="9144000"/>
  <p:defaultTextStyle>
    <a:defPPr>
      <a:defRPr lang="en-US"/>
    </a:defPPr>
    <a:lvl1pPr algn="ctr" rtl="0" eaLnBrk="0" fontAlgn="base" hangingPunct="0">
      <a:lnSpc>
        <a:spcPts val="2350"/>
      </a:lnSpc>
      <a:spcBef>
        <a:spcPct val="0"/>
      </a:spcBef>
      <a:spcAft>
        <a:spcPct val="0"/>
      </a:spcAft>
      <a:defRPr sz="17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ctr" rtl="0" eaLnBrk="0" fontAlgn="base" hangingPunct="0">
      <a:lnSpc>
        <a:spcPts val="2350"/>
      </a:lnSpc>
      <a:spcBef>
        <a:spcPct val="0"/>
      </a:spcBef>
      <a:spcAft>
        <a:spcPct val="0"/>
      </a:spcAft>
      <a:defRPr sz="17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ctr" rtl="0" eaLnBrk="0" fontAlgn="base" hangingPunct="0">
      <a:lnSpc>
        <a:spcPts val="2350"/>
      </a:lnSpc>
      <a:spcBef>
        <a:spcPct val="0"/>
      </a:spcBef>
      <a:spcAft>
        <a:spcPct val="0"/>
      </a:spcAft>
      <a:defRPr sz="17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ctr" rtl="0" eaLnBrk="0" fontAlgn="base" hangingPunct="0">
      <a:lnSpc>
        <a:spcPts val="2350"/>
      </a:lnSpc>
      <a:spcBef>
        <a:spcPct val="0"/>
      </a:spcBef>
      <a:spcAft>
        <a:spcPct val="0"/>
      </a:spcAft>
      <a:defRPr sz="17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ctr" rtl="0" eaLnBrk="0" fontAlgn="base" hangingPunct="0">
      <a:lnSpc>
        <a:spcPts val="2350"/>
      </a:lnSpc>
      <a:spcBef>
        <a:spcPct val="0"/>
      </a:spcBef>
      <a:spcAft>
        <a:spcPct val="0"/>
      </a:spcAft>
      <a:defRPr sz="17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700"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sz="1700"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sz="1700"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sz="1700" kern="1200">
        <a:solidFill>
          <a:schemeClr val="tx1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81">
          <p15:clr>
            <a:srgbClr val="A4A3A4"/>
          </p15:clr>
        </p15:guide>
        <p15:guide id="2" pos="295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7CE7C"/>
    <a:srgbClr val="008000"/>
    <a:srgbClr val="FAC094"/>
    <a:srgbClr val="B2B2B2"/>
    <a:srgbClr val="666699"/>
    <a:srgbClr val="CCCCFF"/>
    <a:srgbClr val="CC3300"/>
    <a:srgbClr val="CC0000"/>
    <a:srgbClr val="A50021"/>
    <a:srgbClr val="99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221" autoAdjust="0"/>
    <p:restoredTop sz="94535" autoAdjust="0"/>
  </p:normalViewPr>
  <p:slideViewPr>
    <p:cSldViewPr snapToObjects="1" showGuides="1">
      <p:cViewPr varScale="1">
        <p:scale>
          <a:sx n="112" d="100"/>
          <a:sy n="112" d="100"/>
        </p:scale>
        <p:origin x="1747" y="82"/>
      </p:cViewPr>
      <p:guideLst>
        <p:guide orient="horz" pos="981"/>
        <p:guide pos="295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-25056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presProps" Target="presProps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viewProps" Target="viewProps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theme" Target="theme/theme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tableStyles" Target="tableStyle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lnSpc>
                <a:spcPct val="100000"/>
              </a:lnSpc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lnSpc>
                <a:spcPct val="100000"/>
              </a:lnSpc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4848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1024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Textmasterformate durch Klicken bearbeiten</a:t>
            </a:r>
          </a:p>
          <a:p>
            <a:pPr lvl="1"/>
            <a:r>
              <a:rPr lang="en-US" noProof="0"/>
              <a:t>Zweite Ebene</a:t>
            </a:r>
          </a:p>
          <a:p>
            <a:pPr lvl="2"/>
            <a:r>
              <a:rPr lang="en-US" noProof="0"/>
              <a:t>Dritte Ebene</a:t>
            </a:r>
          </a:p>
          <a:p>
            <a:pPr lvl="3"/>
            <a:r>
              <a:rPr lang="en-US" noProof="0"/>
              <a:t>Vierte Ebene</a:t>
            </a:r>
          </a:p>
          <a:p>
            <a:pPr lvl="4"/>
            <a:r>
              <a:rPr lang="en-US" noProof="0"/>
              <a:t>Fünfte Ebene</a:t>
            </a:r>
          </a:p>
        </p:txBody>
      </p:sp>
      <p:sp>
        <p:nvSpPr>
          <p:cNvPr id="1024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eaLnBrk="1" hangingPunct="1">
              <a:lnSpc>
                <a:spcPct val="100000"/>
              </a:lnSpc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4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lnSpc>
                <a:spcPct val="100000"/>
              </a:lnSpc>
              <a:defRPr sz="1200"/>
            </a:lvl1pPr>
          </a:lstStyle>
          <a:p>
            <a:pPr>
              <a:defRPr/>
            </a:pPr>
            <a:fld id="{3DF04B6B-455E-4425-8097-344D6097DBB9}" type="slidenum">
              <a:rPr lang="en-US"/>
              <a:pPr>
                <a:defRPr/>
              </a:pPr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065307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9507" name="Notizenplatzhalt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de-DE" altLang="de-DE"/>
          </a:p>
        </p:txBody>
      </p:sp>
      <p:sp>
        <p:nvSpPr>
          <p:cNvPr id="149508" name="Foliennummernplatzhalt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542A6318-2BE9-46B8-9661-2FBCC84A8DEE}" type="slidenum">
              <a:rPr lang="en-US" altLang="de-DE" sz="1200" smtClean="0"/>
              <a:pPr/>
              <a:t>4</a:t>
            </a:fld>
            <a:endParaRPr lang="en-US" altLang="de-DE" sz="120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BB3F1CB9-2DB5-4C20-A3CC-AFD4269488A7}" type="slidenum">
              <a:rPr lang="en-US" altLang="de-DE" sz="1200" smtClean="0"/>
              <a:pPr/>
              <a:t>24</a:t>
            </a:fld>
            <a:endParaRPr lang="en-US" altLang="de-DE" sz="1200"/>
          </a:p>
        </p:txBody>
      </p:sp>
      <p:sp>
        <p:nvSpPr>
          <p:cNvPr id="151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39825" y="677863"/>
            <a:ext cx="4583113" cy="3436937"/>
          </a:xfrm>
          <a:ln/>
        </p:spPr>
      </p:sp>
      <p:sp>
        <p:nvSpPr>
          <p:cNvPr id="1515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5825" y="4348163"/>
            <a:ext cx="5086350" cy="4127500"/>
          </a:xfrm>
          <a:noFill/>
        </p:spPr>
        <p:txBody>
          <a:bodyPr/>
          <a:lstStyle/>
          <a:p>
            <a:pPr eaLnBrk="1" hangingPunct="1"/>
            <a:r>
              <a:rPr lang="de-DE" altLang="de-DE"/>
              <a:t>Lösungsweg dargelegt in:</a:t>
            </a:r>
          </a:p>
          <a:p>
            <a:pPr eaLnBrk="1" hangingPunct="1"/>
            <a:r>
              <a:rPr lang="de-DE" altLang="de-DE"/>
              <a:t>Pomberger, Dobler: Algorithmen und Datenstrukturen. Pearson. S. 208-211</a:t>
            </a: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835D94DF-561B-433B-9011-98B7DD694A81}" type="slidenum">
              <a:rPr lang="en-US" altLang="de-DE" sz="1200" smtClean="0"/>
              <a:pPr/>
              <a:t>25</a:t>
            </a:fld>
            <a:endParaRPr lang="en-US" altLang="de-DE" sz="1200"/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39825" y="677863"/>
            <a:ext cx="4583113" cy="3436937"/>
          </a:xfrm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5825" y="4348163"/>
            <a:ext cx="5086350" cy="4127500"/>
          </a:xfrm>
          <a:noFill/>
        </p:spPr>
        <p:txBody>
          <a:bodyPr/>
          <a:lstStyle/>
          <a:p>
            <a:pPr eaLnBrk="1" hangingPunct="1"/>
            <a:endParaRPr lang="de-DE" altLang="de-DE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F00BB7AA-524B-4D37-9FEE-D34B9088F740}" type="slidenum">
              <a:rPr lang="en-US" altLang="de-DE" sz="1200" smtClean="0"/>
              <a:pPr/>
              <a:t>26</a:t>
            </a:fld>
            <a:endParaRPr lang="en-US" altLang="de-DE" sz="1200"/>
          </a:p>
        </p:txBody>
      </p:sp>
      <p:sp>
        <p:nvSpPr>
          <p:cNvPr id="153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39825" y="677863"/>
            <a:ext cx="4583113" cy="3436937"/>
          </a:xfrm>
          <a:ln/>
        </p:spPr>
      </p:sp>
      <p:sp>
        <p:nvSpPr>
          <p:cNvPr id="1536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5825" y="4348163"/>
            <a:ext cx="5086350" cy="4127500"/>
          </a:xfrm>
          <a:noFill/>
        </p:spPr>
        <p:txBody>
          <a:bodyPr/>
          <a:lstStyle/>
          <a:p>
            <a:pPr eaLnBrk="1" hangingPunct="1"/>
            <a:endParaRPr lang="de-DE" altLang="de-DE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14174ECA-F480-40D9-BCE9-DFDF16DAB445}" type="slidenum">
              <a:rPr lang="en-US" altLang="de-DE" sz="1200" smtClean="0"/>
              <a:pPr/>
              <a:t>27</a:t>
            </a:fld>
            <a:endParaRPr lang="en-US" altLang="de-DE" sz="1200"/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39825" y="677863"/>
            <a:ext cx="4583113" cy="3436937"/>
          </a:xfrm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5825" y="4348163"/>
            <a:ext cx="5086350" cy="4127500"/>
          </a:xfrm>
          <a:noFill/>
        </p:spPr>
        <p:txBody>
          <a:bodyPr/>
          <a:lstStyle/>
          <a:p>
            <a:pPr eaLnBrk="1" hangingPunct="1"/>
            <a:endParaRPr lang="de-DE" altLang="de-DE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1375" y="0"/>
            <a:ext cx="8304213" cy="762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de-DE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947242820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1375" y="0"/>
            <a:ext cx="8304213" cy="762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de-DE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8013" y="1293813"/>
            <a:ext cx="4019550" cy="43815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de-DE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79963" y="1293813"/>
            <a:ext cx="4021137" cy="43815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09479533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1375" y="0"/>
            <a:ext cx="8304213" cy="762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61327088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8"/>
          <p:cNvSpPr>
            <a:spLocks noChangeArrowheads="1"/>
          </p:cNvSpPr>
          <p:nvPr userDrawn="1"/>
        </p:nvSpPr>
        <p:spPr bwMode="auto">
          <a:xfrm>
            <a:off x="0" y="0"/>
            <a:ext cx="9140825" cy="6858000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9877" tIns="44939" rIns="89877" bIns="44939" anchor="ctr"/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</a:pPr>
            <a:endParaRPr lang="de-DE" altLang="de-DE">
              <a:latin typeface="Times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5916112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.jpeg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ChangeArrowheads="1"/>
          </p:cNvSpPr>
          <p:nvPr/>
        </p:nvSpPr>
        <p:spPr bwMode="auto">
          <a:xfrm>
            <a:off x="0" y="762000"/>
            <a:ext cx="9140825" cy="6096000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9877" tIns="44939" rIns="89877" bIns="44939" anchor="ctr"/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</a:pPr>
            <a:endParaRPr lang="de-DE" altLang="de-DE">
              <a:latin typeface="Times" pitchFamily="18" charset="0"/>
            </a:endParaRPr>
          </a:p>
        </p:txBody>
      </p:sp>
      <p:sp>
        <p:nvSpPr>
          <p:cNvPr id="208900" name="Rectangle 4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8013" y="1293813"/>
            <a:ext cx="8193087" cy="438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191084" tIns="44939" rIns="89877" bIns="4493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de-DE">
                <a:sym typeface="Symbol" pitchFamily="18" charset="2"/>
              </a:rPr>
              <a:t>	Mastertextformat bearbeiten</a:t>
            </a:r>
          </a:p>
          <a:p>
            <a:pPr lvl="1"/>
            <a:r>
              <a:rPr lang="en-US" altLang="de-DE">
                <a:sym typeface="Symbol" pitchFamily="18" charset="2"/>
              </a:rPr>
              <a:t>	Zweite Ebene</a:t>
            </a:r>
          </a:p>
          <a:p>
            <a:pPr lvl="2"/>
            <a:r>
              <a:rPr lang="en-US" altLang="de-DE">
                <a:sym typeface="Symbol" pitchFamily="18" charset="2"/>
              </a:rPr>
              <a:t>	Dritte Ebene</a:t>
            </a:r>
          </a:p>
          <a:p>
            <a:pPr lvl="3"/>
            <a:r>
              <a:rPr lang="en-US" altLang="de-DE">
                <a:sym typeface="Symbol" pitchFamily="18" charset="2"/>
              </a:rPr>
              <a:t>Vierte Ebene</a:t>
            </a:r>
          </a:p>
          <a:p>
            <a:pPr lvl="4"/>
            <a:r>
              <a:rPr lang="en-US" altLang="de-DE">
                <a:sym typeface="Symbol" pitchFamily="18" charset="2"/>
              </a:rPr>
              <a:t>Fünfte Ebene</a:t>
            </a: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147638" y="6478588"/>
            <a:ext cx="8385175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7856" tIns="53928" rIns="107856" bIns="53928"/>
          <a:lstStyle>
            <a:lvl1pPr defTabSz="1079500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07950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0795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0795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0795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10795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10795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10795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10795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 sz="1000">
                <a:solidFill>
                  <a:srgbClr val="C0C0C0"/>
                </a:solidFill>
              </a:rPr>
              <a:t>Layoutsynthese elektronischer Schaltungen – Grundlegende Algorithmen für die Entwurfsautomatisierung         Kapitel 7: Flächenverdrahtung</a:t>
            </a:r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031" name="Rectangle 8"/>
          <p:cNvSpPr>
            <a:spLocks noChangeArrowheads="1"/>
          </p:cNvSpPr>
          <p:nvPr userDrawn="1"/>
        </p:nvSpPr>
        <p:spPr bwMode="auto">
          <a:xfrm>
            <a:off x="8494713" y="6478588"/>
            <a:ext cx="541337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7856" tIns="53928" rIns="107856" bIns="53928"/>
          <a:lstStyle>
            <a:lvl1pPr defTabSz="1079500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07950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0795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0795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0795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10795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10795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10795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10795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</a:pPr>
            <a:fld id="{C353E28E-4F39-499B-9071-BB7A26D10880}" type="slidenum">
              <a:rPr lang="en-US" altLang="de-DE" sz="1000">
                <a:solidFill>
                  <a:srgbClr val="C0C0C0"/>
                </a:solidFill>
              </a:rPr>
              <a:pPr>
                <a:lnSpc>
                  <a:spcPct val="100000"/>
                </a:lnSpc>
              </a:pPr>
              <a:t>‹Nr.›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7D237F3F-9713-48D4-A257-89153372EA5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41375" y="4974"/>
            <a:ext cx="8304213" cy="762000"/>
          </a:xfrm>
          <a:prstGeom prst="rect">
            <a:avLst/>
          </a:prstGeom>
          <a:gradFill rotWithShape="1">
            <a:gsLst>
              <a:gs pos="0">
                <a:srgbClr val="35B048"/>
              </a:gs>
              <a:gs pos="100000">
                <a:srgbClr val="F47920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191084" tIns="44939" rIns="89877" bIns="67941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de-DE" dirty="0" err="1"/>
              <a:t>Mastertitelformat</a:t>
            </a:r>
            <a:r>
              <a:rPr lang="en-US" altLang="de-DE" dirty="0"/>
              <a:t> </a:t>
            </a:r>
            <a:r>
              <a:rPr lang="en-US" altLang="de-DE" dirty="0" err="1"/>
              <a:t>bearbeiten</a:t>
            </a:r>
            <a:endParaRPr lang="en-US" altLang="de-DE" dirty="0"/>
          </a:p>
        </p:txBody>
      </p:sp>
      <p:pic>
        <p:nvPicPr>
          <p:cNvPr id="9" name="Grafik 8" descr="C:\Daten\OneDrive\PAPER\BOOK_EDA_2016\web\Cover_EDA.jpg">
            <a:extLst>
              <a:ext uri="{FF2B5EF4-FFF2-40B4-BE49-F238E27FC236}">
                <a16:creationId xmlns:a16="http://schemas.microsoft.com/office/drawing/2014/main" id="{FA07A891-46A1-4962-8E39-62A11F42ACE8}"/>
              </a:ext>
            </a:extLst>
          </p:cNvPr>
          <p:cNvPicPr/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360" b="68767"/>
          <a:stretch/>
        </p:blipFill>
        <p:spPr bwMode="auto">
          <a:xfrm>
            <a:off x="2798" y="4"/>
            <a:ext cx="877843" cy="762000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681" r:id="rId2"/>
    <p:sldLayoutId id="2147483682" r:id="rId3"/>
    <p:sldLayoutId id="2147483683" r:id="rId4"/>
  </p:sldLayoutIdLst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89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89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89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89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0890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900" grpId="0" build="p">
        <p:tmplLst>
          <p:tmpl lvl="1">
            <p:tnLst>
              <p:par>
                <p:cTn presetID="9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89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dissolve">
                      <p:cBhvr>
                        <p:cTn dur="500"/>
                        <p:tgtEl>
                          <p:spTgt spid="208900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9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89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dissolve">
                      <p:cBhvr>
                        <p:cTn dur="500"/>
                        <p:tgtEl>
                          <p:spTgt spid="208900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9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89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dissolve">
                      <p:cBhvr>
                        <p:cTn dur="500"/>
                        <p:tgtEl>
                          <p:spTgt spid="208900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9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89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dissolve">
                      <p:cBhvr>
                        <p:cTn dur="500"/>
                        <p:tgtEl>
                          <p:spTgt spid="208900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9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89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dissolve">
                      <p:cBhvr>
                        <p:cTn dur="500"/>
                        <p:tgtEl>
                          <p:spTgt spid="20890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sldNum="0" hdr="0" ftr="0" dt="0"/>
  <p:txStyles>
    <p:titleStyle>
      <a:lvl1pPr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+mj-lt"/>
          <a:ea typeface="+mj-ea"/>
          <a:cs typeface="+mj-cs"/>
        </a:defRPr>
      </a:lvl1pPr>
      <a:lvl2pPr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2pPr>
      <a:lvl3pPr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3pPr>
      <a:lvl4pPr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4pPr>
      <a:lvl5pPr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5pPr>
      <a:lvl6pPr marL="457200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6pPr>
      <a:lvl7pPr marL="914400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7pPr>
      <a:lvl8pPr marL="1371600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8pPr>
      <a:lvl9pPr marL="1828800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9pPr>
    </p:titleStyle>
    <p:bodyStyle>
      <a:lvl1pPr marL="342900" indent="-342900" algn="l" defTabSz="898525" rtl="0" eaLnBrk="0" fontAlgn="base" hangingPunct="0">
        <a:lnSpc>
          <a:spcPct val="102000"/>
        </a:lnSpc>
        <a:spcBef>
          <a:spcPct val="50000"/>
        </a:spcBef>
        <a:spcAft>
          <a:spcPct val="0"/>
        </a:spcAft>
        <a:buClr>
          <a:srgbClr val="CC0000"/>
        </a:buClr>
        <a:buFont typeface="Symbol" pitchFamily="18" charset="2"/>
        <a:buChar char="·"/>
        <a:tabLst>
          <a:tab pos="301625" algn="l"/>
          <a:tab pos="542925" algn="l"/>
        </a:tabLst>
        <a:defRPr sz="1700">
          <a:solidFill>
            <a:schemeClr val="tx1"/>
          </a:solidFill>
          <a:latin typeface="+mn-lt"/>
          <a:ea typeface="+mn-ea"/>
          <a:cs typeface="+mn-cs"/>
          <a:sym typeface="Symbol" pitchFamily="18" charset="2"/>
        </a:defRPr>
      </a:lvl1pPr>
      <a:lvl2pPr marL="301625" indent="155575" algn="l" defTabSz="898525" rtl="0" eaLnBrk="0" fontAlgn="base" hangingPunct="0">
        <a:lnSpc>
          <a:spcPct val="102000"/>
        </a:lnSpc>
        <a:spcBef>
          <a:spcPct val="50000"/>
        </a:spcBef>
        <a:spcAft>
          <a:spcPct val="0"/>
        </a:spcAft>
        <a:buClr>
          <a:srgbClr val="CC0000"/>
        </a:buClr>
        <a:buFont typeface="Symbol" pitchFamily="18" charset="2"/>
        <a:buChar char="-"/>
        <a:tabLst>
          <a:tab pos="301625" algn="l"/>
          <a:tab pos="542925" algn="l"/>
        </a:tabLst>
        <a:defRPr sz="1600">
          <a:solidFill>
            <a:schemeClr val="tx1"/>
          </a:solidFill>
          <a:latin typeface="+mn-lt"/>
          <a:sym typeface="Symbol" pitchFamily="18" charset="2"/>
        </a:defRPr>
      </a:lvl2pPr>
      <a:lvl3pPr marL="449263" indent="3175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tabLst>
          <a:tab pos="301625" algn="l"/>
          <a:tab pos="542925" algn="l"/>
        </a:tabLst>
        <a:defRPr sz="1500">
          <a:solidFill>
            <a:schemeClr val="tx1"/>
          </a:solidFill>
          <a:latin typeface="+mn-lt"/>
          <a:sym typeface="Symbol" pitchFamily="18" charset="2"/>
        </a:defRPr>
      </a:lvl3pPr>
      <a:lvl4pPr marL="676275" indent="695325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tabLst>
          <a:tab pos="301625" algn="l"/>
          <a:tab pos="542925" algn="l"/>
        </a:tabLst>
        <a:defRPr sz="1500">
          <a:solidFill>
            <a:schemeClr val="tx1"/>
          </a:solidFill>
          <a:latin typeface="+mn-lt"/>
          <a:sym typeface="Symbol" pitchFamily="18" charset="2"/>
        </a:defRPr>
      </a:lvl4pPr>
      <a:lvl5pPr marL="900113" indent="928688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tabLst>
          <a:tab pos="301625" algn="l"/>
          <a:tab pos="542925" algn="l"/>
        </a:tabLst>
        <a:defRPr sz="1500">
          <a:solidFill>
            <a:schemeClr val="tx1"/>
          </a:solidFill>
          <a:latin typeface="+mn-lt"/>
          <a:sym typeface="Symbol" pitchFamily="18" charset="2"/>
        </a:defRPr>
      </a:lvl5pPr>
      <a:lvl6pPr marL="1357313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tabLst>
          <a:tab pos="301625" algn="l"/>
          <a:tab pos="542925" algn="l"/>
        </a:tabLst>
        <a:defRPr sz="1500">
          <a:solidFill>
            <a:schemeClr val="tx1"/>
          </a:solidFill>
          <a:latin typeface="+mn-lt"/>
          <a:sym typeface="Symbol" pitchFamily="18" charset="2"/>
        </a:defRPr>
      </a:lvl6pPr>
      <a:lvl7pPr marL="1814513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tabLst>
          <a:tab pos="301625" algn="l"/>
          <a:tab pos="542925" algn="l"/>
        </a:tabLst>
        <a:defRPr sz="1500">
          <a:solidFill>
            <a:schemeClr val="tx1"/>
          </a:solidFill>
          <a:latin typeface="+mn-lt"/>
          <a:sym typeface="Symbol" pitchFamily="18" charset="2"/>
        </a:defRPr>
      </a:lvl7pPr>
      <a:lvl8pPr marL="2271713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tabLst>
          <a:tab pos="301625" algn="l"/>
          <a:tab pos="542925" algn="l"/>
        </a:tabLst>
        <a:defRPr sz="1500">
          <a:solidFill>
            <a:schemeClr val="tx1"/>
          </a:solidFill>
          <a:latin typeface="+mn-lt"/>
          <a:sym typeface="Symbol" pitchFamily="18" charset="2"/>
        </a:defRPr>
      </a:lvl8pPr>
      <a:lvl9pPr marL="2728913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tabLst>
          <a:tab pos="301625" algn="l"/>
          <a:tab pos="542925" algn="l"/>
        </a:tabLst>
        <a:defRPr sz="1500">
          <a:solidFill>
            <a:schemeClr val="tx1"/>
          </a:solidFill>
          <a:latin typeface="+mn-lt"/>
          <a:sym typeface="Symbol" pitchFamily="18" charset="2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wmf"/><Relationship Id="rId7" Type="http://schemas.openxmlformats.org/officeDocument/2006/relationships/oleObject" Target="../embeddings/oleObject10.bin"/><Relationship Id="rId2" Type="http://schemas.openxmlformats.org/officeDocument/2006/relationships/oleObject" Target="../embeddings/oleObject7.bin"/><Relationship Id="rId1" Type="http://schemas.openxmlformats.org/officeDocument/2006/relationships/slideLayout" Target="../slideLayouts/slideLayout1.xml"/><Relationship Id="rId6" Type="http://schemas.openxmlformats.org/officeDocument/2006/relationships/oleObject" Target="../embeddings/oleObject9.bin"/><Relationship Id="rId5" Type="http://schemas.openxmlformats.org/officeDocument/2006/relationships/image" Target="../media/image10.wmf"/><Relationship Id="rId4" Type="http://schemas.openxmlformats.org/officeDocument/2006/relationships/oleObject" Target="../embeddings/oleObject8.bin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oleObject" Target="../embeddings/oleObject1.bin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oleObject" Target="../embeddings/oleObject2.bin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wmf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5.bin"/><Relationship Id="rId4" Type="http://schemas.openxmlformats.org/officeDocument/2006/relationships/image" Target="../media/image6.wmf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oleObject" Target="../embeddings/oleObject6.bin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Gliederung Kapitel 7 – Flächenverdrahtung</a:t>
            </a:r>
            <a:endParaRPr lang="en-US" altLang="de-DE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281113"/>
            <a:ext cx="8193087" cy="4884737"/>
          </a:xfrm>
        </p:spPr>
        <p:txBody>
          <a:bodyPr/>
          <a:lstStyle/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dirty="0"/>
              <a:t>7.1	Einführung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dirty="0"/>
              <a:t>7.2	Begriffsbestimmungen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dirty="0"/>
              <a:t>7.3	Festlegung der Netzreihenfolge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dirty="0"/>
              <a:t>7.4	Manhattan- und euklidische Metrik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dirty="0"/>
              <a:t>7.5	Verdrahtung der Versorgungsnetze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dirty="0"/>
              <a:t>7.6	Optimierungsziele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dirty="0"/>
              <a:t>7.7	Sequentielle Verdrahtungsalgorithmen 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200" dirty="0"/>
              <a:t>	</a:t>
            </a:r>
            <a:r>
              <a:rPr lang="de-DE" altLang="de-DE" sz="1400" dirty="0"/>
              <a:t>	</a:t>
            </a:r>
            <a:r>
              <a:rPr lang="de-DE" altLang="de-DE" sz="1600" dirty="0"/>
              <a:t>7.7.1  Rasterverdrahtung nach </a:t>
            </a:r>
            <a:r>
              <a:rPr lang="de-DE" altLang="de-DE" sz="1600" i="1" dirty="0"/>
              <a:t>Lee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600" dirty="0"/>
              <a:t>		7.7.2  Rasterverdrahtung mit </a:t>
            </a:r>
            <a:r>
              <a:rPr lang="de-DE" altLang="de-DE" sz="1600" dirty="0" err="1"/>
              <a:t>Wegwichtung</a:t>
            </a:r>
            <a:endParaRPr lang="de-DE" altLang="de-DE" sz="1600" dirty="0"/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600" dirty="0"/>
              <a:t>		7.7.3  Linienverdrahtung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dirty="0"/>
              <a:t>7.8	Quasiparallele 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dirty="0"/>
              <a:t>7.9	Dreidimensionale 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dirty="0"/>
              <a:t>7.10	X-Verdrahtung</a:t>
            </a:r>
          </a:p>
          <a:p>
            <a:pPr marL="0" indent="0" defTabSz="849313">
              <a:lnSpc>
                <a:spcPct val="80000"/>
              </a:lnSpc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endParaRPr lang="de-DE" altLang="de-DE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30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30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30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30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1000"/>
                                        <p:tgtEl>
                                          <p:spTgt spid="30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1000"/>
                                        <p:tgtEl>
                                          <p:spTgt spid="30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07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1000"/>
                                        <p:tgtEl>
                                          <p:spTgt spid="307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307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1000"/>
                                        <p:tgtEl>
                                          <p:spTgt spid="307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307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1000"/>
                                        <p:tgtEl>
                                          <p:spTgt spid="307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307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7.2	Begriffsbestimmungen</a:t>
            </a:r>
          </a:p>
        </p:txBody>
      </p:sp>
      <p:sp>
        <p:nvSpPr>
          <p:cNvPr id="15363" name="Text Box 87"/>
          <p:cNvSpPr txBox="1">
            <a:spLocks noChangeArrowheads="1"/>
          </p:cNvSpPr>
          <p:nvPr/>
        </p:nvSpPr>
        <p:spPr bwMode="auto">
          <a:xfrm>
            <a:off x="830263" y="1370013"/>
            <a:ext cx="5262562" cy="4111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Verdrahtung der Versorgungsnetze (Power routing) </a:t>
            </a:r>
            <a:endParaRPr lang="en-US" altLang="de-DE"/>
          </a:p>
        </p:txBody>
      </p:sp>
      <p:grpSp>
        <p:nvGrpSpPr>
          <p:cNvPr id="755830" name="Group 118"/>
          <p:cNvGrpSpPr>
            <a:grpSpLocks/>
          </p:cNvGrpSpPr>
          <p:nvPr/>
        </p:nvGrpSpPr>
        <p:grpSpPr bwMode="auto">
          <a:xfrm>
            <a:off x="781050" y="2519363"/>
            <a:ext cx="2643188" cy="3035300"/>
            <a:chOff x="480" y="1587"/>
            <a:chExt cx="1665" cy="1912"/>
          </a:xfrm>
        </p:grpSpPr>
        <p:sp>
          <p:nvSpPr>
            <p:cNvPr id="15423" name="Rectangle 4"/>
            <p:cNvSpPr>
              <a:spLocks noChangeAspect="1" noChangeArrowheads="1"/>
            </p:cNvSpPr>
            <p:nvPr/>
          </p:nvSpPr>
          <p:spPr bwMode="auto">
            <a:xfrm>
              <a:off x="525" y="1587"/>
              <a:ext cx="1614" cy="153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24" name="Text Box 5"/>
            <p:cNvSpPr txBox="1">
              <a:spLocks noChangeAspect="1" noChangeArrowheads="1"/>
            </p:cNvSpPr>
            <p:nvPr/>
          </p:nvSpPr>
          <p:spPr bwMode="auto">
            <a:xfrm>
              <a:off x="480" y="3276"/>
              <a:ext cx="1198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>
                <a:lnSpc>
                  <a:spcPct val="100000"/>
                </a:lnSpc>
                <a:spcBef>
                  <a:spcPct val="20000"/>
                </a:spcBef>
                <a:buClr>
                  <a:srgbClr val="FAE306"/>
                </a:buClr>
                <a:buSzPct val="60000"/>
                <a:buFont typeface="Wingdings" pitchFamily="2" charset="2"/>
                <a:buNone/>
              </a:pPr>
              <a:r>
                <a:rPr lang="de-DE" altLang="de-DE"/>
                <a:t>Versorgungsgitter</a:t>
              </a:r>
              <a:endParaRPr lang="en-US" altLang="de-DE"/>
            </a:p>
          </p:txBody>
        </p:sp>
        <p:sp>
          <p:nvSpPr>
            <p:cNvPr id="15425" name="Rectangle 12"/>
            <p:cNvSpPr>
              <a:spLocks noChangeAspect="1" noChangeArrowheads="1"/>
            </p:cNvSpPr>
            <p:nvPr/>
          </p:nvSpPr>
          <p:spPr bwMode="auto">
            <a:xfrm>
              <a:off x="778" y="2113"/>
              <a:ext cx="149" cy="3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26" name="Rectangle 13"/>
            <p:cNvSpPr>
              <a:spLocks noChangeAspect="1" noChangeArrowheads="1"/>
            </p:cNvSpPr>
            <p:nvPr/>
          </p:nvSpPr>
          <p:spPr bwMode="auto">
            <a:xfrm>
              <a:off x="1108" y="2219"/>
              <a:ext cx="149" cy="3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27" name="Rectangle 14"/>
            <p:cNvSpPr>
              <a:spLocks noChangeAspect="1" noChangeArrowheads="1"/>
            </p:cNvSpPr>
            <p:nvPr/>
          </p:nvSpPr>
          <p:spPr bwMode="auto">
            <a:xfrm>
              <a:off x="991" y="2631"/>
              <a:ext cx="29" cy="157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28" name="Rectangle 15"/>
            <p:cNvSpPr>
              <a:spLocks noChangeAspect="1" noChangeArrowheads="1"/>
            </p:cNvSpPr>
            <p:nvPr/>
          </p:nvSpPr>
          <p:spPr bwMode="auto">
            <a:xfrm>
              <a:off x="1549" y="2214"/>
              <a:ext cx="27" cy="157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29" name="Rectangle 16"/>
            <p:cNvSpPr>
              <a:spLocks noChangeAspect="1" noChangeArrowheads="1"/>
            </p:cNvSpPr>
            <p:nvPr/>
          </p:nvSpPr>
          <p:spPr bwMode="auto">
            <a:xfrm>
              <a:off x="1065" y="2234"/>
              <a:ext cx="28" cy="157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30" name="Rectangle 17"/>
            <p:cNvSpPr>
              <a:spLocks noChangeAspect="1" noChangeArrowheads="1"/>
            </p:cNvSpPr>
            <p:nvPr/>
          </p:nvSpPr>
          <p:spPr bwMode="auto">
            <a:xfrm>
              <a:off x="930" y="2173"/>
              <a:ext cx="36" cy="21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31" name="Rectangle 18"/>
            <p:cNvSpPr>
              <a:spLocks noChangeAspect="1" noChangeArrowheads="1"/>
            </p:cNvSpPr>
            <p:nvPr/>
          </p:nvSpPr>
          <p:spPr bwMode="auto">
            <a:xfrm>
              <a:off x="878" y="2064"/>
              <a:ext cx="99" cy="121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32" name="Rectangle 19"/>
            <p:cNvSpPr>
              <a:spLocks noChangeAspect="1" noChangeArrowheads="1"/>
            </p:cNvSpPr>
            <p:nvPr/>
          </p:nvSpPr>
          <p:spPr bwMode="auto">
            <a:xfrm>
              <a:off x="773" y="2600"/>
              <a:ext cx="182" cy="4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33" name="Rectangle 20"/>
            <p:cNvSpPr>
              <a:spLocks noChangeAspect="1" noChangeArrowheads="1"/>
            </p:cNvSpPr>
            <p:nvPr/>
          </p:nvSpPr>
          <p:spPr bwMode="auto">
            <a:xfrm>
              <a:off x="1284" y="2203"/>
              <a:ext cx="220" cy="3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34" name="Rectangle 21"/>
            <p:cNvSpPr>
              <a:spLocks noChangeAspect="1" noChangeArrowheads="1"/>
            </p:cNvSpPr>
            <p:nvPr/>
          </p:nvSpPr>
          <p:spPr bwMode="auto">
            <a:xfrm>
              <a:off x="927" y="2570"/>
              <a:ext cx="126" cy="12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35" name="Rectangle 22"/>
            <p:cNvSpPr>
              <a:spLocks noChangeAspect="1" noChangeArrowheads="1"/>
            </p:cNvSpPr>
            <p:nvPr/>
          </p:nvSpPr>
          <p:spPr bwMode="auto">
            <a:xfrm>
              <a:off x="1037" y="2168"/>
              <a:ext cx="105" cy="123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36" name="Rectangle 23"/>
            <p:cNvSpPr>
              <a:spLocks noChangeAspect="1" noChangeArrowheads="1"/>
            </p:cNvSpPr>
            <p:nvPr/>
          </p:nvSpPr>
          <p:spPr bwMode="auto">
            <a:xfrm>
              <a:off x="1493" y="2152"/>
              <a:ext cx="127" cy="12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37" name="Rectangle 25"/>
            <p:cNvSpPr>
              <a:spLocks noChangeAspect="1" noChangeArrowheads="1"/>
            </p:cNvSpPr>
            <p:nvPr/>
          </p:nvSpPr>
          <p:spPr bwMode="auto">
            <a:xfrm>
              <a:off x="2051" y="2634"/>
              <a:ext cx="28" cy="15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38" name="Rectangle 26"/>
            <p:cNvSpPr>
              <a:spLocks noChangeAspect="1" noChangeArrowheads="1"/>
            </p:cNvSpPr>
            <p:nvPr/>
          </p:nvSpPr>
          <p:spPr bwMode="auto">
            <a:xfrm>
              <a:off x="1842" y="2605"/>
              <a:ext cx="182" cy="39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39" name="Rectangle 27"/>
            <p:cNvSpPr>
              <a:spLocks noChangeAspect="1" noChangeArrowheads="1"/>
            </p:cNvSpPr>
            <p:nvPr/>
          </p:nvSpPr>
          <p:spPr bwMode="auto">
            <a:xfrm>
              <a:off x="1997" y="2574"/>
              <a:ext cx="126" cy="12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40" name="Rectangle 28"/>
            <p:cNvSpPr>
              <a:spLocks noChangeAspect="1" noChangeArrowheads="1"/>
            </p:cNvSpPr>
            <p:nvPr/>
          </p:nvSpPr>
          <p:spPr bwMode="auto">
            <a:xfrm>
              <a:off x="1493" y="2634"/>
              <a:ext cx="28" cy="15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41" name="Rectangle 29"/>
            <p:cNvSpPr>
              <a:spLocks noChangeAspect="1" noChangeArrowheads="1"/>
            </p:cNvSpPr>
            <p:nvPr/>
          </p:nvSpPr>
          <p:spPr bwMode="auto">
            <a:xfrm>
              <a:off x="1284" y="2605"/>
              <a:ext cx="182" cy="39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42" name="Rectangle 30"/>
            <p:cNvSpPr>
              <a:spLocks noChangeAspect="1" noChangeArrowheads="1"/>
            </p:cNvSpPr>
            <p:nvPr/>
          </p:nvSpPr>
          <p:spPr bwMode="auto">
            <a:xfrm>
              <a:off x="1439" y="2574"/>
              <a:ext cx="126" cy="12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43" name="Rectangle 31"/>
            <p:cNvSpPr>
              <a:spLocks noChangeAspect="1" noChangeArrowheads="1"/>
            </p:cNvSpPr>
            <p:nvPr/>
          </p:nvSpPr>
          <p:spPr bwMode="auto">
            <a:xfrm>
              <a:off x="2040" y="2197"/>
              <a:ext cx="28" cy="15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44" name="Rectangle 32"/>
            <p:cNvSpPr>
              <a:spLocks noChangeAspect="1" noChangeArrowheads="1"/>
            </p:cNvSpPr>
            <p:nvPr/>
          </p:nvSpPr>
          <p:spPr bwMode="auto">
            <a:xfrm>
              <a:off x="1830" y="2166"/>
              <a:ext cx="184" cy="4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45" name="Rectangle 33"/>
            <p:cNvSpPr>
              <a:spLocks noChangeAspect="1" noChangeArrowheads="1"/>
            </p:cNvSpPr>
            <p:nvPr/>
          </p:nvSpPr>
          <p:spPr bwMode="auto">
            <a:xfrm>
              <a:off x="1985" y="2136"/>
              <a:ext cx="126" cy="121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46" name="Rectangle 34"/>
            <p:cNvSpPr>
              <a:spLocks noChangeAspect="1" noChangeArrowheads="1"/>
            </p:cNvSpPr>
            <p:nvPr/>
          </p:nvSpPr>
          <p:spPr bwMode="auto">
            <a:xfrm>
              <a:off x="1646" y="1749"/>
              <a:ext cx="148" cy="3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47" name="Rectangle 35"/>
            <p:cNvSpPr>
              <a:spLocks noChangeAspect="1" noChangeArrowheads="1"/>
            </p:cNvSpPr>
            <p:nvPr/>
          </p:nvSpPr>
          <p:spPr bwMode="auto">
            <a:xfrm>
              <a:off x="1603" y="1764"/>
              <a:ext cx="27" cy="157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48" name="Rectangle 36"/>
            <p:cNvSpPr>
              <a:spLocks noChangeAspect="1" noChangeArrowheads="1"/>
            </p:cNvSpPr>
            <p:nvPr/>
          </p:nvSpPr>
          <p:spPr bwMode="auto">
            <a:xfrm>
              <a:off x="1575" y="1698"/>
              <a:ext cx="105" cy="123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49" name="Rectangle 37"/>
            <p:cNvSpPr>
              <a:spLocks noChangeAspect="1" noChangeArrowheads="1"/>
            </p:cNvSpPr>
            <p:nvPr/>
          </p:nvSpPr>
          <p:spPr bwMode="auto">
            <a:xfrm>
              <a:off x="991" y="1797"/>
              <a:ext cx="29" cy="157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50" name="Rectangle 38"/>
            <p:cNvSpPr>
              <a:spLocks noChangeAspect="1" noChangeArrowheads="1"/>
            </p:cNvSpPr>
            <p:nvPr/>
          </p:nvSpPr>
          <p:spPr bwMode="auto">
            <a:xfrm>
              <a:off x="773" y="1766"/>
              <a:ext cx="182" cy="39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51" name="Rectangle 39"/>
            <p:cNvSpPr>
              <a:spLocks noChangeAspect="1" noChangeArrowheads="1"/>
            </p:cNvSpPr>
            <p:nvPr/>
          </p:nvSpPr>
          <p:spPr bwMode="auto">
            <a:xfrm>
              <a:off x="927" y="1735"/>
              <a:ext cx="126" cy="12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52" name="Oval 91"/>
            <p:cNvSpPr>
              <a:spLocks noChangeArrowheads="1"/>
            </p:cNvSpPr>
            <p:nvPr/>
          </p:nvSpPr>
          <p:spPr bwMode="auto">
            <a:xfrm>
              <a:off x="1589" y="1793"/>
              <a:ext cx="62" cy="56"/>
            </a:xfrm>
            <a:prstGeom prst="ellipse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53" name="Oval 93"/>
            <p:cNvSpPr>
              <a:spLocks noChangeArrowheads="1"/>
            </p:cNvSpPr>
            <p:nvPr/>
          </p:nvSpPr>
          <p:spPr bwMode="auto">
            <a:xfrm>
              <a:off x="1534" y="2249"/>
              <a:ext cx="62" cy="56"/>
            </a:xfrm>
            <a:prstGeom prst="ellipse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54" name="Oval 94"/>
            <p:cNvSpPr>
              <a:spLocks noChangeArrowheads="1"/>
            </p:cNvSpPr>
            <p:nvPr/>
          </p:nvSpPr>
          <p:spPr bwMode="auto">
            <a:xfrm>
              <a:off x="1459" y="2191"/>
              <a:ext cx="62" cy="56"/>
            </a:xfrm>
            <a:prstGeom prst="ellipse">
              <a:avLst/>
            </a:prstGeom>
            <a:solidFill>
              <a:srgbClr val="99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55" name="Oval 98"/>
            <p:cNvSpPr>
              <a:spLocks noChangeArrowheads="1"/>
            </p:cNvSpPr>
            <p:nvPr/>
          </p:nvSpPr>
          <p:spPr bwMode="auto">
            <a:xfrm>
              <a:off x="919" y="2170"/>
              <a:ext cx="62" cy="56"/>
            </a:xfrm>
            <a:prstGeom prst="ellipse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56" name="Oval 99"/>
            <p:cNvSpPr>
              <a:spLocks noChangeArrowheads="1"/>
            </p:cNvSpPr>
            <p:nvPr/>
          </p:nvSpPr>
          <p:spPr bwMode="auto">
            <a:xfrm>
              <a:off x="857" y="2096"/>
              <a:ext cx="62" cy="56"/>
            </a:xfrm>
            <a:prstGeom prst="ellipse">
              <a:avLst/>
            </a:prstGeom>
            <a:solidFill>
              <a:srgbClr val="99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57" name="Oval 100"/>
            <p:cNvSpPr>
              <a:spLocks noChangeArrowheads="1"/>
            </p:cNvSpPr>
            <p:nvPr/>
          </p:nvSpPr>
          <p:spPr bwMode="auto">
            <a:xfrm>
              <a:off x="975" y="1827"/>
              <a:ext cx="62" cy="56"/>
            </a:xfrm>
            <a:prstGeom prst="ellipse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58" name="Oval 101"/>
            <p:cNvSpPr>
              <a:spLocks noChangeArrowheads="1"/>
            </p:cNvSpPr>
            <p:nvPr/>
          </p:nvSpPr>
          <p:spPr bwMode="auto">
            <a:xfrm>
              <a:off x="896" y="1751"/>
              <a:ext cx="62" cy="56"/>
            </a:xfrm>
            <a:prstGeom prst="ellipse">
              <a:avLst/>
            </a:prstGeom>
            <a:solidFill>
              <a:srgbClr val="99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59" name="Oval 102"/>
            <p:cNvSpPr>
              <a:spLocks noChangeArrowheads="1"/>
            </p:cNvSpPr>
            <p:nvPr/>
          </p:nvSpPr>
          <p:spPr bwMode="auto">
            <a:xfrm>
              <a:off x="977" y="2664"/>
              <a:ext cx="62" cy="56"/>
            </a:xfrm>
            <a:prstGeom prst="ellipse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60" name="Oval 103"/>
            <p:cNvSpPr>
              <a:spLocks noChangeArrowheads="1"/>
            </p:cNvSpPr>
            <p:nvPr/>
          </p:nvSpPr>
          <p:spPr bwMode="auto">
            <a:xfrm>
              <a:off x="893" y="2588"/>
              <a:ext cx="62" cy="56"/>
            </a:xfrm>
            <a:prstGeom prst="ellipse">
              <a:avLst/>
            </a:prstGeom>
            <a:solidFill>
              <a:srgbClr val="99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61" name="Oval 104"/>
            <p:cNvSpPr>
              <a:spLocks noChangeArrowheads="1"/>
            </p:cNvSpPr>
            <p:nvPr/>
          </p:nvSpPr>
          <p:spPr bwMode="auto">
            <a:xfrm>
              <a:off x="1115" y="2210"/>
              <a:ext cx="62" cy="56"/>
            </a:xfrm>
            <a:prstGeom prst="ellipse">
              <a:avLst/>
            </a:prstGeom>
            <a:solidFill>
              <a:srgbClr val="99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62" name="Oval 105"/>
            <p:cNvSpPr>
              <a:spLocks noChangeArrowheads="1"/>
            </p:cNvSpPr>
            <p:nvPr/>
          </p:nvSpPr>
          <p:spPr bwMode="auto">
            <a:xfrm>
              <a:off x="1053" y="2249"/>
              <a:ext cx="62" cy="56"/>
            </a:xfrm>
            <a:prstGeom prst="ellipse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63" name="Oval 107"/>
            <p:cNvSpPr>
              <a:spLocks noChangeArrowheads="1"/>
            </p:cNvSpPr>
            <p:nvPr/>
          </p:nvSpPr>
          <p:spPr bwMode="auto">
            <a:xfrm>
              <a:off x="1952" y="2152"/>
              <a:ext cx="62" cy="56"/>
            </a:xfrm>
            <a:prstGeom prst="ellipse">
              <a:avLst/>
            </a:prstGeom>
            <a:solidFill>
              <a:srgbClr val="99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64" name="Oval 108"/>
            <p:cNvSpPr>
              <a:spLocks noChangeArrowheads="1"/>
            </p:cNvSpPr>
            <p:nvPr/>
          </p:nvSpPr>
          <p:spPr bwMode="auto">
            <a:xfrm>
              <a:off x="1472" y="2644"/>
              <a:ext cx="62" cy="56"/>
            </a:xfrm>
            <a:prstGeom prst="ellipse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65" name="Oval 109"/>
            <p:cNvSpPr>
              <a:spLocks noChangeArrowheads="1"/>
            </p:cNvSpPr>
            <p:nvPr/>
          </p:nvSpPr>
          <p:spPr bwMode="auto">
            <a:xfrm>
              <a:off x="1397" y="2588"/>
              <a:ext cx="62" cy="56"/>
            </a:xfrm>
            <a:prstGeom prst="ellipse">
              <a:avLst/>
            </a:prstGeom>
            <a:solidFill>
              <a:srgbClr val="99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66" name="Oval 110"/>
            <p:cNvSpPr>
              <a:spLocks noChangeArrowheads="1"/>
            </p:cNvSpPr>
            <p:nvPr/>
          </p:nvSpPr>
          <p:spPr bwMode="auto">
            <a:xfrm>
              <a:off x="1651" y="1727"/>
              <a:ext cx="62" cy="56"/>
            </a:xfrm>
            <a:prstGeom prst="ellipse">
              <a:avLst/>
            </a:prstGeom>
            <a:solidFill>
              <a:srgbClr val="99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67" name="Oval 111"/>
            <p:cNvSpPr>
              <a:spLocks noChangeArrowheads="1"/>
            </p:cNvSpPr>
            <p:nvPr/>
          </p:nvSpPr>
          <p:spPr bwMode="auto">
            <a:xfrm>
              <a:off x="2040" y="2672"/>
              <a:ext cx="62" cy="56"/>
            </a:xfrm>
            <a:prstGeom prst="ellipse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68" name="Oval 112"/>
            <p:cNvSpPr>
              <a:spLocks noChangeArrowheads="1"/>
            </p:cNvSpPr>
            <p:nvPr/>
          </p:nvSpPr>
          <p:spPr bwMode="auto">
            <a:xfrm>
              <a:off x="1958" y="2584"/>
              <a:ext cx="62" cy="56"/>
            </a:xfrm>
            <a:prstGeom prst="ellipse">
              <a:avLst/>
            </a:prstGeom>
            <a:solidFill>
              <a:srgbClr val="99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69" name="Oval 113"/>
            <p:cNvSpPr>
              <a:spLocks noChangeArrowheads="1"/>
            </p:cNvSpPr>
            <p:nvPr/>
          </p:nvSpPr>
          <p:spPr bwMode="auto">
            <a:xfrm>
              <a:off x="2020" y="2225"/>
              <a:ext cx="62" cy="56"/>
            </a:xfrm>
            <a:prstGeom prst="ellipse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70" name="Rectangle 7"/>
            <p:cNvSpPr>
              <a:spLocks noChangeAspect="1" noChangeArrowheads="1"/>
            </p:cNvSpPr>
            <p:nvPr/>
          </p:nvSpPr>
          <p:spPr bwMode="auto">
            <a:xfrm>
              <a:off x="528" y="1896"/>
              <a:ext cx="1617" cy="102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71" name="Rectangle 8"/>
            <p:cNvSpPr>
              <a:spLocks noChangeAspect="1" noChangeArrowheads="1"/>
            </p:cNvSpPr>
            <p:nvPr/>
          </p:nvSpPr>
          <p:spPr bwMode="auto">
            <a:xfrm>
              <a:off x="528" y="2330"/>
              <a:ext cx="1617" cy="103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72" name="Rectangle 9"/>
            <p:cNvSpPr>
              <a:spLocks noChangeAspect="1" noChangeArrowheads="1"/>
            </p:cNvSpPr>
            <p:nvPr/>
          </p:nvSpPr>
          <p:spPr bwMode="auto">
            <a:xfrm>
              <a:off x="523" y="2742"/>
              <a:ext cx="1616" cy="103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73" name="Rectangle 10"/>
            <p:cNvSpPr>
              <a:spLocks noChangeAspect="1" noChangeArrowheads="1"/>
            </p:cNvSpPr>
            <p:nvPr/>
          </p:nvSpPr>
          <p:spPr bwMode="auto">
            <a:xfrm>
              <a:off x="718" y="1668"/>
              <a:ext cx="102" cy="145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74" name="Rectangle 11"/>
            <p:cNvSpPr>
              <a:spLocks noChangeAspect="1" noChangeArrowheads="1"/>
            </p:cNvSpPr>
            <p:nvPr/>
          </p:nvSpPr>
          <p:spPr bwMode="auto">
            <a:xfrm>
              <a:off x="1224" y="1668"/>
              <a:ext cx="101" cy="145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75" name="Rectangle 24"/>
            <p:cNvSpPr>
              <a:spLocks noChangeAspect="1" noChangeArrowheads="1"/>
            </p:cNvSpPr>
            <p:nvPr/>
          </p:nvSpPr>
          <p:spPr bwMode="auto">
            <a:xfrm>
              <a:off x="1768" y="1668"/>
              <a:ext cx="113" cy="145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55946" name="Group 234"/>
          <p:cNvGrpSpPr>
            <a:grpSpLocks/>
          </p:cNvGrpSpPr>
          <p:nvPr/>
        </p:nvGrpSpPr>
        <p:grpSpPr bwMode="auto">
          <a:xfrm>
            <a:off x="4419600" y="2519363"/>
            <a:ext cx="2638425" cy="3041650"/>
            <a:chOff x="2784" y="1587"/>
            <a:chExt cx="1662" cy="1916"/>
          </a:xfrm>
        </p:grpSpPr>
        <p:sp>
          <p:nvSpPr>
            <p:cNvPr id="15366" name="Rectangle 3"/>
            <p:cNvSpPr>
              <a:spLocks noChangeAspect="1" noChangeArrowheads="1"/>
            </p:cNvSpPr>
            <p:nvPr/>
          </p:nvSpPr>
          <p:spPr bwMode="auto">
            <a:xfrm>
              <a:off x="2832" y="1587"/>
              <a:ext cx="1614" cy="153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367" name="Text Box 6"/>
            <p:cNvSpPr txBox="1">
              <a:spLocks noChangeAspect="1" noChangeArrowheads="1"/>
            </p:cNvSpPr>
            <p:nvPr/>
          </p:nvSpPr>
          <p:spPr bwMode="auto">
            <a:xfrm>
              <a:off x="2784" y="3280"/>
              <a:ext cx="932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>
                <a:lnSpc>
                  <a:spcPct val="100000"/>
                </a:lnSpc>
                <a:spcBef>
                  <a:spcPct val="20000"/>
                </a:spcBef>
                <a:buClr>
                  <a:srgbClr val="FAE306"/>
                </a:buClr>
                <a:buSzPct val="60000"/>
                <a:buFont typeface="Wingdings" pitchFamily="2" charset="2"/>
                <a:buNone/>
              </a:pPr>
              <a:r>
                <a:rPr lang="de-DE" altLang="de-DE"/>
                <a:t>Baumstruktur</a:t>
              </a:r>
              <a:endParaRPr lang="en-US" altLang="de-DE"/>
            </a:p>
          </p:txBody>
        </p:sp>
        <p:sp>
          <p:nvSpPr>
            <p:cNvPr id="15368" name="Rectangle 40"/>
            <p:cNvSpPr>
              <a:spLocks noChangeAspect="1" noChangeArrowheads="1"/>
            </p:cNvSpPr>
            <p:nvPr/>
          </p:nvSpPr>
          <p:spPr bwMode="auto">
            <a:xfrm>
              <a:off x="3054" y="1838"/>
              <a:ext cx="426" cy="387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369" name="Rectangle 41"/>
            <p:cNvSpPr>
              <a:spLocks noChangeAspect="1" noChangeArrowheads="1"/>
            </p:cNvSpPr>
            <p:nvPr/>
          </p:nvSpPr>
          <p:spPr bwMode="auto">
            <a:xfrm>
              <a:off x="4026" y="1894"/>
              <a:ext cx="263" cy="227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370" name="Rectangle 42"/>
            <p:cNvSpPr>
              <a:spLocks noChangeAspect="1" noChangeArrowheads="1"/>
            </p:cNvSpPr>
            <p:nvPr/>
          </p:nvSpPr>
          <p:spPr bwMode="auto">
            <a:xfrm>
              <a:off x="3904" y="2225"/>
              <a:ext cx="335" cy="256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371" name="Rectangle 43"/>
            <p:cNvSpPr>
              <a:spLocks noChangeAspect="1" noChangeArrowheads="1"/>
            </p:cNvSpPr>
            <p:nvPr/>
          </p:nvSpPr>
          <p:spPr bwMode="auto">
            <a:xfrm>
              <a:off x="3071" y="2363"/>
              <a:ext cx="166" cy="49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372" name="Rectangle 44"/>
            <p:cNvSpPr>
              <a:spLocks noChangeAspect="1" noChangeArrowheads="1"/>
            </p:cNvSpPr>
            <p:nvPr/>
          </p:nvSpPr>
          <p:spPr bwMode="auto">
            <a:xfrm>
              <a:off x="3618" y="2585"/>
              <a:ext cx="657" cy="276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373" name="Rectangle 45"/>
            <p:cNvSpPr>
              <a:spLocks noChangeAspect="1" noChangeArrowheads="1"/>
            </p:cNvSpPr>
            <p:nvPr/>
          </p:nvSpPr>
          <p:spPr bwMode="auto">
            <a:xfrm>
              <a:off x="2872" y="1921"/>
              <a:ext cx="60" cy="83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374" name="Rectangle 46"/>
            <p:cNvSpPr>
              <a:spLocks noChangeAspect="1" noChangeArrowheads="1"/>
            </p:cNvSpPr>
            <p:nvPr/>
          </p:nvSpPr>
          <p:spPr bwMode="auto">
            <a:xfrm>
              <a:off x="2872" y="2350"/>
              <a:ext cx="60" cy="8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375" name="Rectangle 47"/>
            <p:cNvSpPr>
              <a:spLocks noChangeAspect="1" noChangeArrowheads="1"/>
            </p:cNvSpPr>
            <p:nvPr/>
          </p:nvSpPr>
          <p:spPr bwMode="auto">
            <a:xfrm>
              <a:off x="2872" y="2778"/>
              <a:ext cx="60" cy="83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376" name="Rectangle 48"/>
            <p:cNvSpPr>
              <a:spLocks noChangeAspect="1" noChangeArrowheads="1"/>
            </p:cNvSpPr>
            <p:nvPr/>
          </p:nvSpPr>
          <p:spPr bwMode="auto">
            <a:xfrm>
              <a:off x="4369" y="1921"/>
              <a:ext cx="60" cy="83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377" name="Rectangle 49"/>
            <p:cNvSpPr>
              <a:spLocks noChangeAspect="1" noChangeArrowheads="1"/>
            </p:cNvSpPr>
            <p:nvPr/>
          </p:nvSpPr>
          <p:spPr bwMode="auto">
            <a:xfrm>
              <a:off x="4369" y="2350"/>
              <a:ext cx="60" cy="8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378" name="Rectangle 50"/>
            <p:cNvSpPr>
              <a:spLocks noChangeAspect="1" noChangeArrowheads="1"/>
            </p:cNvSpPr>
            <p:nvPr/>
          </p:nvSpPr>
          <p:spPr bwMode="auto">
            <a:xfrm>
              <a:off x="4369" y="2778"/>
              <a:ext cx="60" cy="83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15379" name="Group 51"/>
            <p:cNvGrpSpPr>
              <a:grpSpLocks noChangeAspect="1"/>
            </p:cNvGrpSpPr>
            <p:nvPr/>
          </p:nvGrpSpPr>
          <p:grpSpPr bwMode="auto">
            <a:xfrm rot="-5400000">
              <a:off x="3680" y="1398"/>
              <a:ext cx="83" cy="688"/>
              <a:chOff x="340" y="1570"/>
              <a:chExt cx="136" cy="1542"/>
            </a:xfrm>
          </p:grpSpPr>
          <p:sp>
            <p:nvSpPr>
              <p:cNvPr id="15420" name="Rectangle 52"/>
              <p:cNvSpPr>
                <a:spLocks noChangeAspect="1" noChangeArrowheads="1"/>
              </p:cNvSpPr>
              <p:nvPr/>
            </p:nvSpPr>
            <p:spPr bwMode="auto">
              <a:xfrm>
                <a:off x="340" y="1570"/>
                <a:ext cx="136" cy="13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5421" name="Rectangle 53"/>
              <p:cNvSpPr>
                <a:spLocks noChangeAspect="1" noChangeArrowheads="1"/>
              </p:cNvSpPr>
              <p:nvPr/>
            </p:nvSpPr>
            <p:spPr bwMode="auto">
              <a:xfrm>
                <a:off x="340" y="2273"/>
                <a:ext cx="136" cy="13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5422" name="Rectangle 54"/>
              <p:cNvSpPr>
                <a:spLocks noChangeAspect="1" noChangeArrowheads="1"/>
              </p:cNvSpPr>
              <p:nvPr/>
            </p:nvSpPr>
            <p:spPr bwMode="auto">
              <a:xfrm>
                <a:off x="340" y="2976"/>
                <a:ext cx="136" cy="13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grpSp>
          <p:nvGrpSpPr>
            <p:cNvPr id="15380" name="Group 55"/>
            <p:cNvGrpSpPr>
              <a:grpSpLocks noChangeAspect="1"/>
            </p:cNvGrpSpPr>
            <p:nvPr/>
          </p:nvGrpSpPr>
          <p:grpSpPr bwMode="auto">
            <a:xfrm rot="-5400000">
              <a:off x="3680" y="2670"/>
              <a:ext cx="83" cy="688"/>
              <a:chOff x="340" y="1570"/>
              <a:chExt cx="136" cy="1542"/>
            </a:xfrm>
          </p:grpSpPr>
          <p:sp>
            <p:nvSpPr>
              <p:cNvPr id="15417" name="Rectangle 56"/>
              <p:cNvSpPr>
                <a:spLocks noChangeAspect="1" noChangeArrowheads="1"/>
              </p:cNvSpPr>
              <p:nvPr/>
            </p:nvSpPr>
            <p:spPr bwMode="auto">
              <a:xfrm>
                <a:off x="340" y="1570"/>
                <a:ext cx="136" cy="13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5418" name="Rectangle 57"/>
              <p:cNvSpPr>
                <a:spLocks noChangeAspect="1" noChangeArrowheads="1"/>
              </p:cNvSpPr>
              <p:nvPr/>
            </p:nvSpPr>
            <p:spPr bwMode="auto">
              <a:xfrm>
                <a:off x="340" y="2273"/>
                <a:ext cx="136" cy="13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5419" name="Rectangle 58"/>
              <p:cNvSpPr>
                <a:spLocks noChangeAspect="1" noChangeArrowheads="1"/>
              </p:cNvSpPr>
              <p:nvPr/>
            </p:nvSpPr>
            <p:spPr bwMode="auto">
              <a:xfrm>
                <a:off x="340" y="2976"/>
                <a:ext cx="136" cy="13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sp>
          <p:nvSpPr>
            <p:cNvPr id="15381" name="Line 59"/>
            <p:cNvSpPr>
              <a:spLocks noChangeAspect="1" noChangeShapeType="1"/>
            </p:cNvSpPr>
            <p:nvPr/>
          </p:nvSpPr>
          <p:spPr bwMode="auto">
            <a:xfrm>
              <a:off x="2932" y="2391"/>
              <a:ext cx="82" cy="0"/>
            </a:xfrm>
            <a:prstGeom prst="line">
              <a:avLst/>
            </a:prstGeom>
            <a:noFill/>
            <a:ln w="152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82" name="Line 60"/>
            <p:cNvSpPr>
              <a:spLocks noChangeAspect="1" noChangeShapeType="1"/>
            </p:cNvSpPr>
            <p:nvPr/>
          </p:nvSpPr>
          <p:spPr bwMode="auto">
            <a:xfrm flipH="1">
              <a:off x="3016" y="2285"/>
              <a:ext cx="1" cy="133"/>
            </a:xfrm>
            <a:prstGeom prst="line">
              <a:avLst/>
            </a:prstGeom>
            <a:noFill/>
            <a:ln w="1270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83" name="Line 61"/>
            <p:cNvSpPr>
              <a:spLocks noChangeAspect="1" noChangeShapeType="1"/>
            </p:cNvSpPr>
            <p:nvPr/>
          </p:nvSpPr>
          <p:spPr bwMode="auto">
            <a:xfrm>
              <a:off x="3014" y="1883"/>
              <a:ext cx="4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84" name="Line 62"/>
            <p:cNvSpPr>
              <a:spLocks noChangeAspect="1" noChangeShapeType="1"/>
            </p:cNvSpPr>
            <p:nvPr/>
          </p:nvSpPr>
          <p:spPr bwMode="auto">
            <a:xfrm flipV="1">
              <a:off x="3003" y="2314"/>
              <a:ext cx="691" cy="3"/>
            </a:xfrm>
            <a:prstGeom prst="line">
              <a:avLst/>
            </a:prstGeom>
            <a:noFill/>
            <a:ln w="1143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85" name="Line 63"/>
            <p:cNvSpPr>
              <a:spLocks noChangeAspect="1" noChangeShapeType="1"/>
            </p:cNvSpPr>
            <p:nvPr/>
          </p:nvSpPr>
          <p:spPr bwMode="auto">
            <a:xfrm flipH="1">
              <a:off x="3864" y="1977"/>
              <a:ext cx="162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86" name="Line 64"/>
            <p:cNvSpPr>
              <a:spLocks noChangeAspect="1" noChangeShapeType="1"/>
            </p:cNvSpPr>
            <p:nvPr/>
          </p:nvSpPr>
          <p:spPr bwMode="auto">
            <a:xfrm>
              <a:off x="3864" y="1977"/>
              <a:ext cx="0" cy="331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87" name="Line 65"/>
            <p:cNvSpPr>
              <a:spLocks noChangeAspect="1" noChangeShapeType="1"/>
            </p:cNvSpPr>
            <p:nvPr/>
          </p:nvSpPr>
          <p:spPr bwMode="auto">
            <a:xfrm>
              <a:off x="3014" y="2916"/>
              <a:ext cx="122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88" name="Line 66"/>
            <p:cNvSpPr>
              <a:spLocks noChangeAspect="1" noChangeShapeType="1"/>
            </p:cNvSpPr>
            <p:nvPr/>
          </p:nvSpPr>
          <p:spPr bwMode="auto">
            <a:xfrm flipV="1">
              <a:off x="3136" y="2861"/>
              <a:ext cx="0" cy="5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89" name="Line 67"/>
            <p:cNvSpPr>
              <a:spLocks noChangeAspect="1" noChangeShapeType="1"/>
            </p:cNvSpPr>
            <p:nvPr/>
          </p:nvSpPr>
          <p:spPr bwMode="auto">
            <a:xfrm>
              <a:off x="3685" y="2308"/>
              <a:ext cx="0" cy="27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90" name="Line 68"/>
            <p:cNvSpPr>
              <a:spLocks noChangeAspect="1" noChangeShapeType="1"/>
            </p:cNvSpPr>
            <p:nvPr/>
          </p:nvSpPr>
          <p:spPr bwMode="auto">
            <a:xfrm>
              <a:off x="4330" y="2391"/>
              <a:ext cx="60" cy="0"/>
            </a:xfrm>
            <a:prstGeom prst="line">
              <a:avLst/>
            </a:prstGeom>
            <a:noFill/>
            <a:ln w="152400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91" name="Line 69"/>
            <p:cNvSpPr>
              <a:spLocks noChangeAspect="1" noChangeShapeType="1"/>
            </p:cNvSpPr>
            <p:nvPr/>
          </p:nvSpPr>
          <p:spPr bwMode="auto">
            <a:xfrm>
              <a:off x="4328" y="2361"/>
              <a:ext cx="0" cy="166"/>
            </a:xfrm>
            <a:prstGeom prst="line">
              <a:avLst/>
            </a:prstGeom>
            <a:noFill/>
            <a:ln w="127000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92" name="Line 70"/>
            <p:cNvSpPr>
              <a:spLocks noChangeAspect="1" noChangeShapeType="1"/>
            </p:cNvSpPr>
            <p:nvPr/>
          </p:nvSpPr>
          <p:spPr bwMode="auto">
            <a:xfrm>
              <a:off x="3439" y="2916"/>
              <a:ext cx="891" cy="0"/>
            </a:xfrm>
            <a:prstGeom prst="line">
              <a:avLst/>
            </a:prstGeom>
            <a:noFill/>
            <a:ln w="38100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93" name="Line 71"/>
            <p:cNvSpPr>
              <a:spLocks noChangeAspect="1" noChangeShapeType="1"/>
            </p:cNvSpPr>
            <p:nvPr/>
          </p:nvSpPr>
          <p:spPr bwMode="auto">
            <a:xfrm>
              <a:off x="3601" y="1828"/>
              <a:ext cx="735" cy="0"/>
            </a:xfrm>
            <a:prstGeom prst="line">
              <a:avLst/>
            </a:prstGeom>
            <a:noFill/>
            <a:ln w="38100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94" name="Line 72"/>
            <p:cNvSpPr>
              <a:spLocks noChangeAspect="1" noChangeShapeType="1"/>
            </p:cNvSpPr>
            <p:nvPr/>
          </p:nvSpPr>
          <p:spPr bwMode="auto">
            <a:xfrm flipV="1">
              <a:off x="3439" y="2641"/>
              <a:ext cx="0" cy="275"/>
            </a:xfrm>
            <a:prstGeom prst="line">
              <a:avLst/>
            </a:prstGeom>
            <a:noFill/>
            <a:ln w="38100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95" name="Line 73"/>
            <p:cNvSpPr>
              <a:spLocks noChangeAspect="1" noChangeShapeType="1"/>
            </p:cNvSpPr>
            <p:nvPr/>
          </p:nvSpPr>
          <p:spPr bwMode="auto">
            <a:xfrm>
              <a:off x="3601" y="1828"/>
              <a:ext cx="0" cy="248"/>
            </a:xfrm>
            <a:prstGeom prst="line">
              <a:avLst/>
            </a:prstGeom>
            <a:noFill/>
            <a:ln w="38100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96" name="Line 74"/>
            <p:cNvSpPr>
              <a:spLocks noChangeAspect="1" noChangeShapeType="1"/>
            </p:cNvSpPr>
            <p:nvPr/>
          </p:nvSpPr>
          <p:spPr bwMode="auto">
            <a:xfrm flipH="1">
              <a:off x="3480" y="2087"/>
              <a:ext cx="121" cy="0"/>
            </a:xfrm>
            <a:prstGeom prst="line">
              <a:avLst/>
            </a:prstGeom>
            <a:noFill/>
            <a:ln w="38100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97" name="Line 75"/>
            <p:cNvSpPr>
              <a:spLocks noChangeAspect="1" noChangeShapeType="1"/>
            </p:cNvSpPr>
            <p:nvPr/>
          </p:nvSpPr>
          <p:spPr bwMode="auto">
            <a:xfrm flipH="1">
              <a:off x="3237" y="2641"/>
              <a:ext cx="202" cy="0"/>
            </a:xfrm>
            <a:prstGeom prst="line">
              <a:avLst/>
            </a:prstGeom>
            <a:noFill/>
            <a:ln w="38100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98" name="Line 76"/>
            <p:cNvSpPr>
              <a:spLocks noChangeAspect="1" noChangeShapeType="1"/>
            </p:cNvSpPr>
            <p:nvPr/>
          </p:nvSpPr>
          <p:spPr bwMode="auto">
            <a:xfrm flipH="1">
              <a:off x="4127" y="2530"/>
              <a:ext cx="203" cy="0"/>
            </a:xfrm>
            <a:prstGeom prst="line">
              <a:avLst/>
            </a:prstGeom>
            <a:noFill/>
            <a:ln w="38100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99" name="Line 77"/>
            <p:cNvSpPr>
              <a:spLocks noChangeAspect="1" noChangeShapeType="1"/>
            </p:cNvSpPr>
            <p:nvPr/>
          </p:nvSpPr>
          <p:spPr bwMode="auto">
            <a:xfrm flipV="1">
              <a:off x="4127" y="2474"/>
              <a:ext cx="0" cy="56"/>
            </a:xfrm>
            <a:prstGeom prst="line">
              <a:avLst/>
            </a:prstGeom>
            <a:noFill/>
            <a:ln w="38100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400" name="Line 78"/>
            <p:cNvSpPr>
              <a:spLocks noChangeAspect="1" noChangeShapeType="1"/>
            </p:cNvSpPr>
            <p:nvPr/>
          </p:nvSpPr>
          <p:spPr bwMode="auto">
            <a:xfrm>
              <a:off x="4290" y="2712"/>
              <a:ext cx="54" cy="0"/>
            </a:xfrm>
            <a:prstGeom prst="line">
              <a:avLst/>
            </a:prstGeom>
            <a:noFill/>
            <a:ln w="38100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401" name="Line 79"/>
            <p:cNvSpPr>
              <a:spLocks noChangeAspect="1" noChangeShapeType="1"/>
            </p:cNvSpPr>
            <p:nvPr/>
          </p:nvSpPr>
          <p:spPr bwMode="auto">
            <a:xfrm>
              <a:off x="4292" y="1997"/>
              <a:ext cx="40" cy="0"/>
            </a:xfrm>
            <a:prstGeom prst="line">
              <a:avLst/>
            </a:prstGeom>
            <a:noFill/>
            <a:ln w="38100">
              <a:solidFill>
                <a:srgbClr val="80808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402" name="Line 80"/>
            <p:cNvSpPr>
              <a:spLocks noChangeAspect="1" noChangeShapeType="1"/>
            </p:cNvSpPr>
            <p:nvPr/>
          </p:nvSpPr>
          <p:spPr bwMode="auto">
            <a:xfrm>
              <a:off x="3016" y="1883"/>
              <a:ext cx="0" cy="102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403" name="Line 81"/>
            <p:cNvSpPr>
              <a:spLocks noChangeAspect="1" noChangeShapeType="1"/>
            </p:cNvSpPr>
            <p:nvPr/>
          </p:nvSpPr>
          <p:spPr bwMode="auto">
            <a:xfrm flipV="1">
              <a:off x="4333" y="2698"/>
              <a:ext cx="0" cy="220"/>
            </a:xfrm>
            <a:prstGeom prst="line">
              <a:avLst/>
            </a:prstGeom>
            <a:noFill/>
            <a:ln w="38100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404" name="Line 82"/>
            <p:cNvSpPr>
              <a:spLocks noChangeAspect="1" noChangeShapeType="1"/>
            </p:cNvSpPr>
            <p:nvPr/>
          </p:nvSpPr>
          <p:spPr bwMode="auto">
            <a:xfrm>
              <a:off x="3686" y="2306"/>
              <a:ext cx="182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405" name="Line 83"/>
            <p:cNvSpPr>
              <a:spLocks noChangeAspect="1" noChangeShapeType="1"/>
            </p:cNvSpPr>
            <p:nvPr/>
          </p:nvSpPr>
          <p:spPr bwMode="auto">
            <a:xfrm flipV="1">
              <a:off x="4333" y="2491"/>
              <a:ext cx="0" cy="221"/>
            </a:xfrm>
            <a:prstGeom prst="line">
              <a:avLst/>
            </a:prstGeom>
            <a:noFill/>
            <a:ln w="76200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406" name="Line 84"/>
            <p:cNvSpPr>
              <a:spLocks noChangeAspect="1" noChangeShapeType="1"/>
            </p:cNvSpPr>
            <p:nvPr/>
          </p:nvSpPr>
          <p:spPr bwMode="auto">
            <a:xfrm flipH="1" flipV="1">
              <a:off x="4333" y="1993"/>
              <a:ext cx="0" cy="370"/>
            </a:xfrm>
            <a:prstGeom prst="line">
              <a:avLst/>
            </a:prstGeom>
            <a:noFill/>
            <a:ln w="76200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407" name="Line 85"/>
            <p:cNvSpPr>
              <a:spLocks noChangeAspect="1" noChangeShapeType="1"/>
            </p:cNvSpPr>
            <p:nvPr/>
          </p:nvSpPr>
          <p:spPr bwMode="auto">
            <a:xfrm>
              <a:off x="4337" y="1821"/>
              <a:ext cx="0" cy="250"/>
            </a:xfrm>
            <a:prstGeom prst="line">
              <a:avLst/>
            </a:prstGeom>
            <a:noFill/>
            <a:ln w="38100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408" name="Line 86"/>
            <p:cNvSpPr>
              <a:spLocks noChangeAspect="1" noChangeShapeType="1"/>
            </p:cNvSpPr>
            <p:nvPr/>
          </p:nvSpPr>
          <p:spPr bwMode="auto">
            <a:xfrm>
              <a:off x="3018" y="2308"/>
              <a:ext cx="66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409" name="Oval 92"/>
            <p:cNvSpPr>
              <a:spLocks noChangeArrowheads="1"/>
            </p:cNvSpPr>
            <p:nvPr/>
          </p:nvSpPr>
          <p:spPr bwMode="auto">
            <a:xfrm>
              <a:off x="3995" y="1954"/>
              <a:ext cx="62" cy="56"/>
            </a:xfrm>
            <a:prstGeom prst="ellipse">
              <a:avLst/>
            </a:prstGeom>
            <a:solidFill>
              <a:srgbClr val="99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10" name="Oval 95"/>
            <p:cNvSpPr>
              <a:spLocks noChangeArrowheads="1"/>
            </p:cNvSpPr>
            <p:nvPr/>
          </p:nvSpPr>
          <p:spPr bwMode="auto">
            <a:xfrm>
              <a:off x="3023" y="1855"/>
              <a:ext cx="62" cy="56"/>
            </a:xfrm>
            <a:prstGeom prst="ellipse">
              <a:avLst/>
            </a:prstGeom>
            <a:solidFill>
              <a:srgbClr val="99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11" name="Oval 96"/>
            <p:cNvSpPr>
              <a:spLocks noChangeArrowheads="1"/>
            </p:cNvSpPr>
            <p:nvPr/>
          </p:nvSpPr>
          <p:spPr bwMode="auto">
            <a:xfrm>
              <a:off x="3105" y="2833"/>
              <a:ext cx="62" cy="56"/>
            </a:xfrm>
            <a:prstGeom prst="ellipse">
              <a:avLst/>
            </a:prstGeom>
            <a:solidFill>
              <a:srgbClr val="99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12" name="Oval 97"/>
            <p:cNvSpPr>
              <a:spLocks noChangeArrowheads="1"/>
            </p:cNvSpPr>
            <p:nvPr/>
          </p:nvSpPr>
          <p:spPr bwMode="auto">
            <a:xfrm>
              <a:off x="3652" y="2557"/>
              <a:ext cx="62" cy="56"/>
            </a:xfrm>
            <a:prstGeom prst="ellipse">
              <a:avLst/>
            </a:prstGeom>
            <a:solidFill>
              <a:srgbClr val="99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13" name="Oval 114"/>
            <p:cNvSpPr>
              <a:spLocks noChangeArrowheads="1"/>
            </p:cNvSpPr>
            <p:nvPr/>
          </p:nvSpPr>
          <p:spPr bwMode="auto">
            <a:xfrm>
              <a:off x="4258" y="1954"/>
              <a:ext cx="62" cy="56"/>
            </a:xfrm>
            <a:prstGeom prst="ellipse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14" name="Oval 115"/>
            <p:cNvSpPr>
              <a:spLocks noChangeArrowheads="1"/>
            </p:cNvSpPr>
            <p:nvPr/>
          </p:nvSpPr>
          <p:spPr bwMode="auto">
            <a:xfrm>
              <a:off x="4096" y="2453"/>
              <a:ext cx="62" cy="56"/>
            </a:xfrm>
            <a:prstGeom prst="ellipse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15" name="Oval 116"/>
            <p:cNvSpPr>
              <a:spLocks noChangeArrowheads="1"/>
            </p:cNvSpPr>
            <p:nvPr/>
          </p:nvSpPr>
          <p:spPr bwMode="auto">
            <a:xfrm>
              <a:off x="3206" y="2613"/>
              <a:ext cx="62" cy="56"/>
            </a:xfrm>
            <a:prstGeom prst="ellipse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16" name="Oval 233"/>
            <p:cNvSpPr>
              <a:spLocks noChangeArrowheads="1"/>
            </p:cNvSpPr>
            <p:nvPr/>
          </p:nvSpPr>
          <p:spPr bwMode="auto">
            <a:xfrm>
              <a:off x="3449" y="2057"/>
              <a:ext cx="62" cy="56"/>
            </a:xfrm>
            <a:prstGeom prst="ellipse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55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55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Kapitel 7 – Flächenverdrahtung</a:t>
            </a:r>
            <a:endParaRPr lang="en-US" altLang="de-DE"/>
          </a:p>
        </p:txBody>
      </p:sp>
      <p:sp>
        <p:nvSpPr>
          <p:cNvPr id="1085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281113"/>
            <a:ext cx="8193087" cy="4884737"/>
          </a:xfrm>
        </p:spPr>
        <p:txBody>
          <a:bodyPr/>
          <a:lstStyle/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dirty="0"/>
              <a:t>7.1	Einführung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dirty="0"/>
              <a:t>7.2	Begriffsbestimmungen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dirty="0"/>
              <a:t>7.3	Festlegung der Netzreihenfolge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dirty="0"/>
              <a:t>7.4	Manhattan- und euklidische Metrik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dirty="0"/>
              <a:t>7.5	Verdrahtung der Versorgungsnetze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dirty="0"/>
              <a:t>7.6	Optimierungsziele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dirty="0"/>
              <a:t>7.7	Sequentielle Verdrahtungsalgorithmen 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200" dirty="0"/>
              <a:t>	</a:t>
            </a:r>
            <a:r>
              <a:rPr lang="de-DE" altLang="de-DE" sz="1400" dirty="0"/>
              <a:t>	</a:t>
            </a:r>
            <a:r>
              <a:rPr lang="de-DE" altLang="de-DE" sz="1600" dirty="0"/>
              <a:t>7.7.1  Rasterverdrahtung nach </a:t>
            </a:r>
            <a:r>
              <a:rPr lang="de-DE" altLang="de-DE" sz="1600" i="1" dirty="0"/>
              <a:t>Lee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600" dirty="0"/>
              <a:t>		7.7.2  Rasterverdrahtung mit </a:t>
            </a:r>
            <a:r>
              <a:rPr lang="de-DE" altLang="de-DE" sz="1600" dirty="0" err="1"/>
              <a:t>Wegwichtung</a:t>
            </a:r>
            <a:endParaRPr lang="de-DE" altLang="de-DE" sz="1600" dirty="0"/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600" dirty="0"/>
              <a:t>		7.7.3  Linienverdrahtung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dirty="0">
                <a:solidFill>
                  <a:schemeClr val="bg1">
                    <a:lumMod val="50000"/>
                  </a:schemeClr>
                </a:solidFill>
              </a:rPr>
              <a:t>7.8	Quasiparallele 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dirty="0">
                <a:solidFill>
                  <a:schemeClr val="bg1">
                    <a:lumMod val="50000"/>
                  </a:schemeClr>
                </a:solidFill>
              </a:rPr>
              <a:t>7.9	Dreidimensionale 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dirty="0">
                <a:solidFill>
                  <a:schemeClr val="bg1">
                    <a:lumMod val="50000"/>
                  </a:schemeClr>
                </a:solidFill>
              </a:rPr>
              <a:t>7.10	X-Verdrahtung</a:t>
            </a:r>
          </a:p>
          <a:p>
            <a:pPr marL="0" indent="0" defTabSz="849313">
              <a:lnSpc>
                <a:spcPct val="80000"/>
              </a:lnSpc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endParaRPr lang="de-DE" altLang="de-DE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Kapitel 7 – Flächenverdrahtung</a:t>
            </a:r>
            <a:endParaRPr lang="en-US" altLang="de-DE"/>
          </a:p>
        </p:txBody>
      </p:sp>
      <p:sp>
        <p:nvSpPr>
          <p:cNvPr id="1085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281113"/>
            <a:ext cx="8193087" cy="4884737"/>
          </a:xfrm>
        </p:spPr>
        <p:txBody>
          <a:bodyPr/>
          <a:lstStyle/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7.1	Einführung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7.2	Begriffsbestimmungen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7.3	Festlegung der Netzreihenfolge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7.4	Manhattan- und euklidische Metrik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7.5	Verdrahtung der Versorgungsnetze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7.6	Optimierungsziele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7.7	Sequentielle Verdrahtungsalgorithmen 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200"/>
              <a:t>	</a:t>
            </a:r>
            <a:r>
              <a:rPr lang="de-DE" altLang="de-DE" sz="1400"/>
              <a:t>	</a:t>
            </a:r>
            <a:r>
              <a:rPr lang="de-DE" altLang="de-DE" sz="1600"/>
              <a:t>7.7.1  Rasterverdrahtung nach </a:t>
            </a:r>
            <a:r>
              <a:rPr lang="de-DE" altLang="de-DE" sz="1600" i="1"/>
              <a:t>Lee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600"/>
              <a:t>		7.7.2  Rasterverdrahtung mit Wegwichtung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600"/>
              <a:t>		7.7.3  Linienverdrahtung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7.8	Quasiparallele 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7.9	Dreidimensionale 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7.10	X-Verdrahtung</a:t>
            </a:r>
          </a:p>
          <a:p>
            <a:pPr marL="0" indent="0" defTabSz="849313">
              <a:lnSpc>
                <a:spcPct val="80000"/>
              </a:lnSpc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endParaRPr lang="de-DE" altLang="de-DE"/>
          </a:p>
        </p:txBody>
      </p:sp>
      <p:sp>
        <p:nvSpPr>
          <p:cNvPr id="108548" name="Line 4"/>
          <p:cNvSpPr>
            <a:spLocks noChangeShapeType="1"/>
          </p:cNvSpPr>
          <p:nvPr/>
        </p:nvSpPr>
        <p:spPr bwMode="auto">
          <a:xfrm>
            <a:off x="260350" y="5126038"/>
            <a:ext cx="411163" cy="0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877565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7.8	Quasiparallele Verdrahtung: Beispiel</a:t>
            </a:r>
          </a:p>
        </p:txBody>
      </p:sp>
      <p:grpSp>
        <p:nvGrpSpPr>
          <p:cNvPr id="855674" name="Group 634"/>
          <p:cNvGrpSpPr>
            <a:grpSpLocks/>
          </p:cNvGrpSpPr>
          <p:nvPr/>
        </p:nvGrpSpPr>
        <p:grpSpPr bwMode="auto">
          <a:xfrm>
            <a:off x="790575" y="2420938"/>
            <a:ext cx="1909763" cy="2376487"/>
            <a:chOff x="249" y="618"/>
            <a:chExt cx="1203" cy="1497"/>
          </a:xfrm>
        </p:grpSpPr>
        <p:sp>
          <p:nvSpPr>
            <p:cNvPr id="109620" name="Rectangle 364"/>
            <p:cNvSpPr>
              <a:spLocks noChangeArrowheads="1"/>
            </p:cNvSpPr>
            <p:nvPr/>
          </p:nvSpPr>
          <p:spPr bwMode="auto">
            <a:xfrm>
              <a:off x="276" y="810"/>
              <a:ext cx="1036" cy="1121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9621" name="Line 365"/>
            <p:cNvSpPr>
              <a:spLocks noChangeShapeType="1"/>
            </p:cNvSpPr>
            <p:nvPr/>
          </p:nvSpPr>
          <p:spPr bwMode="auto">
            <a:xfrm>
              <a:off x="424" y="810"/>
              <a:ext cx="0" cy="1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22" name="Line 366"/>
            <p:cNvSpPr>
              <a:spLocks noChangeShapeType="1"/>
            </p:cNvSpPr>
            <p:nvPr/>
          </p:nvSpPr>
          <p:spPr bwMode="auto">
            <a:xfrm>
              <a:off x="573" y="810"/>
              <a:ext cx="0" cy="1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23" name="Line 367"/>
            <p:cNvSpPr>
              <a:spLocks noChangeShapeType="1"/>
            </p:cNvSpPr>
            <p:nvPr/>
          </p:nvSpPr>
          <p:spPr bwMode="auto">
            <a:xfrm>
              <a:off x="868" y="810"/>
              <a:ext cx="0" cy="1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24" name="Line 368"/>
            <p:cNvSpPr>
              <a:spLocks noChangeShapeType="1"/>
            </p:cNvSpPr>
            <p:nvPr/>
          </p:nvSpPr>
          <p:spPr bwMode="auto">
            <a:xfrm>
              <a:off x="720" y="810"/>
              <a:ext cx="0" cy="1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25" name="Line 369"/>
            <p:cNvSpPr>
              <a:spLocks noChangeShapeType="1"/>
            </p:cNvSpPr>
            <p:nvPr/>
          </p:nvSpPr>
          <p:spPr bwMode="auto">
            <a:xfrm>
              <a:off x="1015" y="810"/>
              <a:ext cx="0" cy="1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26" name="Line 370"/>
            <p:cNvSpPr>
              <a:spLocks noChangeShapeType="1"/>
            </p:cNvSpPr>
            <p:nvPr/>
          </p:nvSpPr>
          <p:spPr bwMode="auto">
            <a:xfrm>
              <a:off x="1165" y="810"/>
              <a:ext cx="0" cy="1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27" name="Line 371"/>
            <p:cNvSpPr>
              <a:spLocks noChangeShapeType="1"/>
            </p:cNvSpPr>
            <p:nvPr/>
          </p:nvSpPr>
          <p:spPr bwMode="auto">
            <a:xfrm>
              <a:off x="276" y="969"/>
              <a:ext cx="10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28" name="Line 372"/>
            <p:cNvSpPr>
              <a:spLocks noChangeShapeType="1"/>
            </p:cNvSpPr>
            <p:nvPr/>
          </p:nvSpPr>
          <p:spPr bwMode="auto">
            <a:xfrm>
              <a:off x="276" y="1130"/>
              <a:ext cx="10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29" name="Line 373"/>
            <p:cNvSpPr>
              <a:spLocks noChangeShapeType="1"/>
            </p:cNvSpPr>
            <p:nvPr/>
          </p:nvSpPr>
          <p:spPr bwMode="auto">
            <a:xfrm>
              <a:off x="276" y="1290"/>
              <a:ext cx="10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30" name="Line 374"/>
            <p:cNvSpPr>
              <a:spLocks noChangeShapeType="1"/>
            </p:cNvSpPr>
            <p:nvPr/>
          </p:nvSpPr>
          <p:spPr bwMode="auto">
            <a:xfrm>
              <a:off x="276" y="1450"/>
              <a:ext cx="10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31" name="Line 375"/>
            <p:cNvSpPr>
              <a:spLocks noChangeShapeType="1"/>
            </p:cNvSpPr>
            <p:nvPr/>
          </p:nvSpPr>
          <p:spPr bwMode="auto">
            <a:xfrm>
              <a:off x="276" y="1610"/>
              <a:ext cx="10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32" name="Line 376"/>
            <p:cNvSpPr>
              <a:spLocks noChangeShapeType="1"/>
            </p:cNvSpPr>
            <p:nvPr/>
          </p:nvSpPr>
          <p:spPr bwMode="auto">
            <a:xfrm>
              <a:off x="276" y="1771"/>
              <a:ext cx="10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33" name="Oval 377"/>
            <p:cNvSpPr>
              <a:spLocks noChangeArrowheads="1"/>
            </p:cNvSpPr>
            <p:nvPr/>
          </p:nvSpPr>
          <p:spPr bwMode="auto">
            <a:xfrm>
              <a:off x="256" y="791"/>
              <a:ext cx="43" cy="44"/>
            </a:xfrm>
            <a:prstGeom prst="ellipse">
              <a:avLst/>
            </a:prstGeom>
            <a:solidFill>
              <a:srgbClr val="3333CC"/>
            </a:solidFill>
            <a:ln w="31750">
              <a:solidFill>
                <a:srgbClr val="3333CC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9634" name="Oval 378"/>
            <p:cNvSpPr>
              <a:spLocks noChangeArrowheads="1"/>
            </p:cNvSpPr>
            <p:nvPr/>
          </p:nvSpPr>
          <p:spPr bwMode="auto">
            <a:xfrm>
              <a:off x="554" y="791"/>
              <a:ext cx="41" cy="44"/>
            </a:xfrm>
            <a:prstGeom prst="ellipse">
              <a:avLst/>
            </a:prstGeom>
            <a:solidFill>
              <a:srgbClr val="CC3300"/>
            </a:solidFill>
            <a:ln w="31750">
              <a:solidFill>
                <a:srgbClr val="CC33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9635" name="Oval 379"/>
            <p:cNvSpPr>
              <a:spLocks noChangeArrowheads="1"/>
            </p:cNvSpPr>
            <p:nvPr/>
          </p:nvSpPr>
          <p:spPr bwMode="auto">
            <a:xfrm>
              <a:off x="847" y="941"/>
              <a:ext cx="41" cy="44"/>
            </a:xfrm>
            <a:prstGeom prst="ellipse">
              <a:avLst/>
            </a:prstGeom>
            <a:solidFill>
              <a:srgbClr val="990099"/>
            </a:solidFill>
            <a:ln w="31750">
              <a:solidFill>
                <a:srgbClr val="9900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9636" name="Oval 380"/>
            <p:cNvSpPr>
              <a:spLocks noChangeArrowheads="1"/>
            </p:cNvSpPr>
            <p:nvPr/>
          </p:nvSpPr>
          <p:spPr bwMode="auto">
            <a:xfrm>
              <a:off x="1287" y="1108"/>
              <a:ext cx="43" cy="46"/>
            </a:xfrm>
            <a:prstGeom prst="ellipse">
              <a:avLst/>
            </a:prstGeom>
            <a:solidFill>
              <a:srgbClr val="00CC99"/>
            </a:solidFill>
            <a:ln w="31750">
              <a:solidFill>
                <a:srgbClr val="00CC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9637" name="Oval 381"/>
            <p:cNvSpPr>
              <a:spLocks noChangeArrowheads="1"/>
            </p:cNvSpPr>
            <p:nvPr/>
          </p:nvSpPr>
          <p:spPr bwMode="auto">
            <a:xfrm>
              <a:off x="1287" y="1263"/>
              <a:ext cx="43" cy="44"/>
            </a:xfrm>
            <a:prstGeom prst="ellipse">
              <a:avLst/>
            </a:prstGeom>
            <a:solidFill>
              <a:srgbClr val="008000"/>
            </a:solidFill>
            <a:ln w="3175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9638" name="Oval 382"/>
            <p:cNvSpPr>
              <a:spLocks noChangeArrowheads="1"/>
            </p:cNvSpPr>
            <p:nvPr/>
          </p:nvSpPr>
          <p:spPr bwMode="auto">
            <a:xfrm>
              <a:off x="847" y="1263"/>
              <a:ext cx="41" cy="44"/>
            </a:xfrm>
            <a:prstGeom prst="ellipse">
              <a:avLst/>
            </a:prstGeom>
            <a:solidFill>
              <a:srgbClr val="3333CC"/>
            </a:solidFill>
            <a:ln w="31750">
              <a:solidFill>
                <a:srgbClr val="3333CC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9639" name="Oval 383"/>
            <p:cNvSpPr>
              <a:spLocks noChangeArrowheads="1"/>
            </p:cNvSpPr>
            <p:nvPr/>
          </p:nvSpPr>
          <p:spPr bwMode="auto">
            <a:xfrm>
              <a:off x="554" y="1108"/>
              <a:ext cx="41" cy="46"/>
            </a:xfrm>
            <a:prstGeom prst="ellipse">
              <a:avLst/>
            </a:prstGeom>
            <a:solidFill>
              <a:srgbClr val="00CC99"/>
            </a:solidFill>
            <a:ln w="31750">
              <a:solidFill>
                <a:srgbClr val="00CC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9640" name="Oval 384"/>
            <p:cNvSpPr>
              <a:spLocks noChangeArrowheads="1"/>
            </p:cNvSpPr>
            <p:nvPr/>
          </p:nvSpPr>
          <p:spPr bwMode="auto">
            <a:xfrm>
              <a:off x="847" y="1907"/>
              <a:ext cx="41" cy="44"/>
            </a:xfrm>
            <a:prstGeom prst="ellipse">
              <a:avLst/>
            </a:prstGeom>
            <a:solidFill>
              <a:srgbClr val="CC3300"/>
            </a:solidFill>
            <a:ln w="31750">
              <a:solidFill>
                <a:srgbClr val="CC33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9641" name="Oval 385"/>
            <p:cNvSpPr>
              <a:spLocks noChangeArrowheads="1"/>
            </p:cNvSpPr>
            <p:nvPr/>
          </p:nvSpPr>
          <p:spPr bwMode="auto">
            <a:xfrm>
              <a:off x="400" y="1745"/>
              <a:ext cx="43" cy="44"/>
            </a:xfrm>
            <a:prstGeom prst="ellipse">
              <a:avLst/>
            </a:prstGeom>
            <a:solidFill>
              <a:srgbClr val="008000"/>
            </a:solidFill>
            <a:ln w="3175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9642" name="Oval 386"/>
            <p:cNvSpPr>
              <a:spLocks noChangeArrowheads="1"/>
            </p:cNvSpPr>
            <p:nvPr/>
          </p:nvSpPr>
          <p:spPr bwMode="auto">
            <a:xfrm>
              <a:off x="1142" y="1745"/>
              <a:ext cx="42" cy="44"/>
            </a:xfrm>
            <a:prstGeom prst="ellipse">
              <a:avLst/>
            </a:prstGeom>
            <a:solidFill>
              <a:srgbClr val="990099"/>
            </a:solidFill>
            <a:ln w="31750">
              <a:solidFill>
                <a:srgbClr val="9900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9643" name="Text Box 387"/>
            <p:cNvSpPr txBox="1">
              <a:spLocks noChangeArrowheads="1"/>
            </p:cNvSpPr>
            <p:nvPr/>
          </p:nvSpPr>
          <p:spPr bwMode="auto">
            <a:xfrm>
              <a:off x="249" y="618"/>
              <a:ext cx="105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3333CC"/>
                  </a:solidFill>
                </a:rPr>
                <a:t>A</a:t>
              </a:r>
            </a:p>
          </p:txBody>
        </p:sp>
        <p:sp>
          <p:nvSpPr>
            <p:cNvPr id="109644" name="Text Box 388"/>
            <p:cNvSpPr txBox="1">
              <a:spLocks noChangeArrowheads="1"/>
            </p:cNvSpPr>
            <p:nvPr/>
          </p:nvSpPr>
          <p:spPr bwMode="auto">
            <a:xfrm>
              <a:off x="545" y="618"/>
              <a:ext cx="105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CC3300"/>
                  </a:solidFill>
                </a:rPr>
                <a:t>B</a:t>
              </a:r>
            </a:p>
          </p:txBody>
        </p:sp>
        <p:sp>
          <p:nvSpPr>
            <p:cNvPr id="109645" name="Text Box 389"/>
            <p:cNvSpPr txBox="1">
              <a:spLocks noChangeArrowheads="1"/>
            </p:cNvSpPr>
            <p:nvPr/>
          </p:nvSpPr>
          <p:spPr bwMode="auto">
            <a:xfrm>
              <a:off x="1192" y="1660"/>
              <a:ext cx="104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990099"/>
                  </a:solidFill>
                </a:rPr>
                <a:t>C</a:t>
              </a:r>
            </a:p>
          </p:txBody>
        </p:sp>
        <p:sp>
          <p:nvSpPr>
            <p:cNvPr id="109646" name="Text Box 390"/>
            <p:cNvSpPr txBox="1">
              <a:spLocks noChangeArrowheads="1"/>
            </p:cNvSpPr>
            <p:nvPr/>
          </p:nvSpPr>
          <p:spPr bwMode="auto">
            <a:xfrm>
              <a:off x="458" y="1616"/>
              <a:ext cx="105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008000"/>
                  </a:solidFill>
                </a:rPr>
                <a:t>E</a:t>
              </a:r>
            </a:p>
          </p:txBody>
        </p:sp>
        <p:sp>
          <p:nvSpPr>
            <p:cNvPr id="109647" name="Text Box 391"/>
            <p:cNvSpPr txBox="1">
              <a:spLocks noChangeArrowheads="1"/>
            </p:cNvSpPr>
            <p:nvPr/>
          </p:nvSpPr>
          <p:spPr bwMode="auto">
            <a:xfrm>
              <a:off x="908" y="1117"/>
              <a:ext cx="104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3333CC"/>
                  </a:solidFill>
                </a:rPr>
                <a:t>A</a:t>
              </a:r>
            </a:p>
          </p:txBody>
        </p:sp>
        <p:sp>
          <p:nvSpPr>
            <p:cNvPr id="109648" name="Text Box 392"/>
            <p:cNvSpPr txBox="1">
              <a:spLocks noChangeArrowheads="1"/>
            </p:cNvSpPr>
            <p:nvPr/>
          </p:nvSpPr>
          <p:spPr bwMode="auto">
            <a:xfrm>
              <a:off x="904" y="837"/>
              <a:ext cx="104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990099"/>
                  </a:solidFill>
                </a:rPr>
                <a:t>C</a:t>
              </a:r>
            </a:p>
          </p:txBody>
        </p:sp>
        <p:sp>
          <p:nvSpPr>
            <p:cNvPr id="109649" name="Text Box 393"/>
            <p:cNvSpPr txBox="1">
              <a:spLocks noChangeArrowheads="1"/>
            </p:cNvSpPr>
            <p:nvPr/>
          </p:nvSpPr>
          <p:spPr bwMode="auto">
            <a:xfrm>
              <a:off x="622" y="981"/>
              <a:ext cx="105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00CC99"/>
                  </a:solidFill>
                </a:rPr>
                <a:t>D</a:t>
              </a:r>
            </a:p>
          </p:txBody>
        </p:sp>
        <p:sp>
          <p:nvSpPr>
            <p:cNvPr id="109650" name="Text Box 394"/>
            <p:cNvSpPr txBox="1">
              <a:spLocks noChangeArrowheads="1"/>
            </p:cNvSpPr>
            <p:nvPr/>
          </p:nvSpPr>
          <p:spPr bwMode="auto">
            <a:xfrm>
              <a:off x="1349" y="1065"/>
              <a:ext cx="103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00CC99"/>
                  </a:solidFill>
                </a:rPr>
                <a:t>D</a:t>
              </a:r>
            </a:p>
          </p:txBody>
        </p:sp>
        <p:sp>
          <p:nvSpPr>
            <p:cNvPr id="109651" name="Text Box 395"/>
            <p:cNvSpPr txBox="1">
              <a:spLocks noChangeArrowheads="1"/>
            </p:cNvSpPr>
            <p:nvPr/>
          </p:nvSpPr>
          <p:spPr bwMode="auto">
            <a:xfrm>
              <a:off x="1349" y="1234"/>
              <a:ext cx="103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008000"/>
                  </a:solidFill>
                </a:rPr>
                <a:t>E</a:t>
              </a:r>
            </a:p>
          </p:txBody>
        </p:sp>
        <p:sp>
          <p:nvSpPr>
            <p:cNvPr id="109652" name="Text Box 396"/>
            <p:cNvSpPr txBox="1">
              <a:spLocks noChangeArrowheads="1"/>
            </p:cNvSpPr>
            <p:nvPr/>
          </p:nvSpPr>
          <p:spPr bwMode="auto">
            <a:xfrm>
              <a:off x="834" y="1971"/>
              <a:ext cx="105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CC3300"/>
                  </a:solidFill>
                </a:rPr>
                <a:t>B</a:t>
              </a:r>
            </a:p>
          </p:txBody>
        </p:sp>
      </p:grpSp>
      <p:sp>
        <p:nvSpPr>
          <p:cNvPr id="855784" name="Text Box 744"/>
          <p:cNvSpPr txBox="1">
            <a:spLocks noChangeArrowheads="1"/>
          </p:cNvSpPr>
          <p:nvPr/>
        </p:nvSpPr>
        <p:spPr bwMode="auto">
          <a:xfrm>
            <a:off x="4643438" y="4962525"/>
            <a:ext cx="3495675" cy="7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-&gt; seriell in Manhattan-Geometrie</a:t>
            </a:r>
            <a:br>
              <a:rPr lang="de-DE" altLang="de-DE"/>
            </a:br>
            <a:r>
              <a:rPr lang="de-DE" altLang="de-DE"/>
              <a:t>    nicht verdrahtbar</a:t>
            </a:r>
            <a:endParaRPr lang="en-US" altLang="de-DE"/>
          </a:p>
        </p:txBody>
      </p:sp>
      <p:grpSp>
        <p:nvGrpSpPr>
          <p:cNvPr id="855878" name="Group 838"/>
          <p:cNvGrpSpPr>
            <a:grpSpLocks/>
          </p:cNvGrpSpPr>
          <p:nvPr/>
        </p:nvGrpSpPr>
        <p:grpSpPr bwMode="auto">
          <a:xfrm>
            <a:off x="3563938" y="1793875"/>
            <a:ext cx="3816350" cy="3038475"/>
            <a:chOff x="2245" y="1130"/>
            <a:chExt cx="2404" cy="1914"/>
          </a:xfrm>
        </p:grpSpPr>
        <p:sp>
          <p:nvSpPr>
            <p:cNvPr id="109574" name="Text Box 831"/>
            <p:cNvSpPr txBox="1">
              <a:spLocks noChangeArrowheads="1"/>
            </p:cNvSpPr>
            <p:nvPr/>
          </p:nvSpPr>
          <p:spPr bwMode="auto">
            <a:xfrm>
              <a:off x="3730" y="2840"/>
              <a:ext cx="193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CC3300"/>
                  </a:solidFill>
                </a:rPr>
                <a:t>B</a:t>
              </a:r>
            </a:p>
          </p:txBody>
        </p:sp>
        <p:sp>
          <p:nvSpPr>
            <p:cNvPr id="109575" name="Rectangle 780"/>
            <p:cNvSpPr>
              <a:spLocks noChangeArrowheads="1"/>
            </p:cNvSpPr>
            <p:nvPr/>
          </p:nvSpPr>
          <p:spPr bwMode="auto">
            <a:xfrm>
              <a:off x="3106" y="1696"/>
              <a:ext cx="1158" cy="1152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109576" name="Group 781"/>
            <p:cNvGrpSpPr>
              <a:grpSpLocks/>
            </p:cNvGrpSpPr>
            <p:nvPr/>
          </p:nvGrpSpPr>
          <p:grpSpPr bwMode="auto">
            <a:xfrm>
              <a:off x="3106" y="1692"/>
              <a:ext cx="1158" cy="1158"/>
              <a:chOff x="346" y="3787"/>
              <a:chExt cx="1587" cy="1588"/>
            </a:xfrm>
          </p:grpSpPr>
          <p:sp>
            <p:nvSpPr>
              <p:cNvPr id="109607" name="Rectangle 782"/>
              <p:cNvSpPr>
                <a:spLocks noChangeArrowheads="1"/>
              </p:cNvSpPr>
              <p:nvPr/>
            </p:nvSpPr>
            <p:spPr bwMode="auto">
              <a:xfrm>
                <a:off x="346" y="3787"/>
                <a:ext cx="1587" cy="158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09608" name="Line 783"/>
              <p:cNvSpPr>
                <a:spLocks noChangeShapeType="1"/>
              </p:cNvSpPr>
              <p:nvPr/>
            </p:nvSpPr>
            <p:spPr bwMode="auto">
              <a:xfrm>
                <a:off x="346" y="4014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609" name="Line 784"/>
              <p:cNvSpPr>
                <a:spLocks noChangeShapeType="1"/>
              </p:cNvSpPr>
              <p:nvPr/>
            </p:nvSpPr>
            <p:spPr bwMode="auto">
              <a:xfrm>
                <a:off x="346" y="4240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610" name="Line 785"/>
              <p:cNvSpPr>
                <a:spLocks noChangeShapeType="1"/>
              </p:cNvSpPr>
              <p:nvPr/>
            </p:nvSpPr>
            <p:spPr bwMode="auto">
              <a:xfrm>
                <a:off x="346" y="4467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611" name="Line 786"/>
              <p:cNvSpPr>
                <a:spLocks noChangeShapeType="1"/>
              </p:cNvSpPr>
              <p:nvPr/>
            </p:nvSpPr>
            <p:spPr bwMode="auto">
              <a:xfrm>
                <a:off x="346" y="4694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612" name="Line 787"/>
              <p:cNvSpPr>
                <a:spLocks noChangeShapeType="1"/>
              </p:cNvSpPr>
              <p:nvPr/>
            </p:nvSpPr>
            <p:spPr bwMode="auto">
              <a:xfrm>
                <a:off x="346" y="4921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613" name="Line 788"/>
              <p:cNvSpPr>
                <a:spLocks noChangeShapeType="1"/>
              </p:cNvSpPr>
              <p:nvPr/>
            </p:nvSpPr>
            <p:spPr bwMode="auto">
              <a:xfrm>
                <a:off x="572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614" name="Line 789"/>
              <p:cNvSpPr>
                <a:spLocks noChangeShapeType="1"/>
              </p:cNvSpPr>
              <p:nvPr/>
            </p:nvSpPr>
            <p:spPr bwMode="auto">
              <a:xfrm>
                <a:off x="799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615" name="Line 790"/>
              <p:cNvSpPr>
                <a:spLocks noChangeShapeType="1"/>
              </p:cNvSpPr>
              <p:nvPr/>
            </p:nvSpPr>
            <p:spPr bwMode="auto">
              <a:xfrm>
                <a:off x="1026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616" name="Line 791"/>
              <p:cNvSpPr>
                <a:spLocks noChangeShapeType="1"/>
              </p:cNvSpPr>
              <p:nvPr/>
            </p:nvSpPr>
            <p:spPr bwMode="auto">
              <a:xfrm>
                <a:off x="1253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617" name="Line 792"/>
              <p:cNvSpPr>
                <a:spLocks noChangeShapeType="1"/>
              </p:cNvSpPr>
              <p:nvPr/>
            </p:nvSpPr>
            <p:spPr bwMode="auto">
              <a:xfrm>
                <a:off x="1480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618" name="Line 793"/>
              <p:cNvSpPr>
                <a:spLocks noChangeShapeType="1"/>
              </p:cNvSpPr>
              <p:nvPr/>
            </p:nvSpPr>
            <p:spPr bwMode="auto">
              <a:xfrm>
                <a:off x="1706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619" name="Line 794"/>
              <p:cNvSpPr>
                <a:spLocks noChangeShapeType="1"/>
              </p:cNvSpPr>
              <p:nvPr/>
            </p:nvSpPr>
            <p:spPr bwMode="auto">
              <a:xfrm>
                <a:off x="346" y="5148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09577" name="Text Box 795"/>
            <p:cNvSpPr txBox="1">
              <a:spLocks noChangeArrowheads="1"/>
            </p:cNvSpPr>
            <p:nvPr/>
          </p:nvSpPr>
          <p:spPr bwMode="auto">
            <a:xfrm>
              <a:off x="4270" y="1911"/>
              <a:ext cx="379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00CC99"/>
                  </a:solidFill>
                </a:rPr>
                <a:t>D</a:t>
              </a:r>
            </a:p>
          </p:txBody>
        </p:sp>
        <p:sp>
          <p:nvSpPr>
            <p:cNvPr id="109578" name="Oval 801"/>
            <p:cNvSpPr>
              <a:spLocks noChangeArrowheads="1"/>
            </p:cNvSpPr>
            <p:nvPr/>
          </p:nvSpPr>
          <p:spPr bwMode="auto">
            <a:xfrm>
              <a:off x="3073" y="1658"/>
              <a:ext cx="66" cy="66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rgbClr val="3333CC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9579" name="Text Box 802"/>
            <p:cNvSpPr txBox="1">
              <a:spLocks noChangeArrowheads="1"/>
            </p:cNvSpPr>
            <p:nvPr/>
          </p:nvSpPr>
          <p:spPr bwMode="auto">
            <a:xfrm>
              <a:off x="3119" y="1494"/>
              <a:ext cx="192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3333CC"/>
                  </a:solidFill>
                </a:rPr>
                <a:t>A</a:t>
              </a:r>
            </a:p>
          </p:txBody>
        </p:sp>
        <p:sp>
          <p:nvSpPr>
            <p:cNvPr id="109580" name="Text Box 803"/>
            <p:cNvSpPr txBox="1">
              <a:spLocks noChangeArrowheads="1"/>
            </p:cNvSpPr>
            <p:nvPr/>
          </p:nvSpPr>
          <p:spPr bwMode="auto">
            <a:xfrm>
              <a:off x="3413" y="1502"/>
              <a:ext cx="193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CC3300"/>
                  </a:solidFill>
                </a:rPr>
                <a:t>B</a:t>
              </a:r>
            </a:p>
          </p:txBody>
        </p:sp>
        <p:sp>
          <p:nvSpPr>
            <p:cNvPr id="109581" name="Text Box 804"/>
            <p:cNvSpPr txBox="1">
              <a:spLocks noChangeArrowheads="1"/>
            </p:cNvSpPr>
            <p:nvPr/>
          </p:nvSpPr>
          <p:spPr bwMode="auto">
            <a:xfrm>
              <a:off x="3763" y="1663"/>
              <a:ext cx="191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990099"/>
                  </a:solidFill>
                </a:rPr>
                <a:t>C</a:t>
              </a:r>
            </a:p>
          </p:txBody>
        </p:sp>
        <p:sp>
          <p:nvSpPr>
            <p:cNvPr id="109582" name="Text Box 805"/>
            <p:cNvSpPr txBox="1">
              <a:spLocks noChangeArrowheads="1"/>
            </p:cNvSpPr>
            <p:nvPr/>
          </p:nvSpPr>
          <p:spPr bwMode="auto">
            <a:xfrm>
              <a:off x="3750" y="2001"/>
              <a:ext cx="361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3333CC"/>
                  </a:solidFill>
                </a:rPr>
                <a:t>A</a:t>
              </a:r>
            </a:p>
          </p:txBody>
        </p:sp>
        <p:sp>
          <p:nvSpPr>
            <p:cNvPr id="109583" name="Oval 806"/>
            <p:cNvSpPr>
              <a:spLocks noChangeArrowheads="1"/>
            </p:cNvSpPr>
            <p:nvPr/>
          </p:nvSpPr>
          <p:spPr bwMode="auto">
            <a:xfrm>
              <a:off x="3735" y="2158"/>
              <a:ext cx="66" cy="65"/>
            </a:xfrm>
            <a:prstGeom prst="ellipse">
              <a:avLst/>
            </a:prstGeom>
            <a:solidFill>
              <a:srgbClr val="3333CC"/>
            </a:solidFill>
            <a:ln w="9525">
              <a:solidFill>
                <a:srgbClr val="3333CC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9584" name="Text Box 807"/>
            <p:cNvSpPr txBox="1">
              <a:spLocks noChangeArrowheads="1"/>
            </p:cNvSpPr>
            <p:nvPr/>
          </p:nvSpPr>
          <p:spPr bwMode="auto">
            <a:xfrm>
              <a:off x="4276" y="2092"/>
              <a:ext cx="192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008000"/>
                  </a:solidFill>
                </a:rPr>
                <a:t>E</a:t>
              </a:r>
            </a:p>
          </p:txBody>
        </p:sp>
        <p:sp>
          <p:nvSpPr>
            <p:cNvPr id="109585" name="Text Box 808"/>
            <p:cNvSpPr txBox="1">
              <a:spLocks noChangeArrowheads="1"/>
            </p:cNvSpPr>
            <p:nvPr/>
          </p:nvSpPr>
          <p:spPr bwMode="auto">
            <a:xfrm>
              <a:off x="4061" y="2508"/>
              <a:ext cx="270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990099"/>
                  </a:solidFill>
                </a:rPr>
                <a:t>C</a:t>
              </a:r>
            </a:p>
          </p:txBody>
        </p:sp>
        <p:sp>
          <p:nvSpPr>
            <p:cNvPr id="109586" name="Text Box 809"/>
            <p:cNvSpPr txBox="1">
              <a:spLocks noChangeArrowheads="1"/>
            </p:cNvSpPr>
            <p:nvPr/>
          </p:nvSpPr>
          <p:spPr bwMode="auto">
            <a:xfrm>
              <a:off x="3244" y="2478"/>
              <a:ext cx="358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008000"/>
                  </a:solidFill>
                </a:rPr>
                <a:t>E</a:t>
              </a:r>
            </a:p>
          </p:txBody>
        </p:sp>
        <p:sp>
          <p:nvSpPr>
            <p:cNvPr id="109587" name="Text Box 813"/>
            <p:cNvSpPr txBox="1">
              <a:spLocks noChangeArrowheads="1"/>
            </p:cNvSpPr>
            <p:nvPr/>
          </p:nvSpPr>
          <p:spPr bwMode="auto">
            <a:xfrm>
              <a:off x="3407" y="1831"/>
              <a:ext cx="192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00CC99"/>
                  </a:solidFill>
                </a:rPr>
                <a:t>D</a:t>
              </a:r>
            </a:p>
          </p:txBody>
        </p:sp>
        <p:grpSp>
          <p:nvGrpSpPr>
            <p:cNvPr id="109588" name="Group 675"/>
            <p:cNvGrpSpPr>
              <a:grpSpLocks/>
            </p:cNvGrpSpPr>
            <p:nvPr/>
          </p:nvGrpSpPr>
          <p:grpSpPr bwMode="auto">
            <a:xfrm>
              <a:off x="3267" y="1858"/>
              <a:ext cx="828" cy="827"/>
              <a:chOff x="4565" y="2202"/>
              <a:chExt cx="828" cy="827"/>
            </a:xfrm>
          </p:grpSpPr>
          <p:sp>
            <p:nvSpPr>
              <p:cNvPr id="109603" name="Line 676"/>
              <p:cNvSpPr>
                <a:spLocks noChangeShapeType="1"/>
              </p:cNvSpPr>
              <p:nvPr/>
            </p:nvSpPr>
            <p:spPr bwMode="auto">
              <a:xfrm>
                <a:off x="4565" y="2202"/>
                <a:ext cx="497" cy="1"/>
              </a:xfrm>
              <a:prstGeom prst="line">
                <a:avLst/>
              </a:prstGeom>
              <a:noFill/>
              <a:ln w="31750">
                <a:solidFill>
                  <a:srgbClr val="990099"/>
                </a:solidFill>
                <a:round/>
                <a:headEnd/>
                <a:tailEnd type="oval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604" name="Line 677"/>
              <p:cNvSpPr>
                <a:spLocks noChangeShapeType="1"/>
              </p:cNvSpPr>
              <p:nvPr/>
            </p:nvSpPr>
            <p:spPr bwMode="auto">
              <a:xfrm>
                <a:off x="4565" y="2202"/>
                <a:ext cx="0" cy="496"/>
              </a:xfrm>
              <a:prstGeom prst="line">
                <a:avLst/>
              </a:prstGeom>
              <a:noFill/>
              <a:ln w="31750">
                <a:solidFill>
                  <a:srgbClr val="99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605" name="Line 678"/>
              <p:cNvSpPr>
                <a:spLocks noChangeShapeType="1"/>
              </p:cNvSpPr>
              <p:nvPr/>
            </p:nvSpPr>
            <p:spPr bwMode="auto">
              <a:xfrm>
                <a:off x="4565" y="2698"/>
                <a:ext cx="828" cy="1"/>
              </a:xfrm>
              <a:prstGeom prst="line">
                <a:avLst/>
              </a:prstGeom>
              <a:noFill/>
              <a:ln w="31750">
                <a:solidFill>
                  <a:srgbClr val="99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606" name="Line 679"/>
              <p:cNvSpPr>
                <a:spLocks noChangeShapeType="1"/>
              </p:cNvSpPr>
              <p:nvPr/>
            </p:nvSpPr>
            <p:spPr bwMode="auto">
              <a:xfrm>
                <a:off x="5393" y="2698"/>
                <a:ext cx="0" cy="331"/>
              </a:xfrm>
              <a:prstGeom prst="line">
                <a:avLst/>
              </a:prstGeom>
              <a:noFill/>
              <a:ln w="31750">
                <a:solidFill>
                  <a:srgbClr val="990099"/>
                </a:solidFill>
                <a:round/>
                <a:headEnd/>
                <a:tailEnd type="oval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09589" name="Line 680"/>
            <p:cNvSpPr>
              <a:spLocks noChangeShapeType="1"/>
            </p:cNvSpPr>
            <p:nvPr/>
          </p:nvSpPr>
          <p:spPr bwMode="auto">
            <a:xfrm>
              <a:off x="3433" y="2024"/>
              <a:ext cx="828" cy="0"/>
            </a:xfrm>
            <a:prstGeom prst="line">
              <a:avLst/>
            </a:prstGeom>
            <a:noFill/>
            <a:ln w="31750">
              <a:solidFill>
                <a:srgbClr val="00CC99"/>
              </a:solidFill>
              <a:round/>
              <a:headEnd type="oval" w="lg" len="lg"/>
              <a:tailEnd type="oval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9590" name="Group 681"/>
            <p:cNvGrpSpPr>
              <a:grpSpLocks/>
            </p:cNvGrpSpPr>
            <p:nvPr/>
          </p:nvGrpSpPr>
          <p:grpSpPr bwMode="auto">
            <a:xfrm>
              <a:off x="3267" y="2189"/>
              <a:ext cx="994" cy="663"/>
              <a:chOff x="4565" y="2533"/>
              <a:chExt cx="994" cy="663"/>
            </a:xfrm>
          </p:grpSpPr>
          <p:sp>
            <p:nvSpPr>
              <p:cNvPr id="109599" name="Line 682"/>
              <p:cNvSpPr>
                <a:spLocks noChangeShapeType="1"/>
              </p:cNvSpPr>
              <p:nvPr/>
            </p:nvSpPr>
            <p:spPr bwMode="auto">
              <a:xfrm>
                <a:off x="5559" y="2533"/>
                <a:ext cx="0" cy="661"/>
              </a:xfrm>
              <a:prstGeom prst="line">
                <a:avLst/>
              </a:prstGeom>
              <a:noFill/>
              <a:ln w="31750">
                <a:solidFill>
                  <a:srgbClr val="008000"/>
                </a:solidFill>
                <a:round/>
                <a:headEnd type="oval" w="lg" len="lg"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600" name="Line 683"/>
              <p:cNvSpPr>
                <a:spLocks noChangeShapeType="1"/>
              </p:cNvSpPr>
              <p:nvPr/>
            </p:nvSpPr>
            <p:spPr bwMode="auto">
              <a:xfrm>
                <a:off x="5229" y="3194"/>
                <a:ext cx="330" cy="2"/>
              </a:xfrm>
              <a:prstGeom prst="line">
                <a:avLst/>
              </a:prstGeom>
              <a:noFill/>
              <a:ln w="3175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601" name="Line 684"/>
              <p:cNvSpPr>
                <a:spLocks noChangeShapeType="1"/>
              </p:cNvSpPr>
              <p:nvPr/>
            </p:nvSpPr>
            <p:spPr bwMode="auto">
              <a:xfrm>
                <a:off x="5229" y="3029"/>
                <a:ext cx="0" cy="165"/>
              </a:xfrm>
              <a:prstGeom prst="line">
                <a:avLst/>
              </a:prstGeom>
              <a:noFill/>
              <a:ln w="3175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602" name="Line 685"/>
              <p:cNvSpPr>
                <a:spLocks noChangeShapeType="1"/>
              </p:cNvSpPr>
              <p:nvPr/>
            </p:nvSpPr>
            <p:spPr bwMode="auto">
              <a:xfrm>
                <a:off x="4565" y="3029"/>
                <a:ext cx="663" cy="1"/>
              </a:xfrm>
              <a:prstGeom prst="line">
                <a:avLst/>
              </a:prstGeom>
              <a:noFill/>
              <a:ln w="31750">
                <a:solidFill>
                  <a:srgbClr val="008000"/>
                </a:solidFill>
                <a:round/>
                <a:headEnd type="oval" w="lg" len="lg"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09591" name="Group 835"/>
            <p:cNvGrpSpPr>
              <a:grpSpLocks/>
            </p:cNvGrpSpPr>
            <p:nvPr/>
          </p:nvGrpSpPr>
          <p:grpSpPr bwMode="auto">
            <a:xfrm>
              <a:off x="3100" y="1851"/>
              <a:ext cx="663" cy="1001"/>
              <a:chOff x="3100" y="1851"/>
              <a:chExt cx="663" cy="1001"/>
            </a:xfrm>
          </p:grpSpPr>
          <p:sp>
            <p:nvSpPr>
              <p:cNvPr id="109597" name="Line 687"/>
              <p:cNvSpPr>
                <a:spLocks noChangeShapeType="1"/>
              </p:cNvSpPr>
              <p:nvPr/>
            </p:nvSpPr>
            <p:spPr bwMode="auto">
              <a:xfrm>
                <a:off x="3102" y="2850"/>
                <a:ext cx="661" cy="2"/>
              </a:xfrm>
              <a:prstGeom prst="line">
                <a:avLst/>
              </a:prstGeom>
              <a:noFill/>
              <a:ln w="31750">
                <a:solidFill>
                  <a:srgbClr val="CC3300"/>
                </a:solidFill>
                <a:round/>
                <a:headEnd/>
                <a:tailEnd type="oval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598" name="Line 688"/>
              <p:cNvSpPr>
                <a:spLocks noChangeShapeType="1"/>
              </p:cNvSpPr>
              <p:nvPr/>
            </p:nvSpPr>
            <p:spPr bwMode="auto">
              <a:xfrm>
                <a:off x="3100" y="1851"/>
                <a:ext cx="0" cy="991"/>
              </a:xfrm>
              <a:prstGeom prst="line">
                <a:avLst/>
              </a:prstGeom>
              <a:noFill/>
              <a:ln w="31750">
                <a:solidFill>
                  <a:srgbClr val="CC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09592" name="Line 689"/>
            <p:cNvSpPr>
              <a:spLocks noChangeShapeType="1"/>
            </p:cNvSpPr>
            <p:nvPr/>
          </p:nvSpPr>
          <p:spPr bwMode="auto">
            <a:xfrm flipV="1">
              <a:off x="3407" y="1692"/>
              <a:ext cx="26" cy="0"/>
            </a:xfrm>
            <a:prstGeom prst="line">
              <a:avLst/>
            </a:prstGeom>
            <a:noFill/>
            <a:ln w="31750">
              <a:solidFill>
                <a:srgbClr val="CC3300"/>
              </a:solidFill>
              <a:prstDash val="dash"/>
              <a:round/>
              <a:headEnd/>
              <a:tailEnd type="oval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93" name="AutoShape 690"/>
            <p:cNvSpPr>
              <a:spLocks noChangeArrowheads="1"/>
            </p:cNvSpPr>
            <p:nvPr/>
          </p:nvSpPr>
          <p:spPr bwMode="auto">
            <a:xfrm>
              <a:off x="2245" y="2115"/>
              <a:ext cx="317" cy="384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9594" name="Text Box 691"/>
            <p:cNvSpPr txBox="1">
              <a:spLocks noChangeArrowheads="1"/>
            </p:cNvSpPr>
            <p:nvPr/>
          </p:nvSpPr>
          <p:spPr bwMode="auto">
            <a:xfrm>
              <a:off x="2919" y="1130"/>
              <a:ext cx="1458" cy="2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/>
              <a:r>
                <a:rPr lang="de-DE" altLang="de-DE"/>
                <a:t>Serielle Verdrahtung:</a:t>
              </a:r>
              <a:endParaRPr lang="en-US" altLang="de-DE"/>
            </a:p>
          </p:txBody>
        </p:sp>
        <p:sp>
          <p:nvSpPr>
            <p:cNvPr id="109595" name="Freeform 833"/>
            <p:cNvSpPr>
              <a:spLocks/>
            </p:cNvSpPr>
            <p:nvPr/>
          </p:nvSpPr>
          <p:spPr bwMode="auto">
            <a:xfrm>
              <a:off x="3107" y="1706"/>
              <a:ext cx="272" cy="136"/>
            </a:xfrm>
            <a:custGeom>
              <a:avLst/>
              <a:gdLst>
                <a:gd name="T0" fmla="*/ 0 w 272"/>
                <a:gd name="T1" fmla="*/ 136 h 136"/>
                <a:gd name="T2" fmla="*/ 91 w 272"/>
                <a:gd name="T3" fmla="*/ 46 h 136"/>
                <a:gd name="T4" fmla="*/ 272 w 272"/>
                <a:gd name="T5" fmla="*/ 0 h 1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2" h="136">
                  <a:moveTo>
                    <a:pt x="0" y="136"/>
                  </a:moveTo>
                  <a:cubicBezTo>
                    <a:pt x="23" y="102"/>
                    <a:pt x="46" y="69"/>
                    <a:pt x="91" y="46"/>
                  </a:cubicBezTo>
                  <a:cubicBezTo>
                    <a:pt x="136" y="23"/>
                    <a:pt x="204" y="11"/>
                    <a:pt x="272" y="0"/>
                  </a:cubicBezTo>
                </a:path>
              </a:pathLst>
            </a:custGeom>
            <a:noFill/>
            <a:ln w="38100" cap="flat" cmpd="sng">
              <a:solidFill>
                <a:srgbClr val="CC3300"/>
              </a:solidFill>
              <a:prstDash val="sysDot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/>
            <a:p>
              <a:endParaRPr lang="de-DE"/>
            </a:p>
          </p:txBody>
        </p:sp>
        <p:sp>
          <p:nvSpPr>
            <p:cNvPr id="109596" name="Freeform 834"/>
            <p:cNvSpPr>
              <a:spLocks/>
            </p:cNvSpPr>
            <p:nvPr/>
          </p:nvSpPr>
          <p:spPr bwMode="auto">
            <a:xfrm>
              <a:off x="3107" y="1706"/>
              <a:ext cx="680" cy="454"/>
            </a:xfrm>
            <a:custGeom>
              <a:avLst/>
              <a:gdLst>
                <a:gd name="T0" fmla="*/ 0 w 680"/>
                <a:gd name="T1" fmla="*/ 0 h 454"/>
                <a:gd name="T2" fmla="*/ 317 w 680"/>
                <a:gd name="T3" fmla="*/ 91 h 454"/>
                <a:gd name="T4" fmla="*/ 544 w 680"/>
                <a:gd name="T5" fmla="*/ 227 h 454"/>
                <a:gd name="T6" fmla="*/ 680 w 680"/>
                <a:gd name="T7" fmla="*/ 454 h 4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0" h="454">
                  <a:moveTo>
                    <a:pt x="0" y="0"/>
                  </a:moveTo>
                  <a:cubicBezTo>
                    <a:pt x="113" y="26"/>
                    <a:pt x="226" y="53"/>
                    <a:pt x="317" y="91"/>
                  </a:cubicBezTo>
                  <a:cubicBezTo>
                    <a:pt x="408" y="129"/>
                    <a:pt x="484" y="167"/>
                    <a:pt x="544" y="227"/>
                  </a:cubicBezTo>
                  <a:cubicBezTo>
                    <a:pt x="604" y="287"/>
                    <a:pt x="642" y="370"/>
                    <a:pt x="680" y="454"/>
                  </a:cubicBezTo>
                </a:path>
              </a:pathLst>
            </a:custGeom>
            <a:noFill/>
            <a:ln w="38100" cap="flat" cmpd="sng">
              <a:solidFill>
                <a:srgbClr val="3333CC"/>
              </a:solidFill>
              <a:prstDash val="sysDot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/>
            <a:p>
              <a:endParaRPr lang="de-DE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5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5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5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5784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8114" name="Group 2"/>
          <p:cNvGrpSpPr>
            <a:grpSpLocks/>
          </p:cNvGrpSpPr>
          <p:nvPr/>
        </p:nvGrpSpPr>
        <p:grpSpPr bwMode="auto">
          <a:xfrm>
            <a:off x="1381125" y="3608388"/>
            <a:ext cx="2360613" cy="2260600"/>
            <a:chOff x="943" y="2188"/>
            <a:chExt cx="1610" cy="1424"/>
          </a:xfrm>
        </p:grpSpPr>
        <p:sp>
          <p:nvSpPr>
            <p:cNvPr id="114757" name="Oval 3"/>
            <p:cNvSpPr>
              <a:spLocks noChangeArrowheads="1"/>
            </p:cNvSpPr>
            <p:nvPr/>
          </p:nvSpPr>
          <p:spPr bwMode="auto">
            <a:xfrm>
              <a:off x="1088" y="2373"/>
              <a:ext cx="64" cy="62"/>
            </a:xfrm>
            <a:prstGeom prst="ellips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4758" name="Oval 4"/>
            <p:cNvSpPr>
              <a:spLocks noChangeArrowheads="1"/>
            </p:cNvSpPr>
            <p:nvPr/>
          </p:nvSpPr>
          <p:spPr bwMode="auto">
            <a:xfrm>
              <a:off x="1885" y="2720"/>
              <a:ext cx="65" cy="61"/>
            </a:xfrm>
            <a:prstGeom prst="ellips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4759" name="Freeform 5"/>
            <p:cNvSpPr>
              <a:spLocks/>
            </p:cNvSpPr>
            <p:nvPr/>
          </p:nvSpPr>
          <p:spPr bwMode="auto">
            <a:xfrm>
              <a:off x="1117" y="2402"/>
              <a:ext cx="803" cy="351"/>
            </a:xfrm>
            <a:custGeom>
              <a:avLst/>
              <a:gdLst>
                <a:gd name="T0" fmla="*/ 0 w 1288"/>
                <a:gd name="T1" fmla="*/ 0 h 592"/>
                <a:gd name="T2" fmla="*/ 0 w 1288"/>
                <a:gd name="T3" fmla="*/ 43 h 592"/>
                <a:gd name="T4" fmla="*/ 122 w 1288"/>
                <a:gd name="T5" fmla="*/ 43 h 5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8" h="592">
                  <a:moveTo>
                    <a:pt x="0" y="0"/>
                  </a:moveTo>
                  <a:lnTo>
                    <a:pt x="0" y="592"/>
                  </a:lnTo>
                  <a:lnTo>
                    <a:pt x="1288" y="592"/>
                  </a:lnTo>
                </a:path>
              </a:pathLst>
            </a:custGeom>
            <a:noFill/>
            <a:ln w="38100" cmpd="sng">
              <a:solidFill>
                <a:srgbClr val="9900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14760" name="Oval 6"/>
            <p:cNvSpPr>
              <a:spLocks noChangeArrowheads="1"/>
            </p:cNvSpPr>
            <p:nvPr/>
          </p:nvSpPr>
          <p:spPr bwMode="auto">
            <a:xfrm>
              <a:off x="1486" y="3061"/>
              <a:ext cx="65" cy="62"/>
            </a:xfrm>
            <a:prstGeom prst="ellips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4761" name="Oval 7"/>
            <p:cNvSpPr>
              <a:spLocks noChangeArrowheads="1"/>
            </p:cNvSpPr>
            <p:nvPr/>
          </p:nvSpPr>
          <p:spPr bwMode="auto">
            <a:xfrm>
              <a:off x="1083" y="2762"/>
              <a:ext cx="64" cy="62"/>
            </a:xfrm>
            <a:prstGeom prst="ellips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4762" name="Freeform 8"/>
            <p:cNvSpPr>
              <a:spLocks/>
            </p:cNvSpPr>
            <p:nvPr/>
          </p:nvSpPr>
          <p:spPr bwMode="auto">
            <a:xfrm>
              <a:off x="1107" y="2791"/>
              <a:ext cx="404" cy="304"/>
            </a:xfrm>
            <a:custGeom>
              <a:avLst/>
              <a:gdLst>
                <a:gd name="T0" fmla="*/ 0 w 648"/>
                <a:gd name="T1" fmla="*/ 0 h 512"/>
                <a:gd name="T2" fmla="*/ 61 w 648"/>
                <a:gd name="T3" fmla="*/ 0 h 512"/>
                <a:gd name="T4" fmla="*/ 61 w 648"/>
                <a:gd name="T5" fmla="*/ 38 h 5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8" h="512">
                  <a:moveTo>
                    <a:pt x="0" y="0"/>
                  </a:moveTo>
                  <a:lnTo>
                    <a:pt x="648" y="0"/>
                  </a:lnTo>
                  <a:lnTo>
                    <a:pt x="648" y="512"/>
                  </a:lnTo>
                </a:path>
              </a:pathLst>
            </a:custGeom>
            <a:noFill/>
            <a:ln w="38100" cmpd="sng">
              <a:solidFill>
                <a:srgbClr val="9900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14763" name="Oval 9"/>
            <p:cNvSpPr>
              <a:spLocks noChangeArrowheads="1"/>
            </p:cNvSpPr>
            <p:nvPr/>
          </p:nvSpPr>
          <p:spPr bwMode="auto">
            <a:xfrm>
              <a:off x="1526" y="3384"/>
              <a:ext cx="65" cy="62"/>
            </a:xfrm>
            <a:prstGeom prst="ellips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4764" name="Oval 10"/>
            <p:cNvSpPr>
              <a:spLocks noChangeArrowheads="1"/>
            </p:cNvSpPr>
            <p:nvPr/>
          </p:nvSpPr>
          <p:spPr bwMode="auto">
            <a:xfrm>
              <a:off x="2304" y="2373"/>
              <a:ext cx="65" cy="62"/>
            </a:xfrm>
            <a:prstGeom prst="ellips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4765" name="Freeform 11"/>
            <p:cNvSpPr>
              <a:spLocks/>
            </p:cNvSpPr>
            <p:nvPr/>
          </p:nvSpPr>
          <p:spPr bwMode="auto">
            <a:xfrm>
              <a:off x="1556" y="2416"/>
              <a:ext cx="788" cy="997"/>
            </a:xfrm>
            <a:custGeom>
              <a:avLst/>
              <a:gdLst>
                <a:gd name="T0" fmla="*/ 0 w 1264"/>
                <a:gd name="T1" fmla="*/ 123 h 1680"/>
                <a:gd name="T2" fmla="*/ 0 w 1264"/>
                <a:gd name="T3" fmla="*/ 36 h 1680"/>
                <a:gd name="T4" fmla="*/ 119 w 1264"/>
                <a:gd name="T5" fmla="*/ 36 h 1680"/>
                <a:gd name="T6" fmla="*/ 119 w 1264"/>
                <a:gd name="T7" fmla="*/ 0 h 16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64" h="1680">
                  <a:moveTo>
                    <a:pt x="0" y="1680"/>
                  </a:moveTo>
                  <a:lnTo>
                    <a:pt x="0" y="496"/>
                  </a:lnTo>
                  <a:lnTo>
                    <a:pt x="1264" y="496"/>
                  </a:lnTo>
                  <a:lnTo>
                    <a:pt x="1264" y="0"/>
                  </a:lnTo>
                </a:path>
              </a:pathLst>
            </a:custGeom>
            <a:noFill/>
            <a:ln w="38100" cmpd="sng">
              <a:solidFill>
                <a:srgbClr val="9900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14766" name="Oval 12"/>
            <p:cNvSpPr>
              <a:spLocks noChangeArrowheads="1"/>
            </p:cNvSpPr>
            <p:nvPr/>
          </p:nvSpPr>
          <p:spPr bwMode="auto">
            <a:xfrm>
              <a:off x="1147" y="3403"/>
              <a:ext cx="65" cy="62"/>
            </a:xfrm>
            <a:prstGeom prst="ellips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4767" name="Oval 13"/>
            <p:cNvSpPr>
              <a:spLocks noChangeArrowheads="1"/>
            </p:cNvSpPr>
            <p:nvPr/>
          </p:nvSpPr>
          <p:spPr bwMode="auto">
            <a:xfrm>
              <a:off x="1436" y="2378"/>
              <a:ext cx="65" cy="62"/>
            </a:xfrm>
            <a:prstGeom prst="ellips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4768" name="Freeform 14"/>
            <p:cNvSpPr>
              <a:spLocks/>
            </p:cNvSpPr>
            <p:nvPr/>
          </p:nvSpPr>
          <p:spPr bwMode="auto">
            <a:xfrm>
              <a:off x="1182" y="2421"/>
              <a:ext cx="289" cy="1020"/>
            </a:xfrm>
            <a:custGeom>
              <a:avLst/>
              <a:gdLst>
                <a:gd name="T0" fmla="*/ 0 w 464"/>
                <a:gd name="T1" fmla="*/ 126 h 1720"/>
                <a:gd name="T2" fmla="*/ 0 w 464"/>
                <a:gd name="T3" fmla="*/ 39 h 1720"/>
                <a:gd name="T4" fmla="*/ 44 w 464"/>
                <a:gd name="T5" fmla="*/ 39 h 1720"/>
                <a:gd name="T6" fmla="*/ 44 w 464"/>
                <a:gd name="T7" fmla="*/ 0 h 17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4" h="1720">
                  <a:moveTo>
                    <a:pt x="0" y="1720"/>
                  </a:moveTo>
                  <a:lnTo>
                    <a:pt x="0" y="520"/>
                  </a:lnTo>
                  <a:lnTo>
                    <a:pt x="464" y="520"/>
                  </a:lnTo>
                  <a:lnTo>
                    <a:pt x="464" y="0"/>
                  </a:lnTo>
                </a:path>
              </a:pathLst>
            </a:custGeom>
            <a:noFill/>
            <a:ln w="38100" cmpd="sng">
              <a:solidFill>
                <a:srgbClr val="9900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14769" name="Oval 15"/>
            <p:cNvSpPr>
              <a:spLocks noChangeArrowheads="1"/>
            </p:cNvSpPr>
            <p:nvPr/>
          </p:nvSpPr>
          <p:spPr bwMode="auto">
            <a:xfrm>
              <a:off x="1955" y="2368"/>
              <a:ext cx="65" cy="62"/>
            </a:xfrm>
            <a:prstGeom prst="ellips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4770" name="Oval 16"/>
            <p:cNvSpPr>
              <a:spLocks noChangeArrowheads="1"/>
            </p:cNvSpPr>
            <p:nvPr/>
          </p:nvSpPr>
          <p:spPr bwMode="auto">
            <a:xfrm>
              <a:off x="2289" y="3398"/>
              <a:ext cx="65" cy="62"/>
            </a:xfrm>
            <a:prstGeom prst="ellips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4771" name="Freeform 17"/>
            <p:cNvSpPr>
              <a:spLocks/>
            </p:cNvSpPr>
            <p:nvPr/>
          </p:nvSpPr>
          <p:spPr bwMode="auto">
            <a:xfrm>
              <a:off x="1990" y="2397"/>
              <a:ext cx="324" cy="1030"/>
            </a:xfrm>
            <a:custGeom>
              <a:avLst/>
              <a:gdLst>
                <a:gd name="T0" fmla="*/ 0 w 520"/>
                <a:gd name="T1" fmla="*/ 0 h 1736"/>
                <a:gd name="T2" fmla="*/ 0 w 520"/>
                <a:gd name="T3" fmla="*/ 87 h 1736"/>
                <a:gd name="T4" fmla="*/ 49 w 520"/>
                <a:gd name="T5" fmla="*/ 87 h 1736"/>
                <a:gd name="T6" fmla="*/ 49 w 520"/>
                <a:gd name="T7" fmla="*/ 128 h 17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0" h="1736">
                  <a:moveTo>
                    <a:pt x="0" y="0"/>
                  </a:moveTo>
                  <a:lnTo>
                    <a:pt x="0" y="1176"/>
                  </a:lnTo>
                  <a:lnTo>
                    <a:pt x="520" y="1176"/>
                  </a:lnTo>
                  <a:lnTo>
                    <a:pt x="520" y="1736"/>
                  </a:lnTo>
                </a:path>
              </a:pathLst>
            </a:custGeom>
            <a:noFill/>
            <a:ln w="38100" cmpd="sng">
              <a:solidFill>
                <a:srgbClr val="9900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14772" name="Oval 18"/>
            <p:cNvSpPr>
              <a:spLocks noChangeArrowheads="1"/>
            </p:cNvSpPr>
            <p:nvPr/>
          </p:nvSpPr>
          <p:spPr bwMode="auto">
            <a:xfrm>
              <a:off x="2344" y="2734"/>
              <a:ext cx="64" cy="62"/>
            </a:xfrm>
            <a:prstGeom prst="ellips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4773" name="Oval 19"/>
            <p:cNvSpPr>
              <a:spLocks noChangeArrowheads="1"/>
            </p:cNvSpPr>
            <p:nvPr/>
          </p:nvSpPr>
          <p:spPr bwMode="auto">
            <a:xfrm>
              <a:off x="1880" y="3384"/>
              <a:ext cx="65" cy="62"/>
            </a:xfrm>
            <a:prstGeom prst="ellips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4774" name="Freeform 20"/>
            <p:cNvSpPr>
              <a:spLocks/>
            </p:cNvSpPr>
            <p:nvPr/>
          </p:nvSpPr>
          <p:spPr bwMode="auto">
            <a:xfrm>
              <a:off x="1915" y="2767"/>
              <a:ext cx="474" cy="646"/>
            </a:xfrm>
            <a:custGeom>
              <a:avLst/>
              <a:gdLst>
                <a:gd name="T0" fmla="*/ 0 w 760"/>
                <a:gd name="T1" fmla="*/ 80 h 1088"/>
                <a:gd name="T2" fmla="*/ 72 w 760"/>
                <a:gd name="T3" fmla="*/ 80 h 1088"/>
                <a:gd name="T4" fmla="*/ 72 w 760"/>
                <a:gd name="T5" fmla="*/ 0 h 10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0" h="1088">
                  <a:moveTo>
                    <a:pt x="0" y="1088"/>
                  </a:moveTo>
                  <a:lnTo>
                    <a:pt x="760" y="1088"/>
                  </a:lnTo>
                  <a:lnTo>
                    <a:pt x="760" y="0"/>
                  </a:lnTo>
                </a:path>
              </a:pathLst>
            </a:custGeom>
            <a:noFill/>
            <a:ln w="38100" cmpd="sng">
              <a:solidFill>
                <a:srgbClr val="9900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14775" name="Oval 21"/>
            <p:cNvSpPr>
              <a:spLocks noChangeArrowheads="1"/>
            </p:cNvSpPr>
            <p:nvPr/>
          </p:nvSpPr>
          <p:spPr bwMode="auto">
            <a:xfrm>
              <a:off x="1880" y="3023"/>
              <a:ext cx="65" cy="62"/>
            </a:xfrm>
            <a:prstGeom prst="ellips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4776" name="Oval 22"/>
            <p:cNvSpPr>
              <a:spLocks noChangeArrowheads="1"/>
            </p:cNvSpPr>
            <p:nvPr/>
          </p:nvSpPr>
          <p:spPr bwMode="auto">
            <a:xfrm>
              <a:off x="2309" y="3028"/>
              <a:ext cx="65" cy="62"/>
            </a:xfrm>
            <a:prstGeom prst="ellips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4777" name="Line 23"/>
            <p:cNvSpPr>
              <a:spLocks noChangeShapeType="1"/>
            </p:cNvSpPr>
            <p:nvPr/>
          </p:nvSpPr>
          <p:spPr bwMode="auto">
            <a:xfrm>
              <a:off x="1910" y="3052"/>
              <a:ext cx="434" cy="0"/>
            </a:xfrm>
            <a:prstGeom prst="line">
              <a:avLst/>
            </a:prstGeom>
            <a:noFill/>
            <a:ln w="38100">
              <a:solidFill>
                <a:srgbClr val="9900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114778" name="Group 24"/>
            <p:cNvGrpSpPr>
              <a:grpSpLocks/>
            </p:cNvGrpSpPr>
            <p:nvPr/>
          </p:nvGrpSpPr>
          <p:grpSpPr bwMode="auto">
            <a:xfrm>
              <a:off x="943" y="2188"/>
              <a:ext cx="1610" cy="1424"/>
              <a:chOff x="736" y="1152"/>
              <a:chExt cx="2584" cy="2400"/>
            </a:xfrm>
          </p:grpSpPr>
          <p:sp>
            <p:nvSpPr>
              <p:cNvPr id="114779" name="Rectangle 25"/>
              <p:cNvSpPr>
                <a:spLocks noChangeArrowheads="1"/>
              </p:cNvSpPr>
              <p:nvPr/>
            </p:nvSpPr>
            <p:spPr bwMode="auto">
              <a:xfrm>
                <a:off x="736" y="1168"/>
                <a:ext cx="2568" cy="2368"/>
              </a:xfrm>
              <a:prstGeom prst="rect">
                <a:avLst/>
              </a:prstGeom>
              <a:noFill/>
              <a:ln w="38100">
                <a:solidFill>
                  <a:srgbClr val="3333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DDDDDD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14780" name="Line 26"/>
              <p:cNvSpPr>
                <a:spLocks noChangeShapeType="1"/>
              </p:cNvSpPr>
              <p:nvPr/>
            </p:nvSpPr>
            <p:spPr bwMode="auto">
              <a:xfrm>
                <a:off x="736" y="2352"/>
                <a:ext cx="2568" cy="0"/>
              </a:xfrm>
              <a:prstGeom prst="line">
                <a:avLst/>
              </a:prstGeom>
              <a:noFill/>
              <a:ln w="38100">
                <a:solidFill>
                  <a:srgbClr val="333399"/>
                </a:solidFill>
                <a:prstDash val="lg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14781" name="Line 27"/>
              <p:cNvSpPr>
                <a:spLocks noChangeShapeType="1"/>
              </p:cNvSpPr>
              <p:nvPr/>
            </p:nvSpPr>
            <p:spPr bwMode="auto">
              <a:xfrm>
                <a:off x="752" y="1784"/>
                <a:ext cx="2568" cy="0"/>
              </a:xfrm>
              <a:prstGeom prst="line">
                <a:avLst/>
              </a:prstGeom>
              <a:noFill/>
              <a:ln w="38100">
                <a:solidFill>
                  <a:srgbClr val="333399"/>
                </a:solidFill>
                <a:prstDash val="lg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14782" name="Line 28"/>
              <p:cNvSpPr>
                <a:spLocks noChangeShapeType="1"/>
              </p:cNvSpPr>
              <p:nvPr/>
            </p:nvSpPr>
            <p:spPr bwMode="auto">
              <a:xfrm>
                <a:off x="752" y="2944"/>
                <a:ext cx="2568" cy="0"/>
              </a:xfrm>
              <a:prstGeom prst="line">
                <a:avLst/>
              </a:prstGeom>
              <a:noFill/>
              <a:ln w="38100">
                <a:solidFill>
                  <a:srgbClr val="333399"/>
                </a:solidFill>
                <a:prstDash val="lg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14783" name="Line 29"/>
              <p:cNvSpPr>
                <a:spLocks noChangeShapeType="1"/>
              </p:cNvSpPr>
              <p:nvPr/>
            </p:nvSpPr>
            <p:spPr bwMode="auto">
              <a:xfrm>
                <a:off x="1992" y="1160"/>
                <a:ext cx="0" cy="2392"/>
              </a:xfrm>
              <a:prstGeom prst="line">
                <a:avLst/>
              </a:prstGeom>
              <a:noFill/>
              <a:ln w="38100">
                <a:solidFill>
                  <a:srgbClr val="333399"/>
                </a:solidFill>
                <a:prstDash val="lg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14784" name="Line 30"/>
              <p:cNvSpPr>
                <a:spLocks noChangeShapeType="1"/>
              </p:cNvSpPr>
              <p:nvPr/>
            </p:nvSpPr>
            <p:spPr bwMode="auto">
              <a:xfrm>
                <a:off x="1344" y="1152"/>
                <a:ext cx="0" cy="2392"/>
              </a:xfrm>
              <a:prstGeom prst="line">
                <a:avLst/>
              </a:prstGeom>
              <a:noFill/>
              <a:ln w="38100">
                <a:solidFill>
                  <a:srgbClr val="333399"/>
                </a:solidFill>
                <a:prstDash val="lg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14785" name="Line 31"/>
              <p:cNvSpPr>
                <a:spLocks noChangeShapeType="1"/>
              </p:cNvSpPr>
              <p:nvPr/>
            </p:nvSpPr>
            <p:spPr bwMode="auto">
              <a:xfrm>
                <a:off x="2632" y="1152"/>
                <a:ext cx="0" cy="2392"/>
              </a:xfrm>
              <a:prstGeom prst="line">
                <a:avLst/>
              </a:prstGeom>
              <a:noFill/>
              <a:ln w="38100">
                <a:solidFill>
                  <a:srgbClr val="333399"/>
                </a:solidFill>
                <a:prstDash val="lg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</p:grpSp>
      <p:sp>
        <p:nvSpPr>
          <p:cNvPr id="114691" name="Rectangle 3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7.8	Quasiparallele Verdrahtung</a:t>
            </a:r>
          </a:p>
        </p:txBody>
      </p:sp>
      <p:sp>
        <p:nvSpPr>
          <p:cNvPr id="858145" name="Rectangle 33"/>
          <p:cNvSpPr>
            <a:spLocks noGrp="1" noChangeArrowheads="1"/>
          </p:cNvSpPr>
          <p:nvPr>
            <p:ph type="body" idx="1"/>
          </p:nvPr>
        </p:nvSpPr>
        <p:spPr>
          <a:xfrm>
            <a:off x="608013" y="1430338"/>
            <a:ext cx="8193087" cy="4379912"/>
          </a:xfrm>
        </p:spPr>
        <p:txBody>
          <a:bodyPr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de-DE" altLang="de-DE"/>
              <a:t>Echte parallele Netzabarbeitung nicht möglich -&gt; quasiparallel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de-DE" altLang="de-DE"/>
              <a:t>Gleichzeitige Betrachtung verhindert Blockierungen</a:t>
            </a:r>
          </a:p>
        </p:txBody>
      </p:sp>
      <p:sp>
        <p:nvSpPr>
          <p:cNvPr id="858146" name="Line 34"/>
          <p:cNvSpPr>
            <a:spLocks noChangeShapeType="1"/>
          </p:cNvSpPr>
          <p:nvPr/>
        </p:nvSpPr>
        <p:spPr bwMode="auto">
          <a:xfrm flipH="1">
            <a:off x="2976563" y="2411413"/>
            <a:ext cx="530225" cy="433387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58147" name="Text Box 35"/>
          <p:cNvSpPr txBox="1">
            <a:spLocks noChangeArrowheads="1"/>
          </p:cNvSpPr>
          <p:nvPr/>
        </p:nvSpPr>
        <p:spPr bwMode="auto">
          <a:xfrm>
            <a:off x="1116013" y="2917825"/>
            <a:ext cx="2730500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  <a:spcBef>
                <a:spcPct val="50000"/>
              </a:spcBef>
            </a:pPr>
            <a:r>
              <a:rPr lang="de-DE" altLang="de-DE"/>
              <a:t>Hierarchische Verdrahtung</a:t>
            </a:r>
          </a:p>
        </p:txBody>
      </p:sp>
      <p:sp>
        <p:nvSpPr>
          <p:cNvPr id="858148" name="Line 36"/>
          <p:cNvSpPr>
            <a:spLocks noChangeShapeType="1"/>
          </p:cNvSpPr>
          <p:nvPr/>
        </p:nvSpPr>
        <p:spPr bwMode="auto">
          <a:xfrm>
            <a:off x="5437188" y="2411413"/>
            <a:ext cx="463550" cy="433387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58149" name="Text Box 37"/>
          <p:cNvSpPr txBox="1">
            <a:spLocks noChangeArrowheads="1"/>
          </p:cNvSpPr>
          <p:nvPr/>
        </p:nvSpPr>
        <p:spPr bwMode="auto">
          <a:xfrm>
            <a:off x="5168900" y="2917825"/>
            <a:ext cx="2085975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  <a:spcBef>
                <a:spcPct val="50000"/>
              </a:spcBef>
            </a:pPr>
            <a:r>
              <a:rPr lang="de-DE" altLang="de-DE"/>
              <a:t>Rip-Up and Reroute</a:t>
            </a:r>
          </a:p>
        </p:txBody>
      </p:sp>
      <p:sp>
        <p:nvSpPr>
          <p:cNvPr id="858150" name="Rectangle 38"/>
          <p:cNvSpPr>
            <a:spLocks noChangeArrowheads="1"/>
          </p:cNvSpPr>
          <p:nvPr/>
        </p:nvSpPr>
        <p:spPr bwMode="auto">
          <a:xfrm>
            <a:off x="4440238" y="3910013"/>
            <a:ext cx="1795462" cy="19431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58151" name="Line 39"/>
          <p:cNvSpPr>
            <a:spLocks noChangeShapeType="1"/>
          </p:cNvSpPr>
          <p:nvPr/>
        </p:nvSpPr>
        <p:spPr bwMode="auto">
          <a:xfrm>
            <a:off x="4738688" y="3910013"/>
            <a:ext cx="0" cy="19431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52" name="Line 40"/>
          <p:cNvSpPr>
            <a:spLocks noChangeShapeType="1"/>
          </p:cNvSpPr>
          <p:nvPr/>
        </p:nvSpPr>
        <p:spPr bwMode="auto">
          <a:xfrm>
            <a:off x="5038725" y="3910013"/>
            <a:ext cx="0" cy="19431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53" name="Line 41"/>
          <p:cNvSpPr>
            <a:spLocks noChangeShapeType="1"/>
          </p:cNvSpPr>
          <p:nvPr/>
        </p:nvSpPr>
        <p:spPr bwMode="auto">
          <a:xfrm>
            <a:off x="5337175" y="3910013"/>
            <a:ext cx="0" cy="19431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54" name="Line 42"/>
          <p:cNvSpPr>
            <a:spLocks noChangeShapeType="1"/>
          </p:cNvSpPr>
          <p:nvPr/>
        </p:nvSpPr>
        <p:spPr bwMode="auto">
          <a:xfrm>
            <a:off x="5637213" y="3910013"/>
            <a:ext cx="0" cy="19431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55" name="Line 43"/>
          <p:cNvSpPr>
            <a:spLocks noChangeShapeType="1"/>
          </p:cNvSpPr>
          <p:nvPr/>
        </p:nvSpPr>
        <p:spPr bwMode="auto">
          <a:xfrm>
            <a:off x="5934075" y="3910013"/>
            <a:ext cx="0" cy="19431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56" name="Line 44"/>
          <p:cNvSpPr>
            <a:spLocks noChangeShapeType="1"/>
          </p:cNvSpPr>
          <p:nvPr/>
        </p:nvSpPr>
        <p:spPr bwMode="auto">
          <a:xfrm>
            <a:off x="4440238" y="4233863"/>
            <a:ext cx="1795462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57" name="Line 45"/>
          <p:cNvSpPr>
            <a:spLocks noChangeShapeType="1"/>
          </p:cNvSpPr>
          <p:nvPr/>
        </p:nvSpPr>
        <p:spPr bwMode="auto">
          <a:xfrm>
            <a:off x="4440238" y="4556125"/>
            <a:ext cx="1795462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58" name="Line 46"/>
          <p:cNvSpPr>
            <a:spLocks noChangeShapeType="1"/>
          </p:cNvSpPr>
          <p:nvPr/>
        </p:nvSpPr>
        <p:spPr bwMode="auto">
          <a:xfrm>
            <a:off x="4440238" y="4881563"/>
            <a:ext cx="1795462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59" name="Line 47"/>
          <p:cNvSpPr>
            <a:spLocks noChangeShapeType="1"/>
          </p:cNvSpPr>
          <p:nvPr/>
        </p:nvSpPr>
        <p:spPr bwMode="auto">
          <a:xfrm>
            <a:off x="4438650" y="5205413"/>
            <a:ext cx="1793875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60" name="Line 48"/>
          <p:cNvSpPr>
            <a:spLocks noChangeShapeType="1"/>
          </p:cNvSpPr>
          <p:nvPr/>
        </p:nvSpPr>
        <p:spPr bwMode="auto">
          <a:xfrm>
            <a:off x="4438650" y="5527675"/>
            <a:ext cx="1793875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61" name="Rectangle 49"/>
          <p:cNvSpPr>
            <a:spLocks noChangeArrowheads="1"/>
          </p:cNvSpPr>
          <p:nvPr/>
        </p:nvSpPr>
        <p:spPr bwMode="auto">
          <a:xfrm>
            <a:off x="5038725" y="4556125"/>
            <a:ext cx="895350" cy="325438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58162" name="Rectangle 50"/>
          <p:cNvSpPr>
            <a:spLocks noChangeArrowheads="1"/>
          </p:cNvSpPr>
          <p:nvPr/>
        </p:nvSpPr>
        <p:spPr bwMode="auto">
          <a:xfrm>
            <a:off x="4833938" y="4011613"/>
            <a:ext cx="120650" cy="1333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58163" name="Line 51"/>
          <p:cNvSpPr>
            <a:spLocks noChangeShapeType="1"/>
          </p:cNvSpPr>
          <p:nvPr/>
        </p:nvSpPr>
        <p:spPr bwMode="auto">
          <a:xfrm>
            <a:off x="4892675" y="4144963"/>
            <a:ext cx="0" cy="170815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64" name="Line 52"/>
          <p:cNvSpPr>
            <a:spLocks noChangeShapeType="1"/>
          </p:cNvSpPr>
          <p:nvPr/>
        </p:nvSpPr>
        <p:spPr bwMode="auto">
          <a:xfrm>
            <a:off x="4440238" y="5722938"/>
            <a:ext cx="452437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65" name="Line 53"/>
          <p:cNvSpPr>
            <a:spLocks noChangeShapeType="1"/>
          </p:cNvSpPr>
          <p:nvPr/>
        </p:nvSpPr>
        <p:spPr bwMode="auto">
          <a:xfrm>
            <a:off x="5780088" y="5075238"/>
            <a:ext cx="0" cy="777875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66" name="Line 54"/>
          <p:cNvSpPr>
            <a:spLocks noChangeShapeType="1"/>
          </p:cNvSpPr>
          <p:nvPr/>
        </p:nvSpPr>
        <p:spPr bwMode="auto">
          <a:xfrm>
            <a:off x="5764213" y="5075238"/>
            <a:ext cx="334962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67" name="Line 55"/>
          <p:cNvSpPr>
            <a:spLocks noChangeShapeType="1"/>
          </p:cNvSpPr>
          <p:nvPr/>
        </p:nvSpPr>
        <p:spPr bwMode="auto">
          <a:xfrm>
            <a:off x="6094413" y="3911600"/>
            <a:ext cx="0" cy="1177925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68" name="Line 56"/>
          <p:cNvSpPr>
            <a:spLocks noChangeShapeType="1"/>
          </p:cNvSpPr>
          <p:nvPr/>
        </p:nvSpPr>
        <p:spPr bwMode="auto">
          <a:xfrm>
            <a:off x="6078538" y="5399088"/>
            <a:ext cx="0" cy="454025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69" name="Line 57"/>
          <p:cNvSpPr>
            <a:spLocks noChangeShapeType="1"/>
          </p:cNvSpPr>
          <p:nvPr/>
        </p:nvSpPr>
        <p:spPr bwMode="auto">
          <a:xfrm>
            <a:off x="6064250" y="5399088"/>
            <a:ext cx="1651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70" name="Rectangle 58"/>
          <p:cNvSpPr>
            <a:spLocks noChangeArrowheads="1"/>
          </p:cNvSpPr>
          <p:nvPr/>
        </p:nvSpPr>
        <p:spPr bwMode="auto">
          <a:xfrm>
            <a:off x="6630988" y="3910013"/>
            <a:ext cx="1797050" cy="19431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58171" name="Line 59"/>
          <p:cNvSpPr>
            <a:spLocks noChangeShapeType="1"/>
          </p:cNvSpPr>
          <p:nvPr/>
        </p:nvSpPr>
        <p:spPr bwMode="auto">
          <a:xfrm>
            <a:off x="6931025" y="3910013"/>
            <a:ext cx="0" cy="19431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72" name="Line 60"/>
          <p:cNvSpPr>
            <a:spLocks noChangeShapeType="1"/>
          </p:cNvSpPr>
          <p:nvPr/>
        </p:nvSpPr>
        <p:spPr bwMode="auto">
          <a:xfrm>
            <a:off x="7229475" y="3910013"/>
            <a:ext cx="0" cy="19431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73" name="Line 61"/>
          <p:cNvSpPr>
            <a:spLocks noChangeShapeType="1"/>
          </p:cNvSpPr>
          <p:nvPr/>
        </p:nvSpPr>
        <p:spPr bwMode="auto">
          <a:xfrm>
            <a:off x="7529513" y="3910013"/>
            <a:ext cx="0" cy="19431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74" name="Line 62"/>
          <p:cNvSpPr>
            <a:spLocks noChangeShapeType="1"/>
          </p:cNvSpPr>
          <p:nvPr/>
        </p:nvSpPr>
        <p:spPr bwMode="auto">
          <a:xfrm>
            <a:off x="7829550" y="3910013"/>
            <a:ext cx="0" cy="19431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75" name="Line 63"/>
          <p:cNvSpPr>
            <a:spLocks noChangeShapeType="1"/>
          </p:cNvSpPr>
          <p:nvPr/>
        </p:nvSpPr>
        <p:spPr bwMode="auto">
          <a:xfrm>
            <a:off x="8128000" y="3910013"/>
            <a:ext cx="0" cy="19431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76" name="Line 64"/>
          <p:cNvSpPr>
            <a:spLocks noChangeShapeType="1"/>
          </p:cNvSpPr>
          <p:nvPr/>
        </p:nvSpPr>
        <p:spPr bwMode="auto">
          <a:xfrm>
            <a:off x="6630988" y="4233863"/>
            <a:ext cx="179705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77" name="Line 65"/>
          <p:cNvSpPr>
            <a:spLocks noChangeShapeType="1"/>
          </p:cNvSpPr>
          <p:nvPr/>
        </p:nvSpPr>
        <p:spPr bwMode="auto">
          <a:xfrm>
            <a:off x="6630988" y="4559300"/>
            <a:ext cx="179705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78" name="Line 66"/>
          <p:cNvSpPr>
            <a:spLocks noChangeShapeType="1"/>
          </p:cNvSpPr>
          <p:nvPr/>
        </p:nvSpPr>
        <p:spPr bwMode="auto">
          <a:xfrm>
            <a:off x="6630988" y="4881563"/>
            <a:ext cx="179705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79" name="Line 67"/>
          <p:cNvSpPr>
            <a:spLocks noChangeShapeType="1"/>
          </p:cNvSpPr>
          <p:nvPr/>
        </p:nvSpPr>
        <p:spPr bwMode="auto">
          <a:xfrm>
            <a:off x="6630988" y="5205413"/>
            <a:ext cx="1795462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80" name="Line 68"/>
          <p:cNvSpPr>
            <a:spLocks noChangeShapeType="1"/>
          </p:cNvSpPr>
          <p:nvPr/>
        </p:nvSpPr>
        <p:spPr bwMode="auto">
          <a:xfrm>
            <a:off x="6630988" y="5530850"/>
            <a:ext cx="1795462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81" name="Rectangle 69"/>
          <p:cNvSpPr>
            <a:spLocks noChangeArrowheads="1"/>
          </p:cNvSpPr>
          <p:nvPr/>
        </p:nvSpPr>
        <p:spPr bwMode="auto">
          <a:xfrm>
            <a:off x="7229475" y="4559300"/>
            <a:ext cx="898525" cy="3222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58182" name="Rectangle 70"/>
          <p:cNvSpPr>
            <a:spLocks noChangeArrowheads="1"/>
          </p:cNvSpPr>
          <p:nvPr/>
        </p:nvSpPr>
        <p:spPr bwMode="auto">
          <a:xfrm>
            <a:off x="7024688" y="4013200"/>
            <a:ext cx="122237" cy="1317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58183" name="Line 71"/>
          <p:cNvSpPr>
            <a:spLocks noChangeShapeType="1"/>
          </p:cNvSpPr>
          <p:nvPr/>
        </p:nvSpPr>
        <p:spPr bwMode="auto">
          <a:xfrm>
            <a:off x="6786563" y="4068763"/>
            <a:ext cx="0" cy="1673225"/>
          </a:xfrm>
          <a:prstGeom prst="line">
            <a:avLst/>
          </a:prstGeom>
          <a:noFill/>
          <a:ln w="44450">
            <a:solidFill>
              <a:srgbClr val="990099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84" name="Line 72"/>
          <p:cNvSpPr>
            <a:spLocks noChangeShapeType="1"/>
          </p:cNvSpPr>
          <p:nvPr/>
        </p:nvSpPr>
        <p:spPr bwMode="auto">
          <a:xfrm>
            <a:off x="6630988" y="5722938"/>
            <a:ext cx="454025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85" name="Line 73"/>
          <p:cNvSpPr>
            <a:spLocks noChangeShapeType="1"/>
          </p:cNvSpPr>
          <p:nvPr/>
        </p:nvSpPr>
        <p:spPr bwMode="auto">
          <a:xfrm>
            <a:off x="7970838" y="5076825"/>
            <a:ext cx="0" cy="776288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86" name="Line 74"/>
          <p:cNvSpPr>
            <a:spLocks noChangeShapeType="1"/>
          </p:cNvSpPr>
          <p:nvPr/>
        </p:nvSpPr>
        <p:spPr bwMode="auto">
          <a:xfrm>
            <a:off x="7958138" y="5076825"/>
            <a:ext cx="333375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87" name="Line 75"/>
          <p:cNvSpPr>
            <a:spLocks noChangeShapeType="1"/>
          </p:cNvSpPr>
          <p:nvPr/>
        </p:nvSpPr>
        <p:spPr bwMode="auto">
          <a:xfrm>
            <a:off x="8286750" y="3911600"/>
            <a:ext cx="0" cy="1177925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88" name="Line 76"/>
          <p:cNvSpPr>
            <a:spLocks noChangeShapeType="1"/>
          </p:cNvSpPr>
          <p:nvPr/>
        </p:nvSpPr>
        <p:spPr bwMode="auto">
          <a:xfrm>
            <a:off x="8270875" y="5399088"/>
            <a:ext cx="0" cy="454025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89" name="Line 77"/>
          <p:cNvSpPr>
            <a:spLocks noChangeShapeType="1"/>
          </p:cNvSpPr>
          <p:nvPr/>
        </p:nvSpPr>
        <p:spPr bwMode="auto">
          <a:xfrm>
            <a:off x="8256588" y="5399088"/>
            <a:ext cx="166687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90" name="Line 78"/>
          <p:cNvSpPr>
            <a:spLocks noChangeShapeType="1"/>
          </p:cNvSpPr>
          <p:nvPr/>
        </p:nvSpPr>
        <p:spPr bwMode="auto">
          <a:xfrm>
            <a:off x="7080250" y="5699125"/>
            <a:ext cx="1588" cy="153988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91" name="Line 79"/>
          <p:cNvSpPr>
            <a:spLocks noChangeShapeType="1"/>
          </p:cNvSpPr>
          <p:nvPr/>
        </p:nvSpPr>
        <p:spPr bwMode="auto">
          <a:xfrm>
            <a:off x="6786563" y="4090988"/>
            <a:ext cx="238125" cy="0"/>
          </a:xfrm>
          <a:prstGeom prst="line">
            <a:avLst/>
          </a:prstGeom>
          <a:noFill/>
          <a:ln w="44450">
            <a:solidFill>
              <a:srgbClr val="990099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92" name="Rectangle 80"/>
          <p:cNvSpPr>
            <a:spLocks noChangeArrowheads="1"/>
          </p:cNvSpPr>
          <p:nvPr/>
        </p:nvSpPr>
        <p:spPr bwMode="auto">
          <a:xfrm>
            <a:off x="7594600" y="4979988"/>
            <a:ext cx="122238" cy="1317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58193" name="Line 81"/>
          <p:cNvSpPr>
            <a:spLocks noChangeShapeType="1"/>
          </p:cNvSpPr>
          <p:nvPr/>
        </p:nvSpPr>
        <p:spPr bwMode="auto">
          <a:xfrm>
            <a:off x="7080250" y="4392613"/>
            <a:ext cx="0" cy="661987"/>
          </a:xfrm>
          <a:prstGeom prst="line">
            <a:avLst/>
          </a:prstGeom>
          <a:noFill/>
          <a:ln w="44450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94" name="Line 82"/>
          <p:cNvSpPr>
            <a:spLocks noChangeShapeType="1"/>
          </p:cNvSpPr>
          <p:nvPr/>
        </p:nvSpPr>
        <p:spPr bwMode="auto">
          <a:xfrm>
            <a:off x="7080250" y="4411663"/>
            <a:ext cx="247650" cy="0"/>
          </a:xfrm>
          <a:prstGeom prst="line">
            <a:avLst/>
          </a:prstGeom>
          <a:noFill/>
          <a:ln w="44450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95" name="Line 83"/>
          <p:cNvSpPr>
            <a:spLocks noChangeShapeType="1"/>
          </p:cNvSpPr>
          <p:nvPr/>
        </p:nvSpPr>
        <p:spPr bwMode="auto">
          <a:xfrm>
            <a:off x="7064375" y="5046663"/>
            <a:ext cx="530225" cy="0"/>
          </a:xfrm>
          <a:prstGeom prst="line">
            <a:avLst/>
          </a:prstGeom>
          <a:noFill/>
          <a:ln w="44450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8196" name="Rectangle 84"/>
          <p:cNvSpPr>
            <a:spLocks noChangeArrowheads="1"/>
          </p:cNvSpPr>
          <p:nvPr/>
        </p:nvSpPr>
        <p:spPr bwMode="auto">
          <a:xfrm>
            <a:off x="7312025" y="4335463"/>
            <a:ext cx="120650" cy="1317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58197" name="AutoShape 85"/>
          <p:cNvSpPr>
            <a:spLocks noChangeArrowheads="1"/>
          </p:cNvSpPr>
          <p:nvPr/>
        </p:nvSpPr>
        <p:spPr bwMode="auto">
          <a:xfrm>
            <a:off x="6300788" y="4484688"/>
            <a:ext cx="265112" cy="8636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rgbClr val="000000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58198" name="Freeform 86"/>
          <p:cNvSpPr>
            <a:spLocks noChangeAspect="1"/>
          </p:cNvSpPr>
          <p:nvPr/>
        </p:nvSpPr>
        <p:spPr bwMode="auto">
          <a:xfrm>
            <a:off x="5159375" y="4394200"/>
            <a:ext cx="57150" cy="58738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858199" name="Freeform 87"/>
          <p:cNvSpPr>
            <a:spLocks noChangeAspect="1"/>
          </p:cNvSpPr>
          <p:nvPr/>
        </p:nvSpPr>
        <p:spPr bwMode="auto">
          <a:xfrm>
            <a:off x="5159375" y="439102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858200" name="Freeform 88"/>
          <p:cNvSpPr>
            <a:spLocks noChangeAspect="1"/>
          </p:cNvSpPr>
          <p:nvPr/>
        </p:nvSpPr>
        <p:spPr bwMode="auto">
          <a:xfrm>
            <a:off x="5160963" y="4394200"/>
            <a:ext cx="55562" cy="58738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858201" name="Rectangle 89"/>
          <p:cNvSpPr>
            <a:spLocks noChangeAspect="1" noChangeArrowheads="1"/>
          </p:cNvSpPr>
          <p:nvPr/>
        </p:nvSpPr>
        <p:spPr bwMode="auto">
          <a:xfrm>
            <a:off x="5148263" y="4379913"/>
            <a:ext cx="90487" cy="904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58202" name="Oval 90"/>
          <p:cNvSpPr>
            <a:spLocks noChangeAspect="1" noChangeArrowheads="1"/>
          </p:cNvSpPr>
          <p:nvPr/>
        </p:nvSpPr>
        <p:spPr bwMode="auto">
          <a:xfrm>
            <a:off x="5086350" y="4318000"/>
            <a:ext cx="211138" cy="209550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58203" name="Text Box 91"/>
          <p:cNvSpPr txBox="1">
            <a:spLocks noChangeAspect="1" noChangeArrowheads="1"/>
          </p:cNvSpPr>
          <p:nvPr/>
        </p:nvSpPr>
        <p:spPr bwMode="auto">
          <a:xfrm>
            <a:off x="5135563" y="4327525"/>
            <a:ext cx="857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S</a:t>
            </a:r>
            <a:endParaRPr lang="en-US" altLang="de-DE" sz="1300"/>
          </a:p>
        </p:txBody>
      </p:sp>
      <p:sp>
        <p:nvSpPr>
          <p:cNvPr id="858204" name="Freeform 92"/>
          <p:cNvSpPr>
            <a:spLocks noChangeAspect="1"/>
          </p:cNvSpPr>
          <p:nvPr/>
        </p:nvSpPr>
        <p:spPr bwMode="auto">
          <a:xfrm>
            <a:off x="5464175" y="5002213"/>
            <a:ext cx="57150" cy="58737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858205" name="Freeform 93"/>
          <p:cNvSpPr>
            <a:spLocks noChangeAspect="1"/>
          </p:cNvSpPr>
          <p:nvPr/>
        </p:nvSpPr>
        <p:spPr bwMode="auto">
          <a:xfrm>
            <a:off x="5464175" y="499903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858206" name="Freeform 94"/>
          <p:cNvSpPr>
            <a:spLocks noChangeAspect="1"/>
          </p:cNvSpPr>
          <p:nvPr/>
        </p:nvSpPr>
        <p:spPr bwMode="auto">
          <a:xfrm>
            <a:off x="5465763" y="5002213"/>
            <a:ext cx="55562" cy="58737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858207" name="Rectangle 95"/>
          <p:cNvSpPr>
            <a:spLocks noChangeAspect="1" noChangeArrowheads="1"/>
          </p:cNvSpPr>
          <p:nvPr/>
        </p:nvSpPr>
        <p:spPr bwMode="auto">
          <a:xfrm>
            <a:off x="5451475" y="4989513"/>
            <a:ext cx="90488" cy="904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58208" name="Oval 96"/>
          <p:cNvSpPr>
            <a:spLocks noChangeAspect="1" noChangeArrowheads="1"/>
          </p:cNvSpPr>
          <p:nvPr/>
        </p:nvSpPr>
        <p:spPr bwMode="auto">
          <a:xfrm>
            <a:off x="5384800" y="4933950"/>
            <a:ext cx="211138" cy="211138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58209" name="Text Box 97"/>
          <p:cNvSpPr txBox="1">
            <a:spLocks noChangeAspect="1" noChangeArrowheads="1"/>
          </p:cNvSpPr>
          <p:nvPr/>
        </p:nvSpPr>
        <p:spPr bwMode="auto">
          <a:xfrm>
            <a:off x="5440363" y="4937125"/>
            <a:ext cx="857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T</a:t>
            </a:r>
            <a:endParaRPr lang="en-US" altLang="de-DE" sz="1300" b="1" i="1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8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8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8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58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58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858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858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858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858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858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858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858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858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858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858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858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858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858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858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858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858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858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500"/>
                                        <p:tgtEl>
                                          <p:spTgt spid="858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6" dur="500"/>
                                        <p:tgtEl>
                                          <p:spTgt spid="858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858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858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858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8" dur="500"/>
                                        <p:tgtEl>
                                          <p:spTgt spid="858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1" dur="500"/>
                                        <p:tgtEl>
                                          <p:spTgt spid="858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4" dur="500"/>
                                        <p:tgtEl>
                                          <p:spTgt spid="858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7" dur="500"/>
                                        <p:tgtEl>
                                          <p:spTgt spid="858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0" dur="500"/>
                                        <p:tgtEl>
                                          <p:spTgt spid="858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3" dur="500"/>
                                        <p:tgtEl>
                                          <p:spTgt spid="858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6" dur="500"/>
                                        <p:tgtEl>
                                          <p:spTgt spid="858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9" dur="500"/>
                                        <p:tgtEl>
                                          <p:spTgt spid="858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2" dur="500"/>
                                        <p:tgtEl>
                                          <p:spTgt spid="858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5" dur="500"/>
                                        <p:tgtEl>
                                          <p:spTgt spid="858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8" dur="500"/>
                                        <p:tgtEl>
                                          <p:spTgt spid="858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1" dur="500"/>
                                        <p:tgtEl>
                                          <p:spTgt spid="858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4" dur="500"/>
                                        <p:tgtEl>
                                          <p:spTgt spid="858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7" dur="500"/>
                                        <p:tgtEl>
                                          <p:spTgt spid="858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0" dur="500"/>
                                        <p:tgtEl>
                                          <p:spTgt spid="858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3" dur="500"/>
                                        <p:tgtEl>
                                          <p:spTgt spid="858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6" dur="500"/>
                                        <p:tgtEl>
                                          <p:spTgt spid="858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9" dur="500"/>
                                        <p:tgtEl>
                                          <p:spTgt spid="858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2" dur="500"/>
                                        <p:tgtEl>
                                          <p:spTgt spid="858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5" dur="500"/>
                                        <p:tgtEl>
                                          <p:spTgt spid="858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8" dur="500"/>
                                        <p:tgtEl>
                                          <p:spTgt spid="858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1" dur="500"/>
                                        <p:tgtEl>
                                          <p:spTgt spid="858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4" dur="500"/>
                                        <p:tgtEl>
                                          <p:spTgt spid="858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7" dur="500"/>
                                        <p:tgtEl>
                                          <p:spTgt spid="858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0" dur="500"/>
                                        <p:tgtEl>
                                          <p:spTgt spid="858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3" dur="500"/>
                                        <p:tgtEl>
                                          <p:spTgt spid="858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6" dur="500"/>
                                        <p:tgtEl>
                                          <p:spTgt spid="858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9" dur="500"/>
                                        <p:tgtEl>
                                          <p:spTgt spid="858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2" dur="500"/>
                                        <p:tgtEl>
                                          <p:spTgt spid="858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5" dur="500"/>
                                        <p:tgtEl>
                                          <p:spTgt spid="858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8" dur="500"/>
                                        <p:tgtEl>
                                          <p:spTgt spid="858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1" dur="500"/>
                                        <p:tgtEl>
                                          <p:spTgt spid="858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4" dur="500"/>
                                        <p:tgtEl>
                                          <p:spTgt spid="858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7" dur="500"/>
                                        <p:tgtEl>
                                          <p:spTgt spid="858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0" dur="500"/>
                                        <p:tgtEl>
                                          <p:spTgt spid="858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3" dur="500"/>
                                        <p:tgtEl>
                                          <p:spTgt spid="858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6" dur="500"/>
                                        <p:tgtEl>
                                          <p:spTgt spid="858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9" dur="500"/>
                                        <p:tgtEl>
                                          <p:spTgt spid="858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2" dur="500"/>
                                        <p:tgtEl>
                                          <p:spTgt spid="858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5" dur="500"/>
                                        <p:tgtEl>
                                          <p:spTgt spid="858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8145" grpId="0" build="p" autoUpdateAnimBg="0"/>
      <p:bldP spid="858146" grpId="0" animBg="1"/>
      <p:bldP spid="858147" grpId="0"/>
      <p:bldP spid="858148" grpId="0" animBg="1"/>
      <p:bldP spid="858149" grpId="0"/>
      <p:bldP spid="858150" grpId="0" animBg="1"/>
      <p:bldP spid="858151" grpId="0" animBg="1"/>
      <p:bldP spid="858152" grpId="0" animBg="1"/>
      <p:bldP spid="858153" grpId="0" animBg="1"/>
      <p:bldP spid="858154" grpId="0" animBg="1"/>
      <p:bldP spid="858155" grpId="0" animBg="1"/>
      <p:bldP spid="858156" grpId="0" animBg="1"/>
      <p:bldP spid="858157" grpId="0" animBg="1"/>
      <p:bldP spid="858158" grpId="0" animBg="1"/>
      <p:bldP spid="858159" grpId="0" animBg="1"/>
      <p:bldP spid="858160" grpId="0" animBg="1"/>
      <p:bldP spid="858161" grpId="0" animBg="1"/>
      <p:bldP spid="858162" grpId="0" animBg="1"/>
      <p:bldP spid="858163" grpId="0" animBg="1"/>
      <p:bldP spid="858164" grpId="0" animBg="1"/>
      <p:bldP spid="858165" grpId="0" animBg="1"/>
      <p:bldP spid="858166" grpId="0" animBg="1"/>
      <p:bldP spid="858167" grpId="0" animBg="1"/>
      <p:bldP spid="858168" grpId="0" animBg="1"/>
      <p:bldP spid="858169" grpId="0" animBg="1"/>
      <p:bldP spid="858170" grpId="0" animBg="1"/>
      <p:bldP spid="858171" grpId="0" animBg="1"/>
      <p:bldP spid="858172" grpId="0" animBg="1"/>
      <p:bldP spid="858173" grpId="0" animBg="1"/>
      <p:bldP spid="858174" grpId="0" animBg="1"/>
      <p:bldP spid="858175" grpId="0" animBg="1"/>
      <p:bldP spid="858176" grpId="0" animBg="1"/>
      <p:bldP spid="858177" grpId="0" animBg="1"/>
      <p:bldP spid="858178" grpId="0" animBg="1"/>
      <p:bldP spid="858179" grpId="0" animBg="1"/>
      <p:bldP spid="858180" grpId="0" animBg="1"/>
      <p:bldP spid="858181" grpId="0" animBg="1"/>
      <p:bldP spid="858182" grpId="0" animBg="1"/>
      <p:bldP spid="858183" grpId="0" animBg="1"/>
      <p:bldP spid="858184" grpId="0" animBg="1"/>
      <p:bldP spid="858185" grpId="0" animBg="1"/>
      <p:bldP spid="858186" grpId="0" animBg="1"/>
      <p:bldP spid="858187" grpId="0" animBg="1"/>
      <p:bldP spid="858188" grpId="0" animBg="1"/>
      <p:bldP spid="858189" grpId="0" animBg="1"/>
      <p:bldP spid="858190" grpId="0" animBg="1"/>
      <p:bldP spid="858191" grpId="0" animBg="1"/>
      <p:bldP spid="858192" grpId="0" animBg="1"/>
      <p:bldP spid="858193" grpId="0" animBg="1"/>
      <p:bldP spid="858194" grpId="0" animBg="1"/>
      <p:bldP spid="858195" grpId="0" animBg="1"/>
      <p:bldP spid="858196" grpId="0" animBg="1"/>
      <p:bldP spid="858197" grpId="0" animBg="1"/>
      <p:bldP spid="858198" grpId="0" animBg="1"/>
      <p:bldP spid="858199" grpId="0" animBg="1"/>
      <p:bldP spid="858200" grpId="0" animBg="1"/>
      <p:bldP spid="858201" grpId="0" animBg="1"/>
      <p:bldP spid="858202" grpId="0" animBg="1"/>
      <p:bldP spid="858203" grpId="0"/>
      <p:bldP spid="858204" grpId="0" animBg="1"/>
      <p:bldP spid="858205" grpId="0" animBg="1"/>
      <p:bldP spid="858206" grpId="0" animBg="1"/>
      <p:bldP spid="858207" grpId="0" animBg="1"/>
      <p:bldP spid="858208" grpId="0" animBg="1"/>
      <p:bldP spid="858209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7.8.1	Hierarchische Verdrahtung</a:t>
            </a:r>
          </a:p>
        </p:txBody>
      </p:sp>
      <p:sp>
        <p:nvSpPr>
          <p:cNvPr id="1157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30338"/>
            <a:ext cx="8193087" cy="4379912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de-DE" altLang="de-DE"/>
              <a:t>Erstmals 1983 von </a:t>
            </a:r>
            <a:r>
              <a:rPr lang="de-DE" altLang="de-DE" i="1"/>
              <a:t>Burstein</a:t>
            </a:r>
            <a:r>
              <a:rPr lang="de-DE" altLang="de-DE"/>
              <a:t> und </a:t>
            </a:r>
            <a:r>
              <a:rPr lang="de-DE" altLang="de-DE" i="1"/>
              <a:t>Pelavin</a:t>
            </a:r>
            <a:r>
              <a:rPr lang="de-DE" altLang="de-DE"/>
              <a:t> vorgestellt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de-DE" altLang="de-DE"/>
              <a:t>Das Grundprinzip besteht in einem sukzessiven Schnittverfahren, bei dem eine Reduktion des </a:t>
            </a:r>
            <a:r>
              <a:rPr lang="de-DE" altLang="de-DE" i="1"/>
              <a:t>m</a:t>
            </a:r>
            <a:r>
              <a:rPr lang="de-DE" altLang="de-DE"/>
              <a:t> x </a:t>
            </a:r>
            <a:r>
              <a:rPr lang="de-DE" altLang="de-DE" i="1"/>
              <a:t>n</a:t>
            </a:r>
            <a:r>
              <a:rPr lang="de-DE" altLang="de-DE"/>
              <a:t> Verdrahtungsproblems (</a:t>
            </a:r>
            <a:r>
              <a:rPr lang="de-DE" altLang="de-DE" i="1"/>
              <a:t>m</a:t>
            </a:r>
            <a:r>
              <a:rPr lang="de-DE" altLang="de-DE"/>
              <a:t>, </a:t>
            </a:r>
            <a:r>
              <a:rPr lang="de-DE" altLang="de-DE" i="1"/>
              <a:t>n</a:t>
            </a:r>
            <a:r>
              <a:rPr lang="de-DE" altLang="de-DE"/>
              <a:t> Anzahl der horizontalen und vertikalen Gitterlinien) auf ständig verfeinerte 2 x </a:t>
            </a:r>
            <a:r>
              <a:rPr lang="de-DE" altLang="de-DE" i="1"/>
              <a:t>n</a:t>
            </a:r>
            <a:r>
              <a:rPr lang="de-DE" altLang="de-DE"/>
              <a:t>-Raster erfolgt. 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de-DE" altLang="de-DE"/>
              <a:t>Das geschieht durch rekursive Aufteilung der Verdrahtungsfläche in zwei Teilflächen, welche dann durch Schnittlinien weiter aufgespalten werden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7.8.1	Hierarchische Verdrahtung: Beispiel</a:t>
            </a:r>
          </a:p>
        </p:txBody>
      </p:sp>
      <p:sp>
        <p:nvSpPr>
          <p:cNvPr id="116739" name="Rectangle 3"/>
          <p:cNvSpPr>
            <a:spLocks noChangeArrowheads="1"/>
          </p:cNvSpPr>
          <p:nvPr/>
        </p:nvSpPr>
        <p:spPr bwMode="auto">
          <a:xfrm>
            <a:off x="865188" y="1141413"/>
            <a:ext cx="1495425" cy="2363787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116740" name="Group 4"/>
          <p:cNvGrpSpPr>
            <a:grpSpLocks/>
          </p:cNvGrpSpPr>
          <p:nvPr/>
        </p:nvGrpSpPr>
        <p:grpSpPr bwMode="auto">
          <a:xfrm>
            <a:off x="865188" y="1141413"/>
            <a:ext cx="1495425" cy="2363787"/>
            <a:chOff x="431" y="1434"/>
            <a:chExt cx="890" cy="1406"/>
          </a:xfrm>
        </p:grpSpPr>
        <p:sp>
          <p:nvSpPr>
            <p:cNvPr id="116911" name="Line 5"/>
            <p:cNvSpPr>
              <a:spLocks noChangeShapeType="1"/>
            </p:cNvSpPr>
            <p:nvPr/>
          </p:nvSpPr>
          <p:spPr bwMode="auto">
            <a:xfrm>
              <a:off x="431" y="1434"/>
              <a:ext cx="0" cy="14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912" name="Line 6"/>
            <p:cNvSpPr>
              <a:spLocks noChangeShapeType="1"/>
            </p:cNvSpPr>
            <p:nvPr/>
          </p:nvSpPr>
          <p:spPr bwMode="auto">
            <a:xfrm>
              <a:off x="614" y="1434"/>
              <a:ext cx="0" cy="14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913" name="Line 7"/>
            <p:cNvSpPr>
              <a:spLocks noChangeShapeType="1"/>
            </p:cNvSpPr>
            <p:nvPr/>
          </p:nvSpPr>
          <p:spPr bwMode="auto">
            <a:xfrm>
              <a:off x="791" y="1434"/>
              <a:ext cx="0" cy="14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914" name="Line 8"/>
            <p:cNvSpPr>
              <a:spLocks noChangeShapeType="1"/>
            </p:cNvSpPr>
            <p:nvPr/>
          </p:nvSpPr>
          <p:spPr bwMode="auto">
            <a:xfrm>
              <a:off x="975" y="1434"/>
              <a:ext cx="0" cy="14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915" name="Line 9"/>
            <p:cNvSpPr>
              <a:spLocks noChangeShapeType="1"/>
            </p:cNvSpPr>
            <p:nvPr/>
          </p:nvSpPr>
          <p:spPr bwMode="auto">
            <a:xfrm>
              <a:off x="1156" y="1434"/>
              <a:ext cx="0" cy="14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916" name="Line 10"/>
            <p:cNvSpPr>
              <a:spLocks noChangeShapeType="1"/>
            </p:cNvSpPr>
            <p:nvPr/>
          </p:nvSpPr>
          <p:spPr bwMode="auto">
            <a:xfrm>
              <a:off x="1321" y="1434"/>
              <a:ext cx="0" cy="14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917" name="Line 11"/>
            <p:cNvSpPr>
              <a:spLocks noChangeShapeType="1"/>
            </p:cNvSpPr>
            <p:nvPr/>
          </p:nvSpPr>
          <p:spPr bwMode="auto">
            <a:xfrm>
              <a:off x="431" y="1434"/>
              <a:ext cx="8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918" name="Line 12"/>
            <p:cNvSpPr>
              <a:spLocks noChangeShapeType="1"/>
            </p:cNvSpPr>
            <p:nvPr/>
          </p:nvSpPr>
          <p:spPr bwMode="auto">
            <a:xfrm>
              <a:off x="431" y="1616"/>
              <a:ext cx="8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919" name="Line 13"/>
            <p:cNvSpPr>
              <a:spLocks noChangeShapeType="1"/>
            </p:cNvSpPr>
            <p:nvPr/>
          </p:nvSpPr>
          <p:spPr bwMode="auto">
            <a:xfrm>
              <a:off x="431" y="1797"/>
              <a:ext cx="8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920" name="Line 14"/>
            <p:cNvSpPr>
              <a:spLocks noChangeShapeType="1"/>
            </p:cNvSpPr>
            <p:nvPr/>
          </p:nvSpPr>
          <p:spPr bwMode="auto">
            <a:xfrm>
              <a:off x="431" y="1979"/>
              <a:ext cx="8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921" name="Line 15"/>
            <p:cNvSpPr>
              <a:spLocks noChangeShapeType="1"/>
            </p:cNvSpPr>
            <p:nvPr/>
          </p:nvSpPr>
          <p:spPr bwMode="auto">
            <a:xfrm>
              <a:off x="431" y="2160"/>
              <a:ext cx="8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922" name="Line 16"/>
            <p:cNvSpPr>
              <a:spLocks noChangeShapeType="1"/>
            </p:cNvSpPr>
            <p:nvPr/>
          </p:nvSpPr>
          <p:spPr bwMode="auto">
            <a:xfrm>
              <a:off x="431" y="2341"/>
              <a:ext cx="8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923" name="Line 17"/>
            <p:cNvSpPr>
              <a:spLocks noChangeShapeType="1"/>
            </p:cNvSpPr>
            <p:nvPr/>
          </p:nvSpPr>
          <p:spPr bwMode="auto">
            <a:xfrm>
              <a:off x="431" y="2523"/>
              <a:ext cx="8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924" name="Line 18"/>
            <p:cNvSpPr>
              <a:spLocks noChangeShapeType="1"/>
            </p:cNvSpPr>
            <p:nvPr/>
          </p:nvSpPr>
          <p:spPr bwMode="auto">
            <a:xfrm>
              <a:off x="431" y="2681"/>
              <a:ext cx="8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925" name="Line 19"/>
            <p:cNvSpPr>
              <a:spLocks noChangeShapeType="1"/>
            </p:cNvSpPr>
            <p:nvPr/>
          </p:nvSpPr>
          <p:spPr bwMode="auto">
            <a:xfrm>
              <a:off x="431" y="2840"/>
              <a:ext cx="8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16741" name="Group 20"/>
          <p:cNvGrpSpPr>
            <a:grpSpLocks/>
          </p:cNvGrpSpPr>
          <p:nvPr/>
        </p:nvGrpSpPr>
        <p:grpSpPr bwMode="auto">
          <a:xfrm>
            <a:off x="1216025" y="1524000"/>
            <a:ext cx="192088" cy="177800"/>
            <a:chOff x="640" y="1662"/>
            <a:chExt cx="114" cy="105"/>
          </a:xfrm>
        </p:grpSpPr>
        <p:sp>
          <p:nvSpPr>
            <p:cNvPr id="116909" name="Oval 21"/>
            <p:cNvSpPr>
              <a:spLocks noChangeArrowheads="1"/>
            </p:cNvSpPr>
            <p:nvPr/>
          </p:nvSpPr>
          <p:spPr bwMode="auto">
            <a:xfrm>
              <a:off x="640" y="1662"/>
              <a:ext cx="114" cy="105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6910" name="Text Box 22"/>
            <p:cNvSpPr txBox="1">
              <a:spLocks noChangeArrowheads="1"/>
            </p:cNvSpPr>
            <p:nvPr/>
          </p:nvSpPr>
          <p:spPr bwMode="auto">
            <a:xfrm>
              <a:off x="675" y="1662"/>
              <a:ext cx="67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000" b="1" i="1"/>
                <a:t>A</a:t>
              </a:r>
            </a:p>
          </p:txBody>
        </p:sp>
      </p:grpSp>
      <p:grpSp>
        <p:nvGrpSpPr>
          <p:cNvPr id="116742" name="Group 23"/>
          <p:cNvGrpSpPr>
            <a:grpSpLocks/>
          </p:cNvGrpSpPr>
          <p:nvPr/>
        </p:nvGrpSpPr>
        <p:grpSpPr bwMode="auto">
          <a:xfrm>
            <a:off x="1514475" y="1828800"/>
            <a:ext cx="192088" cy="176213"/>
            <a:chOff x="817" y="1855"/>
            <a:chExt cx="114" cy="105"/>
          </a:xfrm>
        </p:grpSpPr>
        <p:sp>
          <p:nvSpPr>
            <p:cNvPr id="116907" name="Oval 24"/>
            <p:cNvSpPr>
              <a:spLocks noChangeArrowheads="1"/>
            </p:cNvSpPr>
            <p:nvPr/>
          </p:nvSpPr>
          <p:spPr bwMode="auto">
            <a:xfrm>
              <a:off x="817" y="1855"/>
              <a:ext cx="114" cy="105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6908" name="Text Box 25"/>
            <p:cNvSpPr txBox="1">
              <a:spLocks noChangeArrowheads="1"/>
            </p:cNvSpPr>
            <p:nvPr/>
          </p:nvSpPr>
          <p:spPr bwMode="auto">
            <a:xfrm>
              <a:off x="845" y="1868"/>
              <a:ext cx="67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000" b="1" i="1"/>
                <a:t>B</a:t>
              </a:r>
            </a:p>
          </p:txBody>
        </p:sp>
      </p:grpSp>
      <p:grpSp>
        <p:nvGrpSpPr>
          <p:cNvPr id="116743" name="Group 26"/>
          <p:cNvGrpSpPr>
            <a:grpSpLocks/>
          </p:cNvGrpSpPr>
          <p:nvPr/>
        </p:nvGrpSpPr>
        <p:grpSpPr bwMode="auto">
          <a:xfrm>
            <a:off x="1817688" y="2751138"/>
            <a:ext cx="192087" cy="176212"/>
            <a:chOff x="998" y="2350"/>
            <a:chExt cx="114" cy="105"/>
          </a:xfrm>
        </p:grpSpPr>
        <p:sp>
          <p:nvSpPr>
            <p:cNvPr id="116905" name="Oval 27"/>
            <p:cNvSpPr>
              <a:spLocks noChangeArrowheads="1"/>
            </p:cNvSpPr>
            <p:nvPr/>
          </p:nvSpPr>
          <p:spPr bwMode="auto">
            <a:xfrm>
              <a:off x="998" y="2350"/>
              <a:ext cx="114" cy="105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6906" name="Text Box 28"/>
            <p:cNvSpPr txBox="1">
              <a:spLocks noChangeArrowheads="1"/>
            </p:cNvSpPr>
            <p:nvPr/>
          </p:nvSpPr>
          <p:spPr bwMode="auto">
            <a:xfrm>
              <a:off x="1017" y="2359"/>
              <a:ext cx="95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000" b="1" i="1"/>
                <a:t>A´</a:t>
              </a:r>
            </a:p>
          </p:txBody>
        </p:sp>
      </p:grpSp>
      <p:grpSp>
        <p:nvGrpSpPr>
          <p:cNvPr id="116744" name="Group 29"/>
          <p:cNvGrpSpPr>
            <a:grpSpLocks/>
          </p:cNvGrpSpPr>
          <p:nvPr/>
        </p:nvGrpSpPr>
        <p:grpSpPr bwMode="auto">
          <a:xfrm>
            <a:off x="2132013" y="3276600"/>
            <a:ext cx="192087" cy="176213"/>
            <a:chOff x="1162" y="2734"/>
            <a:chExt cx="114" cy="105"/>
          </a:xfrm>
        </p:grpSpPr>
        <p:sp>
          <p:nvSpPr>
            <p:cNvPr id="116903" name="Oval 30"/>
            <p:cNvSpPr>
              <a:spLocks noChangeArrowheads="1"/>
            </p:cNvSpPr>
            <p:nvPr/>
          </p:nvSpPr>
          <p:spPr bwMode="auto">
            <a:xfrm>
              <a:off x="1162" y="2734"/>
              <a:ext cx="114" cy="105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6904" name="Text Box 31"/>
            <p:cNvSpPr txBox="1">
              <a:spLocks noChangeArrowheads="1"/>
            </p:cNvSpPr>
            <p:nvPr/>
          </p:nvSpPr>
          <p:spPr bwMode="auto">
            <a:xfrm>
              <a:off x="1181" y="2740"/>
              <a:ext cx="95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000" b="1" i="1"/>
                <a:t>B´</a:t>
              </a:r>
            </a:p>
          </p:txBody>
        </p:sp>
      </p:grpSp>
      <p:sp>
        <p:nvSpPr>
          <p:cNvPr id="815136" name="Rectangle 32"/>
          <p:cNvSpPr>
            <a:spLocks noChangeArrowheads="1"/>
          </p:cNvSpPr>
          <p:nvPr/>
        </p:nvSpPr>
        <p:spPr bwMode="auto">
          <a:xfrm>
            <a:off x="6886575" y="3276600"/>
            <a:ext cx="1495425" cy="236220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815137" name="Group 33"/>
          <p:cNvGrpSpPr>
            <a:grpSpLocks/>
          </p:cNvGrpSpPr>
          <p:nvPr/>
        </p:nvGrpSpPr>
        <p:grpSpPr bwMode="auto">
          <a:xfrm>
            <a:off x="6886575" y="3276600"/>
            <a:ext cx="1495425" cy="2362200"/>
            <a:chOff x="431" y="1434"/>
            <a:chExt cx="890" cy="1406"/>
          </a:xfrm>
        </p:grpSpPr>
        <p:sp>
          <p:nvSpPr>
            <p:cNvPr id="116888" name="Line 34"/>
            <p:cNvSpPr>
              <a:spLocks noChangeShapeType="1"/>
            </p:cNvSpPr>
            <p:nvPr/>
          </p:nvSpPr>
          <p:spPr bwMode="auto">
            <a:xfrm>
              <a:off x="431" y="1434"/>
              <a:ext cx="0" cy="14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89" name="Line 35"/>
            <p:cNvSpPr>
              <a:spLocks noChangeShapeType="1"/>
            </p:cNvSpPr>
            <p:nvPr/>
          </p:nvSpPr>
          <p:spPr bwMode="auto">
            <a:xfrm>
              <a:off x="614" y="1434"/>
              <a:ext cx="0" cy="14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90" name="Line 36"/>
            <p:cNvSpPr>
              <a:spLocks noChangeShapeType="1"/>
            </p:cNvSpPr>
            <p:nvPr/>
          </p:nvSpPr>
          <p:spPr bwMode="auto">
            <a:xfrm>
              <a:off x="791" y="1434"/>
              <a:ext cx="0" cy="14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91" name="Line 37"/>
            <p:cNvSpPr>
              <a:spLocks noChangeShapeType="1"/>
            </p:cNvSpPr>
            <p:nvPr/>
          </p:nvSpPr>
          <p:spPr bwMode="auto">
            <a:xfrm>
              <a:off x="975" y="1434"/>
              <a:ext cx="0" cy="14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92" name="Line 38"/>
            <p:cNvSpPr>
              <a:spLocks noChangeShapeType="1"/>
            </p:cNvSpPr>
            <p:nvPr/>
          </p:nvSpPr>
          <p:spPr bwMode="auto">
            <a:xfrm>
              <a:off x="1156" y="1434"/>
              <a:ext cx="0" cy="14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93" name="Line 39"/>
            <p:cNvSpPr>
              <a:spLocks noChangeShapeType="1"/>
            </p:cNvSpPr>
            <p:nvPr/>
          </p:nvSpPr>
          <p:spPr bwMode="auto">
            <a:xfrm>
              <a:off x="1321" y="1434"/>
              <a:ext cx="0" cy="14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94" name="Line 40"/>
            <p:cNvSpPr>
              <a:spLocks noChangeShapeType="1"/>
            </p:cNvSpPr>
            <p:nvPr/>
          </p:nvSpPr>
          <p:spPr bwMode="auto">
            <a:xfrm>
              <a:off x="431" y="1434"/>
              <a:ext cx="8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95" name="Line 41"/>
            <p:cNvSpPr>
              <a:spLocks noChangeShapeType="1"/>
            </p:cNvSpPr>
            <p:nvPr/>
          </p:nvSpPr>
          <p:spPr bwMode="auto">
            <a:xfrm>
              <a:off x="431" y="1616"/>
              <a:ext cx="8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96" name="Line 42"/>
            <p:cNvSpPr>
              <a:spLocks noChangeShapeType="1"/>
            </p:cNvSpPr>
            <p:nvPr/>
          </p:nvSpPr>
          <p:spPr bwMode="auto">
            <a:xfrm>
              <a:off x="431" y="1797"/>
              <a:ext cx="8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97" name="Line 43"/>
            <p:cNvSpPr>
              <a:spLocks noChangeShapeType="1"/>
            </p:cNvSpPr>
            <p:nvPr/>
          </p:nvSpPr>
          <p:spPr bwMode="auto">
            <a:xfrm>
              <a:off x="431" y="1979"/>
              <a:ext cx="8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98" name="Line 44"/>
            <p:cNvSpPr>
              <a:spLocks noChangeShapeType="1"/>
            </p:cNvSpPr>
            <p:nvPr/>
          </p:nvSpPr>
          <p:spPr bwMode="auto">
            <a:xfrm>
              <a:off x="431" y="2160"/>
              <a:ext cx="8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99" name="Line 45"/>
            <p:cNvSpPr>
              <a:spLocks noChangeShapeType="1"/>
            </p:cNvSpPr>
            <p:nvPr/>
          </p:nvSpPr>
          <p:spPr bwMode="auto">
            <a:xfrm>
              <a:off x="431" y="2341"/>
              <a:ext cx="8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900" name="Line 46"/>
            <p:cNvSpPr>
              <a:spLocks noChangeShapeType="1"/>
            </p:cNvSpPr>
            <p:nvPr/>
          </p:nvSpPr>
          <p:spPr bwMode="auto">
            <a:xfrm>
              <a:off x="431" y="2523"/>
              <a:ext cx="8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901" name="Line 47"/>
            <p:cNvSpPr>
              <a:spLocks noChangeShapeType="1"/>
            </p:cNvSpPr>
            <p:nvPr/>
          </p:nvSpPr>
          <p:spPr bwMode="auto">
            <a:xfrm>
              <a:off x="431" y="2681"/>
              <a:ext cx="8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902" name="Line 48"/>
            <p:cNvSpPr>
              <a:spLocks noChangeShapeType="1"/>
            </p:cNvSpPr>
            <p:nvPr/>
          </p:nvSpPr>
          <p:spPr bwMode="auto">
            <a:xfrm>
              <a:off x="431" y="2840"/>
              <a:ext cx="8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15153" name="Group 49"/>
          <p:cNvGrpSpPr>
            <a:grpSpLocks/>
          </p:cNvGrpSpPr>
          <p:nvPr/>
        </p:nvGrpSpPr>
        <p:grpSpPr bwMode="auto">
          <a:xfrm>
            <a:off x="7239000" y="3659188"/>
            <a:ext cx="190500" cy="176212"/>
            <a:chOff x="640" y="1662"/>
            <a:chExt cx="114" cy="105"/>
          </a:xfrm>
        </p:grpSpPr>
        <p:sp>
          <p:nvSpPr>
            <p:cNvPr id="116886" name="Oval 50"/>
            <p:cNvSpPr>
              <a:spLocks noChangeArrowheads="1"/>
            </p:cNvSpPr>
            <p:nvPr/>
          </p:nvSpPr>
          <p:spPr bwMode="auto">
            <a:xfrm>
              <a:off x="640" y="1662"/>
              <a:ext cx="114" cy="105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6887" name="Text Box 51"/>
            <p:cNvSpPr txBox="1">
              <a:spLocks noChangeArrowheads="1"/>
            </p:cNvSpPr>
            <p:nvPr/>
          </p:nvSpPr>
          <p:spPr bwMode="auto">
            <a:xfrm>
              <a:off x="675" y="1662"/>
              <a:ext cx="67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000" b="1" i="1"/>
                <a:t>A</a:t>
              </a:r>
            </a:p>
          </p:txBody>
        </p:sp>
      </p:grpSp>
      <p:grpSp>
        <p:nvGrpSpPr>
          <p:cNvPr id="815156" name="Group 52"/>
          <p:cNvGrpSpPr>
            <a:grpSpLocks/>
          </p:cNvGrpSpPr>
          <p:nvPr/>
        </p:nvGrpSpPr>
        <p:grpSpPr bwMode="auto">
          <a:xfrm>
            <a:off x="7535863" y="3963988"/>
            <a:ext cx="192087" cy="176212"/>
            <a:chOff x="817" y="1855"/>
            <a:chExt cx="114" cy="105"/>
          </a:xfrm>
        </p:grpSpPr>
        <p:sp>
          <p:nvSpPr>
            <p:cNvPr id="116884" name="Oval 53"/>
            <p:cNvSpPr>
              <a:spLocks noChangeArrowheads="1"/>
            </p:cNvSpPr>
            <p:nvPr/>
          </p:nvSpPr>
          <p:spPr bwMode="auto">
            <a:xfrm>
              <a:off x="817" y="1855"/>
              <a:ext cx="114" cy="105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6885" name="Text Box 54"/>
            <p:cNvSpPr txBox="1">
              <a:spLocks noChangeArrowheads="1"/>
            </p:cNvSpPr>
            <p:nvPr/>
          </p:nvSpPr>
          <p:spPr bwMode="auto">
            <a:xfrm>
              <a:off x="845" y="1868"/>
              <a:ext cx="67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000" b="1" i="1"/>
                <a:t>B</a:t>
              </a:r>
            </a:p>
          </p:txBody>
        </p:sp>
      </p:grpSp>
      <p:grpSp>
        <p:nvGrpSpPr>
          <p:cNvPr id="815159" name="Group 55"/>
          <p:cNvGrpSpPr>
            <a:grpSpLocks/>
          </p:cNvGrpSpPr>
          <p:nvPr/>
        </p:nvGrpSpPr>
        <p:grpSpPr bwMode="auto">
          <a:xfrm>
            <a:off x="7840663" y="4886325"/>
            <a:ext cx="190500" cy="176213"/>
            <a:chOff x="998" y="2350"/>
            <a:chExt cx="114" cy="105"/>
          </a:xfrm>
        </p:grpSpPr>
        <p:sp>
          <p:nvSpPr>
            <p:cNvPr id="116882" name="Oval 56"/>
            <p:cNvSpPr>
              <a:spLocks noChangeArrowheads="1"/>
            </p:cNvSpPr>
            <p:nvPr/>
          </p:nvSpPr>
          <p:spPr bwMode="auto">
            <a:xfrm>
              <a:off x="998" y="2350"/>
              <a:ext cx="114" cy="105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6883" name="Text Box 57"/>
            <p:cNvSpPr txBox="1">
              <a:spLocks noChangeArrowheads="1"/>
            </p:cNvSpPr>
            <p:nvPr/>
          </p:nvSpPr>
          <p:spPr bwMode="auto">
            <a:xfrm>
              <a:off x="1017" y="2359"/>
              <a:ext cx="95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000" b="1" i="1"/>
                <a:t>A´</a:t>
              </a:r>
            </a:p>
          </p:txBody>
        </p:sp>
      </p:grpSp>
      <p:grpSp>
        <p:nvGrpSpPr>
          <p:cNvPr id="815162" name="Group 58"/>
          <p:cNvGrpSpPr>
            <a:grpSpLocks/>
          </p:cNvGrpSpPr>
          <p:nvPr/>
        </p:nvGrpSpPr>
        <p:grpSpPr bwMode="auto">
          <a:xfrm>
            <a:off x="8147050" y="5418138"/>
            <a:ext cx="192088" cy="176212"/>
            <a:chOff x="1162" y="2734"/>
            <a:chExt cx="114" cy="105"/>
          </a:xfrm>
        </p:grpSpPr>
        <p:sp>
          <p:nvSpPr>
            <p:cNvPr id="116880" name="Oval 59"/>
            <p:cNvSpPr>
              <a:spLocks noChangeArrowheads="1"/>
            </p:cNvSpPr>
            <p:nvPr/>
          </p:nvSpPr>
          <p:spPr bwMode="auto">
            <a:xfrm>
              <a:off x="1162" y="2734"/>
              <a:ext cx="114" cy="105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6881" name="Text Box 60"/>
            <p:cNvSpPr txBox="1">
              <a:spLocks noChangeArrowheads="1"/>
            </p:cNvSpPr>
            <p:nvPr/>
          </p:nvSpPr>
          <p:spPr bwMode="auto">
            <a:xfrm>
              <a:off x="1181" y="2740"/>
              <a:ext cx="95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000" b="1" i="1"/>
                <a:t>B´</a:t>
              </a:r>
            </a:p>
          </p:txBody>
        </p:sp>
      </p:grpSp>
      <p:sp>
        <p:nvSpPr>
          <p:cNvPr id="815165" name="Line 61"/>
          <p:cNvSpPr>
            <a:spLocks noChangeShapeType="1"/>
          </p:cNvSpPr>
          <p:nvPr/>
        </p:nvSpPr>
        <p:spPr bwMode="auto">
          <a:xfrm>
            <a:off x="7335838" y="3835400"/>
            <a:ext cx="0" cy="1155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166" name="Line 62"/>
          <p:cNvSpPr>
            <a:spLocks noChangeShapeType="1"/>
          </p:cNvSpPr>
          <p:nvPr/>
        </p:nvSpPr>
        <p:spPr bwMode="auto">
          <a:xfrm>
            <a:off x="7335838" y="4979988"/>
            <a:ext cx="504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167" name="Line 63"/>
          <p:cNvSpPr>
            <a:spLocks noChangeShapeType="1"/>
          </p:cNvSpPr>
          <p:nvPr/>
        </p:nvSpPr>
        <p:spPr bwMode="auto">
          <a:xfrm>
            <a:off x="7727950" y="4038600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168" name="Line 64"/>
          <p:cNvSpPr>
            <a:spLocks noChangeShapeType="1"/>
          </p:cNvSpPr>
          <p:nvPr/>
        </p:nvSpPr>
        <p:spPr bwMode="auto">
          <a:xfrm>
            <a:off x="8250238" y="4038600"/>
            <a:ext cx="0" cy="13795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169" name="Rectangle 65"/>
          <p:cNvSpPr>
            <a:spLocks noChangeArrowheads="1"/>
          </p:cNvSpPr>
          <p:nvPr/>
        </p:nvSpPr>
        <p:spPr bwMode="auto">
          <a:xfrm>
            <a:off x="815975" y="4232275"/>
            <a:ext cx="1497013" cy="528638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15170" name="Line 66"/>
          <p:cNvSpPr>
            <a:spLocks noChangeShapeType="1"/>
          </p:cNvSpPr>
          <p:nvPr/>
        </p:nvSpPr>
        <p:spPr bwMode="auto">
          <a:xfrm>
            <a:off x="815975" y="4232275"/>
            <a:ext cx="0" cy="5286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171" name="Line 67"/>
          <p:cNvSpPr>
            <a:spLocks noChangeShapeType="1"/>
          </p:cNvSpPr>
          <p:nvPr/>
        </p:nvSpPr>
        <p:spPr bwMode="auto">
          <a:xfrm>
            <a:off x="1123950" y="4232275"/>
            <a:ext cx="0" cy="5286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172" name="Line 68"/>
          <p:cNvSpPr>
            <a:spLocks noChangeShapeType="1"/>
          </p:cNvSpPr>
          <p:nvPr/>
        </p:nvSpPr>
        <p:spPr bwMode="auto">
          <a:xfrm>
            <a:off x="1422400" y="4232275"/>
            <a:ext cx="0" cy="5286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173" name="Line 69"/>
          <p:cNvSpPr>
            <a:spLocks noChangeShapeType="1"/>
          </p:cNvSpPr>
          <p:nvPr/>
        </p:nvSpPr>
        <p:spPr bwMode="auto">
          <a:xfrm>
            <a:off x="1730375" y="4232275"/>
            <a:ext cx="0" cy="5286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174" name="Line 70"/>
          <p:cNvSpPr>
            <a:spLocks noChangeShapeType="1"/>
          </p:cNvSpPr>
          <p:nvPr/>
        </p:nvSpPr>
        <p:spPr bwMode="auto">
          <a:xfrm>
            <a:off x="2035175" y="4232275"/>
            <a:ext cx="0" cy="5286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175" name="Line 71"/>
          <p:cNvSpPr>
            <a:spLocks noChangeShapeType="1"/>
          </p:cNvSpPr>
          <p:nvPr/>
        </p:nvSpPr>
        <p:spPr bwMode="auto">
          <a:xfrm>
            <a:off x="2312988" y="4232275"/>
            <a:ext cx="0" cy="523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176" name="Line 72"/>
          <p:cNvSpPr>
            <a:spLocks noChangeShapeType="1"/>
          </p:cNvSpPr>
          <p:nvPr/>
        </p:nvSpPr>
        <p:spPr bwMode="auto">
          <a:xfrm>
            <a:off x="815975" y="4232275"/>
            <a:ext cx="1497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177" name="Line 73"/>
          <p:cNvSpPr>
            <a:spLocks noChangeShapeType="1"/>
          </p:cNvSpPr>
          <p:nvPr/>
        </p:nvSpPr>
        <p:spPr bwMode="auto">
          <a:xfrm>
            <a:off x="815975" y="4495800"/>
            <a:ext cx="1497013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178" name="Line 74"/>
          <p:cNvSpPr>
            <a:spLocks noChangeShapeType="1"/>
          </p:cNvSpPr>
          <p:nvPr/>
        </p:nvSpPr>
        <p:spPr bwMode="auto">
          <a:xfrm>
            <a:off x="815975" y="4760913"/>
            <a:ext cx="1497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15179" name="Group 75"/>
          <p:cNvGrpSpPr>
            <a:grpSpLocks/>
          </p:cNvGrpSpPr>
          <p:nvPr/>
        </p:nvGrpSpPr>
        <p:grpSpPr bwMode="auto">
          <a:xfrm>
            <a:off x="1168400" y="4256088"/>
            <a:ext cx="190500" cy="176212"/>
            <a:chOff x="640" y="1662"/>
            <a:chExt cx="114" cy="105"/>
          </a:xfrm>
        </p:grpSpPr>
        <p:sp>
          <p:nvSpPr>
            <p:cNvPr id="116878" name="Oval 76"/>
            <p:cNvSpPr>
              <a:spLocks noChangeArrowheads="1"/>
            </p:cNvSpPr>
            <p:nvPr/>
          </p:nvSpPr>
          <p:spPr bwMode="auto">
            <a:xfrm>
              <a:off x="640" y="1662"/>
              <a:ext cx="114" cy="105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6879" name="Text Box 77"/>
            <p:cNvSpPr txBox="1">
              <a:spLocks noChangeArrowheads="1"/>
            </p:cNvSpPr>
            <p:nvPr/>
          </p:nvSpPr>
          <p:spPr bwMode="auto">
            <a:xfrm>
              <a:off x="675" y="1662"/>
              <a:ext cx="67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000" b="1" i="1"/>
                <a:t>A</a:t>
              </a:r>
            </a:p>
          </p:txBody>
        </p:sp>
      </p:grpSp>
      <p:grpSp>
        <p:nvGrpSpPr>
          <p:cNvPr id="815182" name="Group 78"/>
          <p:cNvGrpSpPr>
            <a:grpSpLocks/>
          </p:cNvGrpSpPr>
          <p:nvPr/>
        </p:nvGrpSpPr>
        <p:grpSpPr bwMode="auto">
          <a:xfrm>
            <a:off x="1465263" y="4256088"/>
            <a:ext cx="192087" cy="176212"/>
            <a:chOff x="817" y="1855"/>
            <a:chExt cx="114" cy="105"/>
          </a:xfrm>
        </p:grpSpPr>
        <p:sp>
          <p:nvSpPr>
            <p:cNvPr id="116876" name="Oval 79"/>
            <p:cNvSpPr>
              <a:spLocks noChangeArrowheads="1"/>
            </p:cNvSpPr>
            <p:nvPr/>
          </p:nvSpPr>
          <p:spPr bwMode="auto">
            <a:xfrm>
              <a:off x="817" y="1855"/>
              <a:ext cx="114" cy="105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6877" name="Text Box 80"/>
            <p:cNvSpPr txBox="1">
              <a:spLocks noChangeArrowheads="1"/>
            </p:cNvSpPr>
            <p:nvPr/>
          </p:nvSpPr>
          <p:spPr bwMode="auto">
            <a:xfrm>
              <a:off x="845" y="1868"/>
              <a:ext cx="67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000" b="1" i="1"/>
                <a:t>B</a:t>
              </a:r>
            </a:p>
          </p:txBody>
        </p:sp>
      </p:grpSp>
      <p:grpSp>
        <p:nvGrpSpPr>
          <p:cNvPr id="815185" name="Group 81"/>
          <p:cNvGrpSpPr>
            <a:grpSpLocks/>
          </p:cNvGrpSpPr>
          <p:nvPr/>
        </p:nvGrpSpPr>
        <p:grpSpPr bwMode="auto">
          <a:xfrm>
            <a:off x="1770063" y="4548188"/>
            <a:ext cx="190500" cy="176212"/>
            <a:chOff x="998" y="2350"/>
            <a:chExt cx="114" cy="105"/>
          </a:xfrm>
        </p:grpSpPr>
        <p:sp>
          <p:nvSpPr>
            <p:cNvPr id="116874" name="Oval 82"/>
            <p:cNvSpPr>
              <a:spLocks noChangeArrowheads="1"/>
            </p:cNvSpPr>
            <p:nvPr/>
          </p:nvSpPr>
          <p:spPr bwMode="auto">
            <a:xfrm>
              <a:off x="998" y="2350"/>
              <a:ext cx="114" cy="105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6875" name="Text Box 83"/>
            <p:cNvSpPr txBox="1">
              <a:spLocks noChangeArrowheads="1"/>
            </p:cNvSpPr>
            <p:nvPr/>
          </p:nvSpPr>
          <p:spPr bwMode="auto">
            <a:xfrm>
              <a:off x="1017" y="2359"/>
              <a:ext cx="95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000" b="1" i="1"/>
                <a:t>A´</a:t>
              </a:r>
            </a:p>
          </p:txBody>
        </p:sp>
      </p:grpSp>
      <p:grpSp>
        <p:nvGrpSpPr>
          <p:cNvPr id="815188" name="Group 84"/>
          <p:cNvGrpSpPr>
            <a:grpSpLocks/>
          </p:cNvGrpSpPr>
          <p:nvPr/>
        </p:nvGrpSpPr>
        <p:grpSpPr bwMode="auto">
          <a:xfrm>
            <a:off x="2071688" y="4548188"/>
            <a:ext cx="192087" cy="176212"/>
            <a:chOff x="1162" y="2734"/>
            <a:chExt cx="114" cy="105"/>
          </a:xfrm>
        </p:grpSpPr>
        <p:sp>
          <p:nvSpPr>
            <p:cNvPr id="116872" name="Oval 85"/>
            <p:cNvSpPr>
              <a:spLocks noChangeArrowheads="1"/>
            </p:cNvSpPr>
            <p:nvPr/>
          </p:nvSpPr>
          <p:spPr bwMode="auto">
            <a:xfrm>
              <a:off x="1162" y="2734"/>
              <a:ext cx="114" cy="105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6873" name="Text Box 86"/>
            <p:cNvSpPr txBox="1">
              <a:spLocks noChangeArrowheads="1"/>
            </p:cNvSpPr>
            <p:nvPr/>
          </p:nvSpPr>
          <p:spPr bwMode="auto">
            <a:xfrm>
              <a:off x="1181" y="2740"/>
              <a:ext cx="95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000" b="1" i="1"/>
                <a:t>B´</a:t>
              </a:r>
            </a:p>
          </p:txBody>
        </p:sp>
      </p:grpSp>
      <p:sp>
        <p:nvSpPr>
          <p:cNvPr id="815191" name="Line 87"/>
          <p:cNvSpPr>
            <a:spLocks noChangeShapeType="1"/>
          </p:cNvSpPr>
          <p:nvPr/>
        </p:nvSpPr>
        <p:spPr bwMode="auto">
          <a:xfrm>
            <a:off x="1273175" y="4432300"/>
            <a:ext cx="0" cy="1952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192" name="Line 88"/>
          <p:cNvSpPr>
            <a:spLocks noChangeShapeType="1"/>
          </p:cNvSpPr>
          <p:nvPr/>
        </p:nvSpPr>
        <p:spPr bwMode="auto">
          <a:xfrm>
            <a:off x="1273175" y="4621213"/>
            <a:ext cx="4968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193" name="Line 89"/>
          <p:cNvSpPr>
            <a:spLocks noChangeShapeType="1"/>
          </p:cNvSpPr>
          <p:nvPr/>
        </p:nvSpPr>
        <p:spPr bwMode="auto">
          <a:xfrm>
            <a:off x="1657350" y="4351338"/>
            <a:ext cx="5222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194" name="Line 90"/>
          <p:cNvSpPr>
            <a:spLocks noChangeShapeType="1"/>
          </p:cNvSpPr>
          <p:nvPr/>
        </p:nvSpPr>
        <p:spPr bwMode="auto">
          <a:xfrm flipV="1">
            <a:off x="2168525" y="4351338"/>
            <a:ext cx="0" cy="1920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195" name="Rectangle 91"/>
          <p:cNvSpPr>
            <a:spLocks noChangeArrowheads="1"/>
          </p:cNvSpPr>
          <p:nvPr/>
        </p:nvSpPr>
        <p:spPr bwMode="auto">
          <a:xfrm>
            <a:off x="2770188" y="3908425"/>
            <a:ext cx="1495425" cy="523875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15196" name="Line 92"/>
          <p:cNvSpPr>
            <a:spLocks noChangeShapeType="1"/>
          </p:cNvSpPr>
          <p:nvPr/>
        </p:nvSpPr>
        <p:spPr bwMode="auto">
          <a:xfrm>
            <a:off x="2770188" y="3908425"/>
            <a:ext cx="1587" cy="523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197" name="Line 93"/>
          <p:cNvSpPr>
            <a:spLocks noChangeShapeType="1"/>
          </p:cNvSpPr>
          <p:nvPr/>
        </p:nvSpPr>
        <p:spPr bwMode="auto">
          <a:xfrm>
            <a:off x="3076575" y="3908425"/>
            <a:ext cx="0" cy="523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198" name="Line 94"/>
          <p:cNvSpPr>
            <a:spLocks noChangeShapeType="1"/>
          </p:cNvSpPr>
          <p:nvPr/>
        </p:nvSpPr>
        <p:spPr bwMode="auto">
          <a:xfrm>
            <a:off x="3375025" y="3908425"/>
            <a:ext cx="0" cy="523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199" name="Line 95"/>
          <p:cNvSpPr>
            <a:spLocks noChangeShapeType="1"/>
          </p:cNvSpPr>
          <p:nvPr/>
        </p:nvSpPr>
        <p:spPr bwMode="auto">
          <a:xfrm>
            <a:off x="3684588" y="3908425"/>
            <a:ext cx="0" cy="523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00" name="Line 96"/>
          <p:cNvSpPr>
            <a:spLocks noChangeShapeType="1"/>
          </p:cNvSpPr>
          <p:nvPr/>
        </p:nvSpPr>
        <p:spPr bwMode="auto">
          <a:xfrm>
            <a:off x="3987800" y="3908425"/>
            <a:ext cx="0" cy="523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01" name="Line 97"/>
          <p:cNvSpPr>
            <a:spLocks noChangeShapeType="1"/>
          </p:cNvSpPr>
          <p:nvPr/>
        </p:nvSpPr>
        <p:spPr bwMode="auto">
          <a:xfrm>
            <a:off x="2770188" y="3908425"/>
            <a:ext cx="14954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02" name="Line 98"/>
          <p:cNvSpPr>
            <a:spLocks noChangeShapeType="1"/>
          </p:cNvSpPr>
          <p:nvPr/>
        </p:nvSpPr>
        <p:spPr bwMode="auto">
          <a:xfrm>
            <a:off x="2770188" y="4173538"/>
            <a:ext cx="1495425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03" name="Line 99"/>
          <p:cNvSpPr>
            <a:spLocks noChangeShapeType="1"/>
          </p:cNvSpPr>
          <p:nvPr/>
        </p:nvSpPr>
        <p:spPr bwMode="auto">
          <a:xfrm>
            <a:off x="2771775" y="4432300"/>
            <a:ext cx="14954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15204" name="Group 100"/>
          <p:cNvGrpSpPr>
            <a:grpSpLocks/>
          </p:cNvGrpSpPr>
          <p:nvPr/>
        </p:nvGrpSpPr>
        <p:grpSpPr bwMode="auto">
          <a:xfrm>
            <a:off x="3121025" y="3946525"/>
            <a:ext cx="192088" cy="176213"/>
            <a:chOff x="640" y="1662"/>
            <a:chExt cx="114" cy="105"/>
          </a:xfrm>
        </p:grpSpPr>
        <p:sp>
          <p:nvSpPr>
            <p:cNvPr id="116870" name="Oval 101"/>
            <p:cNvSpPr>
              <a:spLocks noChangeArrowheads="1"/>
            </p:cNvSpPr>
            <p:nvPr/>
          </p:nvSpPr>
          <p:spPr bwMode="auto">
            <a:xfrm>
              <a:off x="640" y="1662"/>
              <a:ext cx="114" cy="105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6871" name="Text Box 102"/>
            <p:cNvSpPr txBox="1">
              <a:spLocks noChangeArrowheads="1"/>
            </p:cNvSpPr>
            <p:nvPr/>
          </p:nvSpPr>
          <p:spPr bwMode="auto">
            <a:xfrm>
              <a:off x="675" y="1662"/>
              <a:ext cx="67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000" b="1" i="1"/>
                <a:t>A</a:t>
              </a:r>
            </a:p>
          </p:txBody>
        </p:sp>
      </p:grpSp>
      <p:grpSp>
        <p:nvGrpSpPr>
          <p:cNvPr id="815207" name="Group 103"/>
          <p:cNvGrpSpPr>
            <a:grpSpLocks/>
          </p:cNvGrpSpPr>
          <p:nvPr/>
        </p:nvGrpSpPr>
        <p:grpSpPr bwMode="auto">
          <a:xfrm>
            <a:off x="3429000" y="4229100"/>
            <a:ext cx="190500" cy="176213"/>
            <a:chOff x="817" y="1855"/>
            <a:chExt cx="114" cy="105"/>
          </a:xfrm>
        </p:grpSpPr>
        <p:sp>
          <p:nvSpPr>
            <p:cNvPr id="116868" name="Oval 104"/>
            <p:cNvSpPr>
              <a:spLocks noChangeArrowheads="1"/>
            </p:cNvSpPr>
            <p:nvPr/>
          </p:nvSpPr>
          <p:spPr bwMode="auto">
            <a:xfrm>
              <a:off x="817" y="1855"/>
              <a:ext cx="114" cy="105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6869" name="Text Box 105"/>
            <p:cNvSpPr txBox="1">
              <a:spLocks noChangeArrowheads="1"/>
            </p:cNvSpPr>
            <p:nvPr/>
          </p:nvSpPr>
          <p:spPr bwMode="auto">
            <a:xfrm>
              <a:off x="845" y="1868"/>
              <a:ext cx="67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000" b="1" i="1"/>
                <a:t>B</a:t>
              </a:r>
            </a:p>
          </p:txBody>
        </p:sp>
      </p:grpSp>
      <p:sp>
        <p:nvSpPr>
          <p:cNvPr id="815210" name="Line 106"/>
          <p:cNvSpPr>
            <a:spLocks noChangeShapeType="1"/>
          </p:cNvSpPr>
          <p:nvPr/>
        </p:nvSpPr>
        <p:spPr bwMode="auto">
          <a:xfrm>
            <a:off x="3211513" y="4121150"/>
            <a:ext cx="0" cy="311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11" name="Line 107"/>
          <p:cNvSpPr>
            <a:spLocks noChangeShapeType="1"/>
          </p:cNvSpPr>
          <p:nvPr/>
        </p:nvSpPr>
        <p:spPr bwMode="auto">
          <a:xfrm>
            <a:off x="3619500" y="4318000"/>
            <a:ext cx="5175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12" name="Line 108"/>
          <p:cNvSpPr>
            <a:spLocks noChangeShapeType="1"/>
          </p:cNvSpPr>
          <p:nvPr/>
        </p:nvSpPr>
        <p:spPr bwMode="auto">
          <a:xfrm>
            <a:off x="4127500" y="4311650"/>
            <a:ext cx="0" cy="120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13" name="Rectangle 109"/>
          <p:cNvSpPr>
            <a:spLocks noChangeArrowheads="1"/>
          </p:cNvSpPr>
          <p:nvPr/>
        </p:nvSpPr>
        <p:spPr bwMode="auto">
          <a:xfrm>
            <a:off x="2771775" y="4502150"/>
            <a:ext cx="1495425" cy="515938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15214" name="Line 110"/>
          <p:cNvSpPr>
            <a:spLocks noChangeShapeType="1"/>
          </p:cNvSpPr>
          <p:nvPr/>
        </p:nvSpPr>
        <p:spPr bwMode="auto">
          <a:xfrm>
            <a:off x="2771775" y="4502150"/>
            <a:ext cx="1588" cy="515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15" name="Line 111"/>
          <p:cNvSpPr>
            <a:spLocks noChangeShapeType="1"/>
          </p:cNvSpPr>
          <p:nvPr/>
        </p:nvSpPr>
        <p:spPr bwMode="auto">
          <a:xfrm>
            <a:off x="3078163" y="4502150"/>
            <a:ext cx="0" cy="515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16" name="Line 112"/>
          <p:cNvSpPr>
            <a:spLocks noChangeShapeType="1"/>
          </p:cNvSpPr>
          <p:nvPr/>
        </p:nvSpPr>
        <p:spPr bwMode="auto">
          <a:xfrm>
            <a:off x="3376613" y="4502150"/>
            <a:ext cx="0" cy="515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17" name="Line 113"/>
          <p:cNvSpPr>
            <a:spLocks noChangeShapeType="1"/>
          </p:cNvSpPr>
          <p:nvPr/>
        </p:nvSpPr>
        <p:spPr bwMode="auto">
          <a:xfrm>
            <a:off x="3686175" y="4502150"/>
            <a:ext cx="0" cy="515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18" name="Line 114"/>
          <p:cNvSpPr>
            <a:spLocks noChangeShapeType="1"/>
          </p:cNvSpPr>
          <p:nvPr/>
        </p:nvSpPr>
        <p:spPr bwMode="auto">
          <a:xfrm>
            <a:off x="3989388" y="4502150"/>
            <a:ext cx="0" cy="515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19" name="Line 115"/>
          <p:cNvSpPr>
            <a:spLocks noChangeShapeType="1"/>
          </p:cNvSpPr>
          <p:nvPr/>
        </p:nvSpPr>
        <p:spPr bwMode="auto">
          <a:xfrm>
            <a:off x="2771775" y="4502150"/>
            <a:ext cx="14954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20" name="Line 116"/>
          <p:cNvSpPr>
            <a:spLocks noChangeShapeType="1"/>
          </p:cNvSpPr>
          <p:nvPr/>
        </p:nvSpPr>
        <p:spPr bwMode="auto">
          <a:xfrm>
            <a:off x="2771775" y="4760913"/>
            <a:ext cx="1495425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21" name="Line 117"/>
          <p:cNvSpPr>
            <a:spLocks noChangeShapeType="1"/>
          </p:cNvSpPr>
          <p:nvPr/>
        </p:nvSpPr>
        <p:spPr bwMode="auto">
          <a:xfrm>
            <a:off x="2771775" y="5018088"/>
            <a:ext cx="14954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15222" name="Group 118"/>
          <p:cNvGrpSpPr>
            <a:grpSpLocks/>
          </p:cNvGrpSpPr>
          <p:nvPr/>
        </p:nvGrpSpPr>
        <p:grpSpPr bwMode="auto">
          <a:xfrm>
            <a:off x="3756025" y="4535488"/>
            <a:ext cx="192088" cy="176212"/>
            <a:chOff x="998" y="2350"/>
            <a:chExt cx="114" cy="105"/>
          </a:xfrm>
        </p:grpSpPr>
        <p:sp>
          <p:nvSpPr>
            <p:cNvPr id="116866" name="Oval 119"/>
            <p:cNvSpPr>
              <a:spLocks noChangeArrowheads="1"/>
            </p:cNvSpPr>
            <p:nvPr/>
          </p:nvSpPr>
          <p:spPr bwMode="auto">
            <a:xfrm>
              <a:off x="998" y="2350"/>
              <a:ext cx="114" cy="105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6867" name="Text Box 120"/>
            <p:cNvSpPr txBox="1">
              <a:spLocks noChangeArrowheads="1"/>
            </p:cNvSpPr>
            <p:nvPr/>
          </p:nvSpPr>
          <p:spPr bwMode="auto">
            <a:xfrm>
              <a:off x="1017" y="2359"/>
              <a:ext cx="95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000" b="1" i="1"/>
                <a:t>A´</a:t>
              </a:r>
            </a:p>
          </p:txBody>
        </p:sp>
      </p:grpSp>
      <p:grpSp>
        <p:nvGrpSpPr>
          <p:cNvPr id="815225" name="Group 121"/>
          <p:cNvGrpSpPr>
            <a:grpSpLocks/>
          </p:cNvGrpSpPr>
          <p:nvPr/>
        </p:nvGrpSpPr>
        <p:grpSpPr bwMode="auto">
          <a:xfrm>
            <a:off x="4032250" y="4822825"/>
            <a:ext cx="190500" cy="176213"/>
            <a:chOff x="1162" y="2734"/>
            <a:chExt cx="114" cy="105"/>
          </a:xfrm>
        </p:grpSpPr>
        <p:sp>
          <p:nvSpPr>
            <p:cNvPr id="116864" name="Oval 122"/>
            <p:cNvSpPr>
              <a:spLocks noChangeArrowheads="1"/>
            </p:cNvSpPr>
            <p:nvPr/>
          </p:nvSpPr>
          <p:spPr bwMode="auto">
            <a:xfrm>
              <a:off x="1162" y="2734"/>
              <a:ext cx="114" cy="105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6865" name="Text Box 123"/>
            <p:cNvSpPr txBox="1">
              <a:spLocks noChangeArrowheads="1"/>
            </p:cNvSpPr>
            <p:nvPr/>
          </p:nvSpPr>
          <p:spPr bwMode="auto">
            <a:xfrm>
              <a:off x="1181" y="2740"/>
              <a:ext cx="95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000" b="1" i="1"/>
                <a:t>B´</a:t>
              </a:r>
            </a:p>
          </p:txBody>
        </p:sp>
      </p:grpSp>
      <p:sp>
        <p:nvSpPr>
          <p:cNvPr id="815228" name="Line 124"/>
          <p:cNvSpPr>
            <a:spLocks noChangeShapeType="1"/>
          </p:cNvSpPr>
          <p:nvPr/>
        </p:nvSpPr>
        <p:spPr bwMode="auto">
          <a:xfrm>
            <a:off x="3213100" y="4630738"/>
            <a:ext cx="5429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29" name="Line 125"/>
          <p:cNvSpPr>
            <a:spLocks noChangeShapeType="1"/>
          </p:cNvSpPr>
          <p:nvPr/>
        </p:nvSpPr>
        <p:spPr bwMode="auto">
          <a:xfrm>
            <a:off x="3213100" y="4502150"/>
            <a:ext cx="0" cy="136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30" name="Line 126"/>
          <p:cNvSpPr>
            <a:spLocks noChangeShapeType="1"/>
          </p:cNvSpPr>
          <p:nvPr/>
        </p:nvSpPr>
        <p:spPr bwMode="auto">
          <a:xfrm>
            <a:off x="4130675" y="4502150"/>
            <a:ext cx="0" cy="320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31" name="Rectangle 127"/>
          <p:cNvSpPr>
            <a:spLocks noChangeArrowheads="1"/>
          </p:cNvSpPr>
          <p:nvPr/>
        </p:nvSpPr>
        <p:spPr bwMode="auto">
          <a:xfrm>
            <a:off x="4752975" y="5106988"/>
            <a:ext cx="1495425" cy="525462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15232" name="Line 128"/>
          <p:cNvSpPr>
            <a:spLocks noChangeShapeType="1"/>
          </p:cNvSpPr>
          <p:nvPr/>
        </p:nvSpPr>
        <p:spPr bwMode="auto">
          <a:xfrm>
            <a:off x="4752975" y="5106988"/>
            <a:ext cx="0" cy="525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33" name="Line 129"/>
          <p:cNvSpPr>
            <a:spLocks noChangeShapeType="1"/>
          </p:cNvSpPr>
          <p:nvPr/>
        </p:nvSpPr>
        <p:spPr bwMode="auto">
          <a:xfrm>
            <a:off x="5060950" y="5106988"/>
            <a:ext cx="0" cy="525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34" name="Line 130"/>
          <p:cNvSpPr>
            <a:spLocks noChangeShapeType="1"/>
          </p:cNvSpPr>
          <p:nvPr/>
        </p:nvSpPr>
        <p:spPr bwMode="auto">
          <a:xfrm>
            <a:off x="5357813" y="5106988"/>
            <a:ext cx="0" cy="525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35" name="Line 131"/>
          <p:cNvSpPr>
            <a:spLocks noChangeShapeType="1"/>
          </p:cNvSpPr>
          <p:nvPr/>
        </p:nvSpPr>
        <p:spPr bwMode="auto">
          <a:xfrm>
            <a:off x="5667375" y="5106988"/>
            <a:ext cx="0" cy="525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36" name="Line 132"/>
          <p:cNvSpPr>
            <a:spLocks noChangeShapeType="1"/>
          </p:cNvSpPr>
          <p:nvPr/>
        </p:nvSpPr>
        <p:spPr bwMode="auto">
          <a:xfrm>
            <a:off x="5970588" y="5106988"/>
            <a:ext cx="0" cy="525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37" name="Line 133"/>
          <p:cNvSpPr>
            <a:spLocks noChangeShapeType="1"/>
          </p:cNvSpPr>
          <p:nvPr/>
        </p:nvSpPr>
        <p:spPr bwMode="auto">
          <a:xfrm>
            <a:off x="6248400" y="5106988"/>
            <a:ext cx="0" cy="525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38" name="Line 134"/>
          <p:cNvSpPr>
            <a:spLocks noChangeShapeType="1"/>
          </p:cNvSpPr>
          <p:nvPr/>
        </p:nvSpPr>
        <p:spPr bwMode="auto">
          <a:xfrm>
            <a:off x="4752975" y="5106988"/>
            <a:ext cx="14954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39" name="Line 135"/>
          <p:cNvSpPr>
            <a:spLocks noChangeShapeType="1"/>
          </p:cNvSpPr>
          <p:nvPr/>
        </p:nvSpPr>
        <p:spPr bwMode="auto">
          <a:xfrm>
            <a:off x="4752975" y="5365750"/>
            <a:ext cx="1495425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40" name="Line 136"/>
          <p:cNvSpPr>
            <a:spLocks noChangeShapeType="1"/>
          </p:cNvSpPr>
          <p:nvPr/>
        </p:nvSpPr>
        <p:spPr bwMode="auto">
          <a:xfrm>
            <a:off x="4752975" y="5632450"/>
            <a:ext cx="14954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15241" name="Group 137"/>
          <p:cNvGrpSpPr>
            <a:grpSpLocks/>
          </p:cNvGrpSpPr>
          <p:nvPr/>
        </p:nvGrpSpPr>
        <p:grpSpPr bwMode="auto">
          <a:xfrm>
            <a:off x="6013450" y="5427663"/>
            <a:ext cx="190500" cy="176212"/>
            <a:chOff x="1162" y="2734"/>
            <a:chExt cx="114" cy="105"/>
          </a:xfrm>
        </p:grpSpPr>
        <p:sp>
          <p:nvSpPr>
            <p:cNvPr id="116862" name="Oval 138"/>
            <p:cNvSpPr>
              <a:spLocks noChangeArrowheads="1"/>
            </p:cNvSpPr>
            <p:nvPr/>
          </p:nvSpPr>
          <p:spPr bwMode="auto">
            <a:xfrm>
              <a:off x="1162" y="2734"/>
              <a:ext cx="114" cy="105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6863" name="Text Box 139"/>
            <p:cNvSpPr txBox="1">
              <a:spLocks noChangeArrowheads="1"/>
            </p:cNvSpPr>
            <p:nvPr/>
          </p:nvSpPr>
          <p:spPr bwMode="auto">
            <a:xfrm>
              <a:off x="1181" y="2740"/>
              <a:ext cx="95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000" b="1" i="1"/>
                <a:t>B´</a:t>
              </a:r>
            </a:p>
          </p:txBody>
        </p:sp>
      </p:grpSp>
      <p:sp>
        <p:nvSpPr>
          <p:cNvPr id="815244" name="Rectangle 140"/>
          <p:cNvSpPr>
            <a:spLocks noChangeArrowheads="1"/>
          </p:cNvSpPr>
          <p:nvPr/>
        </p:nvSpPr>
        <p:spPr bwMode="auto">
          <a:xfrm>
            <a:off x="4752975" y="4502150"/>
            <a:ext cx="1495425" cy="528638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15245" name="Line 141"/>
          <p:cNvSpPr>
            <a:spLocks noChangeShapeType="1"/>
          </p:cNvSpPr>
          <p:nvPr/>
        </p:nvSpPr>
        <p:spPr bwMode="auto">
          <a:xfrm>
            <a:off x="4752975" y="4502150"/>
            <a:ext cx="0" cy="5286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46" name="Line 142"/>
          <p:cNvSpPr>
            <a:spLocks noChangeShapeType="1"/>
          </p:cNvSpPr>
          <p:nvPr/>
        </p:nvSpPr>
        <p:spPr bwMode="auto">
          <a:xfrm>
            <a:off x="5060950" y="4502150"/>
            <a:ext cx="0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47" name="Line 143"/>
          <p:cNvSpPr>
            <a:spLocks noChangeShapeType="1"/>
          </p:cNvSpPr>
          <p:nvPr/>
        </p:nvSpPr>
        <p:spPr bwMode="auto">
          <a:xfrm>
            <a:off x="5357813" y="4502150"/>
            <a:ext cx="0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48" name="Line 144"/>
          <p:cNvSpPr>
            <a:spLocks noChangeShapeType="1"/>
          </p:cNvSpPr>
          <p:nvPr/>
        </p:nvSpPr>
        <p:spPr bwMode="auto">
          <a:xfrm>
            <a:off x="5667375" y="4502150"/>
            <a:ext cx="0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49" name="Line 145"/>
          <p:cNvSpPr>
            <a:spLocks noChangeShapeType="1"/>
          </p:cNvSpPr>
          <p:nvPr/>
        </p:nvSpPr>
        <p:spPr bwMode="auto">
          <a:xfrm>
            <a:off x="5970588" y="4502150"/>
            <a:ext cx="0" cy="5286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50" name="Line 146"/>
          <p:cNvSpPr>
            <a:spLocks noChangeShapeType="1"/>
          </p:cNvSpPr>
          <p:nvPr/>
        </p:nvSpPr>
        <p:spPr bwMode="auto">
          <a:xfrm>
            <a:off x="6248400" y="4502150"/>
            <a:ext cx="0" cy="5286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51" name="Line 147"/>
          <p:cNvSpPr>
            <a:spLocks noChangeShapeType="1"/>
          </p:cNvSpPr>
          <p:nvPr/>
        </p:nvSpPr>
        <p:spPr bwMode="auto">
          <a:xfrm>
            <a:off x="4752975" y="4502150"/>
            <a:ext cx="14954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52" name="Line 148"/>
          <p:cNvSpPr>
            <a:spLocks noChangeShapeType="1"/>
          </p:cNvSpPr>
          <p:nvPr/>
        </p:nvSpPr>
        <p:spPr bwMode="auto">
          <a:xfrm>
            <a:off x="4752975" y="4767263"/>
            <a:ext cx="1495425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53" name="Line 149"/>
          <p:cNvSpPr>
            <a:spLocks noChangeShapeType="1"/>
          </p:cNvSpPr>
          <p:nvPr/>
        </p:nvSpPr>
        <p:spPr bwMode="auto">
          <a:xfrm>
            <a:off x="4752975" y="5032375"/>
            <a:ext cx="14954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15254" name="Group 150"/>
          <p:cNvGrpSpPr>
            <a:grpSpLocks/>
          </p:cNvGrpSpPr>
          <p:nvPr/>
        </p:nvGrpSpPr>
        <p:grpSpPr bwMode="auto">
          <a:xfrm>
            <a:off x="5705475" y="4829175"/>
            <a:ext cx="192088" cy="176213"/>
            <a:chOff x="998" y="2350"/>
            <a:chExt cx="114" cy="105"/>
          </a:xfrm>
        </p:grpSpPr>
        <p:sp>
          <p:nvSpPr>
            <p:cNvPr id="116860" name="Oval 151"/>
            <p:cNvSpPr>
              <a:spLocks noChangeArrowheads="1"/>
            </p:cNvSpPr>
            <p:nvPr/>
          </p:nvSpPr>
          <p:spPr bwMode="auto">
            <a:xfrm>
              <a:off x="998" y="2350"/>
              <a:ext cx="114" cy="105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6861" name="Text Box 152"/>
            <p:cNvSpPr txBox="1">
              <a:spLocks noChangeArrowheads="1"/>
            </p:cNvSpPr>
            <p:nvPr/>
          </p:nvSpPr>
          <p:spPr bwMode="auto">
            <a:xfrm>
              <a:off x="1017" y="2359"/>
              <a:ext cx="95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000" b="1" i="1"/>
                <a:t>A´</a:t>
              </a:r>
            </a:p>
          </p:txBody>
        </p:sp>
      </p:grpSp>
      <p:sp>
        <p:nvSpPr>
          <p:cNvPr id="815257" name="Rectangle 153"/>
          <p:cNvSpPr>
            <a:spLocks noChangeArrowheads="1"/>
          </p:cNvSpPr>
          <p:nvPr/>
        </p:nvSpPr>
        <p:spPr bwMode="auto">
          <a:xfrm>
            <a:off x="4752975" y="3886200"/>
            <a:ext cx="1495425" cy="530225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15258" name="Line 154"/>
          <p:cNvSpPr>
            <a:spLocks noChangeShapeType="1"/>
          </p:cNvSpPr>
          <p:nvPr/>
        </p:nvSpPr>
        <p:spPr bwMode="auto">
          <a:xfrm>
            <a:off x="4752975" y="38862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59" name="Line 155"/>
          <p:cNvSpPr>
            <a:spLocks noChangeShapeType="1"/>
          </p:cNvSpPr>
          <p:nvPr/>
        </p:nvSpPr>
        <p:spPr bwMode="auto">
          <a:xfrm>
            <a:off x="5060950" y="38862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60" name="Line 156"/>
          <p:cNvSpPr>
            <a:spLocks noChangeShapeType="1"/>
          </p:cNvSpPr>
          <p:nvPr/>
        </p:nvSpPr>
        <p:spPr bwMode="auto">
          <a:xfrm>
            <a:off x="5357813" y="38862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61" name="Line 157"/>
          <p:cNvSpPr>
            <a:spLocks noChangeShapeType="1"/>
          </p:cNvSpPr>
          <p:nvPr/>
        </p:nvSpPr>
        <p:spPr bwMode="auto">
          <a:xfrm>
            <a:off x="5667375" y="38862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62" name="Line 158"/>
          <p:cNvSpPr>
            <a:spLocks noChangeShapeType="1"/>
          </p:cNvSpPr>
          <p:nvPr/>
        </p:nvSpPr>
        <p:spPr bwMode="auto">
          <a:xfrm>
            <a:off x="5970588" y="3886200"/>
            <a:ext cx="0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63" name="Line 159"/>
          <p:cNvSpPr>
            <a:spLocks noChangeShapeType="1"/>
          </p:cNvSpPr>
          <p:nvPr/>
        </p:nvSpPr>
        <p:spPr bwMode="auto">
          <a:xfrm>
            <a:off x="6248400" y="38862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64" name="Line 160"/>
          <p:cNvSpPr>
            <a:spLocks noChangeShapeType="1"/>
          </p:cNvSpPr>
          <p:nvPr/>
        </p:nvSpPr>
        <p:spPr bwMode="auto">
          <a:xfrm>
            <a:off x="4752975" y="3886200"/>
            <a:ext cx="14954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65" name="Line 161"/>
          <p:cNvSpPr>
            <a:spLocks noChangeShapeType="1"/>
          </p:cNvSpPr>
          <p:nvPr/>
        </p:nvSpPr>
        <p:spPr bwMode="auto">
          <a:xfrm>
            <a:off x="4752975" y="4151313"/>
            <a:ext cx="1495425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66" name="Line 162"/>
          <p:cNvSpPr>
            <a:spLocks noChangeShapeType="1"/>
          </p:cNvSpPr>
          <p:nvPr/>
        </p:nvSpPr>
        <p:spPr bwMode="auto">
          <a:xfrm>
            <a:off x="4752975" y="4419600"/>
            <a:ext cx="14954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15267" name="Group 163"/>
          <p:cNvGrpSpPr>
            <a:grpSpLocks/>
          </p:cNvGrpSpPr>
          <p:nvPr/>
        </p:nvGrpSpPr>
        <p:grpSpPr bwMode="auto">
          <a:xfrm>
            <a:off x="5430838" y="3924300"/>
            <a:ext cx="192087" cy="177800"/>
            <a:chOff x="817" y="1855"/>
            <a:chExt cx="114" cy="105"/>
          </a:xfrm>
        </p:grpSpPr>
        <p:sp>
          <p:nvSpPr>
            <p:cNvPr id="116858" name="Oval 164"/>
            <p:cNvSpPr>
              <a:spLocks noChangeArrowheads="1"/>
            </p:cNvSpPr>
            <p:nvPr/>
          </p:nvSpPr>
          <p:spPr bwMode="auto">
            <a:xfrm>
              <a:off x="817" y="1855"/>
              <a:ext cx="114" cy="105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6859" name="Text Box 165"/>
            <p:cNvSpPr txBox="1">
              <a:spLocks noChangeArrowheads="1"/>
            </p:cNvSpPr>
            <p:nvPr/>
          </p:nvSpPr>
          <p:spPr bwMode="auto">
            <a:xfrm>
              <a:off x="845" y="1868"/>
              <a:ext cx="67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000" b="1" i="1"/>
                <a:t>B</a:t>
              </a:r>
            </a:p>
          </p:txBody>
        </p:sp>
      </p:grpSp>
      <p:sp>
        <p:nvSpPr>
          <p:cNvPr id="815270" name="Rectangle 166"/>
          <p:cNvSpPr>
            <a:spLocks noChangeArrowheads="1"/>
          </p:cNvSpPr>
          <p:nvPr/>
        </p:nvSpPr>
        <p:spPr bwMode="auto">
          <a:xfrm>
            <a:off x="4752975" y="3276600"/>
            <a:ext cx="1495425" cy="52705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15271" name="Line 167"/>
          <p:cNvSpPr>
            <a:spLocks noChangeShapeType="1"/>
          </p:cNvSpPr>
          <p:nvPr/>
        </p:nvSpPr>
        <p:spPr bwMode="auto">
          <a:xfrm>
            <a:off x="4752975" y="3276600"/>
            <a:ext cx="0" cy="527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72" name="Line 168"/>
          <p:cNvSpPr>
            <a:spLocks noChangeShapeType="1"/>
          </p:cNvSpPr>
          <p:nvPr/>
        </p:nvSpPr>
        <p:spPr bwMode="auto">
          <a:xfrm>
            <a:off x="5060950" y="3276600"/>
            <a:ext cx="0" cy="527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73" name="Line 169"/>
          <p:cNvSpPr>
            <a:spLocks noChangeShapeType="1"/>
          </p:cNvSpPr>
          <p:nvPr/>
        </p:nvSpPr>
        <p:spPr bwMode="auto">
          <a:xfrm>
            <a:off x="5357813" y="3276600"/>
            <a:ext cx="0" cy="527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74" name="Line 170"/>
          <p:cNvSpPr>
            <a:spLocks noChangeShapeType="1"/>
          </p:cNvSpPr>
          <p:nvPr/>
        </p:nvSpPr>
        <p:spPr bwMode="auto">
          <a:xfrm>
            <a:off x="5667375" y="3276600"/>
            <a:ext cx="0" cy="527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75" name="Line 171"/>
          <p:cNvSpPr>
            <a:spLocks noChangeShapeType="1"/>
          </p:cNvSpPr>
          <p:nvPr/>
        </p:nvSpPr>
        <p:spPr bwMode="auto">
          <a:xfrm>
            <a:off x="5970588" y="3276600"/>
            <a:ext cx="0" cy="527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76" name="Line 172"/>
          <p:cNvSpPr>
            <a:spLocks noChangeShapeType="1"/>
          </p:cNvSpPr>
          <p:nvPr/>
        </p:nvSpPr>
        <p:spPr bwMode="auto">
          <a:xfrm>
            <a:off x="6248400" y="3276600"/>
            <a:ext cx="0" cy="527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77" name="Line 173"/>
          <p:cNvSpPr>
            <a:spLocks noChangeShapeType="1"/>
          </p:cNvSpPr>
          <p:nvPr/>
        </p:nvSpPr>
        <p:spPr bwMode="auto">
          <a:xfrm>
            <a:off x="4752975" y="3276600"/>
            <a:ext cx="14954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78" name="Line 174"/>
          <p:cNvSpPr>
            <a:spLocks noChangeShapeType="1"/>
          </p:cNvSpPr>
          <p:nvPr/>
        </p:nvSpPr>
        <p:spPr bwMode="auto">
          <a:xfrm>
            <a:off x="4752975" y="3540125"/>
            <a:ext cx="1495425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79" name="Line 175"/>
          <p:cNvSpPr>
            <a:spLocks noChangeShapeType="1"/>
          </p:cNvSpPr>
          <p:nvPr/>
        </p:nvSpPr>
        <p:spPr bwMode="auto">
          <a:xfrm>
            <a:off x="4752975" y="3803650"/>
            <a:ext cx="14954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15280" name="Group 176"/>
          <p:cNvGrpSpPr>
            <a:grpSpLocks/>
          </p:cNvGrpSpPr>
          <p:nvPr/>
        </p:nvGrpSpPr>
        <p:grpSpPr bwMode="auto">
          <a:xfrm>
            <a:off x="5103813" y="3594100"/>
            <a:ext cx="192087" cy="176213"/>
            <a:chOff x="640" y="1662"/>
            <a:chExt cx="114" cy="105"/>
          </a:xfrm>
        </p:grpSpPr>
        <p:sp>
          <p:nvSpPr>
            <p:cNvPr id="116856" name="Oval 177"/>
            <p:cNvSpPr>
              <a:spLocks noChangeArrowheads="1"/>
            </p:cNvSpPr>
            <p:nvPr/>
          </p:nvSpPr>
          <p:spPr bwMode="auto">
            <a:xfrm>
              <a:off x="640" y="1662"/>
              <a:ext cx="114" cy="105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16857" name="Text Box 178"/>
            <p:cNvSpPr txBox="1">
              <a:spLocks noChangeArrowheads="1"/>
            </p:cNvSpPr>
            <p:nvPr/>
          </p:nvSpPr>
          <p:spPr bwMode="auto">
            <a:xfrm>
              <a:off x="675" y="1662"/>
              <a:ext cx="67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000" b="1" i="1"/>
                <a:t>A</a:t>
              </a:r>
            </a:p>
          </p:txBody>
        </p:sp>
      </p:grpSp>
      <p:sp>
        <p:nvSpPr>
          <p:cNvPr id="815283" name="Line 179"/>
          <p:cNvSpPr>
            <a:spLocks noChangeShapeType="1"/>
          </p:cNvSpPr>
          <p:nvPr/>
        </p:nvSpPr>
        <p:spPr bwMode="auto">
          <a:xfrm>
            <a:off x="5210175" y="3770313"/>
            <a:ext cx="0" cy="333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84" name="Line 180"/>
          <p:cNvSpPr>
            <a:spLocks noChangeShapeType="1"/>
          </p:cNvSpPr>
          <p:nvPr/>
        </p:nvSpPr>
        <p:spPr bwMode="auto">
          <a:xfrm>
            <a:off x="5210175" y="4916488"/>
            <a:ext cx="4953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85" name="Line 181"/>
          <p:cNvSpPr>
            <a:spLocks noChangeShapeType="1"/>
          </p:cNvSpPr>
          <p:nvPr/>
        </p:nvSpPr>
        <p:spPr bwMode="auto">
          <a:xfrm>
            <a:off x="5210175" y="3886200"/>
            <a:ext cx="0" cy="5254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86" name="Line 182"/>
          <p:cNvSpPr>
            <a:spLocks noChangeShapeType="1"/>
          </p:cNvSpPr>
          <p:nvPr/>
        </p:nvSpPr>
        <p:spPr bwMode="auto">
          <a:xfrm>
            <a:off x="5210175" y="4502150"/>
            <a:ext cx="0" cy="4222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87" name="Line 183"/>
          <p:cNvSpPr>
            <a:spLocks noChangeShapeType="1"/>
          </p:cNvSpPr>
          <p:nvPr/>
        </p:nvSpPr>
        <p:spPr bwMode="auto">
          <a:xfrm>
            <a:off x="5622925" y="4024313"/>
            <a:ext cx="4953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88" name="Line 184"/>
          <p:cNvSpPr>
            <a:spLocks noChangeShapeType="1"/>
          </p:cNvSpPr>
          <p:nvPr/>
        </p:nvSpPr>
        <p:spPr bwMode="auto">
          <a:xfrm>
            <a:off x="6110288" y="4024313"/>
            <a:ext cx="0" cy="387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89" name="Line 185"/>
          <p:cNvSpPr>
            <a:spLocks noChangeShapeType="1"/>
          </p:cNvSpPr>
          <p:nvPr/>
        </p:nvSpPr>
        <p:spPr bwMode="auto">
          <a:xfrm>
            <a:off x="6110288" y="4495800"/>
            <a:ext cx="0" cy="536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90" name="Line 186"/>
          <p:cNvSpPr>
            <a:spLocks noChangeShapeType="1"/>
          </p:cNvSpPr>
          <p:nvPr/>
        </p:nvSpPr>
        <p:spPr bwMode="auto">
          <a:xfrm>
            <a:off x="6110288" y="5106988"/>
            <a:ext cx="0" cy="320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5291" name="AutoShape 187"/>
          <p:cNvSpPr>
            <a:spLocks noChangeArrowheads="1"/>
          </p:cNvSpPr>
          <p:nvPr/>
        </p:nvSpPr>
        <p:spPr bwMode="auto">
          <a:xfrm>
            <a:off x="2411413" y="4254500"/>
            <a:ext cx="228600" cy="50165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15292" name="AutoShape 188"/>
          <p:cNvSpPr>
            <a:spLocks noChangeArrowheads="1"/>
          </p:cNvSpPr>
          <p:nvPr/>
        </p:nvSpPr>
        <p:spPr bwMode="auto">
          <a:xfrm>
            <a:off x="4419600" y="4222750"/>
            <a:ext cx="228600" cy="50165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15293" name="AutoShape 189"/>
          <p:cNvSpPr>
            <a:spLocks noChangeArrowheads="1"/>
          </p:cNvSpPr>
          <p:nvPr/>
        </p:nvSpPr>
        <p:spPr bwMode="auto">
          <a:xfrm>
            <a:off x="6477000" y="4222750"/>
            <a:ext cx="228600" cy="50165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5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15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15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15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15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15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15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15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15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815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815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15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815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815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815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815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815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815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815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815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815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815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5" dur="500"/>
                                        <p:tgtEl>
                                          <p:spTgt spid="815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8" dur="500"/>
                                        <p:tgtEl>
                                          <p:spTgt spid="815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500"/>
                                        <p:tgtEl>
                                          <p:spTgt spid="815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815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815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815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3" dur="500"/>
                                        <p:tgtEl>
                                          <p:spTgt spid="815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815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500"/>
                                        <p:tgtEl>
                                          <p:spTgt spid="815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2" dur="500"/>
                                        <p:tgtEl>
                                          <p:spTgt spid="815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5" dur="500"/>
                                        <p:tgtEl>
                                          <p:spTgt spid="815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8" dur="500"/>
                                        <p:tgtEl>
                                          <p:spTgt spid="815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1" dur="500"/>
                                        <p:tgtEl>
                                          <p:spTgt spid="815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4" dur="500"/>
                                        <p:tgtEl>
                                          <p:spTgt spid="815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7" dur="500"/>
                                        <p:tgtEl>
                                          <p:spTgt spid="815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815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3" dur="500"/>
                                        <p:tgtEl>
                                          <p:spTgt spid="815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6" dur="500"/>
                                        <p:tgtEl>
                                          <p:spTgt spid="815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9" dur="500"/>
                                        <p:tgtEl>
                                          <p:spTgt spid="815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2" dur="500"/>
                                        <p:tgtEl>
                                          <p:spTgt spid="815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5" dur="500"/>
                                        <p:tgtEl>
                                          <p:spTgt spid="815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8" dur="500"/>
                                        <p:tgtEl>
                                          <p:spTgt spid="815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1" dur="500"/>
                                        <p:tgtEl>
                                          <p:spTgt spid="815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4" dur="500"/>
                                        <p:tgtEl>
                                          <p:spTgt spid="815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7" dur="500"/>
                                        <p:tgtEl>
                                          <p:spTgt spid="815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 nodeType="clickPar">
                      <p:stCondLst>
                        <p:cond delay="indefinite"/>
                      </p:stCondLst>
                      <p:childTnLst>
                        <p:par>
                          <p:cTn id="1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2" dur="500"/>
                                        <p:tgtEl>
                                          <p:spTgt spid="815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5" dur="500"/>
                                        <p:tgtEl>
                                          <p:spTgt spid="815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8" dur="500"/>
                                        <p:tgtEl>
                                          <p:spTgt spid="815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1" dur="500"/>
                                        <p:tgtEl>
                                          <p:spTgt spid="815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4" dur="500"/>
                                        <p:tgtEl>
                                          <p:spTgt spid="815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7" dur="500"/>
                                        <p:tgtEl>
                                          <p:spTgt spid="815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0" dur="500"/>
                                        <p:tgtEl>
                                          <p:spTgt spid="815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3" dur="500"/>
                                        <p:tgtEl>
                                          <p:spTgt spid="815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6" dur="500"/>
                                        <p:tgtEl>
                                          <p:spTgt spid="815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9" dur="500"/>
                                        <p:tgtEl>
                                          <p:spTgt spid="815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2" dur="500"/>
                                        <p:tgtEl>
                                          <p:spTgt spid="815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5" dur="500"/>
                                        <p:tgtEl>
                                          <p:spTgt spid="815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8" dur="500"/>
                                        <p:tgtEl>
                                          <p:spTgt spid="815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1" dur="500"/>
                                        <p:tgtEl>
                                          <p:spTgt spid="815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4" dur="500"/>
                                        <p:tgtEl>
                                          <p:spTgt spid="815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7" dur="500"/>
                                        <p:tgtEl>
                                          <p:spTgt spid="815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0" dur="500"/>
                                        <p:tgtEl>
                                          <p:spTgt spid="815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3" dur="500"/>
                                        <p:tgtEl>
                                          <p:spTgt spid="815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6" dur="500"/>
                                        <p:tgtEl>
                                          <p:spTgt spid="815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9" dur="500"/>
                                        <p:tgtEl>
                                          <p:spTgt spid="815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2" dur="500"/>
                                        <p:tgtEl>
                                          <p:spTgt spid="815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5" dur="500"/>
                                        <p:tgtEl>
                                          <p:spTgt spid="815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8" dur="500"/>
                                        <p:tgtEl>
                                          <p:spTgt spid="815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1" dur="500"/>
                                        <p:tgtEl>
                                          <p:spTgt spid="815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4" dur="500"/>
                                        <p:tgtEl>
                                          <p:spTgt spid="815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7" dur="500"/>
                                        <p:tgtEl>
                                          <p:spTgt spid="815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0" dur="500"/>
                                        <p:tgtEl>
                                          <p:spTgt spid="815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3" dur="500"/>
                                        <p:tgtEl>
                                          <p:spTgt spid="815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6" dur="500"/>
                                        <p:tgtEl>
                                          <p:spTgt spid="815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9" dur="500"/>
                                        <p:tgtEl>
                                          <p:spTgt spid="815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2" dur="500"/>
                                        <p:tgtEl>
                                          <p:spTgt spid="815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5" dur="500"/>
                                        <p:tgtEl>
                                          <p:spTgt spid="815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8" dur="500"/>
                                        <p:tgtEl>
                                          <p:spTgt spid="815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1" dur="500"/>
                                        <p:tgtEl>
                                          <p:spTgt spid="815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4" dur="500"/>
                                        <p:tgtEl>
                                          <p:spTgt spid="815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7" dur="500"/>
                                        <p:tgtEl>
                                          <p:spTgt spid="815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0" dur="500"/>
                                        <p:tgtEl>
                                          <p:spTgt spid="815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3" dur="500"/>
                                        <p:tgtEl>
                                          <p:spTgt spid="815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6" dur="500"/>
                                        <p:tgtEl>
                                          <p:spTgt spid="815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9" dur="500"/>
                                        <p:tgtEl>
                                          <p:spTgt spid="815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2" dur="500"/>
                                        <p:tgtEl>
                                          <p:spTgt spid="815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5" dur="500"/>
                                        <p:tgtEl>
                                          <p:spTgt spid="815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8" dur="500"/>
                                        <p:tgtEl>
                                          <p:spTgt spid="815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1" dur="500"/>
                                        <p:tgtEl>
                                          <p:spTgt spid="815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4" dur="500"/>
                                        <p:tgtEl>
                                          <p:spTgt spid="815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7" dur="500"/>
                                        <p:tgtEl>
                                          <p:spTgt spid="815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0" dur="500"/>
                                        <p:tgtEl>
                                          <p:spTgt spid="815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3" dur="500"/>
                                        <p:tgtEl>
                                          <p:spTgt spid="815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6" dur="500"/>
                                        <p:tgtEl>
                                          <p:spTgt spid="815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9" dur="500"/>
                                        <p:tgtEl>
                                          <p:spTgt spid="815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2" dur="500"/>
                                        <p:tgtEl>
                                          <p:spTgt spid="815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5" dur="500"/>
                                        <p:tgtEl>
                                          <p:spTgt spid="815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8" dur="500"/>
                                        <p:tgtEl>
                                          <p:spTgt spid="815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9" fill="hold" nodeType="clickPar">
                      <p:stCondLst>
                        <p:cond delay="indefinite"/>
                      </p:stCondLst>
                      <p:childTnLst>
                        <p:par>
                          <p:cTn id="3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3" dur="500"/>
                                        <p:tgtEl>
                                          <p:spTgt spid="815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6" dur="500"/>
                                        <p:tgtEl>
                                          <p:spTgt spid="815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9" dur="500"/>
                                        <p:tgtEl>
                                          <p:spTgt spid="815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2" dur="500"/>
                                        <p:tgtEl>
                                          <p:spTgt spid="815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5" dur="500"/>
                                        <p:tgtEl>
                                          <p:spTgt spid="815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8" dur="500"/>
                                        <p:tgtEl>
                                          <p:spTgt spid="815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1" dur="500"/>
                                        <p:tgtEl>
                                          <p:spTgt spid="815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4" dur="500"/>
                                        <p:tgtEl>
                                          <p:spTgt spid="815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7" dur="500"/>
                                        <p:tgtEl>
                                          <p:spTgt spid="815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0" dur="500"/>
                                        <p:tgtEl>
                                          <p:spTgt spid="815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3" dur="500"/>
                                        <p:tgtEl>
                                          <p:spTgt spid="815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5136" grpId="0" animBg="1"/>
      <p:bldP spid="815165" grpId="0" animBg="1"/>
      <p:bldP spid="815166" grpId="0" animBg="1"/>
      <p:bldP spid="815167" grpId="0" animBg="1"/>
      <p:bldP spid="815168" grpId="0" animBg="1"/>
      <p:bldP spid="815169" grpId="0" animBg="1"/>
      <p:bldP spid="815170" grpId="0" animBg="1"/>
      <p:bldP spid="815171" grpId="0" animBg="1"/>
      <p:bldP spid="815172" grpId="0" animBg="1"/>
      <p:bldP spid="815173" grpId="0" animBg="1"/>
      <p:bldP spid="815174" grpId="0" animBg="1"/>
      <p:bldP spid="815175" grpId="0" animBg="1"/>
      <p:bldP spid="815176" grpId="0" animBg="1"/>
      <p:bldP spid="815177" grpId="0" animBg="1"/>
      <p:bldP spid="815178" grpId="0" animBg="1"/>
      <p:bldP spid="815191" grpId="0" animBg="1"/>
      <p:bldP spid="815192" grpId="0" animBg="1"/>
      <p:bldP spid="815193" grpId="0" animBg="1"/>
      <p:bldP spid="815194" grpId="0" animBg="1"/>
      <p:bldP spid="815195" grpId="0" animBg="1"/>
      <p:bldP spid="815196" grpId="0" animBg="1"/>
      <p:bldP spid="815197" grpId="0" animBg="1"/>
      <p:bldP spid="815198" grpId="0" animBg="1"/>
      <p:bldP spid="815199" grpId="0" animBg="1"/>
      <p:bldP spid="815200" grpId="0" animBg="1"/>
      <p:bldP spid="815201" grpId="0" animBg="1"/>
      <p:bldP spid="815202" grpId="0" animBg="1"/>
      <p:bldP spid="815203" grpId="0" animBg="1"/>
      <p:bldP spid="815210" grpId="0" animBg="1"/>
      <p:bldP spid="815211" grpId="0" animBg="1"/>
      <p:bldP spid="815212" grpId="0" animBg="1"/>
      <p:bldP spid="815213" grpId="0" animBg="1"/>
      <p:bldP spid="815214" grpId="0" animBg="1"/>
      <p:bldP spid="815215" grpId="0" animBg="1"/>
      <p:bldP spid="815216" grpId="0" animBg="1"/>
      <p:bldP spid="815217" grpId="0" animBg="1"/>
      <p:bldP spid="815218" grpId="0" animBg="1"/>
      <p:bldP spid="815219" grpId="0" animBg="1"/>
      <p:bldP spid="815220" grpId="0" animBg="1"/>
      <p:bldP spid="815221" grpId="0" animBg="1"/>
      <p:bldP spid="815228" grpId="0" animBg="1"/>
      <p:bldP spid="815229" grpId="0" animBg="1"/>
      <p:bldP spid="815230" grpId="0" animBg="1"/>
      <p:bldP spid="815231" grpId="0" animBg="1"/>
      <p:bldP spid="815232" grpId="0" animBg="1"/>
      <p:bldP spid="815233" grpId="0" animBg="1"/>
      <p:bldP spid="815234" grpId="0" animBg="1"/>
      <p:bldP spid="815235" grpId="0" animBg="1"/>
      <p:bldP spid="815236" grpId="0" animBg="1"/>
      <p:bldP spid="815237" grpId="0" animBg="1"/>
      <p:bldP spid="815238" grpId="0" animBg="1"/>
      <p:bldP spid="815239" grpId="0" animBg="1"/>
      <p:bldP spid="815240" grpId="0" animBg="1"/>
      <p:bldP spid="815244" grpId="0" animBg="1"/>
      <p:bldP spid="815245" grpId="0" animBg="1"/>
      <p:bldP spid="815246" grpId="0" animBg="1"/>
      <p:bldP spid="815247" grpId="0" animBg="1"/>
      <p:bldP spid="815248" grpId="0" animBg="1"/>
      <p:bldP spid="815249" grpId="0" animBg="1"/>
      <p:bldP spid="815250" grpId="0" animBg="1"/>
      <p:bldP spid="815251" grpId="0" animBg="1"/>
      <p:bldP spid="815252" grpId="0" animBg="1"/>
      <p:bldP spid="815253" grpId="0" animBg="1"/>
      <p:bldP spid="815257" grpId="0" animBg="1"/>
      <p:bldP spid="815258" grpId="0" animBg="1"/>
      <p:bldP spid="815259" grpId="0" animBg="1"/>
      <p:bldP spid="815260" grpId="0" animBg="1"/>
      <p:bldP spid="815261" grpId="0" animBg="1"/>
      <p:bldP spid="815262" grpId="0" animBg="1"/>
      <p:bldP spid="815263" grpId="0" animBg="1"/>
      <p:bldP spid="815264" grpId="0" animBg="1"/>
      <p:bldP spid="815265" grpId="0" animBg="1"/>
      <p:bldP spid="815266" grpId="0" animBg="1"/>
      <p:bldP spid="815270" grpId="0" animBg="1"/>
      <p:bldP spid="815271" grpId="0" animBg="1"/>
      <p:bldP spid="815272" grpId="0" animBg="1"/>
      <p:bldP spid="815273" grpId="0" animBg="1"/>
      <p:bldP spid="815274" grpId="0" animBg="1"/>
      <p:bldP spid="815275" grpId="0" animBg="1"/>
      <p:bldP spid="815276" grpId="0" animBg="1"/>
      <p:bldP spid="815277" grpId="0" animBg="1"/>
      <p:bldP spid="815278" grpId="0" animBg="1"/>
      <p:bldP spid="815279" grpId="0" animBg="1"/>
      <p:bldP spid="815283" grpId="0" animBg="1"/>
      <p:bldP spid="815284" grpId="0" animBg="1"/>
      <p:bldP spid="815285" grpId="0" animBg="1"/>
      <p:bldP spid="815286" grpId="0" animBg="1"/>
      <p:bldP spid="815287" grpId="0" animBg="1"/>
      <p:bldP spid="815288" grpId="0" animBg="1"/>
      <p:bldP spid="815289" grpId="0" animBg="1"/>
      <p:bldP spid="815290" grpId="0" animBg="1"/>
      <p:bldP spid="815291" grpId="0" animBg="1"/>
      <p:bldP spid="815292" grpId="0" animBg="1"/>
      <p:bldP spid="815293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7.8.2	Rip-Up and Reroute</a:t>
            </a:r>
          </a:p>
        </p:txBody>
      </p:sp>
      <p:sp>
        <p:nvSpPr>
          <p:cNvPr id="1177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30338"/>
            <a:ext cx="8308975" cy="5124450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de-DE" altLang="de-DE" dirty="0"/>
              <a:t>Bei einer hohen Anzahl von bereits verdrahteten Netzen steigt auch die Wahrscheinlichkeit, dass diese die noch zu verlegenden Verbindungen blockieren. 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de-DE" altLang="de-DE" dirty="0" err="1">
                <a:solidFill>
                  <a:srgbClr val="CC0000"/>
                </a:solidFill>
              </a:rPr>
              <a:t>Rip-up</a:t>
            </a:r>
            <a:r>
              <a:rPr lang="de-DE" altLang="de-DE" dirty="0">
                <a:solidFill>
                  <a:srgbClr val="CC0000"/>
                </a:solidFill>
              </a:rPr>
              <a:t> </a:t>
            </a:r>
            <a:r>
              <a:rPr lang="de-DE" altLang="de-DE" dirty="0" err="1">
                <a:solidFill>
                  <a:srgbClr val="CC0000"/>
                </a:solidFill>
              </a:rPr>
              <a:t>and</a:t>
            </a:r>
            <a:r>
              <a:rPr lang="de-DE" altLang="de-DE" dirty="0">
                <a:solidFill>
                  <a:srgbClr val="CC0000"/>
                </a:solidFill>
              </a:rPr>
              <a:t> </a:t>
            </a:r>
            <a:r>
              <a:rPr lang="de-DE" altLang="de-DE" dirty="0" err="1">
                <a:solidFill>
                  <a:srgbClr val="CC0000"/>
                </a:solidFill>
              </a:rPr>
              <a:t>reroute</a:t>
            </a:r>
            <a:r>
              <a:rPr lang="de-DE" altLang="de-DE" dirty="0">
                <a:solidFill>
                  <a:srgbClr val="CC0000"/>
                </a:solidFill>
              </a:rPr>
              <a:t>: </a:t>
            </a:r>
            <a:r>
              <a:rPr lang="de-DE" altLang="de-DE" dirty="0"/>
              <a:t>bereits verlegte werden Netze wieder aufgetrennt (</a:t>
            </a:r>
            <a:r>
              <a:rPr lang="de-DE" altLang="de-DE" dirty="0" err="1"/>
              <a:t>Rip-up</a:t>
            </a:r>
            <a:r>
              <a:rPr lang="de-DE" altLang="de-DE" dirty="0"/>
              <a:t>) und nach Verlegen des bisher blockierten Netzes neu verdrahtet (</a:t>
            </a:r>
            <a:r>
              <a:rPr lang="de-DE" altLang="de-DE" dirty="0" err="1"/>
              <a:t>Reroute</a:t>
            </a:r>
            <a:r>
              <a:rPr lang="de-DE" altLang="de-DE" dirty="0"/>
              <a:t>). 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de-DE" altLang="de-DE" dirty="0"/>
              <a:t>Alternativ </a:t>
            </a:r>
            <a:r>
              <a:rPr lang="de-DE" altLang="de-DE" dirty="0">
                <a:solidFill>
                  <a:srgbClr val="CC0000"/>
                </a:solidFill>
              </a:rPr>
              <a:t>Push </a:t>
            </a:r>
            <a:r>
              <a:rPr lang="de-DE" altLang="de-DE" dirty="0" err="1">
                <a:solidFill>
                  <a:srgbClr val="CC0000"/>
                </a:solidFill>
              </a:rPr>
              <a:t>and</a:t>
            </a:r>
            <a:r>
              <a:rPr lang="de-DE" altLang="de-DE" dirty="0">
                <a:solidFill>
                  <a:srgbClr val="CC0000"/>
                </a:solidFill>
              </a:rPr>
              <a:t> </a:t>
            </a:r>
            <a:r>
              <a:rPr lang="de-DE" altLang="de-DE" dirty="0" err="1">
                <a:solidFill>
                  <a:srgbClr val="CC0000"/>
                </a:solidFill>
              </a:rPr>
              <a:t>shove</a:t>
            </a:r>
            <a:r>
              <a:rPr lang="de-DE" altLang="de-DE" dirty="0">
                <a:solidFill>
                  <a:srgbClr val="CC0000"/>
                </a:solidFill>
              </a:rPr>
              <a:t>:</a:t>
            </a:r>
            <a:r>
              <a:rPr lang="de-DE" altLang="de-DE" dirty="0"/>
              <a:t> „Beiseiteschieben“ blockierender Verbindungen.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7.8.2	Rip-Up and Reroute: Minimale Netzauftrennung – Beispiel </a:t>
            </a:r>
          </a:p>
        </p:txBody>
      </p:sp>
      <p:sp>
        <p:nvSpPr>
          <p:cNvPr id="126979" name="Rectangle 3"/>
          <p:cNvSpPr>
            <a:spLocks noChangeArrowheads="1"/>
          </p:cNvSpPr>
          <p:nvPr/>
        </p:nvSpPr>
        <p:spPr bwMode="auto">
          <a:xfrm>
            <a:off x="849313" y="3914775"/>
            <a:ext cx="2046287" cy="2058988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endParaRPr lang="de-DE" altLang="de-DE" sz="1300">
              <a:solidFill>
                <a:schemeClr val="bg1"/>
              </a:solidFill>
            </a:endParaRPr>
          </a:p>
        </p:txBody>
      </p:sp>
      <p:sp>
        <p:nvSpPr>
          <p:cNvPr id="126980" name="Rectangle 4"/>
          <p:cNvSpPr>
            <a:spLocks noChangeArrowheads="1"/>
          </p:cNvSpPr>
          <p:nvPr/>
        </p:nvSpPr>
        <p:spPr bwMode="auto">
          <a:xfrm>
            <a:off x="3671888" y="3906838"/>
            <a:ext cx="2065337" cy="2058987"/>
          </a:xfrm>
          <a:prstGeom prst="rect">
            <a:avLst/>
          </a:prstGeom>
          <a:solidFill>
            <a:srgbClr val="DDDDDD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endParaRPr lang="de-DE" altLang="de-DE" sz="1300">
              <a:solidFill>
                <a:schemeClr val="bg1"/>
              </a:solidFill>
            </a:endParaRPr>
          </a:p>
        </p:txBody>
      </p:sp>
      <p:sp>
        <p:nvSpPr>
          <p:cNvPr id="126981" name="Rectangle 5"/>
          <p:cNvSpPr>
            <a:spLocks noChangeArrowheads="1"/>
          </p:cNvSpPr>
          <p:nvPr/>
        </p:nvSpPr>
        <p:spPr bwMode="auto">
          <a:xfrm>
            <a:off x="6450013" y="3914775"/>
            <a:ext cx="2046287" cy="2058988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endParaRPr lang="de-DE" altLang="de-DE" sz="1300">
              <a:solidFill>
                <a:schemeClr val="bg1"/>
              </a:solidFill>
            </a:endParaRPr>
          </a:p>
        </p:txBody>
      </p:sp>
      <p:sp>
        <p:nvSpPr>
          <p:cNvPr id="126982" name="Rectangle 6"/>
          <p:cNvSpPr>
            <a:spLocks noChangeArrowheads="1"/>
          </p:cNvSpPr>
          <p:nvPr/>
        </p:nvSpPr>
        <p:spPr bwMode="auto">
          <a:xfrm>
            <a:off x="6453188" y="1141413"/>
            <a:ext cx="2047875" cy="2058987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endParaRPr lang="de-DE" altLang="de-DE" sz="1300">
              <a:solidFill>
                <a:schemeClr val="bg1"/>
              </a:solidFill>
            </a:endParaRPr>
          </a:p>
        </p:txBody>
      </p:sp>
      <p:sp>
        <p:nvSpPr>
          <p:cNvPr id="126983" name="Rectangle 7"/>
          <p:cNvSpPr>
            <a:spLocks noChangeArrowheads="1"/>
          </p:cNvSpPr>
          <p:nvPr/>
        </p:nvSpPr>
        <p:spPr bwMode="auto">
          <a:xfrm>
            <a:off x="819150" y="1141413"/>
            <a:ext cx="2058988" cy="2058987"/>
          </a:xfrm>
          <a:prstGeom prst="rect">
            <a:avLst/>
          </a:prstGeom>
          <a:solidFill>
            <a:srgbClr val="DDDDDD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endParaRPr lang="de-DE" altLang="de-DE" sz="1300">
              <a:solidFill>
                <a:schemeClr val="bg1"/>
              </a:solidFill>
            </a:endParaRPr>
          </a:p>
        </p:txBody>
      </p:sp>
      <p:sp>
        <p:nvSpPr>
          <p:cNvPr id="126984" name="Rectangle 8"/>
          <p:cNvSpPr>
            <a:spLocks noChangeArrowheads="1"/>
          </p:cNvSpPr>
          <p:nvPr/>
        </p:nvSpPr>
        <p:spPr bwMode="auto">
          <a:xfrm>
            <a:off x="819150" y="1141413"/>
            <a:ext cx="2057400" cy="2057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26985" name="Line 9"/>
          <p:cNvSpPr>
            <a:spLocks noChangeShapeType="1"/>
          </p:cNvSpPr>
          <p:nvPr/>
        </p:nvSpPr>
        <p:spPr bwMode="auto">
          <a:xfrm>
            <a:off x="1162050" y="1141413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6986" name="Line 10"/>
          <p:cNvSpPr>
            <a:spLocks noChangeShapeType="1"/>
          </p:cNvSpPr>
          <p:nvPr/>
        </p:nvSpPr>
        <p:spPr bwMode="auto">
          <a:xfrm>
            <a:off x="1503363" y="1141413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6987" name="Line 11"/>
          <p:cNvSpPr>
            <a:spLocks noChangeShapeType="1"/>
          </p:cNvSpPr>
          <p:nvPr/>
        </p:nvSpPr>
        <p:spPr bwMode="auto">
          <a:xfrm>
            <a:off x="1846263" y="1141413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6988" name="Line 12"/>
          <p:cNvSpPr>
            <a:spLocks noChangeShapeType="1"/>
          </p:cNvSpPr>
          <p:nvPr/>
        </p:nvSpPr>
        <p:spPr bwMode="auto">
          <a:xfrm>
            <a:off x="2190750" y="1141413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6989" name="Line 13"/>
          <p:cNvSpPr>
            <a:spLocks noChangeShapeType="1"/>
          </p:cNvSpPr>
          <p:nvPr/>
        </p:nvSpPr>
        <p:spPr bwMode="auto">
          <a:xfrm>
            <a:off x="2532063" y="1141413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6990" name="Line 14"/>
          <p:cNvSpPr>
            <a:spLocks noChangeShapeType="1"/>
          </p:cNvSpPr>
          <p:nvPr/>
        </p:nvSpPr>
        <p:spPr bwMode="auto">
          <a:xfrm>
            <a:off x="819150" y="1484313"/>
            <a:ext cx="20574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6991" name="Line 15"/>
          <p:cNvSpPr>
            <a:spLocks noChangeShapeType="1"/>
          </p:cNvSpPr>
          <p:nvPr/>
        </p:nvSpPr>
        <p:spPr bwMode="auto">
          <a:xfrm>
            <a:off x="819150" y="1827213"/>
            <a:ext cx="20574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6992" name="Line 16"/>
          <p:cNvSpPr>
            <a:spLocks noChangeShapeType="1"/>
          </p:cNvSpPr>
          <p:nvPr/>
        </p:nvSpPr>
        <p:spPr bwMode="auto">
          <a:xfrm>
            <a:off x="819150" y="2170113"/>
            <a:ext cx="20574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6993" name="Line 17"/>
          <p:cNvSpPr>
            <a:spLocks noChangeShapeType="1"/>
          </p:cNvSpPr>
          <p:nvPr/>
        </p:nvSpPr>
        <p:spPr bwMode="auto">
          <a:xfrm>
            <a:off x="815975" y="2513013"/>
            <a:ext cx="205898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6994" name="Line 18"/>
          <p:cNvSpPr>
            <a:spLocks noChangeShapeType="1"/>
          </p:cNvSpPr>
          <p:nvPr/>
        </p:nvSpPr>
        <p:spPr bwMode="auto">
          <a:xfrm>
            <a:off x="815975" y="2855913"/>
            <a:ext cx="205898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6995" name="Rectangle 19"/>
          <p:cNvSpPr>
            <a:spLocks noChangeArrowheads="1"/>
          </p:cNvSpPr>
          <p:nvPr/>
        </p:nvSpPr>
        <p:spPr bwMode="auto">
          <a:xfrm>
            <a:off x="1503363" y="1827213"/>
            <a:ext cx="1028700" cy="342900"/>
          </a:xfrm>
          <a:prstGeom prst="rect">
            <a:avLst/>
          </a:prstGeom>
          <a:solidFill>
            <a:srgbClr val="969696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26996" name="Rectangle 20"/>
          <p:cNvSpPr>
            <a:spLocks noChangeArrowheads="1"/>
          </p:cNvSpPr>
          <p:nvPr/>
        </p:nvSpPr>
        <p:spPr bwMode="auto">
          <a:xfrm>
            <a:off x="1268413" y="1250950"/>
            <a:ext cx="139700" cy="1397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26997" name="Line 21"/>
          <p:cNvSpPr>
            <a:spLocks noChangeShapeType="1"/>
          </p:cNvSpPr>
          <p:nvPr/>
        </p:nvSpPr>
        <p:spPr bwMode="auto">
          <a:xfrm>
            <a:off x="1338263" y="1390650"/>
            <a:ext cx="0" cy="1808163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6998" name="Line 22"/>
          <p:cNvSpPr>
            <a:spLocks noChangeShapeType="1"/>
          </p:cNvSpPr>
          <p:nvPr/>
        </p:nvSpPr>
        <p:spPr bwMode="auto">
          <a:xfrm>
            <a:off x="819150" y="3060700"/>
            <a:ext cx="519113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6999" name="Line 23"/>
          <p:cNvSpPr>
            <a:spLocks noChangeShapeType="1"/>
          </p:cNvSpPr>
          <p:nvPr/>
        </p:nvSpPr>
        <p:spPr bwMode="auto">
          <a:xfrm>
            <a:off x="2354263" y="2374900"/>
            <a:ext cx="0" cy="823913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00" name="Line 24"/>
          <p:cNvSpPr>
            <a:spLocks noChangeShapeType="1"/>
          </p:cNvSpPr>
          <p:nvPr/>
        </p:nvSpPr>
        <p:spPr bwMode="auto">
          <a:xfrm>
            <a:off x="2338388" y="2374900"/>
            <a:ext cx="382587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01" name="Line 25"/>
          <p:cNvSpPr>
            <a:spLocks noChangeShapeType="1"/>
          </p:cNvSpPr>
          <p:nvPr/>
        </p:nvSpPr>
        <p:spPr bwMode="auto">
          <a:xfrm>
            <a:off x="2716213" y="1143000"/>
            <a:ext cx="0" cy="1247775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02" name="Line 26"/>
          <p:cNvSpPr>
            <a:spLocks noChangeShapeType="1"/>
          </p:cNvSpPr>
          <p:nvPr/>
        </p:nvSpPr>
        <p:spPr bwMode="auto">
          <a:xfrm>
            <a:off x="2697163" y="2717800"/>
            <a:ext cx="0" cy="481013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03" name="Line 27"/>
          <p:cNvSpPr>
            <a:spLocks noChangeShapeType="1"/>
          </p:cNvSpPr>
          <p:nvPr/>
        </p:nvSpPr>
        <p:spPr bwMode="auto">
          <a:xfrm>
            <a:off x="2681288" y="2717800"/>
            <a:ext cx="1905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04" name="Rectangle 28"/>
          <p:cNvSpPr>
            <a:spLocks noChangeArrowheads="1"/>
          </p:cNvSpPr>
          <p:nvPr/>
        </p:nvSpPr>
        <p:spPr bwMode="auto">
          <a:xfrm>
            <a:off x="6443663" y="3914775"/>
            <a:ext cx="2058987" cy="205740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27005" name="Line 29"/>
          <p:cNvSpPr>
            <a:spLocks noChangeShapeType="1"/>
          </p:cNvSpPr>
          <p:nvPr/>
        </p:nvSpPr>
        <p:spPr bwMode="auto">
          <a:xfrm>
            <a:off x="6786563" y="3914775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06" name="Line 30"/>
          <p:cNvSpPr>
            <a:spLocks noChangeShapeType="1"/>
          </p:cNvSpPr>
          <p:nvPr/>
        </p:nvSpPr>
        <p:spPr bwMode="auto">
          <a:xfrm>
            <a:off x="7129463" y="3914775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07" name="Line 31"/>
          <p:cNvSpPr>
            <a:spLocks noChangeShapeType="1"/>
          </p:cNvSpPr>
          <p:nvPr/>
        </p:nvSpPr>
        <p:spPr bwMode="auto">
          <a:xfrm>
            <a:off x="7472363" y="3914775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08" name="Line 32"/>
          <p:cNvSpPr>
            <a:spLocks noChangeShapeType="1"/>
          </p:cNvSpPr>
          <p:nvPr/>
        </p:nvSpPr>
        <p:spPr bwMode="auto">
          <a:xfrm>
            <a:off x="7816850" y="3914775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09" name="Line 33"/>
          <p:cNvSpPr>
            <a:spLocks noChangeShapeType="1"/>
          </p:cNvSpPr>
          <p:nvPr/>
        </p:nvSpPr>
        <p:spPr bwMode="auto">
          <a:xfrm>
            <a:off x="8158163" y="3914775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10" name="Line 34"/>
          <p:cNvSpPr>
            <a:spLocks noChangeShapeType="1"/>
          </p:cNvSpPr>
          <p:nvPr/>
        </p:nvSpPr>
        <p:spPr bwMode="auto">
          <a:xfrm>
            <a:off x="6443663" y="4257675"/>
            <a:ext cx="2058987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11" name="Line 35"/>
          <p:cNvSpPr>
            <a:spLocks noChangeShapeType="1"/>
          </p:cNvSpPr>
          <p:nvPr/>
        </p:nvSpPr>
        <p:spPr bwMode="auto">
          <a:xfrm>
            <a:off x="6443663" y="4600575"/>
            <a:ext cx="2058987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12" name="Line 36"/>
          <p:cNvSpPr>
            <a:spLocks noChangeShapeType="1"/>
          </p:cNvSpPr>
          <p:nvPr/>
        </p:nvSpPr>
        <p:spPr bwMode="auto">
          <a:xfrm>
            <a:off x="6443663" y="4943475"/>
            <a:ext cx="2058987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13" name="Line 37"/>
          <p:cNvSpPr>
            <a:spLocks noChangeShapeType="1"/>
          </p:cNvSpPr>
          <p:nvPr/>
        </p:nvSpPr>
        <p:spPr bwMode="auto">
          <a:xfrm>
            <a:off x="6442075" y="5286375"/>
            <a:ext cx="205898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14" name="Line 38"/>
          <p:cNvSpPr>
            <a:spLocks noChangeShapeType="1"/>
          </p:cNvSpPr>
          <p:nvPr/>
        </p:nvSpPr>
        <p:spPr bwMode="auto">
          <a:xfrm>
            <a:off x="6442075" y="5629275"/>
            <a:ext cx="205898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15" name="Rectangle 39"/>
          <p:cNvSpPr>
            <a:spLocks noChangeArrowheads="1"/>
          </p:cNvSpPr>
          <p:nvPr/>
        </p:nvSpPr>
        <p:spPr bwMode="auto">
          <a:xfrm>
            <a:off x="7129463" y="4600575"/>
            <a:ext cx="1028700" cy="342900"/>
          </a:xfrm>
          <a:prstGeom prst="rect">
            <a:avLst/>
          </a:prstGeom>
          <a:solidFill>
            <a:srgbClr val="969696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27016" name="Line 40"/>
          <p:cNvSpPr>
            <a:spLocks noChangeShapeType="1"/>
          </p:cNvSpPr>
          <p:nvPr/>
        </p:nvSpPr>
        <p:spPr bwMode="auto">
          <a:xfrm>
            <a:off x="6619875" y="4083050"/>
            <a:ext cx="0" cy="1771650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17" name="Line 41"/>
          <p:cNvSpPr>
            <a:spLocks noChangeShapeType="1"/>
          </p:cNvSpPr>
          <p:nvPr/>
        </p:nvSpPr>
        <p:spPr bwMode="auto">
          <a:xfrm>
            <a:off x="6443663" y="5834063"/>
            <a:ext cx="519112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18" name="Line 42"/>
          <p:cNvSpPr>
            <a:spLocks noChangeShapeType="1"/>
          </p:cNvSpPr>
          <p:nvPr/>
        </p:nvSpPr>
        <p:spPr bwMode="auto">
          <a:xfrm>
            <a:off x="7978775" y="5148263"/>
            <a:ext cx="0" cy="823912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19" name="Line 43"/>
          <p:cNvSpPr>
            <a:spLocks noChangeShapeType="1"/>
          </p:cNvSpPr>
          <p:nvPr/>
        </p:nvSpPr>
        <p:spPr bwMode="auto">
          <a:xfrm>
            <a:off x="7962900" y="5148263"/>
            <a:ext cx="382588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20" name="Line 44"/>
          <p:cNvSpPr>
            <a:spLocks noChangeShapeType="1"/>
          </p:cNvSpPr>
          <p:nvPr/>
        </p:nvSpPr>
        <p:spPr bwMode="auto">
          <a:xfrm>
            <a:off x="8340725" y="3916363"/>
            <a:ext cx="0" cy="1247775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21" name="Line 45"/>
          <p:cNvSpPr>
            <a:spLocks noChangeShapeType="1"/>
          </p:cNvSpPr>
          <p:nvPr/>
        </p:nvSpPr>
        <p:spPr bwMode="auto">
          <a:xfrm>
            <a:off x="8321675" y="5491163"/>
            <a:ext cx="0" cy="481012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22" name="Line 46"/>
          <p:cNvSpPr>
            <a:spLocks noChangeShapeType="1"/>
          </p:cNvSpPr>
          <p:nvPr/>
        </p:nvSpPr>
        <p:spPr bwMode="auto">
          <a:xfrm>
            <a:off x="8305800" y="5491163"/>
            <a:ext cx="1905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23" name="Text Box 47"/>
          <p:cNvSpPr txBox="1">
            <a:spLocks noChangeArrowheads="1"/>
          </p:cNvSpPr>
          <p:nvPr/>
        </p:nvSpPr>
        <p:spPr bwMode="auto">
          <a:xfrm>
            <a:off x="1616075" y="1601788"/>
            <a:ext cx="1905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S</a:t>
            </a:r>
          </a:p>
        </p:txBody>
      </p:sp>
      <p:sp>
        <p:nvSpPr>
          <p:cNvPr id="127024" name="Text Box 48"/>
          <p:cNvSpPr txBox="1">
            <a:spLocks noChangeArrowheads="1"/>
          </p:cNvSpPr>
          <p:nvPr/>
        </p:nvSpPr>
        <p:spPr bwMode="auto">
          <a:xfrm>
            <a:off x="1995488" y="2255838"/>
            <a:ext cx="188912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Z</a:t>
            </a:r>
          </a:p>
        </p:txBody>
      </p:sp>
      <p:sp>
        <p:nvSpPr>
          <p:cNvPr id="127025" name="Rectangle 49"/>
          <p:cNvSpPr>
            <a:spLocks noChangeArrowheads="1"/>
          </p:cNvSpPr>
          <p:nvPr/>
        </p:nvSpPr>
        <p:spPr bwMode="auto">
          <a:xfrm>
            <a:off x="6438900" y="1143000"/>
            <a:ext cx="2057400" cy="205740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27026" name="Line 50"/>
          <p:cNvSpPr>
            <a:spLocks noChangeShapeType="1"/>
          </p:cNvSpPr>
          <p:nvPr/>
        </p:nvSpPr>
        <p:spPr bwMode="auto">
          <a:xfrm>
            <a:off x="6781800" y="1143000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27" name="Line 51"/>
          <p:cNvSpPr>
            <a:spLocks noChangeShapeType="1"/>
          </p:cNvSpPr>
          <p:nvPr/>
        </p:nvSpPr>
        <p:spPr bwMode="auto">
          <a:xfrm>
            <a:off x="7124700" y="1143000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28" name="Line 52"/>
          <p:cNvSpPr>
            <a:spLocks noChangeShapeType="1"/>
          </p:cNvSpPr>
          <p:nvPr/>
        </p:nvSpPr>
        <p:spPr bwMode="auto">
          <a:xfrm>
            <a:off x="7466013" y="1143000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29" name="Line 53"/>
          <p:cNvSpPr>
            <a:spLocks noChangeShapeType="1"/>
          </p:cNvSpPr>
          <p:nvPr/>
        </p:nvSpPr>
        <p:spPr bwMode="auto">
          <a:xfrm>
            <a:off x="7812088" y="1143000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30" name="Line 54"/>
          <p:cNvSpPr>
            <a:spLocks noChangeShapeType="1"/>
          </p:cNvSpPr>
          <p:nvPr/>
        </p:nvSpPr>
        <p:spPr bwMode="auto">
          <a:xfrm>
            <a:off x="8151813" y="1143000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31" name="Line 55"/>
          <p:cNvSpPr>
            <a:spLocks noChangeShapeType="1"/>
          </p:cNvSpPr>
          <p:nvPr/>
        </p:nvSpPr>
        <p:spPr bwMode="auto">
          <a:xfrm>
            <a:off x="6438900" y="1485900"/>
            <a:ext cx="20574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32" name="Line 56"/>
          <p:cNvSpPr>
            <a:spLocks noChangeShapeType="1"/>
          </p:cNvSpPr>
          <p:nvPr/>
        </p:nvSpPr>
        <p:spPr bwMode="auto">
          <a:xfrm>
            <a:off x="6438900" y="1828800"/>
            <a:ext cx="20574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33" name="Line 57"/>
          <p:cNvSpPr>
            <a:spLocks noChangeShapeType="1"/>
          </p:cNvSpPr>
          <p:nvPr/>
        </p:nvSpPr>
        <p:spPr bwMode="auto">
          <a:xfrm>
            <a:off x="6438900" y="2171700"/>
            <a:ext cx="20574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34" name="Line 58"/>
          <p:cNvSpPr>
            <a:spLocks noChangeShapeType="1"/>
          </p:cNvSpPr>
          <p:nvPr/>
        </p:nvSpPr>
        <p:spPr bwMode="auto">
          <a:xfrm>
            <a:off x="6437313" y="2514600"/>
            <a:ext cx="20574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35" name="Line 59"/>
          <p:cNvSpPr>
            <a:spLocks noChangeShapeType="1"/>
          </p:cNvSpPr>
          <p:nvPr/>
        </p:nvSpPr>
        <p:spPr bwMode="auto">
          <a:xfrm>
            <a:off x="6437313" y="2857500"/>
            <a:ext cx="20574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36" name="Rectangle 60"/>
          <p:cNvSpPr>
            <a:spLocks noChangeArrowheads="1"/>
          </p:cNvSpPr>
          <p:nvPr/>
        </p:nvSpPr>
        <p:spPr bwMode="auto">
          <a:xfrm>
            <a:off x="7129463" y="1827213"/>
            <a:ext cx="1028700" cy="342900"/>
          </a:xfrm>
          <a:prstGeom prst="rect">
            <a:avLst/>
          </a:prstGeom>
          <a:solidFill>
            <a:srgbClr val="969696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27037" name="Rectangle 61"/>
          <p:cNvSpPr>
            <a:spLocks noChangeArrowheads="1"/>
          </p:cNvSpPr>
          <p:nvPr/>
        </p:nvSpPr>
        <p:spPr bwMode="auto">
          <a:xfrm>
            <a:off x="6888163" y="1252538"/>
            <a:ext cx="139700" cy="1397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27038" name="Line 62"/>
          <p:cNvSpPr>
            <a:spLocks noChangeShapeType="1"/>
          </p:cNvSpPr>
          <p:nvPr/>
        </p:nvSpPr>
        <p:spPr bwMode="auto">
          <a:xfrm flipH="1">
            <a:off x="6958013" y="2857500"/>
            <a:ext cx="1587" cy="34290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39" name="Line 63"/>
          <p:cNvSpPr>
            <a:spLocks noChangeShapeType="1"/>
          </p:cNvSpPr>
          <p:nvPr/>
        </p:nvSpPr>
        <p:spPr bwMode="auto">
          <a:xfrm>
            <a:off x="6438900" y="3062288"/>
            <a:ext cx="519113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40" name="Line 64"/>
          <p:cNvSpPr>
            <a:spLocks noChangeShapeType="1"/>
          </p:cNvSpPr>
          <p:nvPr/>
        </p:nvSpPr>
        <p:spPr bwMode="auto">
          <a:xfrm>
            <a:off x="8316913" y="2719388"/>
            <a:ext cx="0" cy="481012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41" name="Line 65"/>
          <p:cNvSpPr>
            <a:spLocks noChangeShapeType="1"/>
          </p:cNvSpPr>
          <p:nvPr/>
        </p:nvSpPr>
        <p:spPr bwMode="auto">
          <a:xfrm>
            <a:off x="8301038" y="2719388"/>
            <a:ext cx="1905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42" name="Text Box 66"/>
          <p:cNvSpPr txBox="1">
            <a:spLocks noChangeArrowheads="1"/>
          </p:cNvSpPr>
          <p:nvPr/>
        </p:nvSpPr>
        <p:spPr bwMode="auto">
          <a:xfrm>
            <a:off x="7240588" y="1254125"/>
            <a:ext cx="188912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127043" name="Text Box 67"/>
          <p:cNvSpPr txBox="1">
            <a:spLocks noChangeArrowheads="1"/>
          </p:cNvSpPr>
          <p:nvPr/>
        </p:nvSpPr>
        <p:spPr bwMode="auto">
          <a:xfrm>
            <a:off x="7618413" y="1252538"/>
            <a:ext cx="188912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dirty="0"/>
              <a:t>2</a:t>
            </a:r>
          </a:p>
        </p:txBody>
      </p:sp>
      <p:sp>
        <p:nvSpPr>
          <p:cNvPr id="127044" name="Text Box 68"/>
          <p:cNvSpPr txBox="1">
            <a:spLocks noChangeArrowheads="1"/>
          </p:cNvSpPr>
          <p:nvPr/>
        </p:nvSpPr>
        <p:spPr bwMode="auto">
          <a:xfrm>
            <a:off x="7618413" y="1558379"/>
            <a:ext cx="188912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127045" name="Text Box 69"/>
          <p:cNvSpPr txBox="1">
            <a:spLocks noChangeArrowheads="1"/>
          </p:cNvSpPr>
          <p:nvPr/>
        </p:nvSpPr>
        <p:spPr bwMode="auto">
          <a:xfrm>
            <a:off x="6888163" y="1558379"/>
            <a:ext cx="3524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(1)</a:t>
            </a:r>
          </a:p>
        </p:txBody>
      </p:sp>
      <p:sp>
        <p:nvSpPr>
          <p:cNvPr id="127046" name="Text Box 70"/>
          <p:cNvSpPr txBox="1">
            <a:spLocks noChangeArrowheads="1"/>
          </p:cNvSpPr>
          <p:nvPr/>
        </p:nvSpPr>
        <p:spPr bwMode="auto">
          <a:xfrm>
            <a:off x="7240588" y="1603375"/>
            <a:ext cx="188912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S</a:t>
            </a:r>
          </a:p>
        </p:txBody>
      </p:sp>
      <p:sp>
        <p:nvSpPr>
          <p:cNvPr id="127047" name="Text Box 71"/>
          <p:cNvSpPr txBox="1">
            <a:spLocks noChangeArrowheads="1"/>
          </p:cNvSpPr>
          <p:nvPr/>
        </p:nvSpPr>
        <p:spPr bwMode="auto">
          <a:xfrm>
            <a:off x="7959725" y="1254125"/>
            <a:ext cx="188913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dirty="0"/>
              <a:t>3</a:t>
            </a:r>
          </a:p>
        </p:txBody>
      </p:sp>
      <p:sp>
        <p:nvSpPr>
          <p:cNvPr id="127048" name="Text Box 72"/>
          <p:cNvSpPr txBox="1">
            <a:spLocks noChangeArrowheads="1"/>
          </p:cNvSpPr>
          <p:nvPr/>
        </p:nvSpPr>
        <p:spPr bwMode="auto">
          <a:xfrm>
            <a:off x="7959725" y="1558379"/>
            <a:ext cx="188913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127049" name="Text Box 73"/>
          <p:cNvSpPr txBox="1">
            <a:spLocks noChangeArrowheads="1"/>
          </p:cNvSpPr>
          <p:nvPr/>
        </p:nvSpPr>
        <p:spPr bwMode="auto">
          <a:xfrm>
            <a:off x="6888163" y="1918420"/>
            <a:ext cx="241300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(2)</a:t>
            </a:r>
          </a:p>
        </p:txBody>
      </p:sp>
      <p:sp>
        <p:nvSpPr>
          <p:cNvPr id="127050" name="Text Box 74"/>
          <p:cNvSpPr txBox="1">
            <a:spLocks noChangeArrowheads="1"/>
          </p:cNvSpPr>
          <p:nvPr/>
        </p:nvSpPr>
        <p:spPr bwMode="auto">
          <a:xfrm>
            <a:off x="8247063" y="1252538"/>
            <a:ext cx="363537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dirty="0"/>
              <a:t>(4)</a:t>
            </a:r>
          </a:p>
        </p:txBody>
      </p:sp>
      <p:sp>
        <p:nvSpPr>
          <p:cNvPr id="127051" name="Text Box 75"/>
          <p:cNvSpPr txBox="1">
            <a:spLocks noChangeArrowheads="1"/>
          </p:cNvSpPr>
          <p:nvPr/>
        </p:nvSpPr>
        <p:spPr bwMode="auto">
          <a:xfrm>
            <a:off x="8242300" y="1558379"/>
            <a:ext cx="3683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(3)</a:t>
            </a:r>
          </a:p>
        </p:txBody>
      </p:sp>
      <p:sp>
        <p:nvSpPr>
          <p:cNvPr id="127052" name="Text Box 76"/>
          <p:cNvSpPr txBox="1">
            <a:spLocks noChangeArrowheads="1"/>
          </p:cNvSpPr>
          <p:nvPr/>
        </p:nvSpPr>
        <p:spPr bwMode="auto">
          <a:xfrm>
            <a:off x="6889750" y="2257425"/>
            <a:ext cx="3508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(3)</a:t>
            </a:r>
          </a:p>
        </p:txBody>
      </p:sp>
      <p:sp>
        <p:nvSpPr>
          <p:cNvPr id="127053" name="Text Box 77"/>
          <p:cNvSpPr txBox="1">
            <a:spLocks noChangeArrowheads="1"/>
          </p:cNvSpPr>
          <p:nvPr/>
        </p:nvSpPr>
        <p:spPr bwMode="auto">
          <a:xfrm>
            <a:off x="8247063" y="1918420"/>
            <a:ext cx="363537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(4)</a:t>
            </a:r>
          </a:p>
        </p:txBody>
      </p:sp>
      <p:sp>
        <p:nvSpPr>
          <p:cNvPr id="127054" name="Text Box 78"/>
          <p:cNvSpPr txBox="1">
            <a:spLocks noChangeArrowheads="1"/>
          </p:cNvSpPr>
          <p:nvPr/>
        </p:nvSpPr>
        <p:spPr bwMode="auto">
          <a:xfrm>
            <a:off x="6888163" y="2600325"/>
            <a:ext cx="2762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(4)</a:t>
            </a:r>
          </a:p>
        </p:txBody>
      </p:sp>
      <p:sp>
        <p:nvSpPr>
          <p:cNvPr id="127055" name="Text Box 79"/>
          <p:cNvSpPr txBox="1">
            <a:spLocks noChangeArrowheads="1"/>
          </p:cNvSpPr>
          <p:nvPr/>
        </p:nvSpPr>
        <p:spPr bwMode="auto">
          <a:xfrm>
            <a:off x="8242300" y="2257425"/>
            <a:ext cx="3683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(5)</a:t>
            </a:r>
          </a:p>
        </p:txBody>
      </p:sp>
      <p:sp>
        <p:nvSpPr>
          <p:cNvPr id="127056" name="Text Box 80"/>
          <p:cNvSpPr txBox="1">
            <a:spLocks noChangeArrowheads="1"/>
          </p:cNvSpPr>
          <p:nvPr/>
        </p:nvSpPr>
        <p:spPr bwMode="auto">
          <a:xfrm>
            <a:off x="7880350" y="2257425"/>
            <a:ext cx="3508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(6)</a:t>
            </a:r>
          </a:p>
        </p:txBody>
      </p:sp>
      <p:sp>
        <p:nvSpPr>
          <p:cNvPr id="127057" name="Text Box 81"/>
          <p:cNvSpPr txBox="1">
            <a:spLocks noChangeArrowheads="1"/>
          </p:cNvSpPr>
          <p:nvPr/>
        </p:nvSpPr>
        <p:spPr bwMode="auto">
          <a:xfrm>
            <a:off x="7880350" y="2600325"/>
            <a:ext cx="3508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(7)</a:t>
            </a:r>
          </a:p>
        </p:txBody>
      </p:sp>
      <p:sp>
        <p:nvSpPr>
          <p:cNvPr id="127058" name="Text Box 82"/>
          <p:cNvSpPr txBox="1">
            <a:spLocks noChangeArrowheads="1"/>
          </p:cNvSpPr>
          <p:nvPr/>
        </p:nvSpPr>
        <p:spPr bwMode="auto">
          <a:xfrm>
            <a:off x="7880350" y="2943225"/>
            <a:ext cx="3508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(8)</a:t>
            </a:r>
          </a:p>
        </p:txBody>
      </p:sp>
      <p:sp>
        <p:nvSpPr>
          <p:cNvPr id="127059" name="Text Box 83"/>
          <p:cNvSpPr txBox="1">
            <a:spLocks noChangeArrowheads="1"/>
          </p:cNvSpPr>
          <p:nvPr/>
        </p:nvSpPr>
        <p:spPr bwMode="auto">
          <a:xfrm>
            <a:off x="7597775" y="2257425"/>
            <a:ext cx="1905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Z</a:t>
            </a:r>
          </a:p>
        </p:txBody>
      </p:sp>
      <p:sp>
        <p:nvSpPr>
          <p:cNvPr id="127060" name="Text Box 84"/>
          <p:cNvSpPr txBox="1">
            <a:spLocks noChangeArrowheads="1"/>
          </p:cNvSpPr>
          <p:nvPr/>
        </p:nvSpPr>
        <p:spPr bwMode="auto">
          <a:xfrm>
            <a:off x="7239000" y="2257425"/>
            <a:ext cx="188913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4</a:t>
            </a:r>
          </a:p>
        </p:txBody>
      </p:sp>
      <p:sp>
        <p:nvSpPr>
          <p:cNvPr id="127061" name="Text Box 85"/>
          <p:cNvSpPr txBox="1">
            <a:spLocks noChangeArrowheads="1"/>
          </p:cNvSpPr>
          <p:nvPr/>
        </p:nvSpPr>
        <p:spPr bwMode="auto">
          <a:xfrm>
            <a:off x="6551613" y="1250950"/>
            <a:ext cx="188912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3</a:t>
            </a:r>
          </a:p>
        </p:txBody>
      </p:sp>
      <p:sp>
        <p:nvSpPr>
          <p:cNvPr id="127062" name="Text Box 86"/>
          <p:cNvSpPr txBox="1">
            <a:spLocks noChangeArrowheads="1"/>
          </p:cNvSpPr>
          <p:nvPr/>
        </p:nvSpPr>
        <p:spPr bwMode="auto">
          <a:xfrm>
            <a:off x="6551613" y="1916832"/>
            <a:ext cx="188912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dirty="0">
                <a:solidFill>
                  <a:srgbClr val="CC0000"/>
                </a:solidFill>
              </a:rPr>
              <a:t>3</a:t>
            </a:r>
          </a:p>
        </p:txBody>
      </p:sp>
      <p:sp>
        <p:nvSpPr>
          <p:cNvPr id="127063" name="Text Box 87"/>
          <p:cNvSpPr txBox="1">
            <a:spLocks noChangeArrowheads="1"/>
          </p:cNvSpPr>
          <p:nvPr/>
        </p:nvSpPr>
        <p:spPr bwMode="auto">
          <a:xfrm>
            <a:off x="6551613" y="1556792"/>
            <a:ext cx="188912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dirty="0">
                <a:solidFill>
                  <a:srgbClr val="CC0000"/>
                </a:solidFill>
              </a:rPr>
              <a:t>2</a:t>
            </a:r>
          </a:p>
        </p:txBody>
      </p:sp>
      <p:sp>
        <p:nvSpPr>
          <p:cNvPr id="127064" name="Text Box 88"/>
          <p:cNvSpPr txBox="1">
            <a:spLocks noChangeArrowheads="1"/>
          </p:cNvSpPr>
          <p:nvPr/>
        </p:nvSpPr>
        <p:spPr bwMode="auto">
          <a:xfrm>
            <a:off x="6551613" y="2257425"/>
            <a:ext cx="188912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4</a:t>
            </a:r>
          </a:p>
        </p:txBody>
      </p:sp>
      <p:sp>
        <p:nvSpPr>
          <p:cNvPr id="127065" name="Text Box 89"/>
          <p:cNvSpPr txBox="1">
            <a:spLocks noChangeArrowheads="1"/>
          </p:cNvSpPr>
          <p:nvPr/>
        </p:nvSpPr>
        <p:spPr bwMode="auto">
          <a:xfrm>
            <a:off x="6551613" y="2608263"/>
            <a:ext cx="188912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5</a:t>
            </a:r>
          </a:p>
        </p:txBody>
      </p:sp>
      <p:sp>
        <p:nvSpPr>
          <p:cNvPr id="127066" name="Text Box 90"/>
          <p:cNvSpPr txBox="1">
            <a:spLocks noChangeArrowheads="1"/>
          </p:cNvSpPr>
          <p:nvPr/>
        </p:nvSpPr>
        <p:spPr bwMode="auto">
          <a:xfrm>
            <a:off x="7239000" y="2608263"/>
            <a:ext cx="188913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5</a:t>
            </a:r>
          </a:p>
        </p:txBody>
      </p:sp>
      <p:sp>
        <p:nvSpPr>
          <p:cNvPr id="127067" name="Rectangle 91"/>
          <p:cNvSpPr>
            <a:spLocks noChangeArrowheads="1"/>
          </p:cNvSpPr>
          <p:nvPr/>
        </p:nvSpPr>
        <p:spPr bwMode="auto">
          <a:xfrm>
            <a:off x="833438" y="3911600"/>
            <a:ext cx="2058987" cy="205740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27068" name="Line 92"/>
          <p:cNvSpPr>
            <a:spLocks noChangeShapeType="1"/>
          </p:cNvSpPr>
          <p:nvPr/>
        </p:nvSpPr>
        <p:spPr bwMode="auto">
          <a:xfrm>
            <a:off x="1176338" y="3911600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69" name="Line 93"/>
          <p:cNvSpPr>
            <a:spLocks noChangeShapeType="1"/>
          </p:cNvSpPr>
          <p:nvPr/>
        </p:nvSpPr>
        <p:spPr bwMode="auto">
          <a:xfrm>
            <a:off x="1519238" y="3911600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70" name="Line 94"/>
          <p:cNvSpPr>
            <a:spLocks noChangeShapeType="1"/>
          </p:cNvSpPr>
          <p:nvPr/>
        </p:nvSpPr>
        <p:spPr bwMode="auto">
          <a:xfrm>
            <a:off x="1862138" y="3911600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71" name="Line 95"/>
          <p:cNvSpPr>
            <a:spLocks noChangeShapeType="1"/>
          </p:cNvSpPr>
          <p:nvPr/>
        </p:nvSpPr>
        <p:spPr bwMode="auto">
          <a:xfrm>
            <a:off x="2206625" y="3911600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72" name="Line 96"/>
          <p:cNvSpPr>
            <a:spLocks noChangeShapeType="1"/>
          </p:cNvSpPr>
          <p:nvPr/>
        </p:nvSpPr>
        <p:spPr bwMode="auto">
          <a:xfrm>
            <a:off x="2547938" y="3911600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73" name="Line 97"/>
          <p:cNvSpPr>
            <a:spLocks noChangeShapeType="1"/>
          </p:cNvSpPr>
          <p:nvPr/>
        </p:nvSpPr>
        <p:spPr bwMode="auto">
          <a:xfrm>
            <a:off x="833438" y="4254500"/>
            <a:ext cx="2058987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74" name="Line 98"/>
          <p:cNvSpPr>
            <a:spLocks noChangeShapeType="1"/>
          </p:cNvSpPr>
          <p:nvPr/>
        </p:nvSpPr>
        <p:spPr bwMode="auto">
          <a:xfrm>
            <a:off x="833438" y="4597400"/>
            <a:ext cx="2058987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75" name="Line 99"/>
          <p:cNvSpPr>
            <a:spLocks noChangeShapeType="1"/>
          </p:cNvSpPr>
          <p:nvPr/>
        </p:nvSpPr>
        <p:spPr bwMode="auto">
          <a:xfrm>
            <a:off x="833438" y="4940300"/>
            <a:ext cx="2058987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76" name="Line 100"/>
          <p:cNvSpPr>
            <a:spLocks noChangeShapeType="1"/>
          </p:cNvSpPr>
          <p:nvPr/>
        </p:nvSpPr>
        <p:spPr bwMode="auto">
          <a:xfrm>
            <a:off x="831850" y="5283200"/>
            <a:ext cx="205898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77" name="Line 101"/>
          <p:cNvSpPr>
            <a:spLocks noChangeShapeType="1"/>
          </p:cNvSpPr>
          <p:nvPr/>
        </p:nvSpPr>
        <p:spPr bwMode="auto">
          <a:xfrm>
            <a:off x="831850" y="5626100"/>
            <a:ext cx="205898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78" name="Rectangle 102"/>
          <p:cNvSpPr>
            <a:spLocks noChangeArrowheads="1"/>
          </p:cNvSpPr>
          <p:nvPr/>
        </p:nvSpPr>
        <p:spPr bwMode="auto">
          <a:xfrm>
            <a:off x="1519238" y="4597400"/>
            <a:ext cx="1028700" cy="342900"/>
          </a:xfrm>
          <a:prstGeom prst="rect">
            <a:avLst/>
          </a:prstGeom>
          <a:solidFill>
            <a:srgbClr val="969696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27079" name="Rectangle 103"/>
          <p:cNvSpPr>
            <a:spLocks noChangeArrowheads="1"/>
          </p:cNvSpPr>
          <p:nvPr/>
        </p:nvSpPr>
        <p:spPr bwMode="auto">
          <a:xfrm>
            <a:off x="1284288" y="4021138"/>
            <a:ext cx="139700" cy="1397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27080" name="Line 104"/>
          <p:cNvSpPr>
            <a:spLocks noChangeShapeType="1"/>
          </p:cNvSpPr>
          <p:nvPr/>
        </p:nvSpPr>
        <p:spPr bwMode="auto">
          <a:xfrm flipH="1">
            <a:off x="1358900" y="4446588"/>
            <a:ext cx="0" cy="660400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81" name="Line 105"/>
          <p:cNvSpPr>
            <a:spLocks noChangeShapeType="1"/>
          </p:cNvSpPr>
          <p:nvPr/>
        </p:nvSpPr>
        <p:spPr bwMode="auto">
          <a:xfrm>
            <a:off x="833438" y="5830888"/>
            <a:ext cx="519112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82" name="Line 106"/>
          <p:cNvSpPr>
            <a:spLocks noChangeShapeType="1"/>
          </p:cNvSpPr>
          <p:nvPr/>
        </p:nvSpPr>
        <p:spPr bwMode="auto">
          <a:xfrm>
            <a:off x="2370138" y="5145088"/>
            <a:ext cx="0" cy="823912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83" name="Line 107"/>
          <p:cNvSpPr>
            <a:spLocks noChangeShapeType="1"/>
          </p:cNvSpPr>
          <p:nvPr/>
        </p:nvSpPr>
        <p:spPr bwMode="auto">
          <a:xfrm>
            <a:off x="2352675" y="5145088"/>
            <a:ext cx="382588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84" name="Line 108"/>
          <p:cNvSpPr>
            <a:spLocks noChangeShapeType="1"/>
          </p:cNvSpPr>
          <p:nvPr/>
        </p:nvSpPr>
        <p:spPr bwMode="auto">
          <a:xfrm>
            <a:off x="2730500" y="3913188"/>
            <a:ext cx="0" cy="1247775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85" name="Line 109"/>
          <p:cNvSpPr>
            <a:spLocks noChangeShapeType="1"/>
          </p:cNvSpPr>
          <p:nvPr/>
        </p:nvSpPr>
        <p:spPr bwMode="auto">
          <a:xfrm>
            <a:off x="2713038" y="5487988"/>
            <a:ext cx="0" cy="481012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86" name="Line 110"/>
          <p:cNvSpPr>
            <a:spLocks noChangeShapeType="1"/>
          </p:cNvSpPr>
          <p:nvPr/>
        </p:nvSpPr>
        <p:spPr bwMode="auto">
          <a:xfrm>
            <a:off x="2695575" y="5487988"/>
            <a:ext cx="192088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87" name="Line 111"/>
          <p:cNvSpPr>
            <a:spLocks noChangeShapeType="1"/>
          </p:cNvSpPr>
          <p:nvPr/>
        </p:nvSpPr>
        <p:spPr bwMode="auto">
          <a:xfrm>
            <a:off x="1352550" y="5808663"/>
            <a:ext cx="0" cy="163512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88" name="Line 112"/>
          <p:cNvSpPr>
            <a:spLocks noChangeShapeType="1"/>
          </p:cNvSpPr>
          <p:nvPr/>
        </p:nvSpPr>
        <p:spPr bwMode="auto">
          <a:xfrm>
            <a:off x="1338263" y="4446588"/>
            <a:ext cx="258762" cy="0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89" name="Line 113"/>
          <p:cNvSpPr>
            <a:spLocks noChangeShapeType="1"/>
          </p:cNvSpPr>
          <p:nvPr/>
        </p:nvSpPr>
        <p:spPr bwMode="auto">
          <a:xfrm>
            <a:off x="1338263" y="5106988"/>
            <a:ext cx="604837" cy="0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90" name="Text Box 114"/>
          <p:cNvSpPr txBox="1">
            <a:spLocks noChangeArrowheads="1"/>
          </p:cNvSpPr>
          <p:nvPr/>
        </p:nvSpPr>
        <p:spPr bwMode="auto">
          <a:xfrm>
            <a:off x="2016125" y="5026025"/>
            <a:ext cx="1905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Z</a:t>
            </a:r>
          </a:p>
        </p:txBody>
      </p:sp>
      <p:sp>
        <p:nvSpPr>
          <p:cNvPr id="127091" name="Text Box 115"/>
          <p:cNvSpPr txBox="1">
            <a:spLocks noChangeArrowheads="1"/>
          </p:cNvSpPr>
          <p:nvPr/>
        </p:nvSpPr>
        <p:spPr bwMode="auto">
          <a:xfrm>
            <a:off x="1638300" y="4365625"/>
            <a:ext cx="1905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S</a:t>
            </a:r>
          </a:p>
        </p:txBody>
      </p:sp>
      <p:sp>
        <p:nvSpPr>
          <p:cNvPr id="127092" name="Rectangle 116"/>
          <p:cNvSpPr>
            <a:spLocks noChangeArrowheads="1"/>
          </p:cNvSpPr>
          <p:nvPr/>
        </p:nvSpPr>
        <p:spPr bwMode="auto">
          <a:xfrm>
            <a:off x="3671888" y="3908425"/>
            <a:ext cx="2058987" cy="2057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27093" name="Line 117"/>
          <p:cNvSpPr>
            <a:spLocks noChangeShapeType="1"/>
          </p:cNvSpPr>
          <p:nvPr/>
        </p:nvSpPr>
        <p:spPr bwMode="auto">
          <a:xfrm>
            <a:off x="4014788" y="3908425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94" name="Line 118"/>
          <p:cNvSpPr>
            <a:spLocks noChangeShapeType="1"/>
          </p:cNvSpPr>
          <p:nvPr/>
        </p:nvSpPr>
        <p:spPr bwMode="auto">
          <a:xfrm>
            <a:off x="4357688" y="3908425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95" name="Line 119"/>
          <p:cNvSpPr>
            <a:spLocks noChangeShapeType="1"/>
          </p:cNvSpPr>
          <p:nvPr/>
        </p:nvSpPr>
        <p:spPr bwMode="auto">
          <a:xfrm>
            <a:off x="4700588" y="3908425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96" name="Line 120"/>
          <p:cNvSpPr>
            <a:spLocks noChangeShapeType="1"/>
          </p:cNvSpPr>
          <p:nvPr/>
        </p:nvSpPr>
        <p:spPr bwMode="auto">
          <a:xfrm>
            <a:off x="5045075" y="3908425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97" name="Line 121"/>
          <p:cNvSpPr>
            <a:spLocks noChangeShapeType="1"/>
          </p:cNvSpPr>
          <p:nvPr/>
        </p:nvSpPr>
        <p:spPr bwMode="auto">
          <a:xfrm>
            <a:off x="5386388" y="3908425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98" name="Line 122"/>
          <p:cNvSpPr>
            <a:spLocks noChangeShapeType="1"/>
          </p:cNvSpPr>
          <p:nvPr/>
        </p:nvSpPr>
        <p:spPr bwMode="auto">
          <a:xfrm>
            <a:off x="3671888" y="4251325"/>
            <a:ext cx="2058987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099" name="Line 123"/>
          <p:cNvSpPr>
            <a:spLocks noChangeShapeType="1"/>
          </p:cNvSpPr>
          <p:nvPr/>
        </p:nvSpPr>
        <p:spPr bwMode="auto">
          <a:xfrm>
            <a:off x="3671888" y="4594225"/>
            <a:ext cx="2058987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00" name="Line 124"/>
          <p:cNvSpPr>
            <a:spLocks noChangeShapeType="1"/>
          </p:cNvSpPr>
          <p:nvPr/>
        </p:nvSpPr>
        <p:spPr bwMode="auto">
          <a:xfrm>
            <a:off x="3671888" y="4937125"/>
            <a:ext cx="2058987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01" name="Line 125"/>
          <p:cNvSpPr>
            <a:spLocks noChangeShapeType="1"/>
          </p:cNvSpPr>
          <p:nvPr/>
        </p:nvSpPr>
        <p:spPr bwMode="auto">
          <a:xfrm>
            <a:off x="3670300" y="5280025"/>
            <a:ext cx="205898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02" name="Line 126"/>
          <p:cNvSpPr>
            <a:spLocks noChangeShapeType="1"/>
          </p:cNvSpPr>
          <p:nvPr/>
        </p:nvSpPr>
        <p:spPr bwMode="auto">
          <a:xfrm>
            <a:off x="3670300" y="5622925"/>
            <a:ext cx="205898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03" name="Rectangle 127"/>
          <p:cNvSpPr>
            <a:spLocks noChangeArrowheads="1"/>
          </p:cNvSpPr>
          <p:nvPr/>
        </p:nvSpPr>
        <p:spPr bwMode="auto">
          <a:xfrm>
            <a:off x="4357688" y="4594225"/>
            <a:ext cx="1028700" cy="342900"/>
          </a:xfrm>
          <a:prstGeom prst="rect">
            <a:avLst/>
          </a:prstGeom>
          <a:solidFill>
            <a:srgbClr val="969696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27104" name="Rectangle 128"/>
          <p:cNvSpPr>
            <a:spLocks noChangeArrowheads="1"/>
          </p:cNvSpPr>
          <p:nvPr/>
        </p:nvSpPr>
        <p:spPr bwMode="auto">
          <a:xfrm>
            <a:off x="4435475" y="4375150"/>
            <a:ext cx="139700" cy="1397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27105" name="Line 129"/>
          <p:cNvSpPr>
            <a:spLocks noChangeShapeType="1"/>
          </p:cNvSpPr>
          <p:nvPr/>
        </p:nvSpPr>
        <p:spPr bwMode="auto">
          <a:xfrm flipH="1">
            <a:off x="4197350" y="4441825"/>
            <a:ext cx="0" cy="661988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06" name="Line 130"/>
          <p:cNvSpPr>
            <a:spLocks noChangeShapeType="1"/>
          </p:cNvSpPr>
          <p:nvPr/>
        </p:nvSpPr>
        <p:spPr bwMode="auto">
          <a:xfrm>
            <a:off x="5208588" y="5141913"/>
            <a:ext cx="0" cy="823912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07" name="Line 131"/>
          <p:cNvSpPr>
            <a:spLocks noChangeShapeType="1"/>
          </p:cNvSpPr>
          <p:nvPr/>
        </p:nvSpPr>
        <p:spPr bwMode="auto">
          <a:xfrm>
            <a:off x="5191125" y="5141913"/>
            <a:ext cx="382588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08" name="Line 132"/>
          <p:cNvSpPr>
            <a:spLocks noChangeShapeType="1"/>
          </p:cNvSpPr>
          <p:nvPr/>
        </p:nvSpPr>
        <p:spPr bwMode="auto">
          <a:xfrm>
            <a:off x="5568950" y="3910013"/>
            <a:ext cx="0" cy="1246187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09" name="Line 133"/>
          <p:cNvSpPr>
            <a:spLocks noChangeShapeType="1"/>
          </p:cNvSpPr>
          <p:nvPr/>
        </p:nvSpPr>
        <p:spPr bwMode="auto">
          <a:xfrm>
            <a:off x="5551488" y="5484813"/>
            <a:ext cx="0" cy="481012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10" name="Line 134"/>
          <p:cNvSpPr>
            <a:spLocks noChangeShapeType="1"/>
          </p:cNvSpPr>
          <p:nvPr/>
        </p:nvSpPr>
        <p:spPr bwMode="auto">
          <a:xfrm>
            <a:off x="5534025" y="5484813"/>
            <a:ext cx="192088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11" name="Line 135"/>
          <p:cNvSpPr>
            <a:spLocks noChangeShapeType="1"/>
          </p:cNvSpPr>
          <p:nvPr/>
        </p:nvSpPr>
        <p:spPr bwMode="auto">
          <a:xfrm>
            <a:off x="4176713" y="4441825"/>
            <a:ext cx="258762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12" name="Line 136"/>
          <p:cNvSpPr>
            <a:spLocks noChangeShapeType="1"/>
          </p:cNvSpPr>
          <p:nvPr/>
        </p:nvSpPr>
        <p:spPr bwMode="auto">
          <a:xfrm>
            <a:off x="4176713" y="5103813"/>
            <a:ext cx="604837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13" name="Rectangle 137"/>
          <p:cNvSpPr>
            <a:spLocks noChangeArrowheads="1"/>
          </p:cNvSpPr>
          <p:nvPr/>
        </p:nvSpPr>
        <p:spPr bwMode="auto">
          <a:xfrm>
            <a:off x="4781550" y="5026025"/>
            <a:ext cx="139700" cy="1397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27114" name="Text Box 138"/>
          <p:cNvSpPr txBox="1">
            <a:spLocks noChangeArrowheads="1"/>
          </p:cNvSpPr>
          <p:nvPr/>
        </p:nvSpPr>
        <p:spPr bwMode="auto">
          <a:xfrm>
            <a:off x="3824288" y="4021138"/>
            <a:ext cx="190500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5</a:t>
            </a:r>
          </a:p>
        </p:txBody>
      </p:sp>
      <p:sp>
        <p:nvSpPr>
          <p:cNvPr id="127115" name="Text Box 139"/>
          <p:cNvSpPr txBox="1">
            <a:spLocks noChangeArrowheads="1"/>
          </p:cNvSpPr>
          <p:nvPr/>
        </p:nvSpPr>
        <p:spPr bwMode="auto">
          <a:xfrm>
            <a:off x="3824288" y="4713288"/>
            <a:ext cx="1905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3</a:t>
            </a:r>
          </a:p>
        </p:txBody>
      </p:sp>
      <p:sp>
        <p:nvSpPr>
          <p:cNvPr id="127116" name="Text Box 140"/>
          <p:cNvSpPr txBox="1">
            <a:spLocks noChangeArrowheads="1"/>
          </p:cNvSpPr>
          <p:nvPr/>
        </p:nvSpPr>
        <p:spPr bwMode="auto">
          <a:xfrm>
            <a:off x="3824288" y="4371975"/>
            <a:ext cx="1905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4</a:t>
            </a:r>
          </a:p>
        </p:txBody>
      </p:sp>
      <p:sp>
        <p:nvSpPr>
          <p:cNvPr id="127117" name="Text Box 141"/>
          <p:cNvSpPr txBox="1">
            <a:spLocks noChangeArrowheads="1"/>
          </p:cNvSpPr>
          <p:nvPr/>
        </p:nvSpPr>
        <p:spPr bwMode="auto">
          <a:xfrm>
            <a:off x="3824288" y="5027613"/>
            <a:ext cx="1905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2</a:t>
            </a:r>
          </a:p>
        </p:txBody>
      </p:sp>
      <p:sp>
        <p:nvSpPr>
          <p:cNvPr id="127118" name="Text Box 142"/>
          <p:cNvSpPr txBox="1">
            <a:spLocks noChangeArrowheads="1"/>
          </p:cNvSpPr>
          <p:nvPr/>
        </p:nvSpPr>
        <p:spPr bwMode="auto">
          <a:xfrm>
            <a:off x="3824288" y="5378450"/>
            <a:ext cx="1905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1</a:t>
            </a:r>
          </a:p>
        </p:txBody>
      </p:sp>
      <p:sp>
        <p:nvSpPr>
          <p:cNvPr id="127119" name="Text Box 143"/>
          <p:cNvSpPr txBox="1">
            <a:spLocks noChangeArrowheads="1"/>
          </p:cNvSpPr>
          <p:nvPr/>
        </p:nvSpPr>
        <p:spPr bwMode="auto">
          <a:xfrm>
            <a:off x="3824288" y="5727700"/>
            <a:ext cx="1905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S</a:t>
            </a:r>
          </a:p>
        </p:txBody>
      </p:sp>
      <p:sp>
        <p:nvSpPr>
          <p:cNvPr id="127120" name="Text Box 144"/>
          <p:cNvSpPr txBox="1">
            <a:spLocks noChangeArrowheads="1"/>
          </p:cNvSpPr>
          <p:nvPr/>
        </p:nvSpPr>
        <p:spPr bwMode="auto">
          <a:xfrm>
            <a:off x="4129088" y="5727700"/>
            <a:ext cx="1905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S</a:t>
            </a:r>
          </a:p>
        </p:txBody>
      </p:sp>
      <p:sp>
        <p:nvSpPr>
          <p:cNvPr id="127121" name="Text Box 145"/>
          <p:cNvSpPr txBox="1">
            <a:spLocks noChangeArrowheads="1"/>
          </p:cNvSpPr>
          <p:nvPr/>
        </p:nvSpPr>
        <p:spPr bwMode="auto">
          <a:xfrm>
            <a:off x="4167188" y="4024313"/>
            <a:ext cx="1905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Z</a:t>
            </a:r>
          </a:p>
        </p:txBody>
      </p:sp>
      <p:sp>
        <p:nvSpPr>
          <p:cNvPr id="127122" name="Text Box 146"/>
          <p:cNvSpPr txBox="1">
            <a:spLocks noChangeArrowheads="1"/>
          </p:cNvSpPr>
          <p:nvPr/>
        </p:nvSpPr>
        <p:spPr bwMode="auto">
          <a:xfrm>
            <a:off x="4127500" y="5378450"/>
            <a:ext cx="1905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1</a:t>
            </a:r>
          </a:p>
        </p:txBody>
      </p:sp>
      <p:sp>
        <p:nvSpPr>
          <p:cNvPr id="127123" name="Text Box 147"/>
          <p:cNvSpPr txBox="1">
            <a:spLocks noChangeArrowheads="1"/>
          </p:cNvSpPr>
          <p:nvPr/>
        </p:nvSpPr>
        <p:spPr bwMode="auto">
          <a:xfrm>
            <a:off x="4478338" y="5378450"/>
            <a:ext cx="190500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dirty="0">
                <a:solidFill>
                  <a:srgbClr val="CC0000"/>
                </a:solidFill>
              </a:rPr>
              <a:t>2</a:t>
            </a:r>
          </a:p>
        </p:txBody>
      </p:sp>
      <p:sp>
        <p:nvSpPr>
          <p:cNvPr id="127124" name="Text Box 148"/>
          <p:cNvSpPr txBox="1">
            <a:spLocks noChangeArrowheads="1"/>
          </p:cNvSpPr>
          <p:nvPr/>
        </p:nvSpPr>
        <p:spPr bwMode="auto">
          <a:xfrm>
            <a:off x="4478338" y="5727700"/>
            <a:ext cx="1905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1</a:t>
            </a:r>
          </a:p>
        </p:txBody>
      </p:sp>
      <p:sp>
        <p:nvSpPr>
          <p:cNvPr id="127125" name="Text Box 149"/>
          <p:cNvSpPr txBox="1">
            <a:spLocks noChangeArrowheads="1"/>
          </p:cNvSpPr>
          <p:nvPr/>
        </p:nvSpPr>
        <p:spPr bwMode="auto">
          <a:xfrm>
            <a:off x="4824413" y="5378450"/>
            <a:ext cx="190500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dirty="0">
                <a:solidFill>
                  <a:srgbClr val="CC0000"/>
                </a:solidFill>
              </a:rPr>
              <a:t>3</a:t>
            </a:r>
          </a:p>
        </p:txBody>
      </p:sp>
      <p:sp>
        <p:nvSpPr>
          <p:cNvPr id="127126" name="Text Box 150"/>
          <p:cNvSpPr txBox="1">
            <a:spLocks noChangeArrowheads="1"/>
          </p:cNvSpPr>
          <p:nvPr/>
        </p:nvSpPr>
        <p:spPr bwMode="auto">
          <a:xfrm>
            <a:off x="4824413" y="5727700"/>
            <a:ext cx="1905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2</a:t>
            </a:r>
          </a:p>
        </p:txBody>
      </p:sp>
      <p:sp>
        <p:nvSpPr>
          <p:cNvPr id="127127" name="Line 151"/>
          <p:cNvSpPr>
            <a:spLocks noChangeShapeType="1"/>
          </p:cNvSpPr>
          <p:nvPr/>
        </p:nvSpPr>
        <p:spPr bwMode="auto">
          <a:xfrm>
            <a:off x="6958013" y="5808663"/>
            <a:ext cx="1587" cy="163512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28" name="Line 152"/>
          <p:cNvSpPr>
            <a:spLocks noChangeShapeType="1"/>
          </p:cNvSpPr>
          <p:nvPr/>
        </p:nvSpPr>
        <p:spPr bwMode="auto">
          <a:xfrm>
            <a:off x="6619875" y="4106863"/>
            <a:ext cx="273050" cy="0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29" name="Rectangle 153"/>
          <p:cNvSpPr>
            <a:spLocks noChangeArrowheads="1"/>
          </p:cNvSpPr>
          <p:nvPr/>
        </p:nvSpPr>
        <p:spPr bwMode="auto">
          <a:xfrm>
            <a:off x="7223125" y="4365625"/>
            <a:ext cx="139700" cy="1397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27130" name="Rectangle 154"/>
          <p:cNvSpPr>
            <a:spLocks noChangeArrowheads="1"/>
          </p:cNvSpPr>
          <p:nvPr/>
        </p:nvSpPr>
        <p:spPr bwMode="auto">
          <a:xfrm>
            <a:off x="7546975" y="5048250"/>
            <a:ext cx="139700" cy="1397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27131" name="Line 155"/>
          <p:cNvSpPr>
            <a:spLocks noChangeShapeType="1"/>
          </p:cNvSpPr>
          <p:nvPr/>
        </p:nvSpPr>
        <p:spPr bwMode="auto">
          <a:xfrm>
            <a:off x="6958013" y="4425950"/>
            <a:ext cx="0" cy="700088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32" name="Line 156"/>
          <p:cNvSpPr>
            <a:spLocks noChangeShapeType="1"/>
          </p:cNvSpPr>
          <p:nvPr/>
        </p:nvSpPr>
        <p:spPr bwMode="auto">
          <a:xfrm>
            <a:off x="6958013" y="4446588"/>
            <a:ext cx="282575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33" name="Line 157"/>
          <p:cNvSpPr>
            <a:spLocks noChangeShapeType="1"/>
          </p:cNvSpPr>
          <p:nvPr/>
        </p:nvSpPr>
        <p:spPr bwMode="auto">
          <a:xfrm>
            <a:off x="6938963" y="5116513"/>
            <a:ext cx="608012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34" name="Text Box 158"/>
          <p:cNvSpPr txBox="1">
            <a:spLocks noChangeArrowheads="1"/>
          </p:cNvSpPr>
          <p:nvPr/>
        </p:nvSpPr>
        <p:spPr bwMode="auto">
          <a:xfrm>
            <a:off x="684213" y="3276600"/>
            <a:ext cx="512762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a)</a:t>
            </a:r>
          </a:p>
        </p:txBody>
      </p:sp>
      <p:sp>
        <p:nvSpPr>
          <p:cNvPr id="127135" name="Text Box 159"/>
          <p:cNvSpPr txBox="1">
            <a:spLocks noChangeArrowheads="1"/>
          </p:cNvSpPr>
          <p:nvPr/>
        </p:nvSpPr>
        <p:spPr bwMode="auto">
          <a:xfrm>
            <a:off x="3544888" y="3276600"/>
            <a:ext cx="512762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b)</a:t>
            </a:r>
          </a:p>
        </p:txBody>
      </p:sp>
      <p:sp>
        <p:nvSpPr>
          <p:cNvPr id="127136" name="Text Box 160"/>
          <p:cNvSpPr txBox="1">
            <a:spLocks noChangeArrowheads="1"/>
          </p:cNvSpPr>
          <p:nvPr/>
        </p:nvSpPr>
        <p:spPr bwMode="auto">
          <a:xfrm>
            <a:off x="6315075" y="3276600"/>
            <a:ext cx="512763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c)</a:t>
            </a:r>
          </a:p>
        </p:txBody>
      </p:sp>
      <p:sp>
        <p:nvSpPr>
          <p:cNvPr id="127137" name="Text Box 161"/>
          <p:cNvSpPr txBox="1">
            <a:spLocks noChangeArrowheads="1"/>
          </p:cNvSpPr>
          <p:nvPr/>
        </p:nvSpPr>
        <p:spPr bwMode="auto">
          <a:xfrm>
            <a:off x="706438" y="6035675"/>
            <a:ext cx="512762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d)</a:t>
            </a:r>
          </a:p>
        </p:txBody>
      </p:sp>
      <p:sp>
        <p:nvSpPr>
          <p:cNvPr id="127138" name="Text Box 162"/>
          <p:cNvSpPr txBox="1">
            <a:spLocks noChangeArrowheads="1"/>
          </p:cNvSpPr>
          <p:nvPr/>
        </p:nvSpPr>
        <p:spPr bwMode="auto">
          <a:xfrm>
            <a:off x="3552825" y="6035675"/>
            <a:ext cx="512763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e)</a:t>
            </a:r>
          </a:p>
        </p:txBody>
      </p:sp>
      <p:sp>
        <p:nvSpPr>
          <p:cNvPr id="127139" name="Text Box 163"/>
          <p:cNvSpPr txBox="1">
            <a:spLocks noChangeArrowheads="1"/>
          </p:cNvSpPr>
          <p:nvPr/>
        </p:nvSpPr>
        <p:spPr bwMode="auto">
          <a:xfrm>
            <a:off x="6324600" y="6035675"/>
            <a:ext cx="512763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f)</a:t>
            </a:r>
          </a:p>
        </p:txBody>
      </p:sp>
      <p:grpSp>
        <p:nvGrpSpPr>
          <p:cNvPr id="127140" name="Group 164"/>
          <p:cNvGrpSpPr>
            <a:grpSpLocks/>
          </p:cNvGrpSpPr>
          <p:nvPr/>
        </p:nvGrpSpPr>
        <p:grpSpPr bwMode="auto">
          <a:xfrm>
            <a:off x="4071938" y="5688013"/>
            <a:ext cx="249237" cy="230187"/>
            <a:chOff x="3878" y="1280"/>
            <a:chExt cx="148" cy="137"/>
          </a:xfrm>
        </p:grpSpPr>
        <p:sp>
          <p:nvSpPr>
            <p:cNvPr id="127211" name="Oval 165"/>
            <p:cNvSpPr>
              <a:spLocks noChangeArrowheads="1"/>
            </p:cNvSpPr>
            <p:nvPr/>
          </p:nvSpPr>
          <p:spPr bwMode="auto">
            <a:xfrm>
              <a:off x="3878" y="1280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7212" name="Text Box 166"/>
            <p:cNvSpPr txBox="1">
              <a:spLocks noChangeArrowheads="1"/>
            </p:cNvSpPr>
            <p:nvPr/>
          </p:nvSpPr>
          <p:spPr bwMode="auto">
            <a:xfrm>
              <a:off x="3917" y="1287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S</a:t>
              </a:r>
            </a:p>
          </p:txBody>
        </p:sp>
      </p:grpSp>
      <p:grpSp>
        <p:nvGrpSpPr>
          <p:cNvPr id="127141" name="Group 167"/>
          <p:cNvGrpSpPr>
            <a:grpSpLocks/>
          </p:cNvGrpSpPr>
          <p:nvPr/>
        </p:nvGrpSpPr>
        <p:grpSpPr bwMode="auto">
          <a:xfrm>
            <a:off x="4086225" y="3962400"/>
            <a:ext cx="247650" cy="230188"/>
            <a:chOff x="4014" y="1416"/>
            <a:chExt cx="148" cy="137"/>
          </a:xfrm>
        </p:grpSpPr>
        <p:sp>
          <p:nvSpPr>
            <p:cNvPr id="127209" name="Oval 168"/>
            <p:cNvSpPr>
              <a:spLocks noChangeArrowheads="1"/>
            </p:cNvSpPr>
            <p:nvPr/>
          </p:nvSpPr>
          <p:spPr bwMode="auto">
            <a:xfrm>
              <a:off x="4014" y="1416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7210" name="Text Box 169"/>
            <p:cNvSpPr txBox="1">
              <a:spLocks noChangeArrowheads="1"/>
            </p:cNvSpPr>
            <p:nvPr/>
          </p:nvSpPr>
          <p:spPr bwMode="auto">
            <a:xfrm>
              <a:off x="4053" y="1423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T</a:t>
              </a:r>
            </a:p>
          </p:txBody>
        </p:sp>
      </p:grpSp>
      <p:grpSp>
        <p:nvGrpSpPr>
          <p:cNvPr id="127142" name="Group 170"/>
          <p:cNvGrpSpPr>
            <a:grpSpLocks/>
          </p:cNvGrpSpPr>
          <p:nvPr/>
        </p:nvGrpSpPr>
        <p:grpSpPr bwMode="auto">
          <a:xfrm>
            <a:off x="1579563" y="4338638"/>
            <a:ext cx="249237" cy="230187"/>
            <a:chOff x="3878" y="1280"/>
            <a:chExt cx="148" cy="137"/>
          </a:xfrm>
        </p:grpSpPr>
        <p:sp>
          <p:nvSpPr>
            <p:cNvPr id="127207" name="Oval 171"/>
            <p:cNvSpPr>
              <a:spLocks noChangeArrowheads="1"/>
            </p:cNvSpPr>
            <p:nvPr/>
          </p:nvSpPr>
          <p:spPr bwMode="auto">
            <a:xfrm>
              <a:off x="3878" y="1280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7208" name="Text Box 172"/>
            <p:cNvSpPr txBox="1">
              <a:spLocks noChangeArrowheads="1"/>
            </p:cNvSpPr>
            <p:nvPr/>
          </p:nvSpPr>
          <p:spPr bwMode="auto">
            <a:xfrm>
              <a:off x="3917" y="1287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S</a:t>
              </a:r>
            </a:p>
          </p:txBody>
        </p:sp>
      </p:grpSp>
      <p:grpSp>
        <p:nvGrpSpPr>
          <p:cNvPr id="127143" name="Group 173"/>
          <p:cNvGrpSpPr>
            <a:grpSpLocks/>
          </p:cNvGrpSpPr>
          <p:nvPr/>
        </p:nvGrpSpPr>
        <p:grpSpPr bwMode="auto">
          <a:xfrm>
            <a:off x="1936750" y="4997450"/>
            <a:ext cx="247650" cy="230188"/>
            <a:chOff x="4014" y="1416"/>
            <a:chExt cx="148" cy="137"/>
          </a:xfrm>
        </p:grpSpPr>
        <p:sp>
          <p:nvSpPr>
            <p:cNvPr id="127205" name="Oval 174"/>
            <p:cNvSpPr>
              <a:spLocks noChangeArrowheads="1"/>
            </p:cNvSpPr>
            <p:nvPr/>
          </p:nvSpPr>
          <p:spPr bwMode="auto">
            <a:xfrm>
              <a:off x="4014" y="1416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7206" name="Text Box 175"/>
            <p:cNvSpPr txBox="1">
              <a:spLocks noChangeArrowheads="1"/>
            </p:cNvSpPr>
            <p:nvPr/>
          </p:nvSpPr>
          <p:spPr bwMode="auto">
            <a:xfrm>
              <a:off x="4053" y="1423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T</a:t>
              </a:r>
            </a:p>
          </p:txBody>
        </p:sp>
      </p:grpSp>
      <p:grpSp>
        <p:nvGrpSpPr>
          <p:cNvPr id="127144" name="Group 176"/>
          <p:cNvGrpSpPr>
            <a:grpSpLocks/>
          </p:cNvGrpSpPr>
          <p:nvPr/>
        </p:nvGrpSpPr>
        <p:grpSpPr bwMode="auto">
          <a:xfrm>
            <a:off x="1543050" y="1543050"/>
            <a:ext cx="247650" cy="230188"/>
            <a:chOff x="3878" y="1280"/>
            <a:chExt cx="148" cy="137"/>
          </a:xfrm>
        </p:grpSpPr>
        <p:sp>
          <p:nvSpPr>
            <p:cNvPr id="127203" name="Oval 177"/>
            <p:cNvSpPr>
              <a:spLocks noChangeArrowheads="1"/>
            </p:cNvSpPr>
            <p:nvPr/>
          </p:nvSpPr>
          <p:spPr bwMode="auto">
            <a:xfrm>
              <a:off x="3878" y="1280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7204" name="Text Box 178"/>
            <p:cNvSpPr txBox="1">
              <a:spLocks noChangeArrowheads="1"/>
            </p:cNvSpPr>
            <p:nvPr/>
          </p:nvSpPr>
          <p:spPr bwMode="auto">
            <a:xfrm>
              <a:off x="3917" y="1287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S</a:t>
              </a:r>
            </a:p>
          </p:txBody>
        </p:sp>
      </p:grpSp>
      <p:grpSp>
        <p:nvGrpSpPr>
          <p:cNvPr id="127145" name="Group 179"/>
          <p:cNvGrpSpPr>
            <a:grpSpLocks/>
          </p:cNvGrpSpPr>
          <p:nvPr/>
        </p:nvGrpSpPr>
        <p:grpSpPr bwMode="auto">
          <a:xfrm>
            <a:off x="1893888" y="2238375"/>
            <a:ext cx="249237" cy="230188"/>
            <a:chOff x="4014" y="1416"/>
            <a:chExt cx="148" cy="137"/>
          </a:xfrm>
        </p:grpSpPr>
        <p:sp>
          <p:nvSpPr>
            <p:cNvPr id="127201" name="Oval 180"/>
            <p:cNvSpPr>
              <a:spLocks noChangeArrowheads="1"/>
            </p:cNvSpPr>
            <p:nvPr/>
          </p:nvSpPr>
          <p:spPr bwMode="auto">
            <a:xfrm>
              <a:off x="4014" y="1416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7202" name="Text Box 181"/>
            <p:cNvSpPr txBox="1">
              <a:spLocks noChangeArrowheads="1"/>
            </p:cNvSpPr>
            <p:nvPr/>
          </p:nvSpPr>
          <p:spPr bwMode="auto">
            <a:xfrm>
              <a:off x="4053" y="1423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T</a:t>
              </a:r>
            </a:p>
          </p:txBody>
        </p:sp>
      </p:grpSp>
      <p:grpSp>
        <p:nvGrpSpPr>
          <p:cNvPr id="127146" name="Group 182"/>
          <p:cNvGrpSpPr>
            <a:grpSpLocks/>
          </p:cNvGrpSpPr>
          <p:nvPr/>
        </p:nvGrpSpPr>
        <p:grpSpPr bwMode="auto">
          <a:xfrm>
            <a:off x="7170738" y="1549400"/>
            <a:ext cx="249237" cy="230188"/>
            <a:chOff x="3878" y="1280"/>
            <a:chExt cx="148" cy="137"/>
          </a:xfrm>
        </p:grpSpPr>
        <p:sp>
          <p:nvSpPr>
            <p:cNvPr id="127199" name="Oval 183"/>
            <p:cNvSpPr>
              <a:spLocks noChangeArrowheads="1"/>
            </p:cNvSpPr>
            <p:nvPr/>
          </p:nvSpPr>
          <p:spPr bwMode="auto">
            <a:xfrm>
              <a:off x="3878" y="1280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7200" name="Text Box 184"/>
            <p:cNvSpPr txBox="1">
              <a:spLocks noChangeArrowheads="1"/>
            </p:cNvSpPr>
            <p:nvPr/>
          </p:nvSpPr>
          <p:spPr bwMode="auto">
            <a:xfrm>
              <a:off x="3917" y="1287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S</a:t>
              </a:r>
            </a:p>
          </p:txBody>
        </p:sp>
      </p:grpSp>
      <p:grpSp>
        <p:nvGrpSpPr>
          <p:cNvPr id="127147" name="Group 185"/>
          <p:cNvGrpSpPr>
            <a:grpSpLocks/>
          </p:cNvGrpSpPr>
          <p:nvPr/>
        </p:nvGrpSpPr>
        <p:grpSpPr bwMode="auto">
          <a:xfrm>
            <a:off x="7502525" y="2228850"/>
            <a:ext cx="247650" cy="230188"/>
            <a:chOff x="4014" y="1416"/>
            <a:chExt cx="148" cy="137"/>
          </a:xfrm>
        </p:grpSpPr>
        <p:sp>
          <p:nvSpPr>
            <p:cNvPr id="127197" name="Oval 186"/>
            <p:cNvSpPr>
              <a:spLocks noChangeArrowheads="1"/>
            </p:cNvSpPr>
            <p:nvPr/>
          </p:nvSpPr>
          <p:spPr bwMode="auto">
            <a:xfrm>
              <a:off x="4014" y="1416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7198" name="Text Box 187"/>
            <p:cNvSpPr txBox="1">
              <a:spLocks noChangeArrowheads="1"/>
            </p:cNvSpPr>
            <p:nvPr/>
          </p:nvSpPr>
          <p:spPr bwMode="auto">
            <a:xfrm>
              <a:off x="4053" y="1423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T</a:t>
              </a:r>
            </a:p>
          </p:txBody>
        </p:sp>
      </p:grpSp>
      <p:grpSp>
        <p:nvGrpSpPr>
          <p:cNvPr id="127148" name="Group 188"/>
          <p:cNvGrpSpPr>
            <a:grpSpLocks/>
          </p:cNvGrpSpPr>
          <p:nvPr/>
        </p:nvGrpSpPr>
        <p:grpSpPr bwMode="auto">
          <a:xfrm>
            <a:off x="3732213" y="5684838"/>
            <a:ext cx="249237" cy="230187"/>
            <a:chOff x="3878" y="1280"/>
            <a:chExt cx="148" cy="137"/>
          </a:xfrm>
        </p:grpSpPr>
        <p:sp>
          <p:nvSpPr>
            <p:cNvPr id="127195" name="Oval 189"/>
            <p:cNvSpPr>
              <a:spLocks noChangeArrowheads="1"/>
            </p:cNvSpPr>
            <p:nvPr/>
          </p:nvSpPr>
          <p:spPr bwMode="auto">
            <a:xfrm>
              <a:off x="3878" y="1280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7196" name="Text Box 190"/>
            <p:cNvSpPr txBox="1">
              <a:spLocks noChangeArrowheads="1"/>
            </p:cNvSpPr>
            <p:nvPr/>
          </p:nvSpPr>
          <p:spPr bwMode="auto">
            <a:xfrm>
              <a:off x="3917" y="1287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S</a:t>
              </a:r>
            </a:p>
          </p:txBody>
        </p:sp>
      </p:grpSp>
      <p:sp>
        <p:nvSpPr>
          <p:cNvPr id="127149" name="Rectangle 191"/>
          <p:cNvSpPr>
            <a:spLocks noChangeArrowheads="1"/>
          </p:cNvSpPr>
          <p:nvPr/>
        </p:nvSpPr>
        <p:spPr bwMode="auto">
          <a:xfrm>
            <a:off x="3663951" y="1141413"/>
            <a:ext cx="2090737" cy="205740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27150" name="Line 192"/>
          <p:cNvSpPr>
            <a:spLocks noChangeShapeType="1"/>
          </p:cNvSpPr>
          <p:nvPr/>
        </p:nvSpPr>
        <p:spPr bwMode="auto">
          <a:xfrm>
            <a:off x="5195888" y="2373313"/>
            <a:ext cx="0" cy="823912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51" name="Line 193"/>
          <p:cNvSpPr>
            <a:spLocks noChangeShapeType="1"/>
          </p:cNvSpPr>
          <p:nvPr/>
        </p:nvSpPr>
        <p:spPr bwMode="auto">
          <a:xfrm>
            <a:off x="5180013" y="2373313"/>
            <a:ext cx="382587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52" name="Line 194"/>
          <p:cNvSpPr>
            <a:spLocks noChangeShapeType="1"/>
          </p:cNvSpPr>
          <p:nvPr/>
        </p:nvSpPr>
        <p:spPr bwMode="auto">
          <a:xfrm>
            <a:off x="5557838" y="1141413"/>
            <a:ext cx="0" cy="1247775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53" name="Line 195"/>
          <p:cNvSpPr>
            <a:spLocks noChangeShapeType="1"/>
          </p:cNvSpPr>
          <p:nvPr/>
        </p:nvSpPr>
        <p:spPr bwMode="auto">
          <a:xfrm flipH="1">
            <a:off x="4214813" y="1390650"/>
            <a:ext cx="1587" cy="180340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54" name="Line 196"/>
          <p:cNvSpPr>
            <a:spLocks noChangeShapeType="1"/>
          </p:cNvSpPr>
          <p:nvPr/>
        </p:nvSpPr>
        <p:spPr bwMode="auto">
          <a:xfrm>
            <a:off x="4019550" y="1141413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55" name="Line 197"/>
          <p:cNvSpPr>
            <a:spLocks noChangeShapeType="1"/>
          </p:cNvSpPr>
          <p:nvPr/>
        </p:nvSpPr>
        <p:spPr bwMode="auto">
          <a:xfrm>
            <a:off x="4362450" y="1141413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56" name="Line 198"/>
          <p:cNvSpPr>
            <a:spLocks noChangeShapeType="1"/>
          </p:cNvSpPr>
          <p:nvPr/>
        </p:nvSpPr>
        <p:spPr bwMode="auto">
          <a:xfrm>
            <a:off x="4705350" y="1141413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57" name="Line 199"/>
          <p:cNvSpPr>
            <a:spLocks noChangeShapeType="1"/>
          </p:cNvSpPr>
          <p:nvPr/>
        </p:nvSpPr>
        <p:spPr bwMode="auto">
          <a:xfrm>
            <a:off x="5049838" y="1141413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58" name="Line 200"/>
          <p:cNvSpPr>
            <a:spLocks noChangeShapeType="1"/>
          </p:cNvSpPr>
          <p:nvPr/>
        </p:nvSpPr>
        <p:spPr bwMode="auto">
          <a:xfrm>
            <a:off x="5391150" y="1141413"/>
            <a:ext cx="0" cy="205740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59" name="Line 201"/>
          <p:cNvSpPr>
            <a:spLocks noChangeShapeType="1"/>
          </p:cNvSpPr>
          <p:nvPr/>
        </p:nvSpPr>
        <p:spPr bwMode="auto">
          <a:xfrm>
            <a:off x="3676650" y="1484313"/>
            <a:ext cx="205898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60" name="Line 202"/>
          <p:cNvSpPr>
            <a:spLocks noChangeShapeType="1"/>
          </p:cNvSpPr>
          <p:nvPr/>
        </p:nvSpPr>
        <p:spPr bwMode="auto">
          <a:xfrm>
            <a:off x="3676650" y="1827213"/>
            <a:ext cx="205898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61" name="Line 203"/>
          <p:cNvSpPr>
            <a:spLocks noChangeShapeType="1"/>
          </p:cNvSpPr>
          <p:nvPr/>
        </p:nvSpPr>
        <p:spPr bwMode="auto">
          <a:xfrm>
            <a:off x="3676650" y="2170113"/>
            <a:ext cx="205898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62" name="Line 204"/>
          <p:cNvSpPr>
            <a:spLocks noChangeShapeType="1"/>
          </p:cNvSpPr>
          <p:nvPr/>
        </p:nvSpPr>
        <p:spPr bwMode="auto">
          <a:xfrm>
            <a:off x="3675063" y="2513013"/>
            <a:ext cx="2058987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63" name="Line 205"/>
          <p:cNvSpPr>
            <a:spLocks noChangeShapeType="1"/>
          </p:cNvSpPr>
          <p:nvPr/>
        </p:nvSpPr>
        <p:spPr bwMode="auto">
          <a:xfrm>
            <a:off x="3675063" y="2855913"/>
            <a:ext cx="2058987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64" name="Rectangle 206"/>
          <p:cNvSpPr>
            <a:spLocks noChangeArrowheads="1"/>
          </p:cNvSpPr>
          <p:nvPr/>
        </p:nvSpPr>
        <p:spPr bwMode="auto">
          <a:xfrm>
            <a:off x="4362450" y="1827213"/>
            <a:ext cx="1028700" cy="342900"/>
          </a:xfrm>
          <a:prstGeom prst="rect">
            <a:avLst/>
          </a:prstGeom>
          <a:solidFill>
            <a:srgbClr val="969696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27165" name="Line 207"/>
          <p:cNvSpPr>
            <a:spLocks noChangeShapeType="1"/>
          </p:cNvSpPr>
          <p:nvPr/>
        </p:nvSpPr>
        <p:spPr bwMode="auto">
          <a:xfrm>
            <a:off x="5556250" y="2717800"/>
            <a:ext cx="0" cy="481013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66" name="Line 208"/>
          <p:cNvSpPr>
            <a:spLocks noChangeShapeType="1"/>
          </p:cNvSpPr>
          <p:nvPr/>
        </p:nvSpPr>
        <p:spPr bwMode="auto">
          <a:xfrm>
            <a:off x="5538788" y="2717800"/>
            <a:ext cx="192087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67" name="Text Box 209"/>
          <p:cNvSpPr txBox="1">
            <a:spLocks noChangeArrowheads="1"/>
          </p:cNvSpPr>
          <p:nvPr/>
        </p:nvSpPr>
        <p:spPr bwMode="auto">
          <a:xfrm>
            <a:off x="4478338" y="1258918"/>
            <a:ext cx="1905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dirty="0">
                <a:solidFill>
                  <a:srgbClr val="CC0000"/>
                </a:solidFill>
              </a:rPr>
              <a:t>1</a:t>
            </a:r>
          </a:p>
        </p:txBody>
      </p:sp>
      <p:sp>
        <p:nvSpPr>
          <p:cNvPr id="127168" name="Text Box 210"/>
          <p:cNvSpPr txBox="1">
            <a:spLocks noChangeArrowheads="1"/>
          </p:cNvSpPr>
          <p:nvPr/>
        </p:nvSpPr>
        <p:spPr bwMode="auto">
          <a:xfrm>
            <a:off x="4856163" y="1252538"/>
            <a:ext cx="190500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dirty="0">
                <a:solidFill>
                  <a:srgbClr val="CC0000"/>
                </a:solidFill>
              </a:rPr>
              <a:t>2</a:t>
            </a:r>
          </a:p>
        </p:txBody>
      </p:sp>
      <p:sp>
        <p:nvSpPr>
          <p:cNvPr id="127169" name="Text Box 211"/>
          <p:cNvSpPr txBox="1">
            <a:spLocks noChangeArrowheads="1"/>
          </p:cNvSpPr>
          <p:nvPr/>
        </p:nvSpPr>
        <p:spPr bwMode="auto">
          <a:xfrm>
            <a:off x="4856163" y="1577182"/>
            <a:ext cx="1905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dirty="0">
                <a:solidFill>
                  <a:srgbClr val="CC0000"/>
                </a:solidFill>
              </a:rPr>
              <a:t>1</a:t>
            </a:r>
          </a:p>
        </p:txBody>
      </p:sp>
      <p:sp>
        <p:nvSpPr>
          <p:cNvPr id="127170" name="Text Box 212"/>
          <p:cNvSpPr txBox="1">
            <a:spLocks noChangeArrowheads="1"/>
          </p:cNvSpPr>
          <p:nvPr/>
        </p:nvSpPr>
        <p:spPr bwMode="auto">
          <a:xfrm>
            <a:off x="4089400" y="1577182"/>
            <a:ext cx="244475" cy="193675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(1)</a:t>
            </a:r>
          </a:p>
        </p:txBody>
      </p:sp>
      <p:sp>
        <p:nvSpPr>
          <p:cNvPr id="127171" name="Text Box 213"/>
          <p:cNvSpPr txBox="1">
            <a:spLocks noChangeArrowheads="1"/>
          </p:cNvSpPr>
          <p:nvPr/>
        </p:nvSpPr>
        <p:spPr bwMode="auto">
          <a:xfrm>
            <a:off x="4478338" y="1601788"/>
            <a:ext cx="1905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S</a:t>
            </a:r>
          </a:p>
        </p:txBody>
      </p:sp>
      <p:sp>
        <p:nvSpPr>
          <p:cNvPr id="127172" name="Text Box 214"/>
          <p:cNvSpPr txBox="1">
            <a:spLocks noChangeArrowheads="1"/>
          </p:cNvSpPr>
          <p:nvPr/>
        </p:nvSpPr>
        <p:spPr bwMode="auto">
          <a:xfrm>
            <a:off x="5197475" y="1252538"/>
            <a:ext cx="190500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dirty="0">
                <a:solidFill>
                  <a:srgbClr val="CC0000"/>
                </a:solidFill>
              </a:rPr>
              <a:t>3</a:t>
            </a:r>
          </a:p>
        </p:txBody>
      </p:sp>
      <p:sp>
        <p:nvSpPr>
          <p:cNvPr id="127173" name="Text Box 215"/>
          <p:cNvSpPr txBox="1">
            <a:spLocks noChangeArrowheads="1"/>
          </p:cNvSpPr>
          <p:nvPr/>
        </p:nvSpPr>
        <p:spPr bwMode="auto">
          <a:xfrm>
            <a:off x="5197475" y="1577182"/>
            <a:ext cx="1905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2</a:t>
            </a:r>
          </a:p>
        </p:txBody>
      </p:sp>
      <p:sp>
        <p:nvSpPr>
          <p:cNvPr id="127174" name="Text Box 216"/>
          <p:cNvSpPr txBox="1">
            <a:spLocks noChangeArrowheads="1"/>
          </p:cNvSpPr>
          <p:nvPr/>
        </p:nvSpPr>
        <p:spPr bwMode="auto">
          <a:xfrm>
            <a:off x="4089400" y="1893888"/>
            <a:ext cx="255588" cy="193675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(2)</a:t>
            </a:r>
          </a:p>
        </p:txBody>
      </p:sp>
      <p:sp>
        <p:nvSpPr>
          <p:cNvPr id="127175" name="Text Box 217"/>
          <p:cNvSpPr txBox="1">
            <a:spLocks noChangeArrowheads="1"/>
          </p:cNvSpPr>
          <p:nvPr/>
        </p:nvSpPr>
        <p:spPr bwMode="auto">
          <a:xfrm>
            <a:off x="5449888" y="1252538"/>
            <a:ext cx="273050" cy="200055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dirty="0">
                <a:solidFill>
                  <a:srgbClr val="CC0000"/>
                </a:solidFill>
              </a:rPr>
              <a:t>(4)</a:t>
            </a:r>
          </a:p>
        </p:txBody>
      </p:sp>
      <p:sp>
        <p:nvSpPr>
          <p:cNvPr id="127176" name="Text Box 218"/>
          <p:cNvSpPr txBox="1">
            <a:spLocks noChangeArrowheads="1"/>
          </p:cNvSpPr>
          <p:nvPr/>
        </p:nvSpPr>
        <p:spPr bwMode="auto">
          <a:xfrm>
            <a:off x="5445125" y="1577975"/>
            <a:ext cx="277813" cy="192088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(3)</a:t>
            </a:r>
          </a:p>
        </p:txBody>
      </p:sp>
      <p:sp>
        <p:nvSpPr>
          <p:cNvPr id="127177" name="Text Box 219"/>
          <p:cNvSpPr txBox="1">
            <a:spLocks noChangeArrowheads="1"/>
          </p:cNvSpPr>
          <p:nvPr/>
        </p:nvSpPr>
        <p:spPr bwMode="auto">
          <a:xfrm>
            <a:off x="4090988" y="2244725"/>
            <a:ext cx="261937" cy="192088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(3)</a:t>
            </a:r>
          </a:p>
        </p:txBody>
      </p:sp>
      <p:sp>
        <p:nvSpPr>
          <p:cNvPr id="127178" name="Text Box 220"/>
          <p:cNvSpPr txBox="1">
            <a:spLocks noChangeArrowheads="1"/>
          </p:cNvSpPr>
          <p:nvPr/>
        </p:nvSpPr>
        <p:spPr bwMode="auto">
          <a:xfrm>
            <a:off x="5449888" y="1927225"/>
            <a:ext cx="274637" cy="193675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(4)</a:t>
            </a:r>
          </a:p>
        </p:txBody>
      </p:sp>
      <p:sp>
        <p:nvSpPr>
          <p:cNvPr id="127179" name="Text Box 221"/>
          <p:cNvSpPr txBox="1">
            <a:spLocks noChangeArrowheads="1"/>
          </p:cNvSpPr>
          <p:nvPr/>
        </p:nvSpPr>
        <p:spPr bwMode="auto">
          <a:xfrm>
            <a:off x="4094163" y="2600325"/>
            <a:ext cx="261937" cy="193675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(4)</a:t>
            </a:r>
          </a:p>
        </p:txBody>
      </p:sp>
      <p:sp>
        <p:nvSpPr>
          <p:cNvPr id="127180" name="Text Box 222"/>
          <p:cNvSpPr txBox="1">
            <a:spLocks noChangeArrowheads="1"/>
          </p:cNvSpPr>
          <p:nvPr/>
        </p:nvSpPr>
        <p:spPr bwMode="auto">
          <a:xfrm>
            <a:off x="5445125" y="2247901"/>
            <a:ext cx="277813" cy="193675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(5)</a:t>
            </a:r>
          </a:p>
        </p:txBody>
      </p:sp>
      <p:sp>
        <p:nvSpPr>
          <p:cNvPr id="127181" name="Text Box 223"/>
          <p:cNvSpPr txBox="1">
            <a:spLocks noChangeArrowheads="1"/>
          </p:cNvSpPr>
          <p:nvPr/>
        </p:nvSpPr>
        <p:spPr bwMode="auto">
          <a:xfrm>
            <a:off x="5119688" y="2247901"/>
            <a:ext cx="252412" cy="193675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(6)</a:t>
            </a:r>
          </a:p>
        </p:txBody>
      </p:sp>
      <p:sp>
        <p:nvSpPr>
          <p:cNvPr id="127182" name="Text Box 224"/>
          <p:cNvSpPr txBox="1">
            <a:spLocks noChangeArrowheads="1"/>
          </p:cNvSpPr>
          <p:nvPr/>
        </p:nvSpPr>
        <p:spPr bwMode="auto">
          <a:xfrm>
            <a:off x="5119688" y="2598738"/>
            <a:ext cx="254000" cy="193675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(7)</a:t>
            </a:r>
          </a:p>
        </p:txBody>
      </p:sp>
      <p:sp>
        <p:nvSpPr>
          <p:cNvPr id="127183" name="Text Box 225"/>
          <p:cNvSpPr txBox="1">
            <a:spLocks noChangeArrowheads="1"/>
          </p:cNvSpPr>
          <p:nvPr/>
        </p:nvSpPr>
        <p:spPr bwMode="auto">
          <a:xfrm>
            <a:off x="5119688" y="2941638"/>
            <a:ext cx="247650" cy="193675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>
                <a:solidFill>
                  <a:srgbClr val="CC0000"/>
                </a:solidFill>
              </a:rPr>
              <a:t>(8)</a:t>
            </a:r>
          </a:p>
        </p:txBody>
      </p:sp>
      <p:sp>
        <p:nvSpPr>
          <p:cNvPr id="127184" name="Text Box 226"/>
          <p:cNvSpPr txBox="1">
            <a:spLocks noChangeArrowheads="1"/>
          </p:cNvSpPr>
          <p:nvPr/>
        </p:nvSpPr>
        <p:spPr bwMode="auto">
          <a:xfrm>
            <a:off x="4837113" y="2255838"/>
            <a:ext cx="188912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Z</a:t>
            </a:r>
          </a:p>
        </p:txBody>
      </p:sp>
      <p:grpSp>
        <p:nvGrpSpPr>
          <p:cNvPr id="127185" name="Group 227"/>
          <p:cNvGrpSpPr>
            <a:grpSpLocks/>
          </p:cNvGrpSpPr>
          <p:nvPr/>
        </p:nvGrpSpPr>
        <p:grpSpPr bwMode="auto">
          <a:xfrm>
            <a:off x="4406900" y="1552575"/>
            <a:ext cx="247650" cy="230188"/>
            <a:chOff x="3878" y="1280"/>
            <a:chExt cx="148" cy="137"/>
          </a:xfrm>
        </p:grpSpPr>
        <p:sp>
          <p:nvSpPr>
            <p:cNvPr id="127193" name="Oval 228"/>
            <p:cNvSpPr>
              <a:spLocks noChangeArrowheads="1"/>
            </p:cNvSpPr>
            <p:nvPr/>
          </p:nvSpPr>
          <p:spPr bwMode="auto">
            <a:xfrm>
              <a:off x="3878" y="1280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7194" name="Text Box 229"/>
            <p:cNvSpPr txBox="1">
              <a:spLocks noChangeArrowheads="1"/>
            </p:cNvSpPr>
            <p:nvPr/>
          </p:nvSpPr>
          <p:spPr bwMode="auto">
            <a:xfrm>
              <a:off x="3917" y="1287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S</a:t>
              </a:r>
            </a:p>
          </p:txBody>
        </p:sp>
      </p:grpSp>
      <p:grpSp>
        <p:nvGrpSpPr>
          <p:cNvPr id="127186" name="Group 230"/>
          <p:cNvGrpSpPr>
            <a:grpSpLocks/>
          </p:cNvGrpSpPr>
          <p:nvPr/>
        </p:nvGrpSpPr>
        <p:grpSpPr bwMode="auto">
          <a:xfrm>
            <a:off x="4752975" y="2236788"/>
            <a:ext cx="247650" cy="230187"/>
            <a:chOff x="4014" y="1416"/>
            <a:chExt cx="148" cy="137"/>
          </a:xfrm>
        </p:grpSpPr>
        <p:sp>
          <p:nvSpPr>
            <p:cNvPr id="127191" name="Oval 231"/>
            <p:cNvSpPr>
              <a:spLocks noChangeArrowheads="1"/>
            </p:cNvSpPr>
            <p:nvPr/>
          </p:nvSpPr>
          <p:spPr bwMode="auto">
            <a:xfrm>
              <a:off x="4014" y="1416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7192" name="Text Box 232"/>
            <p:cNvSpPr txBox="1">
              <a:spLocks noChangeArrowheads="1"/>
            </p:cNvSpPr>
            <p:nvPr/>
          </p:nvSpPr>
          <p:spPr bwMode="auto">
            <a:xfrm>
              <a:off x="4053" y="1423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T</a:t>
              </a:r>
            </a:p>
          </p:txBody>
        </p:sp>
      </p:grpSp>
      <p:sp>
        <p:nvSpPr>
          <p:cNvPr id="127187" name="Line 233"/>
          <p:cNvSpPr>
            <a:spLocks noChangeShapeType="1"/>
          </p:cNvSpPr>
          <p:nvPr/>
        </p:nvSpPr>
        <p:spPr bwMode="auto">
          <a:xfrm>
            <a:off x="3657602" y="3055937"/>
            <a:ext cx="557211" cy="1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7188" name="Rectangle 234"/>
          <p:cNvSpPr>
            <a:spLocks noChangeArrowheads="1"/>
          </p:cNvSpPr>
          <p:nvPr/>
        </p:nvSpPr>
        <p:spPr bwMode="auto">
          <a:xfrm>
            <a:off x="4127500" y="1260475"/>
            <a:ext cx="139700" cy="1397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27189" name="Text Box 235"/>
          <p:cNvSpPr txBox="1">
            <a:spLocks noChangeArrowheads="1"/>
          </p:cNvSpPr>
          <p:nvPr/>
        </p:nvSpPr>
        <p:spPr bwMode="auto">
          <a:xfrm rot="-5400000">
            <a:off x="6639719" y="3196432"/>
            <a:ext cx="4651375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800">
                <a:solidFill>
                  <a:srgbClr val="B2B2B2"/>
                </a:solidFill>
              </a:rPr>
              <a:t>Nach Lienig, J.: Ein Verdrahtungssystem für den rechnergestützten Layoutentwurf von MCMs</a:t>
            </a:r>
          </a:p>
        </p:txBody>
      </p:sp>
      <p:sp>
        <p:nvSpPr>
          <p:cNvPr id="127190" name="Rectangle 236"/>
          <p:cNvSpPr>
            <a:spLocks noChangeArrowheads="1"/>
          </p:cNvSpPr>
          <p:nvPr/>
        </p:nvSpPr>
        <p:spPr bwMode="auto">
          <a:xfrm>
            <a:off x="6892925" y="4024313"/>
            <a:ext cx="139700" cy="1397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7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7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27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7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27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27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27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27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27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27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27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27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27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27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27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127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127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27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27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127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127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127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127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127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127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127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127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127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127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127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127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127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127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500"/>
                                        <p:tgtEl>
                                          <p:spTgt spid="127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127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127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127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8" dur="500"/>
                                        <p:tgtEl>
                                          <p:spTgt spid="127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500"/>
                                        <p:tgtEl>
                                          <p:spTgt spid="127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500"/>
                                        <p:tgtEl>
                                          <p:spTgt spid="127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7" dur="500"/>
                                        <p:tgtEl>
                                          <p:spTgt spid="127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 nodeType="clickPar">
                      <p:stCondLst>
                        <p:cond delay="indefinite"/>
                      </p:stCondLst>
                      <p:childTnLst>
                        <p:par>
                          <p:cTn id="1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2" dur="500"/>
                                        <p:tgtEl>
                                          <p:spTgt spid="126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5" dur="500"/>
                                        <p:tgtEl>
                                          <p:spTgt spid="127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8" dur="500"/>
                                        <p:tgtEl>
                                          <p:spTgt spid="127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1" dur="500"/>
                                        <p:tgtEl>
                                          <p:spTgt spid="127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4" dur="500"/>
                                        <p:tgtEl>
                                          <p:spTgt spid="127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7" dur="500"/>
                                        <p:tgtEl>
                                          <p:spTgt spid="127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0" dur="500"/>
                                        <p:tgtEl>
                                          <p:spTgt spid="127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3" dur="500"/>
                                        <p:tgtEl>
                                          <p:spTgt spid="127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6" dur="500"/>
                                        <p:tgtEl>
                                          <p:spTgt spid="127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9" dur="500"/>
                                        <p:tgtEl>
                                          <p:spTgt spid="127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2" dur="500"/>
                                        <p:tgtEl>
                                          <p:spTgt spid="127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5" dur="500"/>
                                        <p:tgtEl>
                                          <p:spTgt spid="127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8" dur="500"/>
                                        <p:tgtEl>
                                          <p:spTgt spid="127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1" dur="500"/>
                                        <p:tgtEl>
                                          <p:spTgt spid="127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4" dur="500"/>
                                        <p:tgtEl>
                                          <p:spTgt spid="127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7" dur="500"/>
                                        <p:tgtEl>
                                          <p:spTgt spid="127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0" dur="500"/>
                                        <p:tgtEl>
                                          <p:spTgt spid="127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3" dur="500"/>
                                        <p:tgtEl>
                                          <p:spTgt spid="127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6" dur="500"/>
                                        <p:tgtEl>
                                          <p:spTgt spid="127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9" dur="500"/>
                                        <p:tgtEl>
                                          <p:spTgt spid="127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2" dur="500"/>
                                        <p:tgtEl>
                                          <p:spTgt spid="127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5" dur="500"/>
                                        <p:tgtEl>
                                          <p:spTgt spid="127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8" dur="500"/>
                                        <p:tgtEl>
                                          <p:spTgt spid="127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1" dur="500"/>
                                        <p:tgtEl>
                                          <p:spTgt spid="127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4" dur="500"/>
                                        <p:tgtEl>
                                          <p:spTgt spid="127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7" dur="500"/>
                                        <p:tgtEl>
                                          <p:spTgt spid="127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0" dur="500"/>
                                        <p:tgtEl>
                                          <p:spTgt spid="127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3" dur="500"/>
                                        <p:tgtEl>
                                          <p:spTgt spid="127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6" dur="500"/>
                                        <p:tgtEl>
                                          <p:spTgt spid="127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9" dur="500"/>
                                        <p:tgtEl>
                                          <p:spTgt spid="127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2" dur="500"/>
                                        <p:tgtEl>
                                          <p:spTgt spid="127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5" dur="500"/>
                                        <p:tgtEl>
                                          <p:spTgt spid="127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8" dur="500"/>
                                        <p:tgtEl>
                                          <p:spTgt spid="127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1" dur="500"/>
                                        <p:tgtEl>
                                          <p:spTgt spid="127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4" dur="500"/>
                                        <p:tgtEl>
                                          <p:spTgt spid="127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7" dur="500"/>
                                        <p:tgtEl>
                                          <p:spTgt spid="127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0" dur="500"/>
                                        <p:tgtEl>
                                          <p:spTgt spid="127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3" dur="500"/>
                                        <p:tgtEl>
                                          <p:spTgt spid="127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6" dur="500"/>
                                        <p:tgtEl>
                                          <p:spTgt spid="127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9" dur="500"/>
                                        <p:tgtEl>
                                          <p:spTgt spid="127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2" dur="500"/>
                                        <p:tgtEl>
                                          <p:spTgt spid="127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5" dur="500"/>
                                        <p:tgtEl>
                                          <p:spTgt spid="127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8" dur="500"/>
                                        <p:tgtEl>
                                          <p:spTgt spid="127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1" dur="500"/>
                                        <p:tgtEl>
                                          <p:spTgt spid="127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4" dur="500"/>
                                        <p:tgtEl>
                                          <p:spTgt spid="127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7" dur="500"/>
                                        <p:tgtEl>
                                          <p:spTgt spid="127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8" fill="hold" nodeType="clickPar">
                      <p:stCondLst>
                        <p:cond delay="indefinite"/>
                      </p:stCondLst>
                      <p:childTnLst>
                        <p:par>
                          <p:cTn id="2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2" dur="500"/>
                                        <p:tgtEl>
                                          <p:spTgt spid="126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5" dur="500"/>
                                        <p:tgtEl>
                                          <p:spTgt spid="127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8" dur="500"/>
                                        <p:tgtEl>
                                          <p:spTgt spid="127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1" dur="500"/>
                                        <p:tgtEl>
                                          <p:spTgt spid="127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4" dur="500"/>
                                        <p:tgtEl>
                                          <p:spTgt spid="127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7" dur="500"/>
                                        <p:tgtEl>
                                          <p:spTgt spid="127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0" dur="500"/>
                                        <p:tgtEl>
                                          <p:spTgt spid="1270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3" dur="500"/>
                                        <p:tgtEl>
                                          <p:spTgt spid="127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6" dur="500"/>
                                        <p:tgtEl>
                                          <p:spTgt spid="127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9" dur="500"/>
                                        <p:tgtEl>
                                          <p:spTgt spid="127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2" dur="500"/>
                                        <p:tgtEl>
                                          <p:spTgt spid="127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5" dur="500"/>
                                        <p:tgtEl>
                                          <p:spTgt spid="127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8" dur="500"/>
                                        <p:tgtEl>
                                          <p:spTgt spid="127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1" dur="500"/>
                                        <p:tgtEl>
                                          <p:spTgt spid="127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4" dur="500"/>
                                        <p:tgtEl>
                                          <p:spTgt spid="127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7" dur="500"/>
                                        <p:tgtEl>
                                          <p:spTgt spid="127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0" dur="500"/>
                                        <p:tgtEl>
                                          <p:spTgt spid="127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3" dur="500"/>
                                        <p:tgtEl>
                                          <p:spTgt spid="127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6" dur="500"/>
                                        <p:tgtEl>
                                          <p:spTgt spid="127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9" dur="500"/>
                                        <p:tgtEl>
                                          <p:spTgt spid="127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2" dur="500"/>
                                        <p:tgtEl>
                                          <p:spTgt spid="127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5" dur="500"/>
                                        <p:tgtEl>
                                          <p:spTgt spid="127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8" dur="500"/>
                                        <p:tgtEl>
                                          <p:spTgt spid="127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1" dur="500"/>
                                        <p:tgtEl>
                                          <p:spTgt spid="127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4" dur="500"/>
                                        <p:tgtEl>
                                          <p:spTgt spid="127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7" dur="500"/>
                                        <p:tgtEl>
                                          <p:spTgt spid="127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0" dur="500"/>
                                        <p:tgtEl>
                                          <p:spTgt spid="127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3" dur="500"/>
                                        <p:tgtEl>
                                          <p:spTgt spid="127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6" dur="500"/>
                                        <p:tgtEl>
                                          <p:spTgt spid="127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7" fill="hold" nodeType="clickPar">
                      <p:stCondLst>
                        <p:cond delay="indefinite"/>
                      </p:stCondLst>
                      <p:childTnLst>
                        <p:par>
                          <p:cTn id="3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1" dur="500"/>
                                        <p:tgtEl>
                                          <p:spTgt spid="126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4" dur="500"/>
                                        <p:tgtEl>
                                          <p:spTgt spid="127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7" dur="500"/>
                                        <p:tgtEl>
                                          <p:spTgt spid="127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0" dur="500"/>
                                        <p:tgtEl>
                                          <p:spTgt spid="127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3" dur="500"/>
                                        <p:tgtEl>
                                          <p:spTgt spid="127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6" dur="500"/>
                                        <p:tgtEl>
                                          <p:spTgt spid="127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9" dur="500"/>
                                        <p:tgtEl>
                                          <p:spTgt spid="127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2" dur="500"/>
                                        <p:tgtEl>
                                          <p:spTgt spid="127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5" dur="500"/>
                                        <p:tgtEl>
                                          <p:spTgt spid="127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8" dur="500"/>
                                        <p:tgtEl>
                                          <p:spTgt spid="127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1" dur="500"/>
                                        <p:tgtEl>
                                          <p:spTgt spid="127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4" dur="500"/>
                                        <p:tgtEl>
                                          <p:spTgt spid="127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7" dur="500"/>
                                        <p:tgtEl>
                                          <p:spTgt spid="127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0" dur="500"/>
                                        <p:tgtEl>
                                          <p:spTgt spid="127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3" dur="500"/>
                                        <p:tgtEl>
                                          <p:spTgt spid="127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6" dur="500"/>
                                        <p:tgtEl>
                                          <p:spTgt spid="127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9" dur="500"/>
                                        <p:tgtEl>
                                          <p:spTgt spid="127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2" dur="500"/>
                                        <p:tgtEl>
                                          <p:spTgt spid="127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5" dur="500"/>
                                        <p:tgtEl>
                                          <p:spTgt spid="127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8" dur="500"/>
                                        <p:tgtEl>
                                          <p:spTgt spid="127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1" dur="500"/>
                                        <p:tgtEl>
                                          <p:spTgt spid="127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4" dur="500"/>
                                        <p:tgtEl>
                                          <p:spTgt spid="127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7" dur="500"/>
                                        <p:tgtEl>
                                          <p:spTgt spid="127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0" dur="500"/>
                                        <p:tgtEl>
                                          <p:spTgt spid="127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3" dur="500"/>
                                        <p:tgtEl>
                                          <p:spTgt spid="127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6" dur="500"/>
                                        <p:tgtEl>
                                          <p:spTgt spid="127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9" dur="500"/>
                                        <p:tgtEl>
                                          <p:spTgt spid="127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2" dur="500"/>
                                        <p:tgtEl>
                                          <p:spTgt spid="127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5" dur="500"/>
                                        <p:tgtEl>
                                          <p:spTgt spid="127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8" dur="500"/>
                                        <p:tgtEl>
                                          <p:spTgt spid="127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1" dur="500"/>
                                        <p:tgtEl>
                                          <p:spTgt spid="127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4" dur="500"/>
                                        <p:tgtEl>
                                          <p:spTgt spid="127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7" dur="500"/>
                                        <p:tgtEl>
                                          <p:spTgt spid="127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0" dur="500"/>
                                        <p:tgtEl>
                                          <p:spTgt spid="127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3" dur="500"/>
                                        <p:tgtEl>
                                          <p:spTgt spid="127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6" dur="500"/>
                                        <p:tgtEl>
                                          <p:spTgt spid="127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9" dur="500"/>
                                        <p:tgtEl>
                                          <p:spTgt spid="127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2" dur="500"/>
                                        <p:tgtEl>
                                          <p:spTgt spid="127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5" dur="500"/>
                                        <p:tgtEl>
                                          <p:spTgt spid="127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8" dur="500"/>
                                        <p:tgtEl>
                                          <p:spTgt spid="127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979" grpId="0" animBg="1"/>
      <p:bldP spid="126980" grpId="0" animBg="1"/>
      <p:bldP spid="126982" grpId="0" animBg="1"/>
      <p:bldP spid="127025" grpId="0" animBg="1"/>
      <p:bldP spid="127026" grpId="0" animBg="1"/>
      <p:bldP spid="127027" grpId="0" animBg="1"/>
      <p:bldP spid="127028" grpId="0" animBg="1"/>
      <p:bldP spid="127029" grpId="0" animBg="1"/>
      <p:bldP spid="127030" grpId="0" animBg="1"/>
      <p:bldP spid="127031" grpId="0" animBg="1"/>
      <p:bldP spid="127032" grpId="0" animBg="1"/>
      <p:bldP spid="127033" grpId="0" animBg="1"/>
      <p:bldP spid="127034" grpId="0" animBg="1"/>
      <p:bldP spid="127035" grpId="0" animBg="1"/>
      <p:bldP spid="127036" grpId="0" animBg="1"/>
      <p:bldP spid="127037" grpId="0" animBg="1"/>
      <p:bldP spid="127038" grpId="0" animBg="1"/>
      <p:bldP spid="127039" grpId="0" animBg="1"/>
      <p:bldP spid="127040" grpId="0" animBg="1"/>
      <p:bldP spid="127041" grpId="0" animBg="1"/>
      <p:bldP spid="127042" grpId="0"/>
      <p:bldP spid="127043" grpId="0"/>
      <p:bldP spid="127044" grpId="0"/>
      <p:bldP spid="127045" grpId="0"/>
      <p:bldP spid="127046" grpId="0"/>
      <p:bldP spid="127047" grpId="0"/>
      <p:bldP spid="127048" grpId="0"/>
      <p:bldP spid="127049" grpId="0"/>
      <p:bldP spid="127050" grpId="0"/>
      <p:bldP spid="127051" grpId="0"/>
      <p:bldP spid="127052" grpId="0"/>
      <p:bldP spid="127053" grpId="0"/>
      <p:bldP spid="127054" grpId="0"/>
      <p:bldP spid="127055" grpId="0"/>
      <p:bldP spid="127056" grpId="0"/>
      <p:bldP spid="127057" grpId="0"/>
      <p:bldP spid="127058" grpId="0"/>
      <p:bldP spid="127059" grpId="0"/>
      <p:bldP spid="127060" grpId="0"/>
      <p:bldP spid="127061" grpId="0"/>
      <p:bldP spid="127062" grpId="0"/>
      <p:bldP spid="127063" grpId="0"/>
      <p:bldP spid="127064" grpId="0"/>
      <p:bldP spid="127065" grpId="0"/>
      <p:bldP spid="127066" grpId="0"/>
      <p:bldP spid="127067" grpId="0" animBg="1"/>
      <p:bldP spid="127068" grpId="0" animBg="1"/>
      <p:bldP spid="127069" grpId="0" animBg="1"/>
      <p:bldP spid="127070" grpId="0" animBg="1"/>
      <p:bldP spid="127071" grpId="0" animBg="1"/>
      <p:bldP spid="127072" grpId="0" animBg="1"/>
      <p:bldP spid="127073" grpId="0" animBg="1"/>
      <p:bldP spid="127074" grpId="0" animBg="1"/>
      <p:bldP spid="127075" grpId="0" animBg="1"/>
      <p:bldP spid="127076" grpId="0" animBg="1"/>
      <p:bldP spid="127077" grpId="0" animBg="1"/>
      <p:bldP spid="127078" grpId="0" animBg="1"/>
      <p:bldP spid="127079" grpId="0" animBg="1"/>
      <p:bldP spid="127080" grpId="0" animBg="1"/>
      <p:bldP spid="127081" grpId="0" animBg="1"/>
      <p:bldP spid="127082" grpId="0" animBg="1"/>
      <p:bldP spid="127083" grpId="0" animBg="1"/>
      <p:bldP spid="127084" grpId="0" animBg="1"/>
      <p:bldP spid="127085" grpId="0" animBg="1"/>
      <p:bldP spid="127086" grpId="0" animBg="1"/>
      <p:bldP spid="127087" grpId="0" animBg="1"/>
      <p:bldP spid="127088" grpId="0" animBg="1"/>
      <p:bldP spid="127089" grpId="0" animBg="1"/>
      <p:bldP spid="127090" grpId="0"/>
      <p:bldP spid="127091" grpId="0"/>
      <p:bldP spid="127092" grpId="0" animBg="1"/>
      <p:bldP spid="127093" grpId="0" animBg="1"/>
      <p:bldP spid="127094" grpId="0" animBg="1"/>
      <p:bldP spid="127095" grpId="0" animBg="1"/>
      <p:bldP spid="127096" grpId="0" animBg="1"/>
      <p:bldP spid="127097" grpId="0" animBg="1"/>
      <p:bldP spid="127098" grpId="0" animBg="1"/>
      <p:bldP spid="127099" grpId="0" animBg="1"/>
      <p:bldP spid="127100" grpId="0" animBg="1"/>
      <p:bldP spid="127101" grpId="0" animBg="1"/>
      <p:bldP spid="127102" grpId="0" animBg="1"/>
      <p:bldP spid="127103" grpId="0" animBg="1"/>
      <p:bldP spid="127104" grpId="0" animBg="1"/>
      <p:bldP spid="127105" grpId="0" animBg="1"/>
      <p:bldP spid="127106" grpId="0" animBg="1"/>
      <p:bldP spid="127107" grpId="0" animBg="1"/>
      <p:bldP spid="127108" grpId="0" animBg="1"/>
      <p:bldP spid="127109" grpId="0" animBg="1"/>
      <p:bldP spid="127110" grpId="0" animBg="1"/>
      <p:bldP spid="127111" grpId="0" animBg="1"/>
      <p:bldP spid="127112" grpId="0" animBg="1"/>
      <p:bldP spid="127113" grpId="0" animBg="1"/>
      <p:bldP spid="127114" grpId="0"/>
      <p:bldP spid="127115" grpId="0"/>
      <p:bldP spid="127116" grpId="0"/>
      <p:bldP spid="127117" grpId="0"/>
      <p:bldP spid="127118" grpId="0"/>
      <p:bldP spid="127119" grpId="0"/>
      <p:bldP spid="127120" grpId="0"/>
      <p:bldP spid="127121" grpId="0"/>
      <p:bldP spid="127122" grpId="0"/>
      <p:bldP spid="127123" grpId="0"/>
      <p:bldP spid="127124" grpId="0"/>
      <p:bldP spid="127125" grpId="0"/>
      <p:bldP spid="127126" grpId="0"/>
      <p:bldP spid="127135" grpId="0"/>
      <p:bldP spid="127136" grpId="0"/>
      <p:bldP spid="127137" grpId="0"/>
      <p:bldP spid="127138" grpId="0"/>
      <p:bldP spid="127149" grpId="0" animBg="1"/>
      <p:bldP spid="127150" grpId="0" animBg="1"/>
      <p:bldP spid="127151" grpId="0" animBg="1"/>
      <p:bldP spid="127152" grpId="0" animBg="1"/>
      <p:bldP spid="127153" grpId="0" animBg="1"/>
      <p:bldP spid="127154" grpId="0" animBg="1"/>
      <p:bldP spid="127155" grpId="0" animBg="1"/>
      <p:bldP spid="127156" grpId="0" animBg="1"/>
      <p:bldP spid="127157" grpId="0" animBg="1"/>
      <p:bldP spid="127158" grpId="0" animBg="1"/>
      <p:bldP spid="127159" grpId="0" animBg="1"/>
      <p:bldP spid="127160" grpId="0" animBg="1"/>
      <p:bldP spid="127161" grpId="0" animBg="1"/>
      <p:bldP spid="127162" grpId="0" animBg="1"/>
      <p:bldP spid="127163" grpId="0" animBg="1"/>
      <p:bldP spid="127164" grpId="0" animBg="1"/>
      <p:bldP spid="127165" grpId="0" animBg="1"/>
      <p:bldP spid="127166" grpId="0" animBg="1"/>
      <p:bldP spid="127167" grpId="0"/>
      <p:bldP spid="127168" grpId="0"/>
      <p:bldP spid="127169" grpId="0"/>
      <p:bldP spid="127170" grpId="0" animBg="1"/>
      <p:bldP spid="127171" grpId="0"/>
      <p:bldP spid="127172" grpId="0"/>
      <p:bldP spid="127173" grpId="0"/>
      <p:bldP spid="127174" grpId="0" animBg="1"/>
      <p:bldP spid="127175" grpId="0" animBg="1"/>
      <p:bldP spid="127176" grpId="0" animBg="1"/>
      <p:bldP spid="127177" grpId="0" animBg="1"/>
      <p:bldP spid="127178" grpId="0" animBg="1"/>
      <p:bldP spid="127179" grpId="0" animBg="1"/>
      <p:bldP spid="127180" grpId="0" animBg="1"/>
      <p:bldP spid="127181" grpId="0" animBg="1"/>
      <p:bldP spid="127182" grpId="0" animBg="1"/>
      <p:bldP spid="127183" grpId="0" animBg="1"/>
      <p:bldP spid="127184" grpId="0"/>
      <p:bldP spid="127187" grpId="0" animBg="1"/>
      <p:bldP spid="127188" grpId="0" animBg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Kapitel 7 – Flächenverdrahtung</a:t>
            </a:r>
            <a:endParaRPr lang="en-US" altLang="de-DE"/>
          </a:p>
        </p:txBody>
      </p:sp>
      <p:sp>
        <p:nvSpPr>
          <p:cNvPr id="1290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281113"/>
            <a:ext cx="8193087" cy="4884737"/>
          </a:xfrm>
        </p:spPr>
        <p:txBody>
          <a:bodyPr/>
          <a:lstStyle/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7.1	Einführung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7.2	Begriffsbestimmungen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7.3	Festlegung der Netzreihenfolge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7.4	Manhattan- und euklidische Metrik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7.5	Verdrahtung der Versorgungsnetze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7.6	Optimierungsziele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7.7	Sequentielle Verdrahtungsalgorithmen 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200">
                <a:solidFill>
                  <a:srgbClr val="C0C0C0"/>
                </a:solidFill>
              </a:rPr>
              <a:t>	</a:t>
            </a:r>
            <a:r>
              <a:rPr lang="de-DE" altLang="de-DE" sz="1400">
                <a:solidFill>
                  <a:srgbClr val="C0C0C0"/>
                </a:solidFill>
              </a:rPr>
              <a:t>	</a:t>
            </a:r>
            <a:r>
              <a:rPr lang="de-DE" altLang="de-DE" sz="1600">
                <a:solidFill>
                  <a:srgbClr val="C0C0C0"/>
                </a:solidFill>
              </a:rPr>
              <a:t>7.7.1  Rasterverdrahtung nach </a:t>
            </a:r>
            <a:r>
              <a:rPr lang="de-DE" altLang="de-DE" sz="1600" i="1">
                <a:solidFill>
                  <a:srgbClr val="C0C0C0"/>
                </a:solidFill>
              </a:rPr>
              <a:t>Lee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600">
                <a:solidFill>
                  <a:srgbClr val="C0C0C0"/>
                </a:solidFill>
              </a:rPr>
              <a:t>		7.7.2  Rasterverdrahtung mit Wegwichtung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600">
                <a:solidFill>
                  <a:srgbClr val="C0C0C0"/>
                </a:solidFill>
              </a:rPr>
              <a:t>		7.7.3  Linienverdrahtung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7.8	Quasiparallele 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7.9	Dreidimensionale 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7.10	X-Verdrahtung</a:t>
            </a:r>
          </a:p>
          <a:p>
            <a:pPr marL="0" indent="0" defTabSz="849313">
              <a:lnSpc>
                <a:spcPct val="80000"/>
              </a:lnSpc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endParaRPr lang="de-DE" altLang="de-DE">
              <a:solidFill>
                <a:srgbClr val="C0C0C0"/>
              </a:solidFill>
            </a:endParaRPr>
          </a:p>
        </p:txBody>
      </p:sp>
      <p:sp>
        <p:nvSpPr>
          <p:cNvPr id="129028" name="Line 4"/>
          <p:cNvSpPr>
            <a:spLocks noChangeShapeType="1"/>
          </p:cNvSpPr>
          <p:nvPr/>
        </p:nvSpPr>
        <p:spPr bwMode="auto">
          <a:xfrm>
            <a:off x="228600" y="5516563"/>
            <a:ext cx="411163" cy="0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299" name="Rectangle 3"/>
          <p:cNvSpPr>
            <a:spLocks noChangeArrowheads="1"/>
          </p:cNvSpPr>
          <p:nvPr/>
        </p:nvSpPr>
        <p:spPr bwMode="auto">
          <a:xfrm>
            <a:off x="2455863" y="2514600"/>
            <a:ext cx="2813050" cy="1828800"/>
          </a:xfrm>
          <a:prstGeom prst="rect">
            <a:avLst/>
          </a:prstGeom>
          <a:gradFill rotWithShape="0">
            <a:gsLst>
              <a:gs pos="0">
                <a:srgbClr val="008000"/>
              </a:gs>
              <a:gs pos="100000">
                <a:srgbClr val="A7CE7C"/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3300" name="Rectangle 4"/>
          <p:cNvSpPr>
            <a:spLocks noChangeArrowheads="1"/>
          </p:cNvSpPr>
          <p:nvPr/>
        </p:nvSpPr>
        <p:spPr bwMode="auto">
          <a:xfrm>
            <a:off x="1258888" y="3122613"/>
            <a:ext cx="2673350" cy="1220787"/>
          </a:xfrm>
          <a:prstGeom prst="rect">
            <a:avLst/>
          </a:prstGeom>
          <a:gradFill rotWithShape="1">
            <a:gsLst>
              <a:gs pos="0">
                <a:srgbClr val="CC0000"/>
              </a:gs>
              <a:gs pos="100000">
                <a:srgbClr val="FF3300"/>
              </a:gs>
            </a:gsLst>
            <a:lin ang="0" scaled="1"/>
          </a:gradFill>
          <a:ln w="12700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3301" name="Line 5"/>
          <p:cNvSpPr>
            <a:spLocks noChangeShapeType="1"/>
          </p:cNvSpPr>
          <p:nvPr/>
        </p:nvSpPr>
        <p:spPr bwMode="auto">
          <a:xfrm>
            <a:off x="836613" y="4343400"/>
            <a:ext cx="513397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823302" name="Rectangle 6"/>
          <p:cNvSpPr>
            <a:spLocks noChangeArrowheads="1"/>
          </p:cNvSpPr>
          <p:nvPr/>
        </p:nvSpPr>
        <p:spPr bwMode="auto">
          <a:xfrm>
            <a:off x="1258888" y="3733800"/>
            <a:ext cx="1758950" cy="609600"/>
          </a:xfrm>
          <a:prstGeom prst="rect">
            <a:avLst/>
          </a:prstGeom>
          <a:gradFill rotWithShape="0">
            <a:gsLst>
              <a:gs pos="0">
                <a:schemeClr val="accent1">
                  <a:gamma/>
                  <a:shade val="46275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12700">
            <a:solidFill>
              <a:schemeClr val="accent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>
              <a:defRPr/>
            </a:pPr>
            <a:endParaRPr lang="de-DE"/>
          </a:p>
        </p:txBody>
      </p:sp>
      <p:sp>
        <p:nvSpPr>
          <p:cNvPr id="823303" name="Text Box 7"/>
          <p:cNvSpPr txBox="1">
            <a:spLocks noChangeArrowheads="1"/>
          </p:cNvSpPr>
          <p:nvPr/>
        </p:nvSpPr>
        <p:spPr bwMode="auto">
          <a:xfrm>
            <a:off x="4324350" y="3041650"/>
            <a:ext cx="688975" cy="347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b="1">
                <a:solidFill>
                  <a:schemeClr val="bg1"/>
                </a:solidFill>
              </a:rPr>
              <a:t>MCM</a:t>
            </a:r>
            <a:endParaRPr lang="en-US" altLang="de-DE" b="1"/>
          </a:p>
        </p:txBody>
      </p:sp>
      <p:sp>
        <p:nvSpPr>
          <p:cNvPr id="823304" name="Text Box 8"/>
          <p:cNvSpPr txBox="1">
            <a:spLocks noChangeArrowheads="1"/>
          </p:cNvSpPr>
          <p:nvPr/>
        </p:nvSpPr>
        <p:spPr bwMode="auto">
          <a:xfrm>
            <a:off x="3067050" y="3346450"/>
            <a:ext cx="56991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b="1">
                <a:solidFill>
                  <a:schemeClr val="bg1"/>
                </a:solidFill>
              </a:rPr>
              <a:t>  LP</a:t>
            </a:r>
          </a:p>
        </p:txBody>
      </p:sp>
      <p:sp>
        <p:nvSpPr>
          <p:cNvPr id="823305" name="Text Box 9"/>
          <p:cNvSpPr txBox="1">
            <a:spLocks noChangeArrowheads="1"/>
          </p:cNvSpPr>
          <p:nvPr/>
        </p:nvSpPr>
        <p:spPr bwMode="auto">
          <a:xfrm>
            <a:off x="1806575" y="3881438"/>
            <a:ext cx="390525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b="1">
                <a:solidFill>
                  <a:schemeClr val="bg1"/>
                </a:solidFill>
              </a:rPr>
              <a:t>IC</a:t>
            </a:r>
          </a:p>
        </p:txBody>
      </p:sp>
      <p:sp>
        <p:nvSpPr>
          <p:cNvPr id="823306" name="Text Box 10"/>
          <p:cNvSpPr txBox="1">
            <a:spLocks noChangeArrowheads="1"/>
          </p:cNvSpPr>
          <p:nvPr/>
        </p:nvSpPr>
        <p:spPr bwMode="auto">
          <a:xfrm>
            <a:off x="1114425" y="4549775"/>
            <a:ext cx="293688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b="1"/>
              <a:t>2</a:t>
            </a:r>
          </a:p>
        </p:txBody>
      </p:sp>
      <p:sp>
        <p:nvSpPr>
          <p:cNvPr id="823307" name="Text Box 11"/>
          <p:cNvSpPr txBox="1">
            <a:spLocks noChangeArrowheads="1"/>
          </p:cNvSpPr>
          <p:nvPr/>
        </p:nvSpPr>
        <p:spPr bwMode="auto">
          <a:xfrm>
            <a:off x="2808288" y="4567238"/>
            <a:ext cx="420687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b="1"/>
              <a:t>6+</a:t>
            </a:r>
          </a:p>
        </p:txBody>
      </p:sp>
      <p:sp>
        <p:nvSpPr>
          <p:cNvPr id="823308" name="Text Box 12"/>
          <p:cNvSpPr txBox="1">
            <a:spLocks noChangeArrowheads="1"/>
          </p:cNvSpPr>
          <p:nvPr/>
        </p:nvSpPr>
        <p:spPr bwMode="auto">
          <a:xfrm>
            <a:off x="3733800" y="4549775"/>
            <a:ext cx="539750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b="1"/>
              <a:t>20+</a:t>
            </a:r>
          </a:p>
        </p:txBody>
      </p:sp>
      <p:sp>
        <p:nvSpPr>
          <p:cNvPr id="823309" name="Text Box 13"/>
          <p:cNvSpPr txBox="1">
            <a:spLocks noChangeArrowheads="1"/>
          </p:cNvSpPr>
          <p:nvPr/>
        </p:nvSpPr>
        <p:spPr bwMode="auto">
          <a:xfrm>
            <a:off x="4999038" y="4549775"/>
            <a:ext cx="539750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b="1"/>
              <a:t>60+</a:t>
            </a:r>
          </a:p>
        </p:txBody>
      </p:sp>
      <p:sp>
        <p:nvSpPr>
          <p:cNvPr id="823310" name="Text Box 14"/>
          <p:cNvSpPr txBox="1">
            <a:spLocks noChangeArrowheads="1"/>
          </p:cNvSpPr>
          <p:nvPr/>
        </p:nvSpPr>
        <p:spPr bwMode="auto">
          <a:xfrm>
            <a:off x="5640388" y="4573588"/>
            <a:ext cx="2725737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b="1"/>
              <a:t>Verdrahtungsebenen</a:t>
            </a:r>
          </a:p>
        </p:txBody>
      </p:sp>
      <p:sp>
        <p:nvSpPr>
          <p:cNvPr id="130062" name="Rectangle 1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/>
              <a:t>7.9	Dreidimensionale Verdrahtung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23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23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23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23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23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23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23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823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23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823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823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823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3299" grpId="0" animBg="1"/>
      <p:bldP spid="823300" grpId="0" animBg="1"/>
      <p:bldP spid="823301" grpId="0" animBg="1"/>
      <p:bldP spid="823302" grpId="0" animBg="1"/>
      <p:bldP spid="823303" grpId="0"/>
      <p:bldP spid="823304" grpId="0"/>
      <p:bldP spid="823305" grpId="0"/>
      <p:bldP spid="823306" grpId="0"/>
      <p:bldP spid="823307" grpId="0"/>
      <p:bldP spid="823308" grpId="0"/>
      <p:bldP spid="823309" grpId="0"/>
      <p:bldP spid="82331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7.2	Begriffsbestimmungen</a:t>
            </a:r>
          </a:p>
        </p:txBody>
      </p:sp>
      <p:sp>
        <p:nvSpPr>
          <p:cNvPr id="16387" name="Text Box 3"/>
          <p:cNvSpPr txBox="1">
            <a:spLocks noChangeArrowheads="1"/>
          </p:cNvSpPr>
          <p:nvPr/>
        </p:nvSpPr>
        <p:spPr bwMode="auto">
          <a:xfrm>
            <a:off x="830263" y="1370013"/>
            <a:ext cx="3276600" cy="4111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Bus-Verdrahtung (Bus routing) </a:t>
            </a:r>
            <a:endParaRPr lang="en-US" altLang="de-DE"/>
          </a:p>
        </p:txBody>
      </p:sp>
      <p:sp>
        <p:nvSpPr>
          <p:cNvPr id="756740" name="Rectangle 4"/>
          <p:cNvSpPr>
            <a:spLocks noChangeAspect="1" noChangeArrowheads="1"/>
          </p:cNvSpPr>
          <p:nvPr/>
        </p:nvSpPr>
        <p:spPr bwMode="auto">
          <a:xfrm>
            <a:off x="836613" y="2605088"/>
            <a:ext cx="4757737" cy="3111500"/>
          </a:xfrm>
          <a:prstGeom prst="rect">
            <a:avLst/>
          </a:prstGeom>
          <a:solidFill>
            <a:srgbClr val="DDDDDD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41" name="Rectangle 5"/>
          <p:cNvSpPr>
            <a:spLocks noChangeAspect="1" noChangeArrowheads="1"/>
          </p:cNvSpPr>
          <p:nvPr/>
        </p:nvSpPr>
        <p:spPr bwMode="auto">
          <a:xfrm>
            <a:off x="2032000" y="3086100"/>
            <a:ext cx="1403350" cy="112713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42" name="Rectangle 6"/>
          <p:cNvSpPr>
            <a:spLocks noChangeAspect="1" noChangeArrowheads="1"/>
          </p:cNvSpPr>
          <p:nvPr/>
        </p:nvSpPr>
        <p:spPr bwMode="auto">
          <a:xfrm>
            <a:off x="2032000" y="3327400"/>
            <a:ext cx="1144588" cy="112713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43" name="Rectangle 7"/>
          <p:cNvSpPr>
            <a:spLocks noChangeAspect="1" noChangeArrowheads="1"/>
          </p:cNvSpPr>
          <p:nvPr/>
        </p:nvSpPr>
        <p:spPr bwMode="auto">
          <a:xfrm>
            <a:off x="2032000" y="3581400"/>
            <a:ext cx="901700" cy="88900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44" name="Rectangle 8"/>
          <p:cNvSpPr>
            <a:spLocks noChangeAspect="1" noChangeArrowheads="1"/>
          </p:cNvSpPr>
          <p:nvPr/>
        </p:nvSpPr>
        <p:spPr bwMode="auto">
          <a:xfrm>
            <a:off x="2016125" y="3787775"/>
            <a:ext cx="676275" cy="111125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45" name="Rectangle 9"/>
          <p:cNvSpPr>
            <a:spLocks noChangeAspect="1" noChangeArrowheads="1"/>
          </p:cNvSpPr>
          <p:nvPr/>
        </p:nvSpPr>
        <p:spPr bwMode="auto">
          <a:xfrm>
            <a:off x="2547938" y="3816350"/>
            <a:ext cx="149225" cy="869950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46" name="Rectangle 10"/>
          <p:cNvSpPr>
            <a:spLocks noChangeAspect="1" noChangeArrowheads="1"/>
          </p:cNvSpPr>
          <p:nvPr/>
        </p:nvSpPr>
        <p:spPr bwMode="auto">
          <a:xfrm>
            <a:off x="2805113" y="3581400"/>
            <a:ext cx="128587" cy="935038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47" name="Rectangle 11"/>
          <p:cNvSpPr>
            <a:spLocks noChangeAspect="1" noChangeArrowheads="1"/>
          </p:cNvSpPr>
          <p:nvPr/>
        </p:nvSpPr>
        <p:spPr bwMode="auto">
          <a:xfrm>
            <a:off x="3046413" y="3332163"/>
            <a:ext cx="134937" cy="1016000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48" name="Rectangle 12"/>
          <p:cNvSpPr>
            <a:spLocks noChangeAspect="1" noChangeArrowheads="1"/>
          </p:cNvSpPr>
          <p:nvPr/>
        </p:nvSpPr>
        <p:spPr bwMode="auto">
          <a:xfrm>
            <a:off x="3290888" y="3101975"/>
            <a:ext cx="166687" cy="103981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49" name="Rectangle 13"/>
          <p:cNvSpPr>
            <a:spLocks noChangeAspect="1" noChangeArrowheads="1"/>
          </p:cNvSpPr>
          <p:nvPr/>
        </p:nvSpPr>
        <p:spPr bwMode="auto">
          <a:xfrm>
            <a:off x="2700338" y="4597400"/>
            <a:ext cx="1733550" cy="125413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50" name="Rectangle 14"/>
          <p:cNvSpPr>
            <a:spLocks noChangeAspect="1" noChangeArrowheads="1"/>
          </p:cNvSpPr>
          <p:nvPr/>
        </p:nvSpPr>
        <p:spPr bwMode="auto">
          <a:xfrm>
            <a:off x="2943225" y="4408488"/>
            <a:ext cx="1749425" cy="107950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51" name="Rectangle 15"/>
          <p:cNvSpPr>
            <a:spLocks noChangeAspect="1" noChangeArrowheads="1"/>
          </p:cNvSpPr>
          <p:nvPr/>
        </p:nvSpPr>
        <p:spPr bwMode="auto">
          <a:xfrm>
            <a:off x="3176588" y="4227513"/>
            <a:ext cx="1806575" cy="107950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52" name="Rectangle 16"/>
          <p:cNvSpPr>
            <a:spLocks noChangeAspect="1" noChangeArrowheads="1"/>
          </p:cNvSpPr>
          <p:nvPr/>
        </p:nvSpPr>
        <p:spPr bwMode="auto">
          <a:xfrm>
            <a:off x="3459163" y="4008438"/>
            <a:ext cx="1797050" cy="122237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53" name="Rectangle 17"/>
          <p:cNvSpPr>
            <a:spLocks noChangeAspect="1" noChangeArrowheads="1"/>
          </p:cNvSpPr>
          <p:nvPr/>
        </p:nvSpPr>
        <p:spPr bwMode="auto">
          <a:xfrm>
            <a:off x="5127625" y="4021138"/>
            <a:ext cx="158750" cy="952500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54" name="Rectangle 18"/>
          <p:cNvSpPr>
            <a:spLocks noChangeAspect="1" noChangeArrowheads="1"/>
          </p:cNvSpPr>
          <p:nvPr/>
        </p:nvSpPr>
        <p:spPr bwMode="auto">
          <a:xfrm>
            <a:off x="4870450" y="4238625"/>
            <a:ext cx="149225" cy="942975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55" name="Rectangle 19"/>
          <p:cNvSpPr>
            <a:spLocks noChangeAspect="1" noChangeArrowheads="1"/>
          </p:cNvSpPr>
          <p:nvPr/>
        </p:nvSpPr>
        <p:spPr bwMode="auto">
          <a:xfrm>
            <a:off x="4562475" y="4421188"/>
            <a:ext cx="150813" cy="919162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56" name="Rectangle 20"/>
          <p:cNvSpPr>
            <a:spLocks noChangeAspect="1" noChangeArrowheads="1"/>
          </p:cNvSpPr>
          <p:nvPr/>
        </p:nvSpPr>
        <p:spPr bwMode="auto">
          <a:xfrm>
            <a:off x="4289425" y="4613275"/>
            <a:ext cx="150813" cy="936625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57" name="Rectangle 21"/>
          <p:cNvSpPr>
            <a:spLocks noChangeAspect="1" noChangeArrowheads="1"/>
          </p:cNvSpPr>
          <p:nvPr/>
        </p:nvSpPr>
        <p:spPr bwMode="auto">
          <a:xfrm>
            <a:off x="3854450" y="5421313"/>
            <a:ext cx="450850" cy="117475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58" name="Rectangle 22"/>
          <p:cNvSpPr>
            <a:spLocks noChangeAspect="1" noChangeArrowheads="1"/>
          </p:cNvSpPr>
          <p:nvPr/>
        </p:nvSpPr>
        <p:spPr bwMode="auto">
          <a:xfrm>
            <a:off x="3838575" y="5251450"/>
            <a:ext cx="741363" cy="92075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59" name="Rectangle 23"/>
          <p:cNvSpPr>
            <a:spLocks noChangeAspect="1" noChangeArrowheads="1"/>
          </p:cNvSpPr>
          <p:nvPr/>
        </p:nvSpPr>
        <p:spPr bwMode="auto">
          <a:xfrm>
            <a:off x="3870325" y="5057775"/>
            <a:ext cx="992188" cy="112713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60" name="Rectangle 24"/>
          <p:cNvSpPr>
            <a:spLocks noChangeAspect="1" noChangeArrowheads="1"/>
          </p:cNvSpPr>
          <p:nvPr/>
        </p:nvSpPr>
        <p:spPr bwMode="auto">
          <a:xfrm>
            <a:off x="3870325" y="4864100"/>
            <a:ext cx="1257300" cy="104775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61" name="Rectangle 25"/>
          <p:cNvSpPr>
            <a:spLocks noChangeAspect="1" noChangeArrowheads="1"/>
          </p:cNvSpPr>
          <p:nvPr/>
        </p:nvSpPr>
        <p:spPr bwMode="auto">
          <a:xfrm>
            <a:off x="2449513" y="4819650"/>
            <a:ext cx="1420812" cy="73977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62" name="Rectangle 26"/>
          <p:cNvSpPr>
            <a:spLocks noChangeAspect="1" noChangeArrowheads="1"/>
          </p:cNvSpPr>
          <p:nvPr/>
        </p:nvSpPr>
        <p:spPr bwMode="auto">
          <a:xfrm>
            <a:off x="3757613" y="2847975"/>
            <a:ext cx="1516062" cy="1016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756763" name="Group 27"/>
          <p:cNvGrpSpPr>
            <a:grpSpLocks noChangeAspect="1"/>
          </p:cNvGrpSpPr>
          <p:nvPr/>
        </p:nvGrpSpPr>
        <p:grpSpPr bwMode="auto">
          <a:xfrm>
            <a:off x="5121275" y="4845050"/>
            <a:ext cx="174625" cy="144463"/>
            <a:chOff x="1884" y="2748"/>
            <a:chExt cx="86" cy="96"/>
          </a:xfrm>
        </p:grpSpPr>
        <p:sp>
          <p:nvSpPr>
            <p:cNvPr id="16438" name="Rectangle 28"/>
            <p:cNvSpPr>
              <a:spLocks noChangeAspect="1" noChangeArrowheads="1"/>
            </p:cNvSpPr>
            <p:nvPr/>
          </p:nvSpPr>
          <p:spPr bwMode="auto">
            <a:xfrm>
              <a:off x="1884" y="2748"/>
              <a:ext cx="86" cy="96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6439" name="AutoShape 29"/>
            <p:cNvSpPr>
              <a:spLocks noChangeAspect="1" noChangeArrowheads="1"/>
            </p:cNvSpPr>
            <p:nvPr/>
          </p:nvSpPr>
          <p:spPr bwMode="auto">
            <a:xfrm>
              <a:off x="1900" y="2766"/>
              <a:ext cx="56" cy="60"/>
            </a:xfrm>
            <a:prstGeom prst="flowChartCollate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56766" name="Group 30"/>
          <p:cNvGrpSpPr>
            <a:grpSpLocks noChangeAspect="1"/>
          </p:cNvGrpSpPr>
          <p:nvPr/>
        </p:nvGrpSpPr>
        <p:grpSpPr bwMode="auto">
          <a:xfrm>
            <a:off x="4870450" y="5049838"/>
            <a:ext cx="166688" cy="128587"/>
            <a:chOff x="1884" y="2748"/>
            <a:chExt cx="86" cy="96"/>
          </a:xfrm>
        </p:grpSpPr>
        <p:sp>
          <p:nvSpPr>
            <p:cNvPr id="16436" name="Rectangle 31"/>
            <p:cNvSpPr>
              <a:spLocks noChangeAspect="1" noChangeArrowheads="1"/>
            </p:cNvSpPr>
            <p:nvPr/>
          </p:nvSpPr>
          <p:spPr bwMode="auto">
            <a:xfrm>
              <a:off x="1884" y="2748"/>
              <a:ext cx="86" cy="96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6437" name="AutoShape 32"/>
            <p:cNvSpPr>
              <a:spLocks noChangeAspect="1" noChangeArrowheads="1"/>
            </p:cNvSpPr>
            <p:nvPr/>
          </p:nvSpPr>
          <p:spPr bwMode="auto">
            <a:xfrm>
              <a:off x="1900" y="2766"/>
              <a:ext cx="56" cy="60"/>
            </a:xfrm>
            <a:prstGeom prst="flowChartCollate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56769" name="Group 33"/>
          <p:cNvGrpSpPr>
            <a:grpSpLocks noChangeAspect="1"/>
          </p:cNvGrpSpPr>
          <p:nvPr/>
        </p:nvGrpSpPr>
        <p:grpSpPr bwMode="auto">
          <a:xfrm>
            <a:off x="4570413" y="5230813"/>
            <a:ext cx="158750" cy="130175"/>
            <a:chOff x="1884" y="2748"/>
            <a:chExt cx="86" cy="96"/>
          </a:xfrm>
        </p:grpSpPr>
        <p:sp>
          <p:nvSpPr>
            <p:cNvPr id="16434" name="Rectangle 34"/>
            <p:cNvSpPr>
              <a:spLocks noChangeAspect="1" noChangeArrowheads="1"/>
            </p:cNvSpPr>
            <p:nvPr/>
          </p:nvSpPr>
          <p:spPr bwMode="auto">
            <a:xfrm>
              <a:off x="1884" y="2748"/>
              <a:ext cx="86" cy="96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6435" name="AutoShape 35"/>
            <p:cNvSpPr>
              <a:spLocks noChangeAspect="1" noChangeArrowheads="1"/>
            </p:cNvSpPr>
            <p:nvPr/>
          </p:nvSpPr>
          <p:spPr bwMode="auto">
            <a:xfrm>
              <a:off x="1900" y="2766"/>
              <a:ext cx="56" cy="60"/>
            </a:xfrm>
            <a:prstGeom prst="flowChartCollate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56772" name="Group 36"/>
          <p:cNvGrpSpPr>
            <a:grpSpLocks noChangeAspect="1"/>
          </p:cNvGrpSpPr>
          <p:nvPr/>
        </p:nvGrpSpPr>
        <p:grpSpPr bwMode="auto">
          <a:xfrm>
            <a:off x="4305300" y="5411788"/>
            <a:ext cx="149225" cy="138112"/>
            <a:chOff x="1884" y="2748"/>
            <a:chExt cx="86" cy="96"/>
          </a:xfrm>
        </p:grpSpPr>
        <p:sp>
          <p:nvSpPr>
            <p:cNvPr id="16432" name="Rectangle 37"/>
            <p:cNvSpPr>
              <a:spLocks noChangeAspect="1" noChangeArrowheads="1"/>
            </p:cNvSpPr>
            <p:nvPr/>
          </p:nvSpPr>
          <p:spPr bwMode="auto">
            <a:xfrm>
              <a:off x="1884" y="2748"/>
              <a:ext cx="86" cy="96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6433" name="AutoShape 38"/>
            <p:cNvSpPr>
              <a:spLocks noChangeAspect="1" noChangeArrowheads="1"/>
            </p:cNvSpPr>
            <p:nvPr/>
          </p:nvSpPr>
          <p:spPr bwMode="auto">
            <a:xfrm>
              <a:off x="1900" y="2766"/>
              <a:ext cx="56" cy="60"/>
            </a:xfrm>
            <a:prstGeom prst="flowChartCollate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756775" name="Rectangle 39"/>
          <p:cNvSpPr>
            <a:spLocks noChangeAspect="1" noChangeArrowheads="1"/>
          </p:cNvSpPr>
          <p:nvPr/>
        </p:nvSpPr>
        <p:spPr bwMode="auto">
          <a:xfrm>
            <a:off x="950913" y="2884488"/>
            <a:ext cx="1081087" cy="119697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76" name="Rectangle 40"/>
          <p:cNvSpPr>
            <a:spLocks noChangeAspect="1" noChangeArrowheads="1"/>
          </p:cNvSpPr>
          <p:nvPr/>
        </p:nvSpPr>
        <p:spPr bwMode="auto">
          <a:xfrm>
            <a:off x="2528888" y="3752850"/>
            <a:ext cx="182562" cy="18415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77" name="Rectangle 41"/>
          <p:cNvSpPr>
            <a:spLocks noChangeAspect="1" noChangeArrowheads="1"/>
          </p:cNvSpPr>
          <p:nvPr/>
        </p:nvSpPr>
        <p:spPr bwMode="auto">
          <a:xfrm>
            <a:off x="2779713" y="3549650"/>
            <a:ext cx="182562" cy="184150"/>
          </a:xfrm>
          <a:prstGeom prst="rect">
            <a:avLst/>
          </a:prstGeom>
          <a:solidFill>
            <a:schemeClr val="tx1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78" name="Rectangle 42"/>
          <p:cNvSpPr>
            <a:spLocks noChangeAspect="1" noChangeArrowheads="1"/>
          </p:cNvSpPr>
          <p:nvPr/>
        </p:nvSpPr>
        <p:spPr bwMode="auto">
          <a:xfrm>
            <a:off x="4259263" y="4570413"/>
            <a:ext cx="182562" cy="182562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79" name="Rectangle 43"/>
          <p:cNvSpPr>
            <a:spLocks noChangeAspect="1" noChangeArrowheads="1"/>
          </p:cNvSpPr>
          <p:nvPr/>
        </p:nvSpPr>
        <p:spPr bwMode="auto">
          <a:xfrm>
            <a:off x="4556125" y="4378325"/>
            <a:ext cx="182563" cy="18415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80" name="Rectangle 44"/>
          <p:cNvSpPr>
            <a:spLocks noChangeAspect="1" noChangeArrowheads="1"/>
          </p:cNvSpPr>
          <p:nvPr/>
        </p:nvSpPr>
        <p:spPr bwMode="auto">
          <a:xfrm>
            <a:off x="4848225" y="4184650"/>
            <a:ext cx="184150" cy="18415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81" name="Rectangle 45"/>
          <p:cNvSpPr>
            <a:spLocks noChangeAspect="1" noChangeArrowheads="1"/>
          </p:cNvSpPr>
          <p:nvPr/>
        </p:nvSpPr>
        <p:spPr bwMode="auto">
          <a:xfrm>
            <a:off x="5122863" y="4829175"/>
            <a:ext cx="182562" cy="182563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82" name="Rectangle 46"/>
          <p:cNvSpPr>
            <a:spLocks noChangeAspect="1" noChangeArrowheads="1"/>
          </p:cNvSpPr>
          <p:nvPr/>
        </p:nvSpPr>
        <p:spPr bwMode="auto">
          <a:xfrm>
            <a:off x="5121275" y="3978275"/>
            <a:ext cx="182563" cy="18415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83" name="Rectangle 47"/>
          <p:cNvSpPr>
            <a:spLocks noChangeAspect="1" noChangeArrowheads="1"/>
          </p:cNvSpPr>
          <p:nvPr/>
        </p:nvSpPr>
        <p:spPr bwMode="auto">
          <a:xfrm>
            <a:off x="4851400" y="5010150"/>
            <a:ext cx="182563" cy="18415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84" name="Rectangle 48"/>
          <p:cNvSpPr>
            <a:spLocks noChangeAspect="1" noChangeArrowheads="1"/>
          </p:cNvSpPr>
          <p:nvPr/>
        </p:nvSpPr>
        <p:spPr bwMode="auto">
          <a:xfrm>
            <a:off x="4559300" y="5208588"/>
            <a:ext cx="182563" cy="182562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85" name="Rectangle 49"/>
          <p:cNvSpPr>
            <a:spLocks noChangeAspect="1" noChangeArrowheads="1"/>
          </p:cNvSpPr>
          <p:nvPr/>
        </p:nvSpPr>
        <p:spPr bwMode="auto">
          <a:xfrm>
            <a:off x="4283075" y="5376863"/>
            <a:ext cx="184150" cy="18415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86" name="Rectangle 50"/>
          <p:cNvSpPr>
            <a:spLocks noChangeAspect="1" noChangeArrowheads="1"/>
          </p:cNvSpPr>
          <p:nvPr/>
        </p:nvSpPr>
        <p:spPr bwMode="auto">
          <a:xfrm>
            <a:off x="3008313" y="3290888"/>
            <a:ext cx="182562" cy="18415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87" name="Rectangle 51"/>
          <p:cNvSpPr>
            <a:spLocks noChangeAspect="1" noChangeArrowheads="1"/>
          </p:cNvSpPr>
          <p:nvPr/>
        </p:nvSpPr>
        <p:spPr bwMode="auto">
          <a:xfrm>
            <a:off x="3268663" y="3067050"/>
            <a:ext cx="182562" cy="18415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88" name="Rectangle 52"/>
          <p:cNvSpPr>
            <a:spLocks noChangeAspect="1" noChangeArrowheads="1"/>
          </p:cNvSpPr>
          <p:nvPr/>
        </p:nvSpPr>
        <p:spPr bwMode="auto">
          <a:xfrm>
            <a:off x="3284538" y="3971925"/>
            <a:ext cx="180975" cy="182563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89" name="Rectangle 53"/>
          <p:cNvSpPr>
            <a:spLocks noChangeAspect="1" noChangeArrowheads="1"/>
          </p:cNvSpPr>
          <p:nvPr/>
        </p:nvSpPr>
        <p:spPr bwMode="auto">
          <a:xfrm>
            <a:off x="3013075" y="4183063"/>
            <a:ext cx="180975" cy="18415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90" name="Rectangle 54"/>
          <p:cNvSpPr>
            <a:spLocks noChangeAspect="1" noChangeArrowheads="1"/>
          </p:cNvSpPr>
          <p:nvPr/>
        </p:nvSpPr>
        <p:spPr bwMode="auto">
          <a:xfrm>
            <a:off x="2774950" y="4381500"/>
            <a:ext cx="182563" cy="18415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6791" name="Rectangle 55"/>
          <p:cNvSpPr>
            <a:spLocks noChangeAspect="1" noChangeArrowheads="1"/>
          </p:cNvSpPr>
          <p:nvPr/>
        </p:nvSpPr>
        <p:spPr bwMode="auto">
          <a:xfrm>
            <a:off x="2535238" y="4556125"/>
            <a:ext cx="182562" cy="18415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56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56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56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56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56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56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56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56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56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756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756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56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56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756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56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756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756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756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756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756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7567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756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756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756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756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756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756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756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756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756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756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756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756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500"/>
                                        <p:tgtEl>
                                          <p:spTgt spid="756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7567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756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756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8" dur="500"/>
                                        <p:tgtEl>
                                          <p:spTgt spid="756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500"/>
                                        <p:tgtEl>
                                          <p:spTgt spid="756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500"/>
                                        <p:tgtEl>
                                          <p:spTgt spid="756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7" dur="500"/>
                                        <p:tgtEl>
                                          <p:spTgt spid="756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756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3" dur="500"/>
                                        <p:tgtEl>
                                          <p:spTgt spid="7567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6" dur="500"/>
                                        <p:tgtEl>
                                          <p:spTgt spid="756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6740" grpId="0" animBg="1"/>
      <p:bldP spid="756741" grpId="0" animBg="1"/>
      <p:bldP spid="756742" grpId="0" animBg="1"/>
      <p:bldP spid="756743" grpId="0" animBg="1"/>
      <p:bldP spid="756744" grpId="0" animBg="1"/>
      <p:bldP spid="756745" grpId="0" animBg="1"/>
      <p:bldP spid="756746" grpId="0" animBg="1"/>
      <p:bldP spid="756747" grpId="0" animBg="1"/>
      <p:bldP spid="756748" grpId="0" animBg="1"/>
      <p:bldP spid="756749" grpId="0" animBg="1"/>
      <p:bldP spid="756750" grpId="0" animBg="1"/>
      <p:bldP spid="756751" grpId="0" animBg="1"/>
      <p:bldP spid="756752" grpId="0" animBg="1"/>
      <p:bldP spid="756753" grpId="0" animBg="1"/>
      <p:bldP spid="756754" grpId="0" animBg="1"/>
      <p:bldP spid="756755" grpId="0" animBg="1"/>
      <p:bldP spid="756756" grpId="0" animBg="1"/>
      <p:bldP spid="756757" grpId="0" animBg="1"/>
      <p:bldP spid="756758" grpId="0" animBg="1"/>
      <p:bldP spid="756759" grpId="0" animBg="1"/>
      <p:bldP spid="756760" grpId="0" animBg="1"/>
      <p:bldP spid="756761" grpId="0" animBg="1"/>
      <p:bldP spid="756762" grpId="0" animBg="1"/>
      <p:bldP spid="756775" grpId="0" animBg="1"/>
      <p:bldP spid="756776" grpId="0" animBg="1"/>
      <p:bldP spid="756777" grpId="0" animBg="1"/>
      <p:bldP spid="756778" grpId="0" animBg="1"/>
      <p:bldP spid="756779" grpId="0" animBg="1"/>
      <p:bldP spid="756780" grpId="0" animBg="1"/>
      <p:bldP spid="756781" grpId="0" animBg="1"/>
      <p:bldP spid="756782" grpId="0" animBg="1"/>
      <p:bldP spid="756783" grpId="0" animBg="1"/>
      <p:bldP spid="756784" grpId="0" animBg="1"/>
      <p:bldP spid="756785" grpId="0" animBg="1"/>
      <p:bldP spid="756786" grpId="0" animBg="1"/>
      <p:bldP spid="756787" grpId="0" animBg="1"/>
      <p:bldP spid="756788" grpId="0" animBg="1"/>
      <p:bldP spid="756789" grpId="0" animBg="1"/>
      <p:bldP spid="756790" grpId="0" animBg="1"/>
      <p:bldP spid="756791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323" name="Text Box 3"/>
          <p:cNvSpPr txBox="1">
            <a:spLocks noChangeArrowheads="1"/>
          </p:cNvSpPr>
          <p:nvPr/>
        </p:nvSpPr>
        <p:spPr bwMode="auto">
          <a:xfrm>
            <a:off x="854075" y="2033588"/>
            <a:ext cx="1330325" cy="603250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/>
              <a:t>Raster-</a:t>
            </a:r>
            <a:br>
              <a:rPr lang="en-US" altLang="de-DE"/>
            </a:br>
            <a:r>
              <a:rPr lang="en-US" altLang="de-DE"/>
              <a:t>verdrahtung</a:t>
            </a:r>
          </a:p>
        </p:txBody>
      </p:sp>
      <p:sp>
        <p:nvSpPr>
          <p:cNvPr id="824324" name="Text Box 4"/>
          <p:cNvSpPr txBox="1">
            <a:spLocks noChangeArrowheads="1"/>
          </p:cNvSpPr>
          <p:nvPr/>
        </p:nvSpPr>
        <p:spPr bwMode="auto">
          <a:xfrm>
            <a:off x="2747963" y="2033588"/>
            <a:ext cx="1366837" cy="603250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/>
              <a:t>Mehrstufen-</a:t>
            </a:r>
            <a:br>
              <a:rPr lang="en-US" altLang="de-DE"/>
            </a:br>
            <a:r>
              <a:rPr lang="en-US" altLang="de-DE"/>
              <a:t>Verdrahtung</a:t>
            </a:r>
          </a:p>
        </p:txBody>
      </p:sp>
      <p:sp>
        <p:nvSpPr>
          <p:cNvPr id="824325" name="Text Box 5"/>
          <p:cNvSpPr txBox="1">
            <a:spLocks noChangeArrowheads="1"/>
          </p:cNvSpPr>
          <p:nvPr/>
        </p:nvSpPr>
        <p:spPr bwMode="auto">
          <a:xfrm>
            <a:off x="4732338" y="2033588"/>
            <a:ext cx="1330325" cy="603250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/>
              <a:t>Planar-</a:t>
            </a:r>
            <a:br>
              <a:rPr lang="en-US" altLang="de-DE"/>
            </a:br>
            <a:r>
              <a:rPr lang="en-US" altLang="de-DE"/>
              <a:t>verdrahtung</a:t>
            </a:r>
          </a:p>
        </p:txBody>
      </p:sp>
      <p:sp>
        <p:nvSpPr>
          <p:cNvPr id="824326" name="Text Box 6"/>
          <p:cNvSpPr txBox="1">
            <a:spLocks noChangeArrowheads="1"/>
          </p:cNvSpPr>
          <p:nvPr/>
        </p:nvSpPr>
        <p:spPr bwMode="auto">
          <a:xfrm>
            <a:off x="6630988" y="2033588"/>
            <a:ext cx="1330325" cy="603250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/>
              <a:t>Turm-</a:t>
            </a:r>
            <a:br>
              <a:rPr lang="en-US" altLang="de-DE"/>
            </a:br>
            <a:r>
              <a:rPr lang="en-US" altLang="de-DE"/>
              <a:t>verdrahtung</a:t>
            </a:r>
          </a:p>
        </p:txBody>
      </p:sp>
      <p:sp>
        <p:nvSpPr>
          <p:cNvPr id="824327" name="Line 7"/>
          <p:cNvSpPr>
            <a:spLocks noChangeShapeType="1"/>
          </p:cNvSpPr>
          <p:nvPr/>
        </p:nvSpPr>
        <p:spPr bwMode="auto">
          <a:xfrm flipH="1">
            <a:off x="1979613" y="1287463"/>
            <a:ext cx="633412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824328" name="Line 8"/>
          <p:cNvSpPr>
            <a:spLocks noChangeShapeType="1"/>
          </p:cNvSpPr>
          <p:nvPr/>
        </p:nvSpPr>
        <p:spPr bwMode="auto">
          <a:xfrm>
            <a:off x="3576638" y="1287463"/>
            <a:ext cx="0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824329" name="Line 9"/>
          <p:cNvSpPr>
            <a:spLocks noChangeShapeType="1"/>
          </p:cNvSpPr>
          <p:nvPr/>
        </p:nvSpPr>
        <p:spPr bwMode="auto">
          <a:xfrm>
            <a:off x="5175250" y="1287463"/>
            <a:ext cx="0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824330" name="Line 10"/>
          <p:cNvSpPr>
            <a:spLocks noChangeShapeType="1"/>
          </p:cNvSpPr>
          <p:nvPr/>
        </p:nvSpPr>
        <p:spPr bwMode="auto">
          <a:xfrm>
            <a:off x="6075363" y="1287463"/>
            <a:ext cx="701675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824331" name="AutoShape 11"/>
          <p:cNvSpPr>
            <a:spLocks noChangeArrowheads="1"/>
          </p:cNvSpPr>
          <p:nvPr/>
        </p:nvSpPr>
        <p:spPr bwMode="auto">
          <a:xfrm>
            <a:off x="2801938" y="3954463"/>
            <a:ext cx="1195387" cy="381000"/>
          </a:xfrm>
          <a:prstGeom prst="cube">
            <a:avLst>
              <a:gd name="adj" fmla="val 78750"/>
            </a:avLst>
          </a:prstGeom>
          <a:solidFill>
            <a:srgbClr val="FF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4332" name="AutoShape 12"/>
          <p:cNvSpPr>
            <a:spLocks noChangeArrowheads="1"/>
          </p:cNvSpPr>
          <p:nvPr/>
        </p:nvSpPr>
        <p:spPr bwMode="auto">
          <a:xfrm>
            <a:off x="2801938" y="3725863"/>
            <a:ext cx="1195387" cy="381000"/>
          </a:xfrm>
          <a:prstGeom prst="cube">
            <a:avLst>
              <a:gd name="adj" fmla="val 78750"/>
            </a:avLst>
          </a:prstGeom>
          <a:solidFill>
            <a:srgbClr val="FF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4333" name="AutoShape 13"/>
          <p:cNvSpPr>
            <a:spLocks noChangeArrowheads="1"/>
          </p:cNvSpPr>
          <p:nvPr/>
        </p:nvSpPr>
        <p:spPr bwMode="auto">
          <a:xfrm>
            <a:off x="2801938" y="3497263"/>
            <a:ext cx="1195387" cy="381000"/>
          </a:xfrm>
          <a:prstGeom prst="cube">
            <a:avLst>
              <a:gd name="adj" fmla="val 78750"/>
            </a:avLst>
          </a:prstGeom>
          <a:solidFill>
            <a:srgbClr val="FF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4334" name="AutoShape 14"/>
          <p:cNvSpPr>
            <a:spLocks noChangeArrowheads="1"/>
          </p:cNvSpPr>
          <p:nvPr/>
        </p:nvSpPr>
        <p:spPr bwMode="auto">
          <a:xfrm>
            <a:off x="4708525" y="4259263"/>
            <a:ext cx="1195388" cy="381000"/>
          </a:xfrm>
          <a:prstGeom prst="cube">
            <a:avLst>
              <a:gd name="adj" fmla="val 98750"/>
            </a:avLst>
          </a:prstGeom>
          <a:solidFill>
            <a:srgbClr val="FF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4335" name="AutoShape 15"/>
          <p:cNvSpPr>
            <a:spLocks noChangeArrowheads="1"/>
          </p:cNvSpPr>
          <p:nvPr/>
        </p:nvSpPr>
        <p:spPr bwMode="auto">
          <a:xfrm>
            <a:off x="4708525" y="4106863"/>
            <a:ext cx="1195388" cy="381000"/>
          </a:xfrm>
          <a:prstGeom prst="cube">
            <a:avLst>
              <a:gd name="adj" fmla="val 98750"/>
            </a:avLst>
          </a:prstGeom>
          <a:solidFill>
            <a:srgbClr val="FF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4336" name="AutoShape 16"/>
          <p:cNvSpPr>
            <a:spLocks noChangeArrowheads="1"/>
          </p:cNvSpPr>
          <p:nvPr/>
        </p:nvSpPr>
        <p:spPr bwMode="auto">
          <a:xfrm>
            <a:off x="4708525" y="3954463"/>
            <a:ext cx="1195388" cy="381000"/>
          </a:xfrm>
          <a:prstGeom prst="cube">
            <a:avLst>
              <a:gd name="adj" fmla="val 98750"/>
            </a:avLst>
          </a:prstGeom>
          <a:solidFill>
            <a:srgbClr val="FF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4337" name="AutoShape 17"/>
          <p:cNvSpPr>
            <a:spLocks noChangeArrowheads="1"/>
          </p:cNvSpPr>
          <p:nvPr/>
        </p:nvSpPr>
        <p:spPr bwMode="auto">
          <a:xfrm>
            <a:off x="4708525" y="3802063"/>
            <a:ext cx="1195388" cy="381000"/>
          </a:xfrm>
          <a:prstGeom prst="cube">
            <a:avLst>
              <a:gd name="adj" fmla="val 98750"/>
            </a:avLst>
          </a:prstGeom>
          <a:solidFill>
            <a:srgbClr val="FF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4338" name="AutoShape 18"/>
          <p:cNvSpPr>
            <a:spLocks noChangeArrowheads="1"/>
          </p:cNvSpPr>
          <p:nvPr/>
        </p:nvSpPr>
        <p:spPr bwMode="auto">
          <a:xfrm>
            <a:off x="4708525" y="3649663"/>
            <a:ext cx="1195388" cy="381000"/>
          </a:xfrm>
          <a:prstGeom prst="cube">
            <a:avLst>
              <a:gd name="adj" fmla="val 98750"/>
            </a:avLst>
          </a:prstGeom>
          <a:solidFill>
            <a:srgbClr val="FF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4339" name="AutoShape 19"/>
          <p:cNvSpPr>
            <a:spLocks noChangeArrowheads="1"/>
          </p:cNvSpPr>
          <p:nvPr/>
        </p:nvSpPr>
        <p:spPr bwMode="auto">
          <a:xfrm>
            <a:off x="4708525" y="3497263"/>
            <a:ext cx="1195388" cy="381000"/>
          </a:xfrm>
          <a:prstGeom prst="cube">
            <a:avLst>
              <a:gd name="adj" fmla="val 98750"/>
            </a:avLst>
          </a:prstGeom>
          <a:solidFill>
            <a:srgbClr val="FF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824340" name="Group 20"/>
          <p:cNvGrpSpPr>
            <a:grpSpLocks/>
          </p:cNvGrpSpPr>
          <p:nvPr/>
        </p:nvGrpSpPr>
        <p:grpSpPr bwMode="auto">
          <a:xfrm>
            <a:off x="6580188" y="3355975"/>
            <a:ext cx="1727200" cy="1414463"/>
            <a:chOff x="3908" y="1207"/>
            <a:chExt cx="1920" cy="1752"/>
          </a:xfrm>
        </p:grpSpPr>
        <p:grpSp>
          <p:nvGrpSpPr>
            <p:cNvPr id="131166" name="Group 21"/>
            <p:cNvGrpSpPr>
              <a:grpSpLocks/>
            </p:cNvGrpSpPr>
            <p:nvPr/>
          </p:nvGrpSpPr>
          <p:grpSpPr bwMode="auto">
            <a:xfrm>
              <a:off x="3908" y="2095"/>
              <a:ext cx="1920" cy="864"/>
              <a:chOff x="3936" y="2904"/>
              <a:chExt cx="1014" cy="456"/>
            </a:xfrm>
          </p:grpSpPr>
          <p:sp>
            <p:nvSpPr>
              <p:cNvPr id="131177" name="AutoShape 22"/>
              <p:cNvSpPr>
                <a:spLocks noChangeArrowheads="1"/>
              </p:cNvSpPr>
              <p:nvPr/>
            </p:nvSpPr>
            <p:spPr bwMode="auto">
              <a:xfrm>
                <a:off x="4038" y="2904"/>
                <a:ext cx="336" cy="336"/>
              </a:xfrm>
              <a:prstGeom prst="cube">
                <a:avLst>
                  <a:gd name="adj" fmla="val 25000"/>
                </a:avLst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31178" name="AutoShape 23"/>
              <p:cNvSpPr>
                <a:spLocks noChangeArrowheads="1"/>
              </p:cNvSpPr>
              <p:nvPr/>
            </p:nvSpPr>
            <p:spPr bwMode="auto">
              <a:xfrm>
                <a:off x="4326" y="2904"/>
                <a:ext cx="336" cy="336"/>
              </a:xfrm>
              <a:prstGeom prst="cube">
                <a:avLst>
                  <a:gd name="adj" fmla="val 25000"/>
                </a:avLst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31179" name="AutoShape 24"/>
              <p:cNvSpPr>
                <a:spLocks noChangeArrowheads="1"/>
              </p:cNvSpPr>
              <p:nvPr/>
            </p:nvSpPr>
            <p:spPr bwMode="auto">
              <a:xfrm>
                <a:off x="4614" y="2904"/>
                <a:ext cx="336" cy="336"/>
              </a:xfrm>
              <a:prstGeom prst="cube">
                <a:avLst>
                  <a:gd name="adj" fmla="val 25000"/>
                </a:avLst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31180" name="AutoShape 25"/>
              <p:cNvSpPr>
                <a:spLocks noChangeArrowheads="1"/>
              </p:cNvSpPr>
              <p:nvPr/>
            </p:nvSpPr>
            <p:spPr bwMode="auto">
              <a:xfrm>
                <a:off x="3936" y="3024"/>
                <a:ext cx="336" cy="336"/>
              </a:xfrm>
              <a:prstGeom prst="cube">
                <a:avLst>
                  <a:gd name="adj" fmla="val 25000"/>
                </a:avLst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31181" name="AutoShape 26"/>
              <p:cNvSpPr>
                <a:spLocks noChangeArrowheads="1"/>
              </p:cNvSpPr>
              <p:nvPr/>
            </p:nvSpPr>
            <p:spPr bwMode="auto">
              <a:xfrm>
                <a:off x="4224" y="3024"/>
                <a:ext cx="336" cy="336"/>
              </a:xfrm>
              <a:prstGeom prst="cube">
                <a:avLst>
                  <a:gd name="adj" fmla="val 25000"/>
                </a:avLst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31182" name="AutoShape 27"/>
              <p:cNvSpPr>
                <a:spLocks noChangeArrowheads="1"/>
              </p:cNvSpPr>
              <p:nvPr/>
            </p:nvSpPr>
            <p:spPr bwMode="auto">
              <a:xfrm>
                <a:off x="4512" y="3024"/>
                <a:ext cx="336" cy="336"/>
              </a:xfrm>
              <a:prstGeom prst="cube">
                <a:avLst>
                  <a:gd name="adj" fmla="val 25000"/>
                </a:avLst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sp>
          <p:nvSpPr>
            <p:cNvPr id="131167" name="AutoShape 28"/>
            <p:cNvSpPr>
              <a:spLocks noChangeArrowheads="1"/>
            </p:cNvSpPr>
            <p:nvPr/>
          </p:nvSpPr>
          <p:spPr bwMode="auto">
            <a:xfrm>
              <a:off x="4586" y="1207"/>
              <a:ext cx="336" cy="336"/>
            </a:xfrm>
            <a:prstGeom prst="cube">
              <a:avLst>
                <a:gd name="adj" fmla="val 25000"/>
              </a:avLst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1168" name="AutoShape 29"/>
            <p:cNvSpPr>
              <a:spLocks noChangeArrowheads="1"/>
            </p:cNvSpPr>
            <p:nvPr/>
          </p:nvSpPr>
          <p:spPr bwMode="auto">
            <a:xfrm>
              <a:off x="4874" y="1207"/>
              <a:ext cx="336" cy="336"/>
            </a:xfrm>
            <a:prstGeom prst="cube">
              <a:avLst>
                <a:gd name="adj" fmla="val 25000"/>
              </a:avLst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1169" name="AutoShape 30"/>
            <p:cNvSpPr>
              <a:spLocks noChangeArrowheads="1"/>
            </p:cNvSpPr>
            <p:nvPr/>
          </p:nvSpPr>
          <p:spPr bwMode="auto">
            <a:xfrm>
              <a:off x="5162" y="1207"/>
              <a:ext cx="336" cy="336"/>
            </a:xfrm>
            <a:prstGeom prst="cube">
              <a:avLst>
                <a:gd name="adj" fmla="val 25000"/>
              </a:avLst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1170" name="AutoShape 31"/>
            <p:cNvSpPr>
              <a:spLocks noChangeArrowheads="1"/>
            </p:cNvSpPr>
            <p:nvPr/>
          </p:nvSpPr>
          <p:spPr bwMode="auto">
            <a:xfrm>
              <a:off x="4484" y="1327"/>
              <a:ext cx="336" cy="336"/>
            </a:xfrm>
            <a:prstGeom prst="cube">
              <a:avLst>
                <a:gd name="adj" fmla="val 25000"/>
              </a:avLst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1171" name="AutoShape 32"/>
            <p:cNvSpPr>
              <a:spLocks noChangeArrowheads="1"/>
            </p:cNvSpPr>
            <p:nvPr/>
          </p:nvSpPr>
          <p:spPr bwMode="auto">
            <a:xfrm>
              <a:off x="4772" y="1327"/>
              <a:ext cx="336" cy="336"/>
            </a:xfrm>
            <a:prstGeom prst="cube">
              <a:avLst>
                <a:gd name="adj" fmla="val 25000"/>
              </a:avLst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1172" name="AutoShape 33"/>
            <p:cNvSpPr>
              <a:spLocks noChangeArrowheads="1"/>
            </p:cNvSpPr>
            <p:nvPr/>
          </p:nvSpPr>
          <p:spPr bwMode="auto">
            <a:xfrm>
              <a:off x="5060" y="1327"/>
              <a:ext cx="336" cy="336"/>
            </a:xfrm>
            <a:prstGeom prst="cube">
              <a:avLst>
                <a:gd name="adj" fmla="val 25000"/>
              </a:avLst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1173" name="Line 34"/>
            <p:cNvSpPr>
              <a:spLocks noChangeShapeType="1"/>
            </p:cNvSpPr>
            <p:nvPr/>
          </p:nvSpPr>
          <p:spPr bwMode="auto">
            <a:xfrm flipH="1" flipV="1">
              <a:off x="4484" y="1663"/>
              <a:ext cx="162" cy="5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31174" name="Line 35"/>
            <p:cNvSpPr>
              <a:spLocks noChangeShapeType="1"/>
            </p:cNvSpPr>
            <p:nvPr/>
          </p:nvSpPr>
          <p:spPr bwMode="auto">
            <a:xfrm flipV="1">
              <a:off x="5126" y="1663"/>
              <a:ext cx="174" cy="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31175" name="Line 36"/>
            <p:cNvSpPr>
              <a:spLocks noChangeShapeType="1"/>
            </p:cNvSpPr>
            <p:nvPr/>
          </p:nvSpPr>
          <p:spPr bwMode="auto">
            <a:xfrm flipH="1" flipV="1">
              <a:off x="4772" y="1663"/>
              <a:ext cx="48" cy="4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131176" name="Line 37"/>
            <p:cNvSpPr>
              <a:spLocks noChangeShapeType="1"/>
            </p:cNvSpPr>
            <p:nvPr/>
          </p:nvSpPr>
          <p:spPr bwMode="auto">
            <a:xfrm flipV="1">
              <a:off x="5276" y="1471"/>
              <a:ext cx="216" cy="63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</p:grpSp>
      <p:grpSp>
        <p:nvGrpSpPr>
          <p:cNvPr id="824432" name="Group 112"/>
          <p:cNvGrpSpPr>
            <a:grpSpLocks/>
          </p:cNvGrpSpPr>
          <p:nvPr/>
        </p:nvGrpSpPr>
        <p:grpSpPr bwMode="auto">
          <a:xfrm>
            <a:off x="490538" y="3425825"/>
            <a:ext cx="1795462" cy="1673225"/>
            <a:chOff x="309" y="2158"/>
            <a:chExt cx="1131" cy="1054"/>
          </a:xfrm>
        </p:grpSpPr>
        <p:sp>
          <p:nvSpPr>
            <p:cNvPr id="131094" name="Rectangle 39"/>
            <p:cNvSpPr>
              <a:spLocks noChangeAspect="1" noChangeArrowheads="1"/>
            </p:cNvSpPr>
            <p:nvPr/>
          </p:nvSpPr>
          <p:spPr bwMode="auto">
            <a:xfrm>
              <a:off x="765" y="2579"/>
              <a:ext cx="666" cy="633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endParaRPr lang="de-DE" altLang="de-DE" sz="1100">
                <a:solidFill>
                  <a:schemeClr val="bg1"/>
                </a:solidFill>
              </a:endParaRPr>
            </a:p>
          </p:txBody>
        </p:sp>
        <p:sp>
          <p:nvSpPr>
            <p:cNvPr id="131095" name="Text Box 40"/>
            <p:cNvSpPr txBox="1">
              <a:spLocks noChangeAspect="1" noChangeArrowheads="1"/>
            </p:cNvSpPr>
            <p:nvPr/>
          </p:nvSpPr>
          <p:spPr bwMode="auto">
            <a:xfrm>
              <a:off x="1180" y="2625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5</a:t>
              </a:r>
              <a:endParaRPr lang="en-US" altLang="de-DE" sz="1100"/>
            </a:p>
          </p:txBody>
        </p:sp>
        <p:sp>
          <p:nvSpPr>
            <p:cNvPr id="131096" name="Text Box 41"/>
            <p:cNvSpPr txBox="1">
              <a:spLocks noChangeAspect="1" noChangeArrowheads="1"/>
            </p:cNvSpPr>
            <p:nvPr/>
          </p:nvSpPr>
          <p:spPr bwMode="auto">
            <a:xfrm>
              <a:off x="851" y="2964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5</a:t>
              </a:r>
              <a:endParaRPr lang="en-US" altLang="de-DE" sz="1100"/>
            </a:p>
          </p:txBody>
        </p:sp>
        <p:sp>
          <p:nvSpPr>
            <p:cNvPr id="131097" name="Line 42"/>
            <p:cNvSpPr>
              <a:spLocks noChangeAspect="1" noChangeShapeType="1"/>
            </p:cNvSpPr>
            <p:nvPr/>
          </p:nvSpPr>
          <p:spPr bwMode="auto">
            <a:xfrm>
              <a:off x="775" y="2659"/>
              <a:ext cx="659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31098" name="Rectangle 43"/>
            <p:cNvSpPr>
              <a:spLocks noChangeAspect="1" noChangeArrowheads="1"/>
            </p:cNvSpPr>
            <p:nvPr/>
          </p:nvSpPr>
          <p:spPr bwMode="auto">
            <a:xfrm>
              <a:off x="775" y="2586"/>
              <a:ext cx="659" cy="62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C0C0C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1099" name="Line 44"/>
            <p:cNvSpPr>
              <a:spLocks noChangeAspect="1" noChangeShapeType="1"/>
            </p:cNvSpPr>
            <p:nvPr/>
          </p:nvSpPr>
          <p:spPr bwMode="auto">
            <a:xfrm>
              <a:off x="775" y="3098"/>
              <a:ext cx="659" cy="1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31100" name="Line 45"/>
            <p:cNvSpPr>
              <a:spLocks noChangeAspect="1" noChangeShapeType="1"/>
            </p:cNvSpPr>
            <p:nvPr/>
          </p:nvSpPr>
          <p:spPr bwMode="auto">
            <a:xfrm>
              <a:off x="781" y="2988"/>
              <a:ext cx="659" cy="1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31101" name="Line 46"/>
            <p:cNvSpPr>
              <a:spLocks noChangeAspect="1" noChangeShapeType="1"/>
            </p:cNvSpPr>
            <p:nvPr/>
          </p:nvSpPr>
          <p:spPr bwMode="auto">
            <a:xfrm>
              <a:off x="775" y="2879"/>
              <a:ext cx="659" cy="0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31102" name="Line 47"/>
            <p:cNvSpPr>
              <a:spLocks noChangeAspect="1" noChangeShapeType="1"/>
            </p:cNvSpPr>
            <p:nvPr/>
          </p:nvSpPr>
          <p:spPr bwMode="auto">
            <a:xfrm>
              <a:off x="775" y="2769"/>
              <a:ext cx="659" cy="1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31103" name="Line 48"/>
            <p:cNvSpPr>
              <a:spLocks noChangeAspect="1" noChangeShapeType="1"/>
            </p:cNvSpPr>
            <p:nvPr/>
          </p:nvSpPr>
          <p:spPr bwMode="auto">
            <a:xfrm>
              <a:off x="885" y="2586"/>
              <a:ext cx="1" cy="62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131104" name="Line 49"/>
            <p:cNvSpPr>
              <a:spLocks noChangeAspect="1" noChangeShapeType="1"/>
            </p:cNvSpPr>
            <p:nvPr/>
          </p:nvSpPr>
          <p:spPr bwMode="auto">
            <a:xfrm>
              <a:off x="995" y="2586"/>
              <a:ext cx="0" cy="62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131105" name="Line 50"/>
            <p:cNvSpPr>
              <a:spLocks noChangeAspect="1" noChangeShapeType="1"/>
            </p:cNvSpPr>
            <p:nvPr/>
          </p:nvSpPr>
          <p:spPr bwMode="auto">
            <a:xfrm>
              <a:off x="1105" y="2586"/>
              <a:ext cx="0" cy="621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131106" name="Line 51"/>
            <p:cNvSpPr>
              <a:spLocks noChangeAspect="1" noChangeShapeType="1"/>
            </p:cNvSpPr>
            <p:nvPr/>
          </p:nvSpPr>
          <p:spPr bwMode="auto">
            <a:xfrm>
              <a:off x="1214" y="2586"/>
              <a:ext cx="1" cy="621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131107" name="Line 52"/>
            <p:cNvSpPr>
              <a:spLocks noChangeAspect="1" noChangeShapeType="1"/>
            </p:cNvSpPr>
            <p:nvPr/>
          </p:nvSpPr>
          <p:spPr bwMode="auto">
            <a:xfrm>
              <a:off x="1324" y="2586"/>
              <a:ext cx="1" cy="621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131108" name="Line 53"/>
            <p:cNvSpPr>
              <a:spLocks noChangeAspect="1" noChangeShapeType="1"/>
            </p:cNvSpPr>
            <p:nvPr/>
          </p:nvSpPr>
          <p:spPr bwMode="auto">
            <a:xfrm>
              <a:off x="1434" y="2586"/>
              <a:ext cx="1" cy="621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131109" name="Rectangle 54"/>
            <p:cNvSpPr>
              <a:spLocks noChangeAspect="1" noChangeArrowheads="1"/>
            </p:cNvSpPr>
            <p:nvPr/>
          </p:nvSpPr>
          <p:spPr bwMode="auto">
            <a:xfrm>
              <a:off x="547" y="2406"/>
              <a:ext cx="667" cy="62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endParaRPr lang="de-DE" altLang="de-DE" sz="1100">
                <a:solidFill>
                  <a:schemeClr val="bg1"/>
                </a:solidFill>
              </a:endParaRPr>
            </a:p>
          </p:txBody>
        </p:sp>
        <p:sp>
          <p:nvSpPr>
            <p:cNvPr id="131110" name="Line 55"/>
            <p:cNvSpPr>
              <a:spLocks noChangeAspect="1" noChangeShapeType="1"/>
            </p:cNvSpPr>
            <p:nvPr/>
          </p:nvSpPr>
          <p:spPr bwMode="auto">
            <a:xfrm>
              <a:off x="556" y="2477"/>
              <a:ext cx="658" cy="0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31111" name="Rectangle 56"/>
            <p:cNvSpPr>
              <a:spLocks noChangeAspect="1" noChangeArrowheads="1"/>
            </p:cNvSpPr>
            <p:nvPr/>
          </p:nvSpPr>
          <p:spPr bwMode="auto">
            <a:xfrm>
              <a:off x="556" y="2404"/>
              <a:ext cx="658" cy="621"/>
            </a:xfrm>
            <a:prstGeom prst="rect">
              <a:avLst/>
            </a:prstGeom>
            <a:noFill/>
            <a:ln w="19050">
              <a:solidFill>
                <a:srgbClr val="C0C0C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1112" name="Line 57"/>
            <p:cNvSpPr>
              <a:spLocks noChangeAspect="1" noChangeShapeType="1"/>
            </p:cNvSpPr>
            <p:nvPr/>
          </p:nvSpPr>
          <p:spPr bwMode="auto">
            <a:xfrm>
              <a:off x="556" y="2915"/>
              <a:ext cx="658" cy="1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31113" name="Line 58"/>
            <p:cNvSpPr>
              <a:spLocks noChangeAspect="1" noChangeShapeType="1"/>
            </p:cNvSpPr>
            <p:nvPr/>
          </p:nvSpPr>
          <p:spPr bwMode="auto">
            <a:xfrm>
              <a:off x="556" y="2806"/>
              <a:ext cx="658" cy="0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31114" name="Line 59"/>
            <p:cNvSpPr>
              <a:spLocks noChangeAspect="1" noChangeShapeType="1"/>
            </p:cNvSpPr>
            <p:nvPr/>
          </p:nvSpPr>
          <p:spPr bwMode="auto">
            <a:xfrm>
              <a:off x="556" y="2696"/>
              <a:ext cx="658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31115" name="Line 60"/>
            <p:cNvSpPr>
              <a:spLocks noChangeAspect="1" noChangeShapeType="1"/>
            </p:cNvSpPr>
            <p:nvPr/>
          </p:nvSpPr>
          <p:spPr bwMode="auto">
            <a:xfrm>
              <a:off x="556" y="2586"/>
              <a:ext cx="658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31116" name="Line 61"/>
            <p:cNvSpPr>
              <a:spLocks noChangeAspect="1" noChangeShapeType="1"/>
            </p:cNvSpPr>
            <p:nvPr/>
          </p:nvSpPr>
          <p:spPr bwMode="auto">
            <a:xfrm>
              <a:off x="665" y="2404"/>
              <a:ext cx="1" cy="62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131117" name="Line 62"/>
            <p:cNvSpPr>
              <a:spLocks noChangeAspect="1" noChangeShapeType="1"/>
            </p:cNvSpPr>
            <p:nvPr/>
          </p:nvSpPr>
          <p:spPr bwMode="auto">
            <a:xfrm>
              <a:off x="775" y="2404"/>
              <a:ext cx="1" cy="62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131118" name="Line 63"/>
            <p:cNvSpPr>
              <a:spLocks noChangeAspect="1" noChangeShapeType="1"/>
            </p:cNvSpPr>
            <p:nvPr/>
          </p:nvSpPr>
          <p:spPr bwMode="auto">
            <a:xfrm>
              <a:off x="885" y="2404"/>
              <a:ext cx="1" cy="62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131119" name="Line 64"/>
            <p:cNvSpPr>
              <a:spLocks noChangeAspect="1" noChangeShapeType="1"/>
            </p:cNvSpPr>
            <p:nvPr/>
          </p:nvSpPr>
          <p:spPr bwMode="auto">
            <a:xfrm>
              <a:off x="995" y="2404"/>
              <a:ext cx="0" cy="62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131120" name="Line 65"/>
            <p:cNvSpPr>
              <a:spLocks noChangeAspect="1" noChangeShapeType="1"/>
            </p:cNvSpPr>
            <p:nvPr/>
          </p:nvSpPr>
          <p:spPr bwMode="auto">
            <a:xfrm>
              <a:off x="1105" y="2404"/>
              <a:ext cx="0" cy="621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131121" name="Text Box 66"/>
            <p:cNvSpPr txBox="1">
              <a:spLocks noChangeAspect="1" noChangeArrowheads="1"/>
            </p:cNvSpPr>
            <p:nvPr/>
          </p:nvSpPr>
          <p:spPr bwMode="auto">
            <a:xfrm>
              <a:off x="968" y="2457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de-DE" sz="1100"/>
                <a:t>4</a:t>
              </a:r>
            </a:p>
          </p:txBody>
        </p:sp>
        <p:sp>
          <p:nvSpPr>
            <p:cNvPr id="131122" name="Text Box 67"/>
            <p:cNvSpPr txBox="1">
              <a:spLocks noChangeAspect="1" noChangeArrowheads="1"/>
            </p:cNvSpPr>
            <p:nvPr/>
          </p:nvSpPr>
          <p:spPr bwMode="auto">
            <a:xfrm>
              <a:off x="851" y="2552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de-DE" sz="1100"/>
                <a:t>4</a:t>
              </a:r>
            </a:p>
          </p:txBody>
        </p:sp>
        <p:sp>
          <p:nvSpPr>
            <p:cNvPr id="131123" name="Text Box 68"/>
            <p:cNvSpPr txBox="1">
              <a:spLocks noChangeAspect="1" noChangeArrowheads="1"/>
            </p:cNvSpPr>
            <p:nvPr/>
          </p:nvSpPr>
          <p:spPr bwMode="auto">
            <a:xfrm>
              <a:off x="745" y="2668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de-DE" sz="1100"/>
                <a:t>4</a:t>
              </a:r>
            </a:p>
          </p:txBody>
        </p:sp>
        <p:sp>
          <p:nvSpPr>
            <p:cNvPr id="131124" name="Text Box 69"/>
            <p:cNvSpPr txBox="1">
              <a:spLocks noChangeAspect="1" noChangeArrowheads="1"/>
            </p:cNvSpPr>
            <p:nvPr/>
          </p:nvSpPr>
          <p:spPr bwMode="auto">
            <a:xfrm>
              <a:off x="633" y="2788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de-DE" sz="1100"/>
                <a:t>4</a:t>
              </a:r>
            </a:p>
          </p:txBody>
        </p:sp>
        <p:sp>
          <p:nvSpPr>
            <p:cNvPr id="131125" name="Text Box 70"/>
            <p:cNvSpPr txBox="1">
              <a:spLocks noChangeAspect="1" noChangeArrowheads="1"/>
            </p:cNvSpPr>
            <p:nvPr/>
          </p:nvSpPr>
          <p:spPr bwMode="auto">
            <a:xfrm>
              <a:off x="748" y="2788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5</a:t>
              </a:r>
              <a:endParaRPr lang="en-US" altLang="de-DE" sz="1100"/>
            </a:p>
          </p:txBody>
        </p:sp>
        <p:sp>
          <p:nvSpPr>
            <p:cNvPr id="131126" name="Text Box 71"/>
            <p:cNvSpPr txBox="1">
              <a:spLocks noChangeAspect="1" noChangeArrowheads="1"/>
            </p:cNvSpPr>
            <p:nvPr/>
          </p:nvSpPr>
          <p:spPr bwMode="auto">
            <a:xfrm>
              <a:off x="966" y="2562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5</a:t>
              </a:r>
              <a:endParaRPr lang="en-US" altLang="de-DE" sz="1100"/>
            </a:p>
          </p:txBody>
        </p:sp>
        <p:sp>
          <p:nvSpPr>
            <p:cNvPr id="131127" name="Text Box 72"/>
            <p:cNvSpPr txBox="1">
              <a:spLocks noChangeAspect="1" noChangeArrowheads="1"/>
            </p:cNvSpPr>
            <p:nvPr/>
          </p:nvSpPr>
          <p:spPr bwMode="auto">
            <a:xfrm>
              <a:off x="854" y="2668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5</a:t>
              </a:r>
              <a:endParaRPr lang="en-US" altLang="de-DE" sz="1100"/>
            </a:p>
          </p:txBody>
        </p:sp>
        <p:sp>
          <p:nvSpPr>
            <p:cNvPr id="131128" name="Text Box 73"/>
            <p:cNvSpPr txBox="1">
              <a:spLocks noChangeAspect="1" noChangeArrowheads="1"/>
            </p:cNvSpPr>
            <p:nvPr/>
          </p:nvSpPr>
          <p:spPr bwMode="auto">
            <a:xfrm>
              <a:off x="636" y="2895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5</a:t>
              </a:r>
              <a:endParaRPr lang="en-US" altLang="de-DE" sz="1100"/>
            </a:p>
          </p:txBody>
        </p:sp>
        <p:sp>
          <p:nvSpPr>
            <p:cNvPr id="131129" name="Text Box 74"/>
            <p:cNvSpPr txBox="1">
              <a:spLocks noChangeAspect="1" noChangeArrowheads="1"/>
            </p:cNvSpPr>
            <p:nvPr/>
          </p:nvSpPr>
          <p:spPr bwMode="auto">
            <a:xfrm>
              <a:off x="532" y="2788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5</a:t>
              </a:r>
              <a:endParaRPr lang="en-US" altLang="de-DE" sz="1100"/>
            </a:p>
          </p:txBody>
        </p:sp>
        <p:sp>
          <p:nvSpPr>
            <p:cNvPr id="131130" name="Text Box 75"/>
            <p:cNvSpPr txBox="1">
              <a:spLocks noChangeAspect="1" noChangeArrowheads="1"/>
            </p:cNvSpPr>
            <p:nvPr/>
          </p:nvSpPr>
          <p:spPr bwMode="auto">
            <a:xfrm>
              <a:off x="1069" y="2453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5</a:t>
              </a:r>
              <a:endParaRPr lang="en-US" altLang="de-DE" sz="1100"/>
            </a:p>
          </p:txBody>
        </p:sp>
        <p:sp>
          <p:nvSpPr>
            <p:cNvPr id="131131" name="Rectangle 76"/>
            <p:cNvSpPr>
              <a:spLocks noChangeAspect="1" noChangeArrowheads="1"/>
            </p:cNvSpPr>
            <p:nvPr/>
          </p:nvSpPr>
          <p:spPr bwMode="auto">
            <a:xfrm>
              <a:off x="345" y="2190"/>
              <a:ext cx="666" cy="64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endParaRPr lang="de-DE" altLang="de-DE" sz="1100">
                <a:solidFill>
                  <a:schemeClr val="bg1"/>
                </a:solidFill>
              </a:endParaRPr>
            </a:p>
          </p:txBody>
        </p:sp>
        <p:sp>
          <p:nvSpPr>
            <p:cNvPr id="131132" name="Line 77"/>
            <p:cNvSpPr>
              <a:spLocks noChangeAspect="1" noChangeShapeType="1"/>
            </p:cNvSpPr>
            <p:nvPr/>
          </p:nvSpPr>
          <p:spPr bwMode="auto">
            <a:xfrm>
              <a:off x="347" y="2285"/>
              <a:ext cx="658" cy="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31133" name="Line 78"/>
            <p:cNvSpPr>
              <a:spLocks noChangeAspect="1" noChangeShapeType="1"/>
            </p:cNvSpPr>
            <p:nvPr/>
          </p:nvSpPr>
          <p:spPr bwMode="auto">
            <a:xfrm>
              <a:off x="456" y="2212"/>
              <a:ext cx="1" cy="62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131134" name="Line 79"/>
            <p:cNvSpPr>
              <a:spLocks noChangeAspect="1" noChangeShapeType="1"/>
            </p:cNvSpPr>
            <p:nvPr/>
          </p:nvSpPr>
          <p:spPr bwMode="auto">
            <a:xfrm>
              <a:off x="566" y="2212"/>
              <a:ext cx="1" cy="62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131135" name="Line 80"/>
            <p:cNvSpPr>
              <a:spLocks noChangeAspect="1" noChangeShapeType="1"/>
            </p:cNvSpPr>
            <p:nvPr/>
          </p:nvSpPr>
          <p:spPr bwMode="auto">
            <a:xfrm>
              <a:off x="676" y="2212"/>
              <a:ext cx="1" cy="62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131136" name="Line 81"/>
            <p:cNvSpPr>
              <a:spLocks noChangeAspect="1" noChangeShapeType="1"/>
            </p:cNvSpPr>
            <p:nvPr/>
          </p:nvSpPr>
          <p:spPr bwMode="auto">
            <a:xfrm>
              <a:off x="786" y="2212"/>
              <a:ext cx="1" cy="62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131137" name="Line 82"/>
            <p:cNvSpPr>
              <a:spLocks noChangeAspect="1" noChangeShapeType="1"/>
            </p:cNvSpPr>
            <p:nvPr/>
          </p:nvSpPr>
          <p:spPr bwMode="auto">
            <a:xfrm>
              <a:off x="896" y="2212"/>
              <a:ext cx="0" cy="62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131138" name="Rectangle 83"/>
            <p:cNvSpPr>
              <a:spLocks noChangeAspect="1" noChangeArrowheads="1"/>
            </p:cNvSpPr>
            <p:nvPr/>
          </p:nvSpPr>
          <p:spPr bwMode="auto">
            <a:xfrm>
              <a:off x="344" y="2285"/>
              <a:ext cx="110" cy="10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131139" name="Group 84"/>
            <p:cNvGrpSpPr>
              <a:grpSpLocks noChangeAspect="1"/>
            </p:cNvGrpSpPr>
            <p:nvPr/>
          </p:nvGrpSpPr>
          <p:grpSpPr bwMode="auto">
            <a:xfrm>
              <a:off x="457" y="2292"/>
              <a:ext cx="100" cy="110"/>
              <a:chOff x="3878" y="1280"/>
              <a:chExt cx="148" cy="164"/>
            </a:xfrm>
          </p:grpSpPr>
          <p:sp>
            <p:nvSpPr>
              <p:cNvPr id="131164" name="Oval 85"/>
              <p:cNvSpPr>
                <a:spLocks noChangeAspect="1" noChangeArrowheads="1"/>
              </p:cNvSpPr>
              <p:nvPr/>
            </p:nvSpPr>
            <p:spPr bwMode="auto">
              <a:xfrm>
                <a:off x="3878" y="1280"/>
                <a:ext cx="148" cy="137"/>
              </a:xfrm>
              <a:prstGeom prst="ellipse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31165" name="Text Box 86"/>
              <p:cNvSpPr txBox="1">
                <a:spLocks noChangeAspect="1" noChangeArrowheads="1"/>
              </p:cNvSpPr>
              <p:nvPr/>
            </p:nvSpPr>
            <p:spPr bwMode="auto">
              <a:xfrm>
                <a:off x="3916" y="1286"/>
                <a:ext cx="86" cy="15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100" b="1" i="1"/>
                  <a:t>S</a:t>
                </a:r>
              </a:p>
            </p:txBody>
          </p:sp>
        </p:grpSp>
        <p:sp>
          <p:nvSpPr>
            <p:cNvPr id="131140" name="Text Box 87"/>
            <p:cNvSpPr txBox="1">
              <a:spLocks noChangeAspect="1" noChangeArrowheads="1"/>
            </p:cNvSpPr>
            <p:nvPr/>
          </p:nvSpPr>
          <p:spPr bwMode="auto">
            <a:xfrm>
              <a:off x="440" y="2367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de-DE" sz="1100"/>
                <a:t>1</a:t>
              </a:r>
            </a:p>
          </p:txBody>
        </p:sp>
        <p:sp>
          <p:nvSpPr>
            <p:cNvPr id="131141" name="Text Box 88"/>
            <p:cNvSpPr txBox="1">
              <a:spLocks noChangeAspect="1" noChangeArrowheads="1"/>
            </p:cNvSpPr>
            <p:nvPr/>
          </p:nvSpPr>
          <p:spPr bwMode="auto">
            <a:xfrm>
              <a:off x="440" y="2472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de-DE" sz="1100"/>
                <a:t>2</a:t>
              </a:r>
            </a:p>
          </p:txBody>
        </p:sp>
        <p:sp>
          <p:nvSpPr>
            <p:cNvPr id="131142" name="Text Box 89"/>
            <p:cNvSpPr txBox="1">
              <a:spLocks noChangeAspect="1" noChangeArrowheads="1"/>
            </p:cNvSpPr>
            <p:nvPr/>
          </p:nvSpPr>
          <p:spPr bwMode="auto">
            <a:xfrm>
              <a:off x="329" y="2472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de-DE" sz="1100"/>
                <a:t>3</a:t>
              </a:r>
            </a:p>
          </p:txBody>
        </p:sp>
        <p:sp>
          <p:nvSpPr>
            <p:cNvPr id="131143" name="Text Box 90"/>
            <p:cNvSpPr txBox="1">
              <a:spLocks noChangeAspect="1" noChangeArrowheads="1"/>
            </p:cNvSpPr>
            <p:nvPr/>
          </p:nvSpPr>
          <p:spPr bwMode="auto">
            <a:xfrm>
              <a:off x="541" y="2472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de-DE" sz="1100"/>
                <a:t>3</a:t>
              </a:r>
            </a:p>
          </p:txBody>
        </p:sp>
        <p:sp>
          <p:nvSpPr>
            <p:cNvPr id="131144" name="Text Box 91"/>
            <p:cNvSpPr txBox="1">
              <a:spLocks noChangeAspect="1" noChangeArrowheads="1"/>
            </p:cNvSpPr>
            <p:nvPr/>
          </p:nvSpPr>
          <p:spPr bwMode="auto">
            <a:xfrm>
              <a:off x="645" y="2472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de-DE" sz="1100"/>
                <a:t>4</a:t>
              </a:r>
            </a:p>
          </p:txBody>
        </p:sp>
        <p:sp>
          <p:nvSpPr>
            <p:cNvPr id="131145" name="Line 92"/>
            <p:cNvSpPr>
              <a:spLocks noChangeAspect="1" noChangeShapeType="1"/>
            </p:cNvSpPr>
            <p:nvPr/>
          </p:nvSpPr>
          <p:spPr bwMode="auto">
            <a:xfrm>
              <a:off x="347" y="2723"/>
              <a:ext cx="658" cy="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31146" name="Line 93"/>
            <p:cNvSpPr>
              <a:spLocks noChangeAspect="1" noChangeShapeType="1"/>
            </p:cNvSpPr>
            <p:nvPr/>
          </p:nvSpPr>
          <p:spPr bwMode="auto">
            <a:xfrm>
              <a:off x="347" y="2614"/>
              <a:ext cx="65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31147" name="Line 94"/>
            <p:cNvSpPr>
              <a:spLocks noChangeAspect="1" noChangeShapeType="1"/>
            </p:cNvSpPr>
            <p:nvPr/>
          </p:nvSpPr>
          <p:spPr bwMode="auto">
            <a:xfrm>
              <a:off x="347" y="2504"/>
              <a:ext cx="658" cy="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31148" name="Line 95"/>
            <p:cNvSpPr>
              <a:spLocks noChangeAspect="1" noChangeShapeType="1"/>
            </p:cNvSpPr>
            <p:nvPr/>
          </p:nvSpPr>
          <p:spPr bwMode="auto">
            <a:xfrm>
              <a:off x="347" y="2394"/>
              <a:ext cx="658" cy="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31149" name="Text Box 96"/>
            <p:cNvSpPr txBox="1">
              <a:spLocks noChangeAspect="1" noChangeArrowheads="1"/>
            </p:cNvSpPr>
            <p:nvPr/>
          </p:nvSpPr>
          <p:spPr bwMode="auto">
            <a:xfrm>
              <a:off x="321" y="2367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de-DE" sz="1100"/>
                <a:t>2</a:t>
              </a:r>
            </a:p>
          </p:txBody>
        </p:sp>
        <p:sp>
          <p:nvSpPr>
            <p:cNvPr id="131150" name="Text Box 97"/>
            <p:cNvSpPr txBox="1">
              <a:spLocks noChangeAspect="1" noChangeArrowheads="1"/>
            </p:cNvSpPr>
            <p:nvPr/>
          </p:nvSpPr>
          <p:spPr bwMode="auto">
            <a:xfrm>
              <a:off x="541" y="2367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de-DE" sz="1100"/>
                <a:t>2</a:t>
              </a:r>
            </a:p>
          </p:txBody>
        </p:sp>
        <p:sp>
          <p:nvSpPr>
            <p:cNvPr id="131151" name="Rectangle 98"/>
            <p:cNvSpPr>
              <a:spLocks noChangeAspect="1" noChangeArrowheads="1"/>
            </p:cNvSpPr>
            <p:nvPr/>
          </p:nvSpPr>
          <p:spPr bwMode="auto">
            <a:xfrm>
              <a:off x="456" y="2614"/>
              <a:ext cx="549" cy="10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1152" name="Text Box 99"/>
            <p:cNvSpPr txBox="1">
              <a:spLocks noChangeAspect="1" noChangeArrowheads="1"/>
            </p:cNvSpPr>
            <p:nvPr/>
          </p:nvSpPr>
          <p:spPr bwMode="auto">
            <a:xfrm>
              <a:off x="546" y="2262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</a:t>
              </a:r>
              <a:endParaRPr lang="en-US" altLang="de-DE" sz="1100"/>
            </a:p>
          </p:txBody>
        </p:sp>
        <p:sp>
          <p:nvSpPr>
            <p:cNvPr id="131153" name="Text Box 100"/>
            <p:cNvSpPr txBox="1">
              <a:spLocks noChangeAspect="1" noChangeArrowheads="1"/>
            </p:cNvSpPr>
            <p:nvPr/>
          </p:nvSpPr>
          <p:spPr bwMode="auto">
            <a:xfrm>
              <a:off x="317" y="2590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de-DE" sz="1100"/>
                <a:t>4</a:t>
              </a:r>
            </a:p>
          </p:txBody>
        </p:sp>
        <p:sp>
          <p:nvSpPr>
            <p:cNvPr id="131154" name="Text Box 101"/>
            <p:cNvSpPr txBox="1">
              <a:spLocks noChangeAspect="1" noChangeArrowheads="1"/>
            </p:cNvSpPr>
            <p:nvPr/>
          </p:nvSpPr>
          <p:spPr bwMode="auto">
            <a:xfrm>
              <a:off x="541" y="2158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2</a:t>
              </a:r>
              <a:endParaRPr lang="en-US" altLang="de-DE" sz="1100"/>
            </a:p>
          </p:txBody>
        </p:sp>
        <p:sp>
          <p:nvSpPr>
            <p:cNvPr id="131155" name="Rectangle 102"/>
            <p:cNvSpPr>
              <a:spLocks noChangeAspect="1" noChangeArrowheads="1"/>
            </p:cNvSpPr>
            <p:nvPr/>
          </p:nvSpPr>
          <p:spPr bwMode="auto">
            <a:xfrm>
              <a:off x="676" y="2193"/>
              <a:ext cx="220" cy="31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131156" name="Group 103"/>
            <p:cNvGrpSpPr>
              <a:grpSpLocks noChangeAspect="1"/>
            </p:cNvGrpSpPr>
            <p:nvPr/>
          </p:nvGrpSpPr>
          <p:grpSpPr bwMode="auto">
            <a:xfrm>
              <a:off x="902" y="2511"/>
              <a:ext cx="100" cy="110"/>
              <a:chOff x="4014" y="1416"/>
              <a:chExt cx="148" cy="164"/>
            </a:xfrm>
          </p:grpSpPr>
          <p:sp>
            <p:nvSpPr>
              <p:cNvPr id="131162" name="Oval 104"/>
              <p:cNvSpPr>
                <a:spLocks noChangeAspect="1" noChangeArrowheads="1"/>
              </p:cNvSpPr>
              <p:nvPr/>
            </p:nvSpPr>
            <p:spPr bwMode="auto">
              <a:xfrm>
                <a:off x="4014" y="1416"/>
                <a:ext cx="148" cy="137"/>
              </a:xfrm>
              <a:prstGeom prst="ellipse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31163" name="Text Box 105"/>
              <p:cNvSpPr txBox="1">
                <a:spLocks noChangeAspect="1" noChangeArrowheads="1"/>
              </p:cNvSpPr>
              <p:nvPr/>
            </p:nvSpPr>
            <p:spPr bwMode="auto">
              <a:xfrm>
                <a:off x="4052" y="1422"/>
                <a:ext cx="86" cy="15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100" b="1" i="1"/>
                  <a:t>T</a:t>
                </a:r>
              </a:p>
            </p:txBody>
          </p:sp>
        </p:grpSp>
        <p:sp>
          <p:nvSpPr>
            <p:cNvPr id="131157" name="Text Box 106"/>
            <p:cNvSpPr txBox="1">
              <a:spLocks noChangeAspect="1" noChangeArrowheads="1"/>
            </p:cNvSpPr>
            <p:nvPr/>
          </p:nvSpPr>
          <p:spPr bwMode="auto">
            <a:xfrm>
              <a:off x="423" y="2160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</a:t>
              </a:r>
              <a:endParaRPr lang="en-US" altLang="de-DE" sz="1100"/>
            </a:p>
          </p:txBody>
        </p:sp>
        <p:sp>
          <p:nvSpPr>
            <p:cNvPr id="131158" name="Text Box 107"/>
            <p:cNvSpPr txBox="1">
              <a:spLocks noChangeAspect="1" noChangeArrowheads="1"/>
            </p:cNvSpPr>
            <p:nvPr/>
          </p:nvSpPr>
          <p:spPr bwMode="auto">
            <a:xfrm>
              <a:off x="309" y="2160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2</a:t>
              </a:r>
              <a:endParaRPr lang="en-US" altLang="de-DE" sz="1100"/>
            </a:p>
          </p:txBody>
        </p:sp>
        <p:sp>
          <p:nvSpPr>
            <p:cNvPr id="131159" name="Text Box 108"/>
            <p:cNvSpPr txBox="1">
              <a:spLocks noChangeAspect="1" noChangeArrowheads="1"/>
            </p:cNvSpPr>
            <p:nvPr/>
          </p:nvSpPr>
          <p:spPr bwMode="auto">
            <a:xfrm>
              <a:off x="749" y="2471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5</a:t>
              </a:r>
              <a:endParaRPr lang="en-US" altLang="de-DE" sz="1100"/>
            </a:p>
          </p:txBody>
        </p:sp>
        <p:sp>
          <p:nvSpPr>
            <p:cNvPr id="131160" name="Text Box 109"/>
            <p:cNvSpPr txBox="1">
              <a:spLocks noChangeAspect="1" noChangeArrowheads="1"/>
            </p:cNvSpPr>
            <p:nvPr/>
          </p:nvSpPr>
          <p:spPr bwMode="auto">
            <a:xfrm>
              <a:off x="320" y="2695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5</a:t>
              </a:r>
              <a:endParaRPr lang="en-US" altLang="de-DE" sz="1100"/>
            </a:p>
          </p:txBody>
        </p:sp>
        <p:sp>
          <p:nvSpPr>
            <p:cNvPr id="131161" name="Text Box 110"/>
            <p:cNvSpPr txBox="1">
              <a:spLocks noChangeAspect="1" noChangeArrowheads="1"/>
            </p:cNvSpPr>
            <p:nvPr/>
          </p:nvSpPr>
          <p:spPr bwMode="auto">
            <a:xfrm>
              <a:off x="968" y="2361"/>
              <a:ext cx="17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5</a:t>
              </a:r>
              <a:endParaRPr lang="en-US" altLang="de-DE" sz="1100"/>
            </a:p>
          </p:txBody>
        </p:sp>
      </p:grpSp>
      <p:sp>
        <p:nvSpPr>
          <p:cNvPr id="131093" name="Rectangle 11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/>
              <a:t>7.9	Dreidimensionale Verdrahtung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24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24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24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24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24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824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24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824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24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824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824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824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824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824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824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824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824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824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824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4323" grpId="0" animBg="1"/>
      <p:bldP spid="824324" grpId="0" animBg="1"/>
      <p:bldP spid="824325" grpId="0" animBg="1"/>
      <p:bldP spid="824326" grpId="0" animBg="1"/>
      <p:bldP spid="824327" grpId="0" animBg="1"/>
      <p:bldP spid="824328" grpId="0" animBg="1"/>
      <p:bldP spid="824329" grpId="0" animBg="1"/>
      <p:bldP spid="824330" grpId="0" animBg="1"/>
      <p:bldP spid="824331" grpId="0" animBg="1"/>
      <p:bldP spid="824332" grpId="0" animBg="1"/>
      <p:bldP spid="824333" grpId="0" animBg="1"/>
      <p:bldP spid="824334" grpId="0" animBg="1"/>
      <p:bldP spid="824335" grpId="0" animBg="1"/>
      <p:bldP spid="824336" grpId="0" animBg="1"/>
      <p:bldP spid="824337" grpId="0" animBg="1"/>
      <p:bldP spid="824338" grpId="0" animBg="1"/>
      <p:bldP spid="824339" grpId="0" animBg="1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347" name="Rectangle 3"/>
          <p:cNvSpPr>
            <a:spLocks noChangeArrowheads="1"/>
          </p:cNvSpPr>
          <p:nvPr/>
        </p:nvSpPr>
        <p:spPr bwMode="auto">
          <a:xfrm>
            <a:off x="2012950" y="3976688"/>
            <a:ext cx="1457325" cy="1397000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endParaRPr lang="de-DE" altLang="de-DE" sz="1900">
              <a:solidFill>
                <a:schemeClr val="bg1"/>
              </a:solidFill>
            </a:endParaRPr>
          </a:p>
        </p:txBody>
      </p:sp>
      <p:sp>
        <p:nvSpPr>
          <p:cNvPr id="825348" name="Text Box 4"/>
          <p:cNvSpPr txBox="1">
            <a:spLocks noChangeArrowheads="1"/>
          </p:cNvSpPr>
          <p:nvPr/>
        </p:nvSpPr>
        <p:spPr bwMode="auto">
          <a:xfrm>
            <a:off x="2962275" y="4113213"/>
            <a:ext cx="284163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5</a:t>
            </a:r>
            <a:endParaRPr lang="en-US" altLang="de-DE" sz="1300"/>
          </a:p>
        </p:txBody>
      </p:sp>
      <p:sp>
        <p:nvSpPr>
          <p:cNvPr id="825349" name="Text Box 5"/>
          <p:cNvSpPr txBox="1">
            <a:spLocks noChangeArrowheads="1"/>
          </p:cNvSpPr>
          <p:nvPr/>
        </p:nvSpPr>
        <p:spPr bwMode="auto">
          <a:xfrm>
            <a:off x="2239963" y="4862513"/>
            <a:ext cx="284162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5</a:t>
            </a:r>
            <a:endParaRPr lang="en-US" altLang="de-DE" sz="1300"/>
          </a:p>
        </p:txBody>
      </p:sp>
      <p:sp>
        <p:nvSpPr>
          <p:cNvPr id="825350" name="Line 6"/>
          <p:cNvSpPr>
            <a:spLocks noChangeShapeType="1"/>
          </p:cNvSpPr>
          <p:nvPr/>
        </p:nvSpPr>
        <p:spPr bwMode="auto">
          <a:xfrm>
            <a:off x="2024063" y="4154488"/>
            <a:ext cx="1452562" cy="1587"/>
          </a:xfrm>
          <a:prstGeom prst="line">
            <a:avLst/>
          </a:prstGeom>
          <a:noFill/>
          <a:ln w="12700">
            <a:solidFill>
              <a:srgbClr val="DDDDDD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25351" name="Rectangle 7"/>
          <p:cNvSpPr>
            <a:spLocks noChangeArrowheads="1"/>
          </p:cNvSpPr>
          <p:nvPr/>
        </p:nvSpPr>
        <p:spPr bwMode="auto">
          <a:xfrm>
            <a:off x="2024063" y="3984625"/>
            <a:ext cx="1452562" cy="1379538"/>
          </a:xfrm>
          <a:prstGeom prst="rect">
            <a:avLst/>
          </a:prstGeom>
          <a:noFill/>
          <a:ln w="19050">
            <a:solidFill>
              <a:srgbClr val="C0C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5352" name="Line 8"/>
          <p:cNvSpPr>
            <a:spLocks noChangeShapeType="1"/>
          </p:cNvSpPr>
          <p:nvPr/>
        </p:nvSpPr>
        <p:spPr bwMode="auto">
          <a:xfrm>
            <a:off x="2024063" y="5122863"/>
            <a:ext cx="1452562" cy="1587"/>
          </a:xfrm>
          <a:prstGeom prst="line">
            <a:avLst/>
          </a:prstGeom>
          <a:noFill/>
          <a:ln w="12700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25353" name="Line 9"/>
          <p:cNvSpPr>
            <a:spLocks noChangeShapeType="1"/>
          </p:cNvSpPr>
          <p:nvPr/>
        </p:nvSpPr>
        <p:spPr bwMode="auto">
          <a:xfrm>
            <a:off x="2038350" y="4879975"/>
            <a:ext cx="1450975" cy="1588"/>
          </a:xfrm>
          <a:prstGeom prst="line">
            <a:avLst/>
          </a:prstGeom>
          <a:noFill/>
          <a:ln w="12700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25354" name="Line 10"/>
          <p:cNvSpPr>
            <a:spLocks noChangeShapeType="1"/>
          </p:cNvSpPr>
          <p:nvPr/>
        </p:nvSpPr>
        <p:spPr bwMode="auto">
          <a:xfrm>
            <a:off x="2024063" y="4638675"/>
            <a:ext cx="1452562" cy="1588"/>
          </a:xfrm>
          <a:prstGeom prst="line">
            <a:avLst/>
          </a:prstGeom>
          <a:noFill/>
          <a:ln w="12700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25355" name="Line 11"/>
          <p:cNvSpPr>
            <a:spLocks noChangeShapeType="1"/>
          </p:cNvSpPr>
          <p:nvPr/>
        </p:nvSpPr>
        <p:spPr bwMode="auto">
          <a:xfrm>
            <a:off x="2024063" y="4395788"/>
            <a:ext cx="1452562" cy="1587"/>
          </a:xfrm>
          <a:prstGeom prst="line">
            <a:avLst/>
          </a:prstGeom>
          <a:noFill/>
          <a:ln w="12700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25356" name="Line 12"/>
          <p:cNvSpPr>
            <a:spLocks noChangeShapeType="1"/>
          </p:cNvSpPr>
          <p:nvPr/>
        </p:nvSpPr>
        <p:spPr bwMode="auto">
          <a:xfrm>
            <a:off x="2266950" y="3992563"/>
            <a:ext cx="1588" cy="1371600"/>
          </a:xfrm>
          <a:prstGeom prst="line">
            <a:avLst/>
          </a:prstGeom>
          <a:noFill/>
          <a:ln w="12700">
            <a:solidFill>
              <a:srgbClr val="DDDDDD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825357" name="Line 13"/>
          <p:cNvSpPr>
            <a:spLocks noChangeShapeType="1"/>
          </p:cNvSpPr>
          <p:nvPr/>
        </p:nvSpPr>
        <p:spPr bwMode="auto">
          <a:xfrm>
            <a:off x="2508250" y="3992563"/>
            <a:ext cx="1588" cy="1371600"/>
          </a:xfrm>
          <a:prstGeom prst="line">
            <a:avLst/>
          </a:prstGeom>
          <a:noFill/>
          <a:ln w="12700">
            <a:solidFill>
              <a:srgbClr val="DDDDDD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825358" name="Line 14"/>
          <p:cNvSpPr>
            <a:spLocks noChangeShapeType="1"/>
          </p:cNvSpPr>
          <p:nvPr/>
        </p:nvSpPr>
        <p:spPr bwMode="auto">
          <a:xfrm>
            <a:off x="2749550" y="3992563"/>
            <a:ext cx="3175" cy="1371600"/>
          </a:xfrm>
          <a:prstGeom prst="line">
            <a:avLst/>
          </a:prstGeom>
          <a:noFill/>
          <a:ln w="12700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825359" name="Line 15"/>
          <p:cNvSpPr>
            <a:spLocks noChangeShapeType="1"/>
          </p:cNvSpPr>
          <p:nvPr/>
        </p:nvSpPr>
        <p:spPr bwMode="auto">
          <a:xfrm>
            <a:off x="2992438" y="3992563"/>
            <a:ext cx="1587" cy="1371600"/>
          </a:xfrm>
          <a:prstGeom prst="line">
            <a:avLst/>
          </a:prstGeom>
          <a:noFill/>
          <a:ln w="12700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825360" name="Line 16"/>
          <p:cNvSpPr>
            <a:spLocks noChangeShapeType="1"/>
          </p:cNvSpPr>
          <p:nvPr/>
        </p:nvSpPr>
        <p:spPr bwMode="auto">
          <a:xfrm>
            <a:off x="3233738" y="3992563"/>
            <a:ext cx="1587" cy="1371600"/>
          </a:xfrm>
          <a:prstGeom prst="line">
            <a:avLst/>
          </a:prstGeom>
          <a:noFill/>
          <a:ln w="12700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825361" name="Line 17"/>
          <p:cNvSpPr>
            <a:spLocks noChangeShapeType="1"/>
          </p:cNvSpPr>
          <p:nvPr/>
        </p:nvSpPr>
        <p:spPr bwMode="auto">
          <a:xfrm>
            <a:off x="3476625" y="3992563"/>
            <a:ext cx="1588" cy="1371600"/>
          </a:xfrm>
          <a:prstGeom prst="line">
            <a:avLst/>
          </a:prstGeom>
          <a:noFill/>
          <a:ln w="12700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825362" name="Rectangle 18"/>
          <p:cNvSpPr>
            <a:spLocks noChangeArrowheads="1"/>
          </p:cNvSpPr>
          <p:nvPr/>
        </p:nvSpPr>
        <p:spPr bwMode="auto">
          <a:xfrm>
            <a:off x="1536700" y="3594100"/>
            <a:ext cx="1455738" cy="1365250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endParaRPr lang="de-DE" altLang="de-DE" sz="1900">
              <a:solidFill>
                <a:schemeClr val="bg1"/>
              </a:solidFill>
            </a:endParaRPr>
          </a:p>
        </p:txBody>
      </p:sp>
      <p:sp>
        <p:nvSpPr>
          <p:cNvPr id="825363" name="Line 19"/>
          <p:cNvSpPr>
            <a:spLocks noChangeShapeType="1"/>
          </p:cNvSpPr>
          <p:nvPr/>
        </p:nvSpPr>
        <p:spPr bwMode="auto">
          <a:xfrm>
            <a:off x="1539875" y="3751263"/>
            <a:ext cx="1452563" cy="1587"/>
          </a:xfrm>
          <a:prstGeom prst="line">
            <a:avLst/>
          </a:prstGeom>
          <a:noFill/>
          <a:ln w="12700">
            <a:solidFill>
              <a:srgbClr val="DDDDDD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25364" name="Rectangle 20"/>
          <p:cNvSpPr>
            <a:spLocks noChangeArrowheads="1"/>
          </p:cNvSpPr>
          <p:nvPr/>
        </p:nvSpPr>
        <p:spPr bwMode="auto">
          <a:xfrm>
            <a:off x="1539875" y="3589338"/>
            <a:ext cx="1452563" cy="1371600"/>
          </a:xfrm>
          <a:prstGeom prst="rect">
            <a:avLst/>
          </a:prstGeom>
          <a:noFill/>
          <a:ln w="19050">
            <a:solidFill>
              <a:srgbClr val="C0C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5365" name="Line 21"/>
          <p:cNvSpPr>
            <a:spLocks noChangeShapeType="1"/>
          </p:cNvSpPr>
          <p:nvPr/>
        </p:nvSpPr>
        <p:spPr bwMode="auto">
          <a:xfrm>
            <a:off x="1539875" y="4718050"/>
            <a:ext cx="1452563" cy="1588"/>
          </a:xfrm>
          <a:prstGeom prst="line">
            <a:avLst/>
          </a:prstGeom>
          <a:noFill/>
          <a:ln w="12700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25366" name="Line 22"/>
          <p:cNvSpPr>
            <a:spLocks noChangeShapeType="1"/>
          </p:cNvSpPr>
          <p:nvPr/>
        </p:nvSpPr>
        <p:spPr bwMode="auto">
          <a:xfrm>
            <a:off x="1539875" y="4476750"/>
            <a:ext cx="1452563" cy="1588"/>
          </a:xfrm>
          <a:prstGeom prst="line">
            <a:avLst/>
          </a:prstGeom>
          <a:noFill/>
          <a:ln w="12700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25367" name="Line 23"/>
          <p:cNvSpPr>
            <a:spLocks noChangeShapeType="1"/>
          </p:cNvSpPr>
          <p:nvPr/>
        </p:nvSpPr>
        <p:spPr bwMode="auto">
          <a:xfrm>
            <a:off x="1539875" y="4233863"/>
            <a:ext cx="1452563" cy="3175"/>
          </a:xfrm>
          <a:prstGeom prst="line">
            <a:avLst/>
          </a:prstGeom>
          <a:noFill/>
          <a:ln w="12700">
            <a:solidFill>
              <a:srgbClr val="DDDDDD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25368" name="Line 24"/>
          <p:cNvSpPr>
            <a:spLocks noChangeShapeType="1"/>
          </p:cNvSpPr>
          <p:nvPr/>
        </p:nvSpPr>
        <p:spPr bwMode="auto">
          <a:xfrm>
            <a:off x="1539875" y="3992563"/>
            <a:ext cx="1452563" cy="1587"/>
          </a:xfrm>
          <a:prstGeom prst="line">
            <a:avLst/>
          </a:prstGeom>
          <a:noFill/>
          <a:ln w="12700">
            <a:solidFill>
              <a:srgbClr val="DDDDDD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25369" name="Line 25"/>
          <p:cNvSpPr>
            <a:spLocks noChangeShapeType="1"/>
          </p:cNvSpPr>
          <p:nvPr/>
        </p:nvSpPr>
        <p:spPr bwMode="auto">
          <a:xfrm>
            <a:off x="1782763" y="3589338"/>
            <a:ext cx="1587" cy="1371600"/>
          </a:xfrm>
          <a:prstGeom prst="line">
            <a:avLst/>
          </a:prstGeom>
          <a:noFill/>
          <a:ln w="12700">
            <a:solidFill>
              <a:srgbClr val="DDDDDD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825370" name="Line 26"/>
          <p:cNvSpPr>
            <a:spLocks noChangeShapeType="1"/>
          </p:cNvSpPr>
          <p:nvPr/>
        </p:nvSpPr>
        <p:spPr bwMode="auto">
          <a:xfrm>
            <a:off x="2024063" y="3589338"/>
            <a:ext cx="1587" cy="1371600"/>
          </a:xfrm>
          <a:prstGeom prst="line">
            <a:avLst/>
          </a:prstGeom>
          <a:noFill/>
          <a:ln w="12700">
            <a:solidFill>
              <a:srgbClr val="DDDDDD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825371" name="Line 27"/>
          <p:cNvSpPr>
            <a:spLocks noChangeShapeType="1"/>
          </p:cNvSpPr>
          <p:nvPr/>
        </p:nvSpPr>
        <p:spPr bwMode="auto">
          <a:xfrm>
            <a:off x="2266950" y="3589338"/>
            <a:ext cx="1588" cy="1371600"/>
          </a:xfrm>
          <a:prstGeom prst="line">
            <a:avLst/>
          </a:prstGeom>
          <a:noFill/>
          <a:ln w="12700">
            <a:solidFill>
              <a:srgbClr val="DDDDDD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825372" name="Line 28"/>
          <p:cNvSpPr>
            <a:spLocks noChangeShapeType="1"/>
          </p:cNvSpPr>
          <p:nvPr/>
        </p:nvSpPr>
        <p:spPr bwMode="auto">
          <a:xfrm>
            <a:off x="2508250" y="3589338"/>
            <a:ext cx="1588" cy="1371600"/>
          </a:xfrm>
          <a:prstGeom prst="line">
            <a:avLst/>
          </a:prstGeom>
          <a:noFill/>
          <a:ln w="12700">
            <a:solidFill>
              <a:srgbClr val="DDDDDD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825373" name="Line 29"/>
          <p:cNvSpPr>
            <a:spLocks noChangeShapeType="1"/>
          </p:cNvSpPr>
          <p:nvPr/>
        </p:nvSpPr>
        <p:spPr bwMode="auto">
          <a:xfrm>
            <a:off x="2749550" y="3589338"/>
            <a:ext cx="3175" cy="1371600"/>
          </a:xfrm>
          <a:prstGeom prst="line">
            <a:avLst/>
          </a:prstGeom>
          <a:noFill/>
          <a:ln w="12700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825374" name="Text Box 30"/>
          <p:cNvSpPr txBox="1">
            <a:spLocks noChangeArrowheads="1"/>
          </p:cNvSpPr>
          <p:nvPr/>
        </p:nvSpPr>
        <p:spPr bwMode="auto">
          <a:xfrm>
            <a:off x="2497138" y="3741738"/>
            <a:ext cx="284162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sz="1300"/>
              <a:t>4</a:t>
            </a:r>
          </a:p>
        </p:txBody>
      </p:sp>
      <p:sp>
        <p:nvSpPr>
          <p:cNvPr id="825375" name="Text Box 31"/>
          <p:cNvSpPr txBox="1">
            <a:spLocks noChangeArrowheads="1"/>
          </p:cNvSpPr>
          <p:nvPr/>
        </p:nvSpPr>
        <p:spPr bwMode="auto">
          <a:xfrm>
            <a:off x="2239963" y="3954463"/>
            <a:ext cx="284162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sz="1300"/>
              <a:t>4</a:t>
            </a:r>
          </a:p>
        </p:txBody>
      </p:sp>
      <p:sp>
        <p:nvSpPr>
          <p:cNvPr id="825376" name="Text Box 32"/>
          <p:cNvSpPr txBox="1">
            <a:spLocks noChangeArrowheads="1"/>
          </p:cNvSpPr>
          <p:nvPr/>
        </p:nvSpPr>
        <p:spPr bwMode="auto">
          <a:xfrm>
            <a:off x="2003425" y="4211638"/>
            <a:ext cx="284163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sz="1300"/>
              <a:t>4</a:t>
            </a:r>
          </a:p>
        </p:txBody>
      </p:sp>
      <p:sp>
        <p:nvSpPr>
          <p:cNvPr id="825377" name="Text Box 33"/>
          <p:cNvSpPr txBox="1">
            <a:spLocks noChangeArrowheads="1"/>
          </p:cNvSpPr>
          <p:nvPr/>
        </p:nvSpPr>
        <p:spPr bwMode="auto">
          <a:xfrm>
            <a:off x="1757363" y="4476750"/>
            <a:ext cx="284162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sz="1300"/>
              <a:t>4</a:t>
            </a:r>
          </a:p>
        </p:txBody>
      </p:sp>
      <p:sp>
        <p:nvSpPr>
          <p:cNvPr id="825378" name="Text Box 34"/>
          <p:cNvSpPr txBox="1">
            <a:spLocks noChangeArrowheads="1"/>
          </p:cNvSpPr>
          <p:nvPr/>
        </p:nvSpPr>
        <p:spPr bwMode="auto">
          <a:xfrm>
            <a:off x="2011363" y="4476750"/>
            <a:ext cx="284162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5</a:t>
            </a:r>
            <a:endParaRPr lang="en-US" altLang="de-DE" sz="1300"/>
          </a:p>
        </p:txBody>
      </p:sp>
      <p:sp>
        <p:nvSpPr>
          <p:cNvPr id="825379" name="Text Box 35"/>
          <p:cNvSpPr txBox="1">
            <a:spLocks noChangeArrowheads="1"/>
          </p:cNvSpPr>
          <p:nvPr/>
        </p:nvSpPr>
        <p:spPr bwMode="auto">
          <a:xfrm>
            <a:off x="2490788" y="3976688"/>
            <a:ext cx="284162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5</a:t>
            </a:r>
            <a:endParaRPr lang="en-US" altLang="de-DE" sz="1300"/>
          </a:p>
        </p:txBody>
      </p:sp>
      <p:sp>
        <p:nvSpPr>
          <p:cNvPr id="825380" name="Text Box 36"/>
          <p:cNvSpPr txBox="1">
            <a:spLocks noChangeArrowheads="1"/>
          </p:cNvSpPr>
          <p:nvPr/>
        </p:nvSpPr>
        <p:spPr bwMode="auto">
          <a:xfrm>
            <a:off x="2243138" y="4211638"/>
            <a:ext cx="284162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5</a:t>
            </a:r>
            <a:endParaRPr lang="en-US" altLang="de-DE" sz="1300"/>
          </a:p>
        </p:txBody>
      </p:sp>
      <p:sp>
        <p:nvSpPr>
          <p:cNvPr id="825381" name="Text Box 37"/>
          <p:cNvSpPr txBox="1">
            <a:spLocks noChangeArrowheads="1"/>
          </p:cNvSpPr>
          <p:nvPr/>
        </p:nvSpPr>
        <p:spPr bwMode="auto">
          <a:xfrm>
            <a:off x="1762125" y="4710113"/>
            <a:ext cx="284163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5</a:t>
            </a:r>
            <a:endParaRPr lang="en-US" altLang="de-DE" sz="1300"/>
          </a:p>
        </p:txBody>
      </p:sp>
      <p:sp>
        <p:nvSpPr>
          <p:cNvPr id="825382" name="Text Box 38"/>
          <p:cNvSpPr txBox="1">
            <a:spLocks noChangeArrowheads="1"/>
          </p:cNvSpPr>
          <p:nvPr/>
        </p:nvSpPr>
        <p:spPr bwMode="auto">
          <a:xfrm>
            <a:off x="1533525" y="4476750"/>
            <a:ext cx="284163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5</a:t>
            </a:r>
            <a:endParaRPr lang="en-US" altLang="de-DE" sz="1300"/>
          </a:p>
        </p:txBody>
      </p:sp>
      <p:sp>
        <p:nvSpPr>
          <p:cNvPr id="825383" name="Text Box 39"/>
          <p:cNvSpPr txBox="1">
            <a:spLocks noChangeArrowheads="1"/>
          </p:cNvSpPr>
          <p:nvPr/>
        </p:nvSpPr>
        <p:spPr bwMode="auto">
          <a:xfrm>
            <a:off x="2717800" y="3733800"/>
            <a:ext cx="284163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5</a:t>
            </a:r>
            <a:endParaRPr lang="en-US" altLang="de-DE" sz="1300"/>
          </a:p>
        </p:txBody>
      </p:sp>
      <p:sp>
        <p:nvSpPr>
          <p:cNvPr id="825384" name="Rectangle 40"/>
          <p:cNvSpPr>
            <a:spLocks noChangeArrowheads="1"/>
          </p:cNvSpPr>
          <p:nvPr/>
        </p:nvSpPr>
        <p:spPr bwMode="auto">
          <a:xfrm>
            <a:off x="1076325" y="3117850"/>
            <a:ext cx="1466850" cy="141605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endParaRPr lang="de-DE" altLang="de-DE" sz="1900">
              <a:solidFill>
                <a:schemeClr val="bg1"/>
              </a:solidFill>
            </a:endParaRPr>
          </a:p>
        </p:txBody>
      </p:sp>
      <p:sp>
        <p:nvSpPr>
          <p:cNvPr id="825385" name="Line 41"/>
          <p:cNvSpPr>
            <a:spLocks noChangeShapeType="1"/>
          </p:cNvSpPr>
          <p:nvPr/>
        </p:nvSpPr>
        <p:spPr bwMode="auto">
          <a:xfrm>
            <a:off x="1079500" y="3327400"/>
            <a:ext cx="1452563" cy="15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25386" name="Line 42"/>
          <p:cNvSpPr>
            <a:spLocks noChangeShapeType="1"/>
          </p:cNvSpPr>
          <p:nvPr/>
        </p:nvSpPr>
        <p:spPr bwMode="auto">
          <a:xfrm>
            <a:off x="1322388" y="3117850"/>
            <a:ext cx="1587" cy="14192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25387" name="Line 43"/>
          <p:cNvSpPr>
            <a:spLocks noChangeShapeType="1"/>
          </p:cNvSpPr>
          <p:nvPr/>
        </p:nvSpPr>
        <p:spPr bwMode="auto">
          <a:xfrm>
            <a:off x="1555750" y="3117850"/>
            <a:ext cx="9525" cy="14192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25388" name="Line 44"/>
          <p:cNvSpPr>
            <a:spLocks noChangeShapeType="1"/>
          </p:cNvSpPr>
          <p:nvPr/>
        </p:nvSpPr>
        <p:spPr bwMode="auto">
          <a:xfrm>
            <a:off x="1806575" y="3165475"/>
            <a:ext cx="1588" cy="13716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825389" name="Line 45"/>
          <p:cNvSpPr>
            <a:spLocks noChangeShapeType="1"/>
          </p:cNvSpPr>
          <p:nvPr/>
        </p:nvSpPr>
        <p:spPr bwMode="auto">
          <a:xfrm>
            <a:off x="2047875" y="3165475"/>
            <a:ext cx="1588" cy="13716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825390" name="Line 46"/>
          <p:cNvSpPr>
            <a:spLocks noChangeShapeType="1"/>
          </p:cNvSpPr>
          <p:nvPr/>
        </p:nvSpPr>
        <p:spPr bwMode="auto">
          <a:xfrm>
            <a:off x="2289175" y="3165475"/>
            <a:ext cx="1588" cy="13716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825391" name="Rectangle 47"/>
          <p:cNvSpPr>
            <a:spLocks noChangeArrowheads="1"/>
          </p:cNvSpPr>
          <p:nvPr/>
        </p:nvSpPr>
        <p:spPr bwMode="auto">
          <a:xfrm>
            <a:off x="1073150" y="3327400"/>
            <a:ext cx="242888" cy="241300"/>
          </a:xfrm>
          <a:prstGeom prst="rect">
            <a:avLst/>
          </a:prstGeom>
          <a:solidFill>
            <a:srgbClr val="969696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825392" name="Group 48"/>
          <p:cNvGrpSpPr>
            <a:grpSpLocks noChangeAspect="1"/>
          </p:cNvGrpSpPr>
          <p:nvPr/>
        </p:nvGrpSpPr>
        <p:grpSpPr bwMode="auto">
          <a:xfrm>
            <a:off x="1323975" y="3341688"/>
            <a:ext cx="219075" cy="209550"/>
            <a:chOff x="3878" y="1280"/>
            <a:chExt cx="148" cy="141"/>
          </a:xfrm>
        </p:grpSpPr>
        <p:sp>
          <p:nvSpPr>
            <p:cNvPr id="132178" name="Oval 49"/>
            <p:cNvSpPr>
              <a:spLocks noChangeAspect="1" noChangeArrowheads="1"/>
            </p:cNvSpPr>
            <p:nvPr/>
          </p:nvSpPr>
          <p:spPr bwMode="auto">
            <a:xfrm>
              <a:off x="3878" y="1280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2179" name="Text Box 50"/>
            <p:cNvSpPr txBox="1">
              <a:spLocks noChangeAspect="1" noChangeArrowheads="1"/>
            </p:cNvSpPr>
            <p:nvPr/>
          </p:nvSpPr>
          <p:spPr bwMode="auto">
            <a:xfrm>
              <a:off x="3918" y="1287"/>
              <a:ext cx="84" cy="1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S</a:t>
              </a:r>
            </a:p>
          </p:txBody>
        </p:sp>
      </p:grpSp>
      <p:sp>
        <p:nvSpPr>
          <p:cNvPr id="825395" name="Text Box 51"/>
          <p:cNvSpPr txBox="1">
            <a:spLocks noChangeArrowheads="1"/>
          </p:cNvSpPr>
          <p:nvPr/>
        </p:nvSpPr>
        <p:spPr bwMode="auto">
          <a:xfrm>
            <a:off x="1330325" y="3543300"/>
            <a:ext cx="284163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sz="1300"/>
              <a:t>1</a:t>
            </a:r>
          </a:p>
        </p:txBody>
      </p:sp>
      <p:sp>
        <p:nvSpPr>
          <p:cNvPr id="825396" name="Text Box 52"/>
          <p:cNvSpPr txBox="1">
            <a:spLocks noChangeArrowheads="1"/>
          </p:cNvSpPr>
          <p:nvPr/>
        </p:nvSpPr>
        <p:spPr bwMode="auto">
          <a:xfrm>
            <a:off x="1330325" y="3775075"/>
            <a:ext cx="284163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sz="1300"/>
              <a:t>2</a:t>
            </a:r>
          </a:p>
        </p:txBody>
      </p:sp>
      <p:sp>
        <p:nvSpPr>
          <p:cNvPr id="825397" name="Text Box 53"/>
          <p:cNvSpPr txBox="1">
            <a:spLocks noChangeArrowheads="1"/>
          </p:cNvSpPr>
          <p:nvPr/>
        </p:nvSpPr>
        <p:spPr bwMode="auto">
          <a:xfrm>
            <a:off x="1087438" y="3775075"/>
            <a:ext cx="284162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sz="1300"/>
              <a:t>3</a:t>
            </a:r>
          </a:p>
        </p:txBody>
      </p:sp>
      <p:sp>
        <p:nvSpPr>
          <p:cNvPr id="825398" name="Text Box 54"/>
          <p:cNvSpPr txBox="1">
            <a:spLocks noChangeArrowheads="1"/>
          </p:cNvSpPr>
          <p:nvPr/>
        </p:nvSpPr>
        <p:spPr bwMode="auto">
          <a:xfrm>
            <a:off x="1552575" y="3775075"/>
            <a:ext cx="284163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sz="1300"/>
              <a:t>3</a:t>
            </a:r>
          </a:p>
        </p:txBody>
      </p:sp>
      <p:sp>
        <p:nvSpPr>
          <p:cNvPr id="825399" name="Text Box 55"/>
          <p:cNvSpPr txBox="1">
            <a:spLocks noChangeArrowheads="1"/>
          </p:cNvSpPr>
          <p:nvPr/>
        </p:nvSpPr>
        <p:spPr bwMode="auto">
          <a:xfrm>
            <a:off x="1784350" y="3775075"/>
            <a:ext cx="284163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sz="1300"/>
              <a:t>4</a:t>
            </a:r>
          </a:p>
        </p:txBody>
      </p:sp>
      <p:sp>
        <p:nvSpPr>
          <p:cNvPr id="825400" name="Line 56"/>
          <p:cNvSpPr>
            <a:spLocks noChangeShapeType="1"/>
          </p:cNvSpPr>
          <p:nvPr/>
        </p:nvSpPr>
        <p:spPr bwMode="auto">
          <a:xfrm>
            <a:off x="1079500" y="4295775"/>
            <a:ext cx="1452563" cy="15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25401" name="Line 57"/>
          <p:cNvSpPr>
            <a:spLocks noChangeShapeType="1"/>
          </p:cNvSpPr>
          <p:nvPr/>
        </p:nvSpPr>
        <p:spPr bwMode="auto">
          <a:xfrm>
            <a:off x="1079500" y="4052888"/>
            <a:ext cx="1452563" cy="15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25402" name="Line 58"/>
          <p:cNvSpPr>
            <a:spLocks noChangeShapeType="1"/>
          </p:cNvSpPr>
          <p:nvPr/>
        </p:nvSpPr>
        <p:spPr bwMode="auto">
          <a:xfrm>
            <a:off x="1079500" y="3811588"/>
            <a:ext cx="1452563" cy="15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25403" name="Line 59"/>
          <p:cNvSpPr>
            <a:spLocks noChangeShapeType="1"/>
          </p:cNvSpPr>
          <p:nvPr/>
        </p:nvSpPr>
        <p:spPr bwMode="auto">
          <a:xfrm>
            <a:off x="1079500" y="3568700"/>
            <a:ext cx="1452563" cy="15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25404" name="Text Box 60"/>
          <p:cNvSpPr txBox="1">
            <a:spLocks noChangeArrowheads="1"/>
          </p:cNvSpPr>
          <p:nvPr/>
        </p:nvSpPr>
        <p:spPr bwMode="auto">
          <a:xfrm>
            <a:off x="1068388" y="3543300"/>
            <a:ext cx="284162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sz="1300"/>
              <a:t>2</a:t>
            </a:r>
          </a:p>
        </p:txBody>
      </p:sp>
      <p:sp>
        <p:nvSpPr>
          <p:cNvPr id="825405" name="Text Box 61"/>
          <p:cNvSpPr txBox="1">
            <a:spLocks noChangeArrowheads="1"/>
          </p:cNvSpPr>
          <p:nvPr/>
        </p:nvSpPr>
        <p:spPr bwMode="auto">
          <a:xfrm>
            <a:off x="1552575" y="3543300"/>
            <a:ext cx="284163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sz="1300"/>
              <a:t>2</a:t>
            </a:r>
          </a:p>
        </p:txBody>
      </p:sp>
      <p:sp>
        <p:nvSpPr>
          <p:cNvPr id="825406" name="Rectangle 62"/>
          <p:cNvSpPr>
            <a:spLocks noChangeArrowheads="1"/>
          </p:cNvSpPr>
          <p:nvPr/>
        </p:nvSpPr>
        <p:spPr bwMode="auto">
          <a:xfrm>
            <a:off x="1322388" y="4052888"/>
            <a:ext cx="1209675" cy="242887"/>
          </a:xfrm>
          <a:prstGeom prst="rect">
            <a:avLst/>
          </a:prstGeom>
          <a:solidFill>
            <a:srgbClr val="969696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5407" name="Text Box 63"/>
          <p:cNvSpPr txBox="1">
            <a:spLocks noChangeArrowheads="1"/>
          </p:cNvSpPr>
          <p:nvPr/>
        </p:nvSpPr>
        <p:spPr bwMode="auto">
          <a:xfrm>
            <a:off x="1563688" y="3314700"/>
            <a:ext cx="284162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  <a:endParaRPr lang="en-US" altLang="de-DE" sz="1300"/>
          </a:p>
        </p:txBody>
      </p:sp>
      <p:sp>
        <p:nvSpPr>
          <p:cNvPr id="825408" name="Text Box 64"/>
          <p:cNvSpPr txBox="1">
            <a:spLocks noChangeArrowheads="1"/>
          </p:cNvSpPr>
          <p:nvPr/>
        </p:nvSpPr>
        <p:spPr bwMode="auto">
          <a:xfrm>
            <a:off x="1058863" y="4038600"/>
            <a:ext cx="284162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sz="1300"/>
              <a:t>4</a:t>
            </a:r>
          </a:p>
        </p:txBody>
      </p:sp>
      <p:sp>
        <p:nvSpPr>
          <p:cNvPr id="825409" name="Text Box 65"/>
          <p:cNvSpPr txBox="1">
            <a:spLocks noChangeArrowheads="1"/>
          </p:cNvSpPr>
          <p:nvPr/>
        </p:nvSpPr>
        <p:spPr bwMode="auto">
          <a:xfrm>
            <a:off x="1555750" y="3082925"/>
            <a:ext cx="284163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  <a:endParaRPr lang="en-US" altLang="de-DE" sz="1300"/>
          </a:p>
        </p:txBody>
      </p:sp>
      <p:sp>
        <p:nvSpPr>
          <p:cNvPr id="825410" name="Rectangle 66"/>
          <p:cNvSpPr>
            <a:spLocks noChangeArrowheads="1"/>
          </p:cNvSpPr>
          <p:nvPr/>
        </p:nvSpPr>
        <p:spPr bwMode="auto">
          <a:xfrm>
            <a:off x="1806575" y="3125788"/>
            <a:ext cx="482600" cy="685800"/>
          </a:xfrm>
          <a:prstGeom prst="rect">
            <a:avLst/>
          </a:prstGeom>
          <a:solidFill>
            <a:srgbClr val="969696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825411" name="Group 67"/>
          <p:cNvGrpSpPr>
            <a:grpSpLocks noChangeAspect="1"/>
          </p:cNvGrpSpPr>
          <p:nvPr/>
        </p:nvGrpSpPr>
        <p:grpSpPr bwMode="auto">
          <a:xfrm>
            <a:off x="2303463" y="3825875"/>
            <a:ext cx="220662" cy="209550"/>
            <a:chOff x="4014" y="1416"/>
            <a:chExt cx="148" cy="141"/>
          </a:xfrm>
        </p:grpSpPr>
        <p:sp>
          <p:nvSpPr>
            <p:cNvPr id="132176" name="Oval 68"/>
            <p:cNvSpPr>
              <a:spLocks noChangeAspect="1" noChangeArrowheads="1"/>
            </p:cNvSpPr>
            <p:nvPr/>
          </p:nvSpPr>
          <p:spPr bwMode="auto">
            <a:xfrm>
              <a:off x="4014" y="1416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2177" name="Text Box 69"/>
            <p:cNvSpPr txBox="1">
              <a:spLocks noChangeAspect="1" noChangeArrowheads="1"/>
            </p:cNvSpPr>
            <p:nvPr/>
          </p:nvSpPr>
          <p:spPr bwMode="auto">
            <a:xfrm>
              <a:off x="4054" y="1423"/>
              <a:ext cx="84" cy="1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T</a:t>
              </a:r>
            </a:p>
          </p:txBody>
        </p:sp>
      </p:grpSp>
      <p:sp>
        <p:nvSpPr>
          <p:cNvPr id="825414" name="Text Box 70"/>
          <p:cNvSpPr txBox="1">
            <a:spLocks noChangeArrowheads="1"/>
          </p:cNvSpPr>
          <p:nvPr/>
        </p:nvSpPr>
        <p:spPr bwMode="auto">
          <a:xfrm>
            <a:off x="1293813" y="3087688"/>
            <a:ext cx="284162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  <a:endParaRPr lang="en-US" altLang="de-DE" sz="1300"/>
          </a:p>
        </p:txBody>
      </p:sp>
      <p:sp>
        <p:nvSpPr>
          <p:cNvPr id="825415" name="Text Box 71"/>
          <p:cNvSpPr txBox="1">
            <a:spLocks noChangeArrowheads="1"/>
          </p:cNvSpPr>
          <p:nvPr/>
        </p:nvSpPr>
        <p:spPr bwMode="auto">
          <a:xfrm>
            <a:off x="1042988" y="3087688"/>
            <a:ext cx="284162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  <a:endParaRPr lang="en-US" altLang="de-DE" sz="1300"/>
          </a:p>
        </p:txBody>
      </p:sp>
      <p:sp>
        <p:nvSpPr>
          <p:cNvPr id="825416" name="Text Box 72"/>
          <p:cNvSpPr txBox="1">
            <a:spLocks noChangeArrowheads="1"/>
          </p:cNvSpPr>
          <p:nvPr/>
        </p:nvSpPr>
        <p:spPr bwMode="auto">
          <a:xfrm>
            <a:off x="2012950" y="3775075"/>
            <a:ext cx="284163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5</a:t>
            </a:r>
            <a:endParaRPr lang="en-US" altLang="de-DE" sz="1300"/>
          </a:p>
        </p:txBody>
      </p:sp>
      <p:sp>
        <p:nvSpPr>
          <p:cNvPr id="825417" name="Text Box 73"/>
          <p:cNvSpPr txBox="1">
            <a:spLocks noChangeArrowheads="1"/>
          </p:cNvSpPr>
          <p:nvPr/>
        </p:nvSpPr>
        <p:spPr bwMode="auto">
          <a:xfrm>
            <a:off x="1065213" y="4267200"/>
            <a:ext cx="284162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5</a:t>
            </a:r>
            <a:endParaRPr lang="en-US" altLang="de-DE" sz="1300"/>
          </a:p>
        </p:txBody>
      </p:sp>
      <p:sp>
        <p:nvSpPr>
          <p:cNvPr id="825418" name="Text Box 74"/>
          <p:cNvSpPr txBox="1">
            <a:spLocks noChangeArrowheads="1"/>
          </p:cNvSpPr>
          <p:nvPr/>
        </p:nvSpPr>
        <p:spPr bwMode="auto">
          <a:xfrm>
            <a:off x="2495550" y="3535363"/>
            <a:ext cx="282575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5</a:t>
            </a:r>
            <a:endParaRPr lang="en-US" altLang="de-DE" sz="1300"/>
          </a:p>
        </p:txBody>
      </p:sp>
      <p:sp>
        <p:nvSpPr>
          <p:cNvPr id="132166" name="Text Box 75"/>
          <p:cNvSpPr txBox="1">
            <a:spLocks noChangeArrowheads="1"/>
          </p:cNvSpPr>
          <p:nvPr/>
        </p:nvSpPr>
        <p:spPr bwMode="auto">
          <a:xfrm>
            <a:off x="854075" y="1268413"/>
            <a:ext cx="1330325" cy="603250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/>
              <a:t>Raster-</a:t>
            </a:r>
            <a:br>
              <a:rPr lang="en-US" altLang="de-DE"/>
            </a:br>
            <a:r>
              <a:rPr lang="en-US" altLang="de-DE"/>
              <a:t>verdrahtung</a:t>
            </a:r>
          </a:p>
        </p:txBody>
      </p:sp>
      <p:sp>
        <p:nvSpPr>
          <p:cNvPr id="132167" name="Text Box 76"/>
          <p:cNvSpPr txBox="1">
            <a:spLocks noChangeArrowheads="1"/>
          </p:cNvSpPr>
          <p:nvPr/>
        </p:nvSpPr>
        <p:spPr bwMode="auto">
          <a:xfrm>
            <a:off x="2747963" y="1268413"/>
            <a:ext cx="1366837" cy="60325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>
                <a:solidFill>
                  <a:srgbClr val="969696"/>
                </a:solidFill>
              </a:rPr>
              <a:t>Mehrstufen-</a:t>
            </a:r>
            <a:br>
              <a:rPr lang="en-US" altLang="de-DE">
                <a:solidFill>
                  <a:srgbClr val="969696"/>
                </a:solidFill>
              </a:rPr>
            </a:br>
            <a:r>
              <a:rPr lang="en-US" altLang="de-DE">
                <a:solidFill>
                  <a:srgbClr val="969696"/>
                </a:solidFill>
              </a:rPr>
              <a:t>Verdrahtung</a:t>
            </a:r>
          </a:p>
        </p:txBody>
      </p:sp>
      <p:sp>
        <p:nvSpPr>
          <p:cNvPr id="132168" name="Text Box 77"/>
          <p:cNvSpPr txBox="1">
            <a:spLocks noChangeArrowheads="1"/>
          </p:cNvSpPr>
          <p:nvPr/>
        </p:nvSpPr>
        <p:spPr bwMode="auto">
          <a:xfrm>
            <a:off x="4732338" y="1268413"/>
            <a:ext cx="1330325" cy="60325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>
                <a:solidFill>
                  <a:srgbClr val="969696"/>
                </a:solidFill>
              </a:rPr>
              <a:t>Planar-</a:t>
            </a:r>
            <a:br>
              <a:rPr lang="en-US" altLang="de-DE">
                <a:solidFill>
                  <a:srgbClr val="969696"/>
                </a:solidFill>
              </a:rPr>
            </a:br>
            <a:r>
              <a:rPr lang="en-US" altLang="de-DE">
                <a:solidFill>
                  <a:srgbClr val="969696"/>
                </a:solidFill>
              </a:rPr>
              <a:t>verdrahtung</a:t>
            </a:r>
          </a:p>
        </p:txBody>
      </p:sp>
      <p:sp>
        <p:nvSpPr>
          <p:cNvPr id="132169" name="Text Box 78"/>
          <p:cNvSpPr txBox="1">
            <a:spLocks noChangeArrowheads="1"/>
          </p:cNvSpPr>
          <p:nvPr/>
        </p:nvSpPr>
        <p:spPr bwMode="auto">
          <a:xfrm>
            <a:off x="6630988" y="1268413"/>
            <a:ext cx="1330325" cy="60325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>
                <a:solidFill>
                  <a:srgbClr val="969696"/>
                </a:solidFill>
              </a:rPr>
              <a:t>Turm-</a:t>
            </a:r>
            <a:br>
              <a:rPr lang="en-US" altLang="de-DE">
                <a:solidFill>
                  <a:srgbClr val="969696"/>
                </a:solidFill>
              </a:rPr>
            </a:br>
            <a:r>
              <a:rPr lang="en-US" altLang="de-DE">
                <a:solidFill>
                  <a:srgbClr val="969696"/>
                </a:solidFill>
              </a:rPr>
              <a:t>verdrahtung</a:t>
            </a:r>
          </a:p>
        </p:txBody>
      </p:sp>
      <p:grpSp>
        <p:nvGrpSpPr>
          <p:cNvPr id="132170" name="Group 83"/>
          <p:cNvGrpSpPr>
            <a:grpSpLocks/>
          </p:cNvGrpSpPr>
          <p:nvPr/>
        </p:nvGrpSpPr>
        <p:grpSpPr bwMode="auto">
          <a:xfrm>
            <a:off x="1979613" y="836613"/>
            <a:ext cx="4797425" cy="312737"/>
            <a:chOff x="1247" y="572"/>
            <a:chExt cx="3022" cy="288"/>
          </a:xfrm>
        </p:grpSpPr>
        <p:sp>
          <p:nvSpPr>
            <p:cNvPr id="132172" name="Line 79"/>
            <p:cNvSpPr>
              <a:spLocks noChangeShapeType="1"/>
            </p:cNvSpPr>
            <p:nvPr/>
          </p:nvSpPr>
          <p:spPr bwMode="auto">
            <a:xfrm flipH="1">
              <a:off x="1247" y="572"/>
              <a:ext cx="399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132173" name="Line 80"/>
            <p:cNvSpPr>
              <a:spLocks noChangeShapeType="1"/>
            </p:cNvSpPr>
            <p:nvPr/>
          </p:nvSpPr>
          <p:spPr bwMode="auto">
            <a:xfrm>
              <a:off x="2253" y="572"/>
              <a:ext cx="0" cy="288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132174" name="Line 81"/>
            <p:cNvSpPr>
              <a:spLocks noChangeShapeType="1"/>
            </p:cNvSpPr>
            <p:nvPr/>
          </p:nvSpPr>
          <p:spPr bwMode="auto">
            <a:xfrm>
              <a:off x="3260" y="572"/>
              <a:ext cx="0" cy="288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132175" name="Line 82"/>
            <p:cNvSpPr>
              <a:spLocks noChangeShapeType="1"/>
            </p:cNvSpPr>
            <p:nvPr/>
          </p:nvSpPr>
          <p:spPr bwMode="auto">
            <a:xfrm>
              <a:off x="3827" y="572"/>
              <a:ext cx="442" cy="288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</p:grpSp>
      <p:sp>
        <p:nvSpPr>
          <p:cNvPr id="132171" name="Rectangle 8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/>
              <a:t>7.9	Dreidimensionale Verdrahtung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25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25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25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25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25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25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25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25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25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825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825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25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825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825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825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825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825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825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825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825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825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825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825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825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825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825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825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825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825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825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825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825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825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500"/>
                                        <p:tgtEl>
                                          <p:spTgt spid="825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825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825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825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8" dur="500"/>
                                        <p:tgtEl>
                                          <p:spTgt spid="825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500"/>
                                        <p:tgtEl>
                                          <p:spTgt spid="825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500"/>
                                        <p:tgtEl>
                                          <p:spTgt spid="825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7" dur="500"/>
                                        <p:tgtEl>
                                          <p:spTgt spid="825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825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3" dur="500"/>
                                        <p:tgtEl>
                                          <p:spTgt spid="825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6" dur="500"/>
                                        <p:tgtEl>
                                          <p:spTgt spid="825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9" dur="500"/>
                                        <p:tgtEl>
                                          <p:spTgt spid="825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2" dur="500"/>
                                        <p:tgtEl>
                                          <p:spTgt spid="825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5" dur="500"/>
                                        <p:tgtEl>
                                          <p:spTgt spid="825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8" dur="500"/>
                                        <p:tgtEl>
                                          <p:spTgt spid="825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1" dur="500"/>
                                        <p:tgtEl>
                                          <p:spTgt spid="825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4" dur="500"/>
                                        <p:tgtEl>
                                          <p:spTgt spid="825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7" dur="500"/>
                                        <p:tgtEl>
                                          <p:spTgt spid="825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0" dur="500"/>
                                        <p:tgtEl>
                                          <p:spTgt spid="825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3" dur="500"/>
                                        <p:tgtEl>
                                          <p:spTgt spid="825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6" dur="500"/>
                                        <p:tgtEl>
                                          <p:spTgt spid="825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9" dur="500"/>
                                        <p:tgtEl>
                                          <p:spTgt spid="825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2" dur="500"/>
                                        <p:tgtEl>
                                          <p:spTgt spid="825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5" dur="500"/>
                                        <p:tgtEl>
                                          <p:spTgt spid="825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8" dur="500"/>
                                        <p:tgtEl>
                                          <p:spTgt spid="825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1" dur="500"/>
                                        <p:tgtEl>
                                          <p:spTgt spid="825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825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7" dur="500"/>
                                        <p:tgtEl>
                                          <p:spTgt spid="825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0" dur="500"/>
                                        <p:tgtEl>
                                          <p:spTgt spid="825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3" dur="500"/>
                                        <p:tgtEl>
                                          <p:spTgt spid="825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6" dur="500"/>
                                        <p:tgtEl>
                                          <p:spTgt spid="825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9" dur="500"/>
                                        <p:tgtEl>
                                          <p:spTgt spid="825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2" dur="500"/>
                                        <p:tgtEl>
                                          <p:spTgt spid="825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5" dur="500"/>
                                        <p:tgtEl>
                                          <p:spTgt spid="825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8" dur="500"/>
                                        <p:tgtEl>
                                          <p:spTgt spid="825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5347" grpId="0" animBg="1"/>
      <p:bldP spid="825348" grpId="0"/>
      <p:bldP spid="825349" grpId="0"/>
      <p:bldP spid="825350" grpId="0" animBg="1"/>
      <p:bldP spid="825351" grpId="0" animBg="1"/>
      <p:bldP spid="825352" grpId="0" animBg="1"/>
      <p:bldP spid="825353" grpId="0" animBg="1"/>
      <p:bldP spid="825354" grpId="0" animBg="1"/>
      <p:bldP spid="825355" grpId="0" animBg="1"/>
      <p:bldP spid="825356" grpId="0" animBg="1"/>
      <p:bldP spid="825357" grpId="0" animBg="1"/>
      <p:bldP spid="825358" grpId="0" animBg="1"/>
      <p:bldP spid="825359" grpId="0" animBg="1"/>
      <p:bldP spid="825360" grpId="0" animBg="1"/>
      <p:bldP spid="825361" grpId="0" animBg="1"/>
      <p:bldP spid="825362" grpId="0" animBg="1"/>
      <p:bldP spid="825363" grpId="0" animBg="1"/>
      <p:bldP spid="825364" grpId="0" animBg="1"/>
      <p:bldP spid="825365" grpId="0" animBg="1"/>
      <p:bldP spid="825366" grpId="0" animBg="1"/>
      <p:bldP spid="825367" grpId="0" animBg="1"/>
      <p:bldP spid="825368" grpId="0" animBg="1"/>
      <p:bldP spid="825369" grpId="0" animBg="1"/>
      <p:bldP spid="825370" grpId="0" animBg="1"/>
      <p:bldP spid="825371" grpId="0" animBg="1"/>
      <p:bldP spid="825372" grpId="0" animBg="1"/>
      <p:bldP spid="825373" grpId="0" animBg="1"/>
      <p:bldP spid="825374" grpId="0"/>
      <p:bldP spid="825375" grpId="0"/>
      <p:bldP spid="825376" grpId="0"/>
      <p:bldP spid="825377" grpId="0"/>
      <p:bldP spid="825378" grpId="0"/>
      <p:bldP spid="825379" grpId="0"/>
      <p:bldP spid="825380" grpId="0"/>
      <p:bldP spid="825381" grpId="0"/>
      <p:bldP spid="825382" grpId="0"/>
      <p:bldP spid="825383" grpId="0"/>
      <p:bldP spid="825384" grpId="0" animBg="1"/>
      <p:bldP spid="825385" grpId="0" animBg="1"/>
      <p:bldP spid="825386" grpId="0" animBg="1"/>
      <p:bldP spid="825387" grpId="0" animBg="1"/>
      <p:bldP spid="825388" grpId="0" animBg="1"/>
      <p:bldP spid="825389" grpId="0" animBg="1"/>
      <p:bldP spid="825390" grpId="0" animBg="1"/>
      <p:bldP spid="825391" grpId="0" animBg="1"/>
      <p:bldP spid="825395" grpId="0"/>
      <p:bldP spid="825396" grpId="0"/>
      <p:bldP spid="825397" grpId="0"/>
      <p:bldP spid="825398" grpId="0"/>
      <p:bldP spid="825399" grpId="0"/>
      <p:bldP spid="825400" grpId="0" animBg="1"/>
      <p:bldP spid="825401" grpId="0" animBg="1"/>
      <p:bldP spid="825402" grpId="0" animBg="1"/>
      <p:bldP spid="825403" grpId="0" animBg="1"/>
      <p:bldP spid="825404" grpId="0"/>
      <p:bldP spid="825405" grpId="0"/>
      <p:bldP spid="825406" grpId="0" animBg="1"/>
      <p:bldP spid="825407" grpId="0"/>
      <p:bldP spid="825408" grpId="0"/>
      <p:bldP spid="825409" grpId="0"/>
      <p:bldP spid="825410" grpId="0" animBg="1"/>
      <p:bldP spid="825414" grpId="0"/>
      <p:bldP spid="825415" grpId="0"/>
      <p:bldP spid="825416" grpId="0"/>
      <p:bldP spid="825417" grpId="0"/>
      <p:bldP spid="825418" grpId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6651" name="Group 283"/>
          <p:cNvGrpSpPr>
            <a:grpSpLocks/>
          </p:cNvGrpSpPr>
          <p:nvPr/>
        </p:nvGrpSpPr>
        <p:grpSpPr bwMode="auto">
          <a:xfrm>
            <a:off x="6096000" y="2586038"/>
            <a:ext cx="2592388" cy="3651250"/>
            <a:chOff x="3840" y="1629"/>
            <a:chExt cx="1633" cy="2300"/>
          </a:xfrm>
        </p:grpSpPr>
        <p:sp>
          <p:nvSpPr>
            <p:cNvPr id="133302" name="Rectangle 2"/>
            <p:cNvSpPr>
              <a:spLocks noChangeArrowheads="1"/>
            </p:cNvSpPr>
            <p:nvPr/>
          </p:nvSpPr>
          <p:spPr bwMode="auto">
            <a:xfrm>
              <a:off x="3888" y="1966"/>
              <a:ext cx="1585" cy="1581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B2B2B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303" name="Oval 161"/>
            <p:cNvSpPr>
              <a:spLocks noChangeArrowheads="1"/>
            </p:cNvSpPr>
            <p:nvPr/>
          </p:nvSpPr>
          <p:spPr bwMode="auto">
            <a:xfrm>
              <a:off x="4849" y="3360"/>
              <a:ext cx="96" cy="9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304" name="Rectangle 162"/>
            <p:cNvSpPr>
              <a:spLocks noChangeArrowheads="1"/>
            </p:cNvSpPr>
            <p:nvPr/>
          </p:nvSpPr>
          <p:spPr bwMode="auto">
            <a:xfrm>
              <a:off x="3888" y="1969"/>
              <a:ext cx="1585" cy="158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305" name="Rectangle 163"/>
            <p:cNvSpPr>
              <a:spLocks noChangeArrowheads="1"/>
            </p:cNvSpPr>
            <p:nvPr/>
          </p:nvSpPr>
          <p:spPr bwMode="auto">
            <a:xfrm>
              <a:off x="4032" y="2113"/>
              <a:ext cx="1297" cy="129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306" name="Line 164"/>
            <p:cNvSpPr>
              <a:spLocks noChangeShapeType="1"/>
            </p:cNvSpPr>
            <p:nvPr/>
          </p:nvSpPr>
          <p:spPr bwMode="auto">
            <a:xfrm>
              <a:off x="4176" y="2112"/>
              <a:ext cx="0" cy="12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307" name="Line 165"/>
            <p:cNvSpPr>
              <a:spLocks noChangeShapeType="1"/>
            </p:cNvSpPr>
            <p:nvPr/>
          </p:nvSpPr>
          <p:spPr bwMode="auto">
            <a:xfrm>
              <a:off x="4320" y="2112"/>
              <a:ext cx="0" cy="12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308" name="Line 166"/>
            <p:cNvSpPr>
              <a:spLocks noChangeShapeType="1"/>
            </p:cNvSpPr>
            <p:nvPr/>
          </p:nvSpPr>
          <p:spPr bwMode="auto">
            <a:xfrm>
              <a:off x="4464" y="2112"/>
              <a:ext cx="0" cy="12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309" name="Line 167"/>
            <p:cNvSpPr>
              <a:spLocks noChangeShapeType="1"/>
            </p:cNvSpPr>
            <p:nvPr/>
          </p:nvSpPr>
          <p:spPr bwMode="auto">
            <a:xfrm>
              <a:off x="4609" y="2115"/>
              <a:ext cx="0" cy="12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310" name="Line 168"/>
            <p:cNvSpPr>
              <a:spLocks noChangeShapeType="1"/>
            </p:cNvSpPr>
            <p:nvPr/>
          </p:nvSpPr>
          <p:spPr bwMode="auto">
            <a:xfrm>
              <a:off x="4753" y="2113"/>
              <a:ext cx="0" cy="12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311" name="Line 169"/>
            <p:cNvSpPr>
              <a:spLocks noChangeShapeType="1"/>
            </p:cNvSpPr>
            <p:nvPr/>
          </p:nvSpPr>
          <p:spPr bwMode="auto">
            <a:xfrm>
              <a:off x="4897" y="2115"/>
              <a:ext cx="0" cy="12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312" name="Line 170"/>
            <p:cNvSpPr>
              <a:spLocks noChangeShapeType="1"/>
            </p:cNvSpPr>
            <p:nvPr/>
          </p:nvSpPr>
          <p:spPr bwMode="auto">
            <a:xfrm>
              <a:off x="5041" y="2113"/>
              <a:ext cx="0" cy="12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313" name="Line 171"/>
            <p:cNvSpPr>
              <a:spLocks noChangeShapeType="1"/>
            </p:cNvSpPr>
            <p:nvPr/>
          </p:nvSpPr>
          <p:spPr bwMode="auto">
            <a:xfrm>
              <a:off x="5185" y="2112"/>
              <a:ext cx="0" cy="12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314" name="Line 172"/>
            <p:cNvSpPr>
              <a:spLocks noChangeShapeType="1"/>
            </p:cNvSpPr>
            <p:nvPr/>
          </p:nvSpPr>
          <p:spPr bwMode="auto">
            <a:xfrm>
              <a:off x="4032" y="2257"/>
              <a:ext cx="129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315" name="Line 173"/>
            <p:cNvSpPr>
              <a:spLocks noChangeShapeType="1"/>
            </p:cNvSpPr>
            <p:nvPr/>
          </p:nvSpPr>
          <p:spPr bwMode="auto">
            <a:xfrm>
              <a:off x="4032" y="2401"/>
              <a:ext cx="129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316" name="Line 174"/>
            <p:cNvSpPr>
              <a:spLocks noChangeShapeType="1"/>
            </p:cNvSpPr>
            <p:nvPr/>
          </p:nvSpPr>
          <p:spPr bwMode="auto">
            <a:xfrm>
              <a:off x="4032" y="2545"/>
              <a:ext cx="129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317" name="Line 175"/>
            <p:cNvSpPr>
              <a:spLocks noChangeShapeType="1"/>
            </p:cNvSpPr>
            <p:nvPr/>
          </p:nvSpPr>
          <p:spPr bwMode="auto">
            <a:xfrm>
              <a:off x="4032" y="2689"/>
              <a:ext cx="129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318" name="Line 176"/>
            <p:cNvSpPr>
              <a:spLocks noChangeShapeType="1"/>
            </p:cNvSpPr>
            <p:nvPr/>
          </p:nvSpPr>
          <p:spPr bwMode="auto">
            <a:xfrm>
              <a:off x="4032" y="2833"/>
              <a:ext cx="129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319" name="Line 177"/>
            <p:cNvSpPr>
              <a:spLocks noChangeShapeType="1"/>
            </p:cNvSpPr>
            <p:nvPr/>
          </p:nvSpPr>
          <p:spPr bwMode="auto">
            <a:xfrm>
              <a:off x="4032" y="2975"/>
              <a:ext cx="129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320" name="Line 178"/>
            <p:cNvSpPr>
              <a:spLocks noChangeShapeType="1"/>
            </p:cNvSpPr>
            <p:nvPr/>
          </p:nvSpPr>
          <p:spPr bwMode="auto">
            <a:xfrm>
              <a:off x="4032" y="3121"/>
              <a:ext cx="129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321" name="Line 179"/>
            <p:cNvSpPr>
              <a:spLocks noChangeShapeType="1"/>
            </p:cNvSpPr>
            <p:nvPr/>
          </p:nvSpPr>
          <p:spPr bwMode="auto">
            <a:xfrm>
              <a:off x="4032" y="3266"/>
              <a:ext cx="129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3322" name="Group 180"/>
            <p:cNvGrpSpPr>
              <a:grpSpLocks/>
            </p:cNvGrpSpPr>
            <p:nvPr/>
          </p:nvGrpSpPr>
          <p:grpSpPr bwMode="auto">
            <a:xfrm>
              <a:off x="3992" y="3369"/>
              <a:ext cx="79" cy="79"/>
              <a:chOff x="1633" y="2332"/>
              <a:chExt cx="159" cy="156"/>
            </a:xfrm>
          </p:grpSpPr>
          <p:sp>
            <p:nvSpPr>
              <p:cNvPr id="133391" name="Freeform 181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392" name="Freeform 182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323" name="Group 183"/>
            <p:cNvGrpSpPr>
              <a:grpSpLocks/>
            </p:cNvGrpSpPr>
            <p:nvPr/>
          </p:nvGrpSpPr>
          <p:grpSpPr bwMode="auto">
            <a:xfrm>
              <a:off x="4424" y="3372"/>
              <a:ext cx="79" cy="79"/>
              <a:chOff x="1633" y="2332"/>
              <a:chExt cx="159" cy="156"/>
            </a:xfrm>
          </p:grpSpPr>
          <p:sp>
            <p:nvSpPr>
              <p:cNvPr id="133389" name="Freeform 184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390" name="Freeform 185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324" name="Group 186"/>
            <p:cNvGrpSpPr>
              <a:grpSpLocks/>
            </p:cNvGrpSpPr>
            <p:nvPr/>
          </p:nvGrpSpPr>
          <p:grpSpPr bwMode="auto">
            <a:xfrm>
              <a:off x="4424" y="2073"/>
              <a:ext cx="79" cy="79"/>
              <a:chOff x="1633" y="2332"/>
              <a:chExt cx="159" cy="156"/>
            </a:xfrm>
          </p:grpSpPr>
          <p:sp>
            <p:nvSpPr>
              <p:cNvPr id="133387" name="Freeform 187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388" name="Freeform 188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325" name="Group 189"/>
            <p:cNvGrpSpPr>
              <a:grpSpLocks/>
            </p:cNvGrpSpPr>
            <p:nvPr/>
          </p:nvGrpSpPr>
          <p:grpSpPr bwMode="auto">
            <a:xfrm>
              <a:off x="4424" y="2505"/>
              <a:ext cx="79" cy="79"/>
              <a:chOff x="1633" y="2332"/>
              <a:chExt cx="159" cy="156"/>
            </a:xfrm>
          </p:grpSpPr>
          <p:sp>
            <p:nvSpPr>
              <p:cNvPr id="133385" name="Freeform 190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386" name="Freeform 191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326" name="Group 192"/>
            <p:cNvGrpSpPr>
              <a:grpSpLocks/>
            </p:cNvGrpSpPr>
            <p:nvPr/>
          </p:nvGrpSpPr>
          <p:grpSpPr bwMode="auto">
            <a:xfrm>
              <a:off x="4424" y="2937"/>
              <a:ext cx="79" cy="79"/>
              <a:chOff x="1633" y="2332"/>
              <a:chExt cx="159" cy="156"/>
            </a:xfrm>
          </p:grpSpPr>
          <p:sp>
            <p:nvSpPr>
              <p:cNvPr id="133383" name="Freeform 193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384" name="Freeform 194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327" name="Group 195"/>
            <p:cNvGrpSpPr>
              <a:grpSpLocks/>
            </p:cNvGrpSpPr>
            <p:nvPr/>
          </p:nvGrpSpPr>
          <p:grpSpPr bwMode="auto">
            <a:xfrm>
              <a:off x="3992" y="2935"/>
              <a:ext cx="79" cy="79"/>
              <a:chOff x="1633" y="2332"/>
              <a:chExt cx="159" cy="156"/>
            </a:xfrm>
          </p:grpSpPr>
          <p:sp>
            <p:nvSpPr>
              <p:cNvPr id="133381" name="Freeform 196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382" name="Freeform 197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328" name="Group 198"/>
            <p:cNvGrpSpPr>
              <a:grpSpLocks/>
            </p:cNvGrpSpPr>
            <p:nvPr/>
          </p:nvGrpSpPr>
          <p:grpSpPr bwMode="auto">
            <a:xfrm>
              <a:off x="4857" y="2075"/>
              <a:ext cx="79" cy="79"/>
              <a:chOff x="1633" y="2332"/>
              <a:chExt cx="159" cy="156"/>
            </a:xfrm>
          </p:grpSpPr>
          <p:sp>
            <p:nvSpPr>
              <p:cNvPr id="133379" name="Freeform 199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380" name="Freeform 200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329" name="Group 201"/>
            <p:cNvGrpSpPr>
              <a:grpSpLocks/>
            </p:cNvGrpSpPr>
            <p:nvPr/>
          </p:nvGrpSpPr>
          <p:grpSpPr bwMode="auto">
            <a:xfrm>
              <a:off x="5289" y="2075"/>
              <a:ext cx="79" cy="79"/>
              <a:chOff x="1633" y="2332"/>
              <a:chExt cx="159" cy="156"/>
            </a:xfrm>
          </p:grpSpPr>
          <p:sp>
            <p:nvSpPr>
              <p:cNvPr id="133377" name="Freeform 202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378" name="Freeform 203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330" name="Group 204"/>
            <p:cNvGrpSpPr>
              <a:grpSpLocks/>
            </p:cNvGrpSpPr>
            <p:nvPr/>
          </p:nvGrpSpPr>
          <p:grpSpPr bwMode="auto">
            <a:xfrm>
              <a:off x="4857" y="2505"/>
              <a:ext cx="79" cy="79"/>
              <a:chOff x="1633" y="2332"/>
              <a:chExt cx="159" cy="156"/>
            </a:xfrm>
          </p:grpSpPr>
          <p:sp>
            <p:nvSpPr>
              <p:cNvPr id="133375" name="Freeform 205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376" name="Freeform 206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331" name="Group 207"/>
            <p:cNvGrpSpPr>
              <a:grpSpLocks/>
            </p:cNvGrpSpPr>
            <p:nvPr/>
          </p:nvGrpSpPr>
          <p:grpSpPr bwMode="auto">
            <a:xfrm>
              <a:off x="5289" y="2505"/>
              <a:ext cx="79" cy="79"/>
              <a:chOff x="1633" y="2332"/>
              <a:chExt cx="159" cy="156"/>
            </a:xfrm>
          </p:grpSpPr>
          <p:sp>
            <p:nvSpPr>
              <p:cNvPr id="133373" name="Freeform 208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374" name="Freeform 209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332" name="Group 210"/>
            <p:cNvGrpSpPr>
              <a:grpSpLocks/>
            </p:cNvGrpSpPr>
            <p:nvPr/>
          </p:nvGrpSpPr>
          <p:grpSpPr bwMode="auto">
            <a:xfrm>
              <a:off x="4857" y="2937"/>
              <a:ext cx="79" cy="79"/>
              <a:chOff x="1633" y="2332"/>
              <a:chExt cx="159" cy="156"/>
            </a:xfrm>
          </p:grpSpPr>
          <p:sp>
            <p:nvSpPr>
              <p:cNvPr id="133371" name="Freeform 211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372" name="Freeform 212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333" name="Group 213"/>
            <p:cNvGrpSpPr>
              <a:grpSpLocks/>
            </p:cNvGrpSpPr>
            <p:nvPr/>
          </p:nvGrpSpPr>
          <p:grpSpPr bwMode="auto">
            <a:xfrm>
              <a:off x="5289" y="2937"/>
              <a:ext cx="79" cy="79"/>
              <a:chOff x="1633" y="2332"/>
              <a:chExt cx="159" cy="156"/>
            </a:xfrm>
          </p:grpSpPr>
          <p:sp>
            <p:nvSpPr>
              <p:cNvPr id="133369" name="Freeform 214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370" name="Freeform 215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33334" name="Oval 216"/>
            <p:cNvSpPr>
              <a:spLocks noChangeArrowheads="1"/>
            </p:cNvSpPr>
            <p:nvPr/>
          </p:nvSpPr>
          <p:spPr bwMode="auto">
            <a:xfrm>
              <a:off x="5279" y="3354"/>
              <a:ext cx="97" cy="9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335" name="Oval 217"/>
            <p:cNvSpPr>
              <a:spLocks noChangeArrowheads="1"/>
            </p:cNvSpPr>
            <p:nvPr/>
          </p:nvSpPr>
          <p:spPr bwMode="auto">
            <a:xfrm>
              <a:off x="3983" y="2497"/>
              <a:ext cx="96" cy="9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336" name="Oval 218"/>
            <p:cNvSpPr>
              <a:spLocks noChangeArrowheads="1"/>
            </p:cNvSpPr>
            <p:nvPr/>
          </p:nvSpPr>
          <p:spPr bwMode="auto">
            <a:xfrm>
              <a:off x="3984" y="2066"/>
              <a:ext cx="96" cy="9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337" name="Oval 219"/>
            <p:cNvSpPr>
              <a:spLocks noChangeArrowheads="1"/>
            </p:cNvSpPr>
            <p:nvPr/>
          </p:nvSpPr>
          <p:spPr bwMode="auto">
            <a:xfrm>
              <a:off x="3984" y="2352"/>
              <a:ext cx="96" cy="9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338" name="Oval 220"/>
            <p:cNvSpPr>
              <a:spLocks noChangeArrowheads="1"/>
            </p:cNvSpPr>
            <p:nvPr/>
          </p:nvSpPr>
          <p:spPr bwMode="auto">
            <a:xfrm>
              <a:off x="3983" y="2208"/>
              <a:ext cx="96" cy="9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339" name="Oval 221"/>
            <p:cNvSpPr>
              <a:spLocks noChangeArrowheads="1"/>
            </p:cNvSpPr>
            <p:nvPr/>
          </p:nvSpPr>
          <p:spPr bwMode="auto">
            <a:xfrm>
              <a:off x="4272" y="2066"/>
              <a:ext cx="96" cy="9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340" name="Oval 222"/>
            <p:cNvSpPr>
              <a:spLocks noChangeArrowheads="1"/>
            </p:cNvSpPr>
            <p:nvPr/>
          </p:nvSpPr>
          <p:spPr bwMode="auto">
            <a:xfrm>
              <a:off x="4272" y="2208"/>
              <a:ext cx="96" cy="9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341" name="Oval 223"/>
            <p:cNvSpPr>
              <a:spLocks noChangeArrowheads="1"/>
            </p:cNvSpPr>
            <p:nvPr/>
          </p:nvSpPr>
          <p:spPr bwMode="auto">
            <a:xfrm>
              <a:off x="4272" y="2352"/>
              <a:ext cx="96" cy="9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342" name="Oval 224"/>
            <p:cNvSpPr>
              <a:spLocks noChangeArrowheads="1"/>
            </p:cNvSpPr>
            <p:nvPr/>
          </p:nvSpPr>
          <p:spPr bwMode="auto">
            <a:xfrm>
              <a:off x="4272" y="2495"/>
              <a:ext cx="96" cy="9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343" name="Oval 225"/>
            <p:cNvSpPr>
              <a:spLocks noChangeArrowheads="1"/>
            </p:cNvSpPr>
            <p:nvPr/>
          </p:nvSpPr>
          <p:spPr bwMode="auto">
            <a:xfrm>
              <a:off x="4849" y="3072"/>
              <a:ext cx="96" cy="9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344" name="Oval 226"/>
            <p:cNvSpPr>
              <a:spLocks noChangeArrowheads="1"/>
            </p:cNvSpPr>
            <p:nvPr/>
          </p:nvSpPr>
          <p:spPr bwMode="auto">
            <a:xfrm>
              <a:off x="4992" y="3072"/>
              <a:ext cx="97" cy="9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345" name="Oval 227"/>
            <p:cNvSpPr>
              <a:spLocks noChangeArrowheads="1"/>
            </p:cNvSpPr>
            <p:nvPr/>
          </p:nvSpPr>
          <p:spPr bwMode="auto">
            <a:xfrm>
              <a:off x="5136" y="3072"/>
              <a:ext cx="97" cy="9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346" name="Oval 228"/>
            <p:cNvSpPr>
              <a:spLocks noChangeArrowheads="1"/>
            </p:cNvSpPr>
            <p:nvPr/>
          </p:nvSpPr>
          <p:spPr bwMode="auto">
            <a:xfrm>
              <a:off x="5280" y="3072"/>
              <a:ext cx="97" cy="9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347" name="Oval 229"/>
            <p:cNvSpPr>
              <a:spLocks noChangeArrowheads="1"/>
            </p:cNvSpPr>
            <p:nvPr/>
          </p:nvSpPr>
          <p:spPr bwMode="auto">
            <a:xfrm>
              <a:off x="4992" y="3360"/>
              <a:ext cx="97" cy="9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348" name="Oval 230"/>
            <p:cNvSpPr>
              <a:spLocks noChangeArrowheads="1"/>
            </p:cNvSpPr>
            <p:nvPr/>
          </p:nvSpPr>
          <p:spPr bwMode="auto">
            <a:xfrm>
              <a:off x="5136" y="3363"/>
              <a:ext cx="97" cy="9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349" name="Line 231"/>
            <p:cNvSpPr>
              <a:spLocks noChangeShapeType="1"/>
            </p:cNvSpPr>
            <p:nvPr/>
          </p:nvSpPr>
          <p:spPr bwMode="auto">
            <a:xfrm>
              <a:off x="4031" y="2254"/>
              <a:ext cx="14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350" name="Line 232"/>
            <p:cNvSpPr>
              <a:spLocks noChangeShapeType="1"/>
            </p:cNvSpPr>
            <p:nvPr/>
          </p:nvSpPr>
          <p:spPr bwMode="auto">
            <a:xfrm>
              <a:off x="4031" y="3409"/>
              <a:ext cx="14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351" name="Line 233"/>
            <p:cNvSpPr>
              <a:spLocks noChangeShapeType="1"/>
            </p:cNvSpPr>
            <p:nvPr/>
          </p:nvSpPr>
          <p:spPr bwMode="auto">
            <a:xfrm flipV="1">
              <a:off x="4462" y="3263"/>
              <a:ext cx="722" cy="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352" name="Line 234"/>
            <p:cNvSpPr>
              <a:spLocks noChangeShapeType="1"/>
            </p:cNvSpPr>
            <p:nvPr/>
          </p:nvSpPr>
          <p:spPr bwMode="auto">
            <a:xfrm flipH="1">
              <a:off x="4175" y="2254"/>
              <a:ext cx="1" cy="115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353" name="Line 235"/>
            <p:cNvSpPr>
              <a:spLocks noChangeShapeType="1"/>
            </p:cNvSpPr>
            <p:nvPr/>
          </p:nvSpPr>
          <p:spPr bwMode="auto">
            <a:xfrm>
              <a:off x="4464" y="2974"/>
              <a:ext cx="0" cy="2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354" name="Line 236"/>
            <p:cNvSpPr>
              <a:spLocks noChangeShapeType="1"/>
            </p:cNvSpPr>
            <p:nvPr/>
          </p:nvSpPr>
          <p:spPr bwMode="auto">
            <a:xfrm>
              <a:off x="5184" y="3260"/>
              <a:ext cx="0" cy="1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3355" name="Group 237"/>
            <p:cNvGrpSpPr>
              <a:grpSpLocks/>
            </p:cNvGrpSpPr>
            <p:nvPr/>
          </p:nvGrpSpPr>
          <p:grpSpPr bwMode="auto">
            <a:xfrm>
              <a:off x="5289" y="3367"/>
              <a:ext cx="79" cy="79"/>
              <a:chOff x="1633" y="2332"/>
              <a:chExt cx="159" cy="156"/>
            </a:xfrm>
          </p:grpSpPr>
          <p:sp>
            <p:nvSpPr>
              <p:cNvPr id="133367" name="Freeform 238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368" name="Freeform 239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356" name="Group 240"/>
            <p:cNvGrpSpPr>
              <a:grpSpLocks/>
            </p:cNvGrpSpPr>
            <p:nvPr/>
          </p:nvGrpSpPr>
          <p:grpSpPr bwMode="auto">
            <a:xfrm>
              <a:off x="4857" y="3369"/>
              <a:ext cx="79" cy="79"/>
              <a:chOff x="1633" y="2332"/>
              <a:chExt cx="159" cy="156"/>
            </a:xfrm>
          </p:grpSpPr>
          <p:sp>
            <p:nvSpPr>
              <p:cNvPr id="133365" name="Freeform 241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366" name="Freeform 242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33357" name="Text Box 245"/>
            <p:cNvSpPr txBox="1">
              <a:spLocks noChangeArrowheads="1"/>
            </p:cNvSpPr>
            <p:nvPr/>
          </p:nvSpPr>
          <p:spPr bwMode="auto">
            <a:xfrm>
              <a:off x="3840" y="3706"/>
              <a:ext cx="956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Zweite Ebene</a:t>
              </a:r>
              <a:endParaRPr lang="en-US" altLang="de-DE"/>
            </a:p>
          </p:txBody>
        </p:sp>
        <p:sp>
          <p:nvSpPr>
            <p:cNvPr id="133358" name="Line 254"/>
            <p:cNvSpPr>
              <a:spLocks noChangeShapeType="1"/>
            </p:cNvSpPr>
            <p:nvPr/>
          </p:nvSpPr>
          <p:spPr bwMode="auto">
            <a:xfrm>
              <a:off x="3840" y="1629"/>
              <a:ext cx="336" cy="4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3359" name="Group 255"/>
            <p:cNvGrpSpPr>
              <a:grpSpLocks/>
            </p:cNvGrpSpPr>
            <p:nvPr/>
          </p:nvGrpSpPr>
          <p:grpSpPr bwMode="auto">
            <a:xfrm>
              <a:off x="3990" y="2509"/>
              <a:ext cx="79" cy="79"/>
              <a:chOff x="1633" y="2332"/>
              <a:chExt cx="159" cy="156"/>
            </a:xfrm>
          </p:grpSpPr>
          <p:sp>
            <p:nvSpPr>
              <p:cNvPr id="133363" name="Freeform 256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364" name="Freeform 257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360" name="Group 258"/>
            <p:cNvGrpSpPr>
              <a:grpSpLocks/>
            </p:cNvGrpSpPr>
            <p:nvPr/>
          </p:nvGrpSpPr>
          <p:grpSpPr bwMode="auto">
            <a:xfrm>
              <a:off x="3994" y="2074"/>
              <a:ext cx="80" cy="79"/>
              <a:chOff x="1633" y="2332"/>
              <a:chExt cx="159" cy="156"/>
            </a:xfrm>
          </p:grpSpPr>
          <p:sp>
            <p:nvSpPr>
              <p:cNvPr id="133361" name="Freeform 259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362" name="Freeform 260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26650" name="Group 282"/>
          <p:cNvGrpSpPr>
            <a:grpSpLocks/>
          </p:cNvGrpSpPr>
          <p:nvPr/>
        </p:nvGrpSpPr>
        <p:grpSpPr bwMode="auto">
          <a:xfrm>
            <a:off x="2971800" y="2222500"/>
            <a:ext cx="4332288" cy="4006850"/>
            <a:chOff x="1872" y="1400"/>
            <a:chExt cx="2729" cy="2524"/>
          </a:xfrm>
        </p:grpSpPr>
        <p:sp>
          <p:nvSpPr>
            <p:cNvPr id="133191" name="Rectangle 3"/>
            <p:cNvSpPr>
              <a:spLocks noChangeArrowheads="1"/>
            </p:cNvSpPr>
            <p:nvPr/>
          </p:nvSpPr>
          <p:spPr bwMode="auto">
            <a:xfrm>
              <a:off x="2063" y="1966"/>
              <a:ext cx="1585" cy="1584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192" name="Rectangle 5"/>
            <p:cNvSpPr>
              <a:spLocks noChangeArrowheads="1"/>
            </p:cNvSpPr>
            <p:nvPr/>
          </p:nvSpPr>
          <p:spPr bwMode="auto">
            <a:xfrm rot="5400000">
              <a:off x="2132" y="2187"/>
              <a:ext cx="436" cy="288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193" name="Rectangle 6"/>
            <p:cNvSpPr>
              <a:spLocks noChangeArrowheads="1"/>
            </p:cNvSpPr>
            <p:nvPr/>
          </p:nvSpPr>
          <p:spPr bwMode="auto">
            <a:xfrm>
              <a:off x="3069" y="3112"/>
              <a:ext cx="436" cy="288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194" name="Oval 63"/>
            <p:cNvSpPr>
              <a:spLocks noChangeArrowheads="1"/>
            </p:cNvSpPr>
            <p:nvPr/>
          </p:nvSpPr>
          <p:spPr bwMode="auto">
            <a:xfrm>
              <a:off x="3023" y="3357"/>
              <a:ext cx="97" cy="9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195" name="Rectangle 64"/>
            <p:cNvSpPr>
              <a:spLocks noChangeArrowheads="1"/>
            </p:cNvSpPr>
            <p:nvPr/>
          </p:nvSpPr>
          <p:spPr bwMode="auto">
            <a:xfrm>
              <a:off x="2207" y="2110"/>
              <a:ext cx="1297" cy="129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196" name="Line 65"/>
            <p:cNvSpPr>
              <a:spLocks noChangeShapeType="1"/>
            </p:cNvSpPr>
            <p:nvPr/>
          </p:nvSpPr>
          <p:spPr bwMode="auto">
            <a:xfrm>
              <a:off x="2351" y="2109"/>
              <a:ext cx="0" cy="12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197" name="Line 66"/>
            <p:cNvSpPr>
              <a:spLocks noChangeShapeType="1"/>
            </p:cNvSpPr>
            <p:nvPr/>
          </p:nvSpPr>
          <p:spPr bwMode="auto">
            <a:xfrm>
              <a:off x="2495" y="2109"/>
              <a:ext cx="0" cy="12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198" name="Line 67"/>
            <p:cNvSpPr>
              <a:spLocks noChangeShapeType="1"/>
            </p:cNvSpPr>
            <p:nvPr/>
          </p:nvSpPr>
          <p:spPr bwMode="auto">
            <a:xfrm>
              <a:off x="2639" y="2109"/>
              <a:ext cx="0" cy="12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199" name="Line 68"/>
            <p:cNvSpPr>
              <a:spLocks noChangeShapeType="1"/>
            </p:cNvSpPr>
            <p:nvPr/>
          </p:nvSpPr>
          <p:spPr bwMode="auto">
            <a:xfrm>
              <a:off x="2784" y="2112"/>
              <a:ext cx="0" cy="12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00" name="Line 69"/>
            <p:cNvSpPr>
              <a:spLocks noChangeShapeType="1"/>
            </p:cNvSpPr>
            <p:nvPr/>
          </p:nvSpPr>
          <p:spPr bwMode="auto">
            <a:xfrm>
              <a:off x="2928" y="2110"/>
              <a:ext cx="0" cy="12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01" name="Line 70"/>
            <p:cNvSpPr>
              <a:spLocks noChangeShapeType="1"/>
            </p:cNvSpPr>
            <p:nvPr/>
          </p:nvSpPr>
          <p:spPr bwMode="auto">
            <a:xfrm>
              <a:off x="3072" y="2112"/>
              <a:ext cx="0" cy="12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02" name="Line 71"/>
            <p:cNvSpPr>
              <a:spLocks noChangeShapeType="1"/>
            </p:cNvSpPr>
            <p:nvPr/>
          </p:nvSpPr>
          <p:spPr bwMode="auto">
            <a:xfrm>
              <a:off x="3216" y="2110"/>
              <a:ext cx="0" cy="12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03" name="Line 72"/>
            <p:cNvSpPr>
              <a:spLocks noChangeShapeType="1"/>
            </p:cNvSpPr>
            <p:nvPr/>
          </p:nvSpPr>
          <p:spPr bwMode="auto">
            <a:xfrm>
              <a:off x="3360" y="2109"/>
              <a:ext cx="0" cy="12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04" name="Line 73"/>
            <p:cNvSpPr>
              <a:spLocks noChangeShapeType="1"/>
            </p:cNvSpPr>
            <p:nvPr/>
          </p:nvSpPr>
          <p:spPr bwMode="auto">
            <a:xfrm>
              <a:off x="2207" y="2254"/>
              <a:ext cx="129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05" name="Line 74"/>
            <p:cNvSpPr>
              <a:spLocks noChangeShapeType="1"/>
            </p:cNvSpPr>
            <p:nvPr/>
          </p:nvSpPr>
          <p:spPr bwMode="auto">
            <a:xfrm>
              <a:off x="2207" y="2398"/>
              <a:ext cx="129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06" name="Line 75"/>
            <p:cNvSpPr>
              <a:spLocks noChangeShapeType="1"/>
            </p:cNvSpPr>
            <p:nvPr/>
          </p:nvSpPr>
          <p:spPr bwMode="auto">
            <a:xfrm>
              <a:off x="2207" y="2542"/>
              <a:ext cx="129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07" name="Line 76"/>
            <p:cNvSpPr>
              <a:spLocks noChangeShapeType="1"/>
            </p:cNvSpPr>
            <p:nvPr/>
          </p:nvSpPr>
          <p:spPr bwMode="auto">
            <a:xfrm>
              <a:off x="2207" y="2686"/>
              <a:ext cx="129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08" name="Line 77"/>
            <p:cNvSpPr>
              <a:spLocks noChangeShapeType="1"/>
            </p:cNvSpPr>
            <p:nvPr/>
          </p:nvSpPr>
          <p:spPr bwMode="auto">
            <a:xfrm>
              <a:off x="2207" y="2830"/>
              <a:ext cx="129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09" name="Line 78"/>
            <p:cNvSpPr>
              <a:spLocks noChangeShapeType="1"/>
            </p:cNvSpPr>
            <p:nvPr/>
          </p:nvSpPr>
          <p:spPr bwMode="auto">
            <a:xfrm>
              <a:off x="2207" y="2972"/>
              <a:ext cx="129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10" name="Line 79"/>
            <p:cNvSpPr>
              <a:spLocks noChangeShapeType="1"/>
            </p:cNvSpPr>
            <p:nvPr/>
          </p:nvSpPr>
          <p:spPr bwMode="auto">
            <a:xfrm>
              <a:off x="2207" y="3118"/>
              <a:ext cx="129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11" name="Line 80"/>
            <p:cNvSpPr>
              <a:spLocks noChangeShapeType="1"/>
            </p:cNvSpPr>
            <p:nvPr/>
          </p:nvSpPr>
          <p:spPr bwMode="auto">
            <a:xfrm>
              <a:off x="2207" y="3263"/>
              <a:ext cx="129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3212" name="Group 81"/>
            <p:cNvGrpSpPr>
              <a:grpSpLocks/>
            </p:cNvGrpSpPr>
            <p:nvPr/>
          </p:nvGrpSpPr>
          <p:grpSpPr bwMode="auto">
            <a:xfrm>
              <a:off x="2167" y="3366"/>
              <a:ext cx="79" cy="79"/>
              <a:chOff x="1633" y="2332"/>
              <a:chExt cx="159" cy="156"/>
            </a:xfrm>
          </p:grpSpPr>
          <p:sp>
            <p:nvSpPr>
              <p:cNvPr id="133300" name="Freeform 82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301" name="Freeform 83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213" name="Group 84"/>
            <p:cNvGrpSpPr>
              <a:grpSpLocks/>
            </p:cNvGrpSpPr>
            <p:nvPr/>
          </p:nvGrpSpPr>
          <p:grpSpPr bwMode="auto">
            <a:xfrm>
              <a:off x="2599" y="3369"/>
              <a:ext cx="79" cy="79"/>
              <a:chOff x="1633" y="2332"/>
              <a:chExt cx="159" cy="156"/>
            </a:xfrm>
          </p:grpSpPr>
          <p:sp>
            <p:nvSpPr>
              <p:cNvPr id="133298" name="Freeform 85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299" name="Freeform 86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214" name="Group 87"/>
            <p:cNvGrpSpPr>
              <a:grpSpLocks/>
            </p:cNvGrpSpPr>
            <p:nvPr/>
          </p:nvGrpSpPr>
          <p:grpSpPr bwMode="auto">
            <a:xfrm>
              <a:off x="2599" y="2070"/>
              <a:ext cx="79" cy="79"/>
              <a:chOff x="1633" y="2332"/>
              <a:chExt cx="159" cy="156"/>
            </a:xfrm>
          </p:grpSpPr>
          <p:sp>
            <p:nvSpPr>
              <p:cNvPr id="133296" name="Freeform 88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297" name="Freeform 89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215" name="Group 90"/>
            <p:cNvGrpSpPr>
              <a:grpSpLocks/>
            </p:cNvGrpSpPr>
            <p:nvPr/>
          </p:nvGrpSpPr>
          <p:grpSpPr bwMode="auto">
            <a:xfrm>
              <a:off x="2599" y="2502"/>
              <a:ext cx="79" cy="79"/>
              <a:chOff x="1633" y="2332"/>
              <a:chExt cx="159" cy="156"/>
            </a:xfrm>
          </p:grpSpPr>
          <p:sp>
            <p:nvSpPr>
              <p:cNvPr id="133294" name="Freeform 91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295" name="Freeform 92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216" name="Group 93"/>
            <p:cNvGrpSpPr>
              <a:grpSpLocks/>
            </p:cNvGrpSpPr>
            <p:nvPr/>
          </p:nvGrpSpPr>
          <p:grpSpPr bwMode="auto">
            <a:xfrm>
              <a:off x="2599" y="2934"/>
              <a:ext cx="79" cy="79"/>
              <a:chOff x="1633" y="2332"/>
              <a:chExt cx="159" cy="156"/>
            </a:xfrm>
          </p:grpSpPr>
          <p:sp>
            <p:nvSpPr>
              <p:cNvPr id="133292" name="Freeform 94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293" name="Freeform 95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217" name="Group 96"/>
            <p:cNvGrpSpPr>
              <a:grpSpLocks/>
            </p:cNvGrpSpPr>
            <p:nvPr/>
          </p:nvGrpSpPr>
          <p:grpSpPr bwMode="auto">
            <a:xfrm>
              <a:off x="2167" y="2931"/>
              <a:ext cx="79" cy="80"/>
              <a:chOff x="1633" y="2332"/>
              <a:chExt cx="159" cy="156"/>
            </a:xfrm>
          </p:grpSpPr>
          <p:sp>
            <p:nvSpPr>
              <p:cNvPr id="133290" name="Freeform 97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291" name="Freeform 98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218" name="Group 99"/>
            <p:cNvGrpSpPr>
              <a:grpSpLocks/>
            </p:cNvGrpSpPr>
            <p:nvPr/>
          </p:nvGrpSpPr>
          <p:grpSpPr bwMode="auto">
            <a:xfrm>
              <a:off x="3032" y="2072"/>
              <a:ext cx="79" cy="79"/>
              <a:chOff x="1633" y="2332"/>
              <a:chExt cx="159" cy="156"/>
            </a:xfrm>
          </p:grpSpPr>
          <p:sp>
            <p:nvSpPr>
              <p:cNvPr id="133288" name="Freeform 100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289" name="Freeform 101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219" name="Group 102"/>
            <p:cNvGrpSpPr>
              <a:grpSpLocks/>
            </p:cNvGrpSpPr>
            <p:nvPr/>
          </p:nvGrpSpPr>
          <p:grpSpPr bwMode="auto">
            <a:xfrm>
              <a:off x="3464" y="2072"/>
              <a:ext cx="79" cy="79"/>
              <a:chOff x="1633" y="2332"/>
              <a:chExt cx="159" cy="156"/>
            </a:xfrm>
          </p:grpSpPr>
          <p:sp>
            <p:nvSpPr>
              <p:cNvPr id="133286" name="Freeform 103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287" name="Freeform 104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220" name="Group 105"/>
            <p:cNvGrpSpPr>
              <a:grpSpLocks/>
            </p:cNvGrpSpPr>
            <p:nvPr/>
          </p:nvGrpSpPr>
          <p:grpSpPr bwMode="auto">
            <a:xfrm>
              <a:off x="3032" y="2502"/>
              <a:ext cx="79" cy="79"/>
              <a:chOff x="1633" y="2332"/>
              <a:chExt cx="159" cy="156"/>
            </a:xfrm>
          </p:grpSpPr>
          <p:sp>
            <p:nvSpPr>
              <p:cNvPr id="133284" name="Freeform 106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285" name="Freeform 107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221" name="Group 108"/>
            <p:cNvGrpSpPr>
              <a:grpSpLocks/>
            </p:cNvGrpSpPr>
            <p:nvPr/>
          </p:nvGrpSpPr>
          <p:grpSpPr bwMode="auto">
            <a:xfrm>
              <a:off x="3464" y="2502"/>
              <a:ext cx="79" cy="79"/>
              <a:chOff x="1633" y="2332"/>
              <a:chExt cx="159" cy="156"/>
            </a:xfrm>
          </p:grpSpPr>
          <p:sp>
            <p:nvSpPr>
              <p:cNvPr id="133282" name="Freeform 109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283" name="Freeform 110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222" name="Group 111"/>
            <p:cNvGrpSpPr>
              <a:grpSpLocks/>
            </p:cNvGrpSpPr>
            <p:nvPr/>
          </p:nvGrpSpPr>
          <p:grpSpPr bwMode="auto">
            <a:xfrm>
              <a:off x="3032" y="2934"/>
              <a:ext cx="79" cy="79"/>
              <a:chOff x="1633" y="2332"/>
              <a:chExt cx="159" cy="156"/>
            </a:xfrm>
          </p:grpSpPr>
          <p:sp>
            <p:nvSpPr>
              <p:cNvPr id="133280" name="Freeform 112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281" name="Freeform 113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223" name="Group 114"/>
            <p:cNvGrpSpPr>
              <a:grpSpLocks/>
            </p:cNvGrpSpPr>
            <p:nvPr/>
          </p:nvGrpSpPr>
          <p:grpSpPr bwMode="auto">
            <a:xfrm>
              <a:off x="3464" y="2934"/>
              <a:ext cx="79" cy="79"/>
              <a:chOff x="1633" y="2332"/>
              <a:chExt cx="159" cy="156"/>
            </a:xfrm>
          </p:grpSpPr>
          <p:sp>
            <p:nvSpPr>
              <p:cNvPr id="133278" name="Freeform 115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279" name="Freeform 116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224" name="Group 117"/>
            <p:cNvGrpSpPr>
              <a:grpSpLocks/>
            </p:cNvGrpSpPr>
            <p:nvPr/>
          </p:nvGrpSpPr>
          <p:grpSpPr bwMode="auto">
            <a:xfrm>
              <a:off x="3467" y="3366"/>
              <a:ext cx="76" cy="79"/>
              <a:chOff x="3344" y="2212"/>
              <a:chExt cx="72" cy="75"/>
            </a:xfrm>
          </p:grpSpPr>
          <p:sp>
            <p:nvSpPr>
              <p:cNvPr id="133276" name="Freeform 118"/>
              <p:cNvSpPr>
                <a:spLocks/>
              </p:cNvSpPr>
              <p:nvPr/>
            </p:nvSpPr>
            <p:spPr bwMode="auto">
              <a:xfrm>
                <a:off x="3378" y="2250"/>
                <a:ext cx="38" cy="37"/>
              </a:xfrm>
              <a:custGeom>
                <a:avLst/>
                <a:gdLst>
                  <a:gd name="T0" fmla="*/ 0 w 38"/>
                  <a:gd name="T1" fmla="*/ 0 h 37"/>
                  <a:gd name="T2" fmla="*/ 38 w 38"/>
                  <a:gd name="T3" fmla="*/ 37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37">
                    <a:moveTo>
                      <a:pt x="0" y="0"/>
                    </a:moveTo>
                    <a:lnTo>
                      <a:pt x="38" y="37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277" name="Freeform 119"/>
              <p:cNvSpPr>
                <a:spLocks/>
              </p:cNvSpPr>
              <p:nvPr/>
            </p:nvSpPr>
            <p:spPr bwMode="auto">
              <a:xfrm>
                <a:off x="3344" y="2212"/>
                <a:ext cx="72" cy="75"/>
              </a:xfrm>
              <a:custGeom>
                <a:avLst/>
                <a:gdLst>
                  <a:gd name="T0" fmla="*/ 0 w 152"/>
                  <a:gd name="T1" fmla="*/ 4 h 156"/>
                  <a:gd name="T2" fmla="*/ 4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225" name="Group 120"/>
            <p:cNvGrpSpPr>
              <a:grpSpLocks/>
            </p:cNvGrpSpPr>
            <p:nvPr/>
          </p:nvGrpSpPr>
          <p:grpSpPr bwMode="auto">
            <a:xfrm rot="5400000">
              <a:off x="3032" y="3369"/>
              <a:ext cx="76" cy="79"/>
              <a:chOff x="3344" y="2212"/>
              <a:chExt cx="72" cy="75"/>
            </a:xfrm>
          </p:grpSpPr>
          <p:sp>
            <p:nvSpPr>
              <p:cNvPr id="133274" name="Freeform 121"/>
              <p:cNvSpPr>
                <a:spLocks/>
              </p:cNvSpPr>
              <p:nvPr/>
            </p:nvSpPr>
            <p:spPr bwMode="auto">
              <a:xfrm>
                <a:off x="3378" y="2250"/>
                <a:ext cx="38" cy="37"/>
              </a:xfrm>
              <a:custGeom>
                <a:avLst/>
                <a:gdLst>
                  <a:gd name="T0" fmla="*/ 0 w 38"/>
                  <a:gd name="T1" fmla="*/ 0 h 37"/>
                  <a:gd name="T2" fmla="*/ 38 w 38"/>
                  <a:gd name="T3" fmla="*/ 37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37">
                    <a:moveTo>
                      <a:pt x="0" y="0"/>
                    </a:moveTo>
                    <a:lnTo>
                      <a:pt x="38" y="37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275" name="Freeform 122"/>
              <p:cNvSpPr>
                <a:spLocks/>
              </p:cNvSpPr>
              <p:nvPr/>
            </p:nvSpPr>
            <p:spPr bwMode="auto">
              <a:xfrm>
                <a:off x="3344" y="2212"/>
                <a:ext cx="72" cy="75"/>
              </a:xfrm>
              <a:custGeom>
                <a:avLst/>
                <a:gdLst>
                  <a:gd name="T0" fmla="*/ 0 w 152"/>
                  <a:gd name="T1" fmla="*/ 4 h 156"/>
                  <a:gd name="T2" fmla="*/ 4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226" name="Group 123"/>
            <p:cNvGrpSpPr>
              <a:grpSpLocks/>
            </p:cNvGrpSpPr>
            <p:nvPr/>
          </p:nvGrpSpPr>
          <p:grpSpPr bwMode="auto">
            <a:xfrm rot="5400000">
              <a:off x="2169" y="2503"/>
              <a:ext cx="76" cy="79"/>
              <a:chOff x="3344" y="2212"/>
              <a:chExt cx="72" cy="75"/>
            </a:xfrm>
          </p:grpSpPr>
          <p:sp>
            <p:nvSpPr>
              <p:cNvPr id="133272" name="Freeform 124"/>
              <p:cNvSpPr>
                <a:spLocks/>
              </p:cNvSpPr>
              <p:nvPr/>
            </p:nvSpPr>
            <p:spPr bwMode="auto">
              <a:xfrm>
                <a:off x="3378" y="2250"/>
                <a:ext cx="38" cy="37"/>
              </a:xfrm>
              <a:custGeom>
                <a:avLst/>
                <a:gdLst>
                  <a:gd name="T0" fmla="*/ 0 w 38"/>
                  <a:gd name="T1" fmla="*/ 0 h 37"/>
                  <a:gd name="T2" fmla="*/ 38 w 38"/>
                  <a:gd name="T3" fmla="*/ 37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37">
                    <a:moveTo>
                      <a:pt x="0" y="0"/>
                    </a:moveTo>
                    <a:lnTo>
                      <a:pt x="38" y="37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273" name="Freeform 125"/>
              <p:cNvSpPr>
                <a:spLocks/>
              </p:cNvSpPr>
              <p:nvPr/>
            </p:nvSpPr>
            <p:spPr bwMode="auto">
              <a:xfrm>
                <a:off x="3344" y="2212"/>
                <a:ext cx="72" cy="75"/>
              </a:xfrm>
              <a:custGeom>
                <a:avLst/>
                <a:gdLst>
                  <a:gd name="T0" fmla="*/ 0 w 152"/>
                  <a:gd name="T1" fmla="*/ 4 h 156"/>
                  <a:gd name="T2" fmla="*/ 4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227" name="Group 126"/>
            <p:cNvGrpSpPr>
              <a:grpSpLocks/>
            </p:cNvGrpSpPr>
            <p:nvPr/>
          </p:nvGrpSpPr>
          <p:grpSpPr bwMode="auto">
            <a:xfrm rot="10800000">
              <a:off x="2170" y="2072"/>
              <a:ext cx="76" cy="79"/>
              <a:chOff x="3344" y="2212"/>
              <a:chExt cx="72" cy="75"/>
            </a:xfrm>
          </p:grpSpPr>
          <p:sp>
            <p:nvSpPr>
              <p:cNvPr id="133270" name="Freeform 127"/>
              <p:cNvSpPr>
                <a:spLocks/>
              </p:cNvSpPr>
              <p:nvPr/>
            </p:nvSpPr>
            <p:spPr bwMode="auto">
              <a:xfrm>
                <a:off x="3378" y="2250"/>
                <a:ext cx="38" cy="37"/>
              </a:xfrm>
              <a:custGeom>
                <a:avLst/>
                <a:gdLst>
                  <a:gd name="T0" fmla="*/ 0 w 38"/>
                  <a:gd name="T1" fmla="*/ 0 h 37"/>
                  <a:gd name="T2" fmla="*/ 38 w 38"/>
                  <a:gd name="T3" fmla="*/ 37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37">
                    <a:moveTo>
                      <a:pt x="0" y="0"/>
                    </a:moveTo>
                    <a:lnTo>
                      <a:pt x="38" y="37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271" name="Freeform 128"/>
              <p:cNvSpPr>
                <a:spLocks/>
              </p:cNvSpPr>
              <p:nvPr/>
            </p:nvSpPr>
            <p:spPr bwMode="auto">
              <a:xfrm>
                <a:off x="3344" y="2212"/>
                <a:ext cx="72" cy="75"/>
              </a:xfrm>
              <a:custGeom>
                <a:avLst/>
                <a:gdLst>
                  <a:gd name="T0" fmla="*/ 0 w 152"/>
                  <a:gd name="T1" fmla="*/ 4 h 156"/>
                  <a:gd name="T2" fmla="*/ 4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33228" name="Oval 129"/>
            <p:cNvSpPr>
              <a:spLocks noChangeArrowheads="1"/>
            </p:cNvSpPr>
            <p:nvPr/>
          </p:nvSpPr>
          <p:spPr bwMode="auto">
            <a:xfrm>
              <a:off x="3454" y="3351"/>
              <a:ext cx="97" cy="9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229" name="Oval 130"/>
            <p:cNvSpPr>
              <a:spLocks noChangeArrowheads="1"/>
            </p:cNvSpPr>
            <p:nvPr/>
          </p:nvSpPr>
          <p:spPr bwMode="auto">
            <a:xfrm>
              <a:off x="2157" y="2494"/>
              <a:ext cx="97" cy="9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230" name="Oval 131"/>
            <p:cNvSpPr>
              <a:spLocks noChangeArrowheads="1"/>
            </p:cNvSpPr>
            <p:nvPr/>
          </p:nvSpPr>
          <p:spPr bwMode="auto">
            <a:xfrm>
              <a:off x="2159" y="2063"/>
              <a:ext cx="96" cy="9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231" name="Oval 132"/>
            <p:cNvSpPr>
              <a:spLocks noChangeArrowheads="1"/>
            </p:cNvSpPr>
            <p:nvPr/>
          </p:nvSpPr>
          <p:spPr bwMode="auto">
            <a:xfrm>
              <a:off x="2159" y="2349"/>
              <a:ext cx="96" cy="9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232" name="Oval 133"/>
            <p:cNvSpPr>
              <a:spLocks noChangeArrowheads="1"/>
            </p:cNvSpPr>
            <p:nvPr/>
          </p:nvSpPr>
          <p:spPr bwMode="auto">
            <a:xfrm>
              <a:off x="2157" y="2205"/>
              <a:ext cx="97" cy="9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233" name="Oval 134"/>
            <p:cNvSpPr>
              <a:spLocks noChangeArrowheads="1"/>
            </p:cNvSpPr>
            <p:nvPr/>
          </p:nvSpPr>
          <p:spPr bwMode="auto">
            <a:xfrm>
              <a:off x="2446" y="2063"/>
              <a:ext cx="97" cy="9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234" name="Oval 135"/>
            <p:cNvSpPr>
              <a:spLocks noChangeArrowheads="1"/>
            </p:cNvSpPr>
            <p:nvPr/>
          </p:nvSpPr>
          <p:spPr bwMode="auto">
            <a:xfrm>
              <a:off x="2446" y="2205"/>
              <a:ext cx="97" cy="9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235" name="Oval 136"/>
            <p:cNvSpPr>
              <a:spLocks noChangeArrowheads="1"/>
            </p:cNvSpPr>
            <p:nvPr/>
          </p:nvSpPr>
          <p:spPr bwMode="auto">
            <a:xfrm>
              <a:off x="2446" y="2349"/>
              <a:ext cx="97" cy="9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236" name="Oval 137"/>
            <p:cNvSpPr>
              <a:spLocks noChangeArrowheads="1"/>
            </p:cNvSpPr>
            <p:nvPr/>
          </p:nvSpPr>
          <p:spPr bwMode="auto">
            <a:xfrm>
              <a:off x="2446" y="2492"/>
              <a:ext cx="97" cy="9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237" name="Oval 138"/>
            <p:cNvSpPr>
              <a:spLocks noChangeArrowheads="1"/>
            </p:cNvSpPr>
            <p:nvPr/>
          </p:nvSpPr>
          <p:spPr bwMode="auto">
            <a:xfrm>
              <a:off x="3023" y="3069"/>
              <a:ext cx="97" cy="9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238" name="Oval 139"/>
            <p:cNvSpPr>
              <a:spLocks noChangeArrowheads="1"/>
            </p:cNvSpPr>
            <p:nvPr/>
          </p:nvSpPr>
          <p:spPr bwMode="auto">
            <a:xfrm>
              <a:off x="3167" y="3069"/>
              <a:ext cx="97" cy="9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239" name="Oval 140"/>
            <p:cNvSpPr>
              <a:spLocks noChangeArrowheads="1"/>
            </p:cNvSpPr>
            <p:nvPr/>
          </p:nvSpPr>
          <p:spPr bwMode="auto">
            <a:xfrm>
              <a:off x="3311" y="3069"/>
              <a:ext cx="97" cy="9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240" name="Oval 141"/>
            <p:cNvSpPr>
              <a:spLocks noChangeArrowheads="1"/>
            </p:cNvSpPr>
            <p:nvPr/>
          </p:nvSpPr>
          <p:spPr bwMode="auto">
            <a:xfrm>
              <a:off x="3455" y="3069"/>
              <a:ext cx="97" cy="9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241" name="Oval 142"/>
            <p:cNvSpPr>
              <a:spLocks noChangeArrowheads="1"/>
            </p:cNvSpPr>
            <p:nvPr/>
          </p:nvSpPr>
          <p:spPr bwMode="auto">
            <a:xfrm>
              <a:off x="3167" y="3357"/>
              <a:ext cx="97" cy="9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242" name="Oval 143"/>
            <p:cNvSpPr>
              <a:spLocks noChangeArrowheads="1"/>
            </p:cNvSpPr>
            <p:nvPr/>
          </p:nvSpPr>
          <p:spPr bwMode="auto">
            <a:xfrm>
              <a:off x="3311" y="3360"/>
              <a:ext cx="97" cy="9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243" name="Line 144"/>
            <p:cNvSpPr>
              <a:spLocks noChangeShapeType="1"/>
            </p:cNvSpPr>
            <p:nvPr/>
          </p:nvSpPr>
          <p:spPr bwMode="auto">
            <a:xfrm>
              <a:off x="2495" y="2109"/>
              <a:ext cx="14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44" name="Line 145"/>
            <p:cNvSpPr>
              <a:spLocks noChangeShapeType="1"/>
            </p:cNvSpPr>
            <p:nvPr/>
          </p:nvSpPr>
          <p:spPr bwMode="auto">
            <a:xfrm>
              <a:off x="2495" y="2253"/>
              <a:ext cx="577" cy="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45" name="Line 146"/>
            <p:cNvSpPr>
              <a:spLocks noChangeShapeType="1"/>
            </p:cNvSpPr>
            <p:nvPr/>
          </p:nvSpPr>
          <p:spPr bwMode="auto">
            <a:xfrm>
              <a:off x="2495" y="2398"/>
              <a:ext cx="577" cy="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46" name="Line 147"/>
            <p:cNvSpPr>
              <a:spLocks noChangeShapeType="1"/>
            </p:cNvSpPr>
            <p:nvPr/>
          </p:nvSpPr>
          <p:spPr bwMode="auto">
            <a:xfrm>
              <a:off x="2495" y="2543"/>
              <a:ext cx="14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47" name="Line 148"/>
            <p:cNvSpPr>
              <a:spLocks noChangeShapeType="1"/>
            </p:cNvSpPr>
            <p:nvPr/>
          </p:nvSpPr>
          <p:spPr bwMode="auto">
            <a:xfrm>
              <a:off x="2206" y="2399"/>
              <a:ext cx="14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48" name="Line 149"/>
            <p:cNvSpPr>
              <a:spLocks noChangeShapeType="1"/>
            </p:cNvSpPr>
            <p:nvPr/>
          </p:nvSpPr>
          <p:spPr bwMode="auto">
            <a:xfrm>
              <a:off x="2206" y="2972"/>
              <a:ext cx="14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49" name="Line 150"/>
            <p:cNvSpPr>
              <a:spLocks noChangeShapeType="1"/>
            </p:cNvSpPr>
            <p:nvPr/>
          </p:nvSpPr>
          <p:spPr bwMode="auto">
            <a:xfrm>
              <a:off x="3360" y="2543"/>
              <a:ext cx="14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50" name="Line 151"/>
            <p:cNvSpPr>
              <a:spLocks noChangeShapeType="1"/>
            </p:cNvSpPr>
            <p:nvPr/>
          </p:nvSpPr>
          <p:spPr bwMode="auto">
            <a:xfrm>
              <a:off x="3216" y="2112"/>
              <a:ext cx="28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51" name="Line 152"/>
            <p:cNvSpPr>
              <a:spLocks noChangeShapeType="1"/>
            </p:cNvSpPr>
            <p:nvPr/>
          </p:nvSpPr>
          <p:spPr bwMode="auto">
            <a:xfrm>
              <a:off x="2639" y="3263"/>
              <a:ext cx="577" cy="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52" name="Line 153"/>
            <p:cNvSpPr>
              <a:spLocks noChangeShapeType="1"/>
            </p:cNvSpPr>
            <p:nvPr/>
          </p:nvSpPr>
          <p:spPr bwMode="auto">
            <a:xfrm>
              <a:off x="3072" y="2112"/>
              <a:ext cx="0" cy="1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53" name="Line 154"/>
            <p:cNvSpPr>
              <a:spLocks noChangeShapeType="1"/>
            </p:cNvSpPr>
            <p:nvPr/>
          </p:nvSpPr>
          <p:spPr bwMode="auto">
            <a:xfrm>
              <a:off x="3072" y="2394"/>
              <a:ext cx="0" cy="1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54" name="Line 155"/>
            <p:cNvSpPr>
              <a:spLocks noChangeShapeType="1"/>
            </p:cNvSpPr>
            <p:nvPr/>
          </p:nvSpPr>
          <p:spPr bwMode="auto">
            <a:xfrm>
              <a:off x="2350" y="2392"/>
              <a:ext cx="1" cy="58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55" name="Line 156"/>
            <p:cNvSpPr>
              <a:spLocks noChangeShapeType="1"/>
            </p:cNvSpPr>
            <p:nvPr/>
          </p:nvSpPr>
          <p:spPr bwMode="auto">
            <a:xfrm>
              <a:off x="3216" y="2104"/>
              <a:ext cx="0" cy="101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56" name="Line 157"/>
            <p:cNvSpPr>
              <a:spLocks noChangeShapeType="1"/>
            </p:cNvSpPr>
            <p:nvPr/>
          </p:nvSpPr>
          <p:spPr bwMode="auto">
            <a:xfrm>
              <a:off x="3360" y="2536"/>
              <a:ext cx="1" cy="58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57" name="Line 158"/>
            <p:cNvSpPr>
              <a:spLocks noChangeShapeType="1"/>
            </p:cNvSpPr>
            <p:nvPr/>
          </p:nvSpPr>
          <p:spPr bwMode="auto">
            <a:xfrm>
              <a:off x="3072" y="2968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58" name="Line 159"/>
            <p:cNvSpPr>
              <a:spLocks noChangeShapeType="1"/>
            </p:cNvSpPr>
            <p:nvPr/>
          </p:nvSpPr>
          <p:spPr bwMode="auto">
            <a:xfrm>
              <a:off x="3214" y="3258"/>
              <a:ext cx="0" cy="1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59" name="Line 160"/>
            <p:cNvSpPr>
              <a:spLocks noChangeShapeType="1"/>
            </p:cNvSpPr>
            <p:nvPr/>
          </p:nvSpPr>
          <p:spPr bwMode="auto">
            <a:xfrm>
              <a:off x="2639" y="3256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60" name="Text Box 244"/>
            <p:cNvSpPr txBox="1">
              <a:spLocks noChangeArrowheads="1"/>
            </p:cNvSpPr>
            <p:nvPr/>
          </p:nvSpPr>
          <p:spPr bwMode="auto">
            <a:xfrm>
              <a:off x="2018" y="3701"/>
              <a:ext cx="873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Erste Ebene</a:t>
              </a:r>
              <a:endParaRPr lang="en-US" altLang="de-DE"/>
            </a:p>
          </p:txBody>
        </p:sp>
        <p:sp>
          <p:nvSpPr>
            <p:cNvPr id="133261" name="Text Box 246"/>
            <p:cNvSpPr txBox="1">
              <a:spLocks noChangeArrowheads="1"/>
            </p:cNvSpPr>
            <p:nvPr/>
          </p:nvSpPr>
          <p:spPr bwMode="auto">
            <a:xfrm>
              <a:off x="3312" y="1400"/>
              <a:ext cx="1289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Verdrahtungsraster</a:t>
              </a:r>
              <a:endParaRPr lang="en-US" altLang="de-DE"/>
            </a:p>
          </p:txBody>
        </p:sp>
        <p:sp>
          <p:nvSpPr>
            <p:cNvPr id="133262" name="Text Box 247"/>
            <p:cNvSpPr txBox="1">
              <a:spLocks noChangeArrowheads="1"/>
            </p:cNvSpPr>
            <p:nvPr/>
          </p:nvSpPr>
          <p:spPr bwMode="auto">
            <a:xfrm>
              <a:off x="1872" y="1400"/>
              <a:ext cx="1001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Pinanschlüsse</a:t>
              </a:r>
              <a:endParaRPr lang="en-US" altLang="de-DE"/>
            </a:p>
          </p:txBody>
        </p:sp>
        <p:sp>
          <p:nvSpPr>
            <p:cNvPr id="133263" name="Text Box 248"/>
            <p:cNvSpPr txBox="1">
              <a:spLocks noChangeArrowheads="1"/>
            </p:cNvSpPr>
            <p:nvPr/>
          </p:nvSpPr>
          <p:spPr bwMode="auto">
            <a:xfrm>
              <a:off x="2892" y="1645"/>
              <a:ext cx="386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Vias</a:t>
              </a:r>
              <a:endParaRPr lang="en-US" altLang="de-DE"/>
            </a:p>
          </p:txBody>
        </p:sp>
        <p:sp>
          <p:nvSpPr>
            <p:cNvPr id="133264" name="Line 249"/>
            <p:cNvSpPr>
              <a:spLocks noChangeShapeType="1"/>
            </p:cNvSpPr>
            <p:nvPr/>
          </p:nvSpPr>
          <p:spPr bwMode="auto">
            <a:xfrm flipH="1">
              <a:off x="2207" y="1592"/>
              <a:ext cx="1" cy="4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65" name="Line 250"/>
            <p:cNvSpPr>
              <a:spLocks noChangeShapeType="1"/>
            </p:cNvSpPr>
            <p:nvPr/>
          </p:nvSpPr>
          <p:spPr bwMode="auto">
            <a:xfrm flipH="1">
              <a:off x="3069" y="1874"/>
              <a:ext cx="3" cy="1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66" name="Line 251"/>
            <p:cNvSpPr>
              <a:spLocks noChangeShapeType="1"/>
            </p:cNvSpPr>
            <p:nvPr/>
          </p:nvSpPr>
          <p:spPr bwMode="auto">
            <a:xfrm>
              <a:off x="2350" y="1592"/>
              <a:ext cx="144" cy="4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67" name="Line 252"/>
            <p:cNvSpPr>
              <a:spLocks noChangeShapeType="1"/>
            </p:cNvSpPr>
            <p:nvPr/>
          </p:nvSpPr>
          <p:spPr bwMode="auto">
            <a:xfrm flipH="1">
              <a:off x="2678" y="1874"/>
              <a:ext cx="302" cy="1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68" name="Line 253"/>
            <p:cNvSpPr>
              <a:spLocks noChangeShapeType="1"/>
            </p:cNvSpPr>
            <p:nvPr/>
          </p:nvSpPr>
          <p:spPr bwMode="auto">
            <a:xfrm flipH="1">
              <a:off x="3361" y="1629"/>
              <a:ext cx="383" cy="4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269" name="Line 261"/>
            <p:cNvSpPr>
              <a:spLocks noChangeShapeType="1"/>
            </p:cNvSpPr>
            <p:nvPr/>
          </p:nvSpPr>
          <p:spPr bwMode="auto">
            <a:xfrm>
              <a:off x="3504" y="2970"/>
              <a:ext cx="0" cy="1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33124" name="Text Box 262"/>
          <p:cNvSpPr txBox="1">
            <a:spLocks noChangeArrowheads="1"/>
          </p:cNvSpPr>
          <p:nvPr/>
        </p:nvSpPr>
        <p:spPr bwMode="auto">
          <a:xfrm rot="-5400000">
            <a:off x="7072313" y="3636963"/>
            <a:ext cx="377825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800">
                <a:solidFill>
                  <a:srgbClr val="B2B2B2"/>
                </a:solidFill>
              </a:rPr>
              <a:t>Nach Cho, J. D.; Sarrafzadeh, M.: The Pin Redistribution Problem in MCMs</a:t>
            </a:r>
          </a:p>
        </p:txBody>
      </p:sp>
      <p:sp>
        <p:nvSpPr>
          <p:cNvPr id="133125" name="Text Box 271"/>
          <p:cNvSpPr txBox="1">
            <a:spLocks noChangeArrowheads="1"/>
          </p:cNvSpPr>
          <p:nvPr/>
        </p:nvSpPr>
        <p:spPr bwMode="auto">
          <a:xfrm>
            <a:off x="854075" y="1268413"/>
            <a:ext cx="1330325" cy="60325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>
                <a:solidFill>
                  <a:srgbClr val="969696"/>
                </a:solidFill>
              </a:rPr>
              <a:t>Raster-</a:t>
            </a:r>
            <a:br>
              <a:rPr lang="en-US" altLang="de-DE">
                <a:solidFill>
                  <a:srgbClr val="969696"/>
                </a:solidFill>
              </a:rPr>
            </a:br>
            <a:r>
              <a:rPr lang="en-US" altLang="de-DE">
                <a:solidFill>
                  <a:srgbClr val="969696"/>
                </a:solidFill>
              </a:rPr>
              <a:t>verdrahtung</a:t>
            </a:r>
          </a:p>
        </p:txBody>
      </p:sp>
      <p:sp>
        <p:nvSpPr>
          <p:cNvPr id="133126" name="Text Box 272"/>
          <p:cNvSpPr txBox="1">
            <a:spLocks noChangeArrowheads="1"/>
          </p:cNvSpPr>
          <p:nvPr/>
        </p:nvSpPr>
        <p:spPr bwMode="auto">
          <a:xfrm>
            <a:off x="2747963" y="1268413"/>
            <a:ext cx="1366837" cy="603250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/>
              <a:t>Mehrstufen-</a:t>
            </a:r>
            <a:br>
              <a:rPr lang="en-US" altLang="de-DE"/>
            </a:br>
            <a:r>
              <a:rPr lang="en-US" altLang="de-DE"/>
              <a:t>Verdrahtung</a:t>
            </a:r>
          </a:p>
        </p:txBody>
      </p:sp>
      <p:sp>
        <p:nvSpPr>
          <p:cNvPr id="133127" name="Text Box 273"/>
          <p:cNvSpPr txBox="1">
            <a:spLocks noChangeArrowheads="1"/>
          </p:cNvSpPr>
          <p:nvPr/>
        </p:nvSpPr>
        <p:spPr bwMode="auto">
          <a:xfrm>
            <a:off x="4732338" y="1268413"/>
            <a:ext cx="1330325" cy="60325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>
                <a:solidFill>
                  <a:srgbClr val="969696"/>
                </a:solidFill>
              </a:rPr>
              <a:t>Planar-</a:t>
            </a:r>
            <a:br>
              <a:rPr lang="en-US" altLang="de-DE">
                <a:solidFill>
                  <a:srgbClr val="969696"/>
                </a:solidFill>
              </a:rPr>
            </a:br>
            <a:r>
              <a:rPr lang="en-US" altLang="de-DE">
                <a:solidFill>
                  <a:srgbClr val="969696"/>
                </a:solidFill>
              </a:rPr>
              <a:t>verdrahtung</a:t>
            </a:r>
          </a:p>
        </p:txBody>
      </p:sp>
      <p:sp>
        <p:nvSpPr>
          <p:cNvPr id="133128" name="Text Box 274"/>
          <p:cNvSpPr txBox="1">
            <a:spLocks noChangeArrowheads="1"/>
          </p:cNvSpPr>
          <p:nvPr/>
        </p:nvSpPr>
        <p:spPr bwMode="auto">
          <a:xfrm>
            <a:off x="6630988" y="1268413"/>
            <a:ext cx="1330325" cy="60325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>
                <a:solidFill>
                  <a:srgbClr val="969696"/>
                </a:solidFill>
              </a:rPr>
              <a:t>Turm-</a:t>
            </a:r>
            <a:br>
              <a:rPr lang="en-US" altLang="de-DE">
                <a:solidFill>
                  <a:srgbClr val="969696"/>
                </a:solidFill>
              </a:rPr>
            </a:br>
            <a:r>
              <a:rPr lang="en-US" altLang="de-DE">
                <a:solidFill>
                  <a:srgbClr val="969696"/>
                </a:solidFill>
              </a:rPr>
              <a:t>verdrahtung</a:t>
            </a:r>
          </a:p>
        </p:txBody>
      </p:sp>
      <p:sp>
        <p:nvSpPr>
          <p:cNvPr id="133129" name="Line 276"/>
          <p:cNvSpPr>
            <a:spLocks noChangeShapeType="1"/>
          </p:cNvSpPr>
          <p:nvPr/>
        </p:nvSpPr>
        <p:spPr bwMode="auto">
          <a:xfrm flipH="1">
            <a:off x="1979613" y="836613"/>
            <a:ext cx="633412" cy="312737"/>
          </a:xfrm>
          <a:prstGeom prst="line">
            <a:avLst/>
          </a:prstGeom>
          <a:noFill/>
          <a:ln w="12700">
            <a:solidFill>
              <a:srgbClr val="C0C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133130" name="Line 277"/>
          <p:cNvSpPr>
            <a:spLocks noChangeShapeType="1"/>
          </p:cNvSpPr>
          <p:nvPr/>
        </p:nvSpPr>
        <p:spPr bwMode="auto">
          <a:xfrm>
            <a:off x="3576638" y="836613"/>
            <a:ext cx="0" cy="3127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133131" name="Line 278"/>
          <p:cNvSpPr>
            <a:spLocks noChangeShapeType="1"/>
          </p:cNvSpPr>
          <p:nvPr/>
        </p:nvSpPr>
        <p:spPr bwMode="auto">
          <a:xfrm>
            <a:off x="5175250" y="836613"/>
            <a:ext cx="0" cy="312737"/>
          </a:xfrm>
          <a:prstGeom prst="line">
            <a:avLst/>
          </a:prstGeom>
          <a:noFill/>
          <a:ln w="12700">
            <a:solidFill>
              <a:srgbClr val="C0C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133132" name="Line 279"/>
          <p:cNvSpPr>
            <a:spLocks noChangeShapeType="1"/>
          </p:cNvSpPr>
          <p:nvPr/>
        </p:nvSpPr>
        <p:spPr bwMode="auto">
          <a:xfrm>
            <a:off x="6075363" y="836613"/>
            <a:ext cx="701675" cy="312737"/>
          </a:xfrm>
          <a:prstGeom prst="line">
            <a:avLst/>
          </a:prstGeom>
          <a:noFill/>
          <a:ln w="12700">
            <a:solidFill>
              <a:srgbClr val="C0C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133133" name="Rectangle 28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/>
              <a:t>7.9	Dreidimensionale Verdrahtung</a:t>
            </a:r>
          </a:p>
        </p:txBody>
      </p:sp>
      <p:grpSp>
        <p:nvGrpSpPr>
          <p:cNvPr id="826652" name="Group 284"/>
          <p:cNvGrpSpPr>
            <a:grpSpLocks/>
          </p:cNvGrpSpPr>
          <p:nvPr/>
        </p:nvGrpSpPr>
        <p:grpSpPr bwMode="auto">
          <a:xfrm>
            <a:off x="304800" y="3121025"/>
            <a:ext cx="2590800" cy="3116263"/>
            <a:chOff x="192" y="1966"/>
            <a:chExt cx="1632" cy="1963"/>
          </a:xfrm>
        </p:grpSpPr>
        <p:sp>
          <p:nvSpPr>
            <p:cNvPr id="133135" name="Rectangle 7"/>
            <p:cNvSpPr>
              <a:spLocks noChangeArrowheads="1"/>
            </p:cNvSpPr>
            <p:nvPr/>
          </p:nvSpPr>
          <p:spPr bwMode="auto">
            <a:xfrm>
              <a:off x="239" y="1969"/>
              <a:ext cx="1585" cy="1581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B2B2B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136" name="Rectangle 12"/>
            <p:cNvSpPr>
              <a:spLocks noChangeArrowheads="1"/>
            </p:cNvSpPr>
            <p:nvPr/>
          </p:nvSpPr>
          <p:spPr bwMode="auto">
            <a:xfrm>
              <a:off x="239" y="1966"/>
              <a:ext cx="1585" cy="1584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137" name="Rectangle 13"/>
            <p:cNvSpPr>
              <a:spLocks noChangeArrowheads="1"/>
            </p:cNvSpPr>
            <p:nvPr/>
          </p:nvSpPr>
          <p:spPr bwMode="auto">
            <a:xfrm>
              <a:off x="383" y="2110"/>
              <a:ext cx="1297" cy="1297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prstDash val="dash"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3138" name="Line 14"/>
            <p:cNvSpPr>
              <a:spLocks noChangeShapeType="1"/>
            </p:cNvSpPr>
            <p:nvPr/>
          </p:nvSpPr>
          <p:spPr bwMode="auto">
            <a:xfrm>
              <a:off x="815" y="2110"/>
              <a:ext cx="0" cy="12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139" name="Line 15"/>
            <p:cNvSpPr>
              <a:spLocks noChangeShapeType="1"/>
            </p:cNvSpPr>
            <p:nvPr/>
          </p:nvSpPr>
          <p:spPr bwMode="auto">
            <a:xfrm>
              <a:off x="1247" y="2110"/>
              <a:ext cx="0" cy="12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140" name="Line 16"/>
            <p:cNvSpPr>
              <a:spLocks noChangeShapeType="1"/>
            </p:cNvSpPr>
            <p:nvPr/>
          </p:nvSpPr>
          <p:spPr bwMode="auto">
            <a:xfrm>
              <a:off x="383" y="2542"/>
              <a:ext cx="129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141" name="Line 17"/>
            <p:cNvSpPr>
              <a:spLocks noChangeShapeType="1"/>
            </p:cNvSpPr>
            <p:nvPr/>
          </p:nvSpPr>
          <p:spPr bwMode="auto">
            <a:xfrm>
              <a:off x="383" y="2974"/>
              <a:ext cx="129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3142" name="Group 18"/>
            <p:cNvGrpSpPr>
              <a:grpSpLocks/>
            </p:cNvGrpSpPr>
            <p:nvPr/>
          </p:nvGrpSpPr>
          <p:grpSpPr bwMode="auto">
            <a:xfrm>
              <a:off x="333" y="2488"/>
              <a:ext cx="108" cy="108"/>
              <a:chOff x="1633" y="2332"/>
              <a:chExt cx="159" cy="156"/>
            </a:xfrm>
          </p:grpSpPr>
          <p:sp>
            <p:nvSpPr>
              <p:cNvPr id="133189" name="Freeform 19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190" name="Freeform 20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143" name="Group 21"/>
            <p:cNvGrpSpPr>
              <a:grpSpLocks/>
            </p:cNvGrpSpPr>
            <p:nvPr/>
          </p:nvGrpSpPr>
          <p:grpSpPr bwMode="auto">
            <a:xfrm>
              <a:off x="329" y="2920"/>
              <a:ext cx="108" cy="108"/>
              <a:chOff x="1633" y="2332"/>
              <a:chExt cx="159" cy="156"/>
            </a:xfrm>
          </p:grpSpPr>
          <p:sp>
            <p:nvSpPr>
              <p:cNvPr id="133187" name="Freeform 22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188" name="Freeform 23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144" name="Group 24"/>
            <p:cNvGrpSpPr>
              <a:grpSpLocks/>
            </p:cNvGrpSpPr>
            <p:nvPr/>
          </p:nvGrpSpPr>
          <p:grpSpPr bwMode="auto">
            <a:xfrm>
              <a:off x="761" y="2483"/>
              <a:ext cx="108" cy="108"/>
              <a:chOff x="1633" y="2332"/>
              <a:chExt cx="159" cy="156"/>
            </a:xfrm>
          </p:grpSpPr>
          <p:sp>
            <p:nvSpPr>
              <p:cNvPr id="133185" name="Freeform 25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186" name="Freeform 26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145" name="Group 27"/>
            <p:cNvGrpSpPr>
              <a:grpSpLocks/>
            </p:cNvGrpSpPr>
            <p:nvPr/>
          </p:nvGrpSpPr>
          <p:grpSpPr bwMode="auto">
            <a:xfrm>
              <a:off x="329" y="3353"/>
              <a:ext cx="108" cy="108"/>
              <a:chOff x="1633" y="2332"/>
              <a:chExt cx="159" cy="156"/>
            </a:xfrm>
          </p:grpSpPr>
          <p:sp>
            <p:nvSpPr>
              <p:cNvPr id="133183" name="Freeform 28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184" name="Freeform 29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146" name="Group 30"/>
            <p:cNvGrpSpPr>
              <a:grpSpLocks/>
            </p:cNvGrpSpPr>
            <p:nvPr/>
          </p:nvGrpSpPr>
          <p:grpSpPr bwMode="auto">
            <a:xfrm>
              <a:off x="761" y="3353"/>
              <a:ext cx="108" cy="108"/>
              <a:chOff x="1633" y="2332"/>
              <a:chExt cx="159" cy="156"/>
            </a:xfrm>
          </p:grpSpPr>
          <p:sp>
            <p:nvSpPr>
              <p:cNvPr id="133181" name="Freeform 31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182" name="Freeform 32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147" name="Group 33"/>
            <p:cNvGrpSpPr>
              <a:grpSpLocks/>
            </p:cNvGrpSpPr>
            <p:nvPr/>
          </p:nvGrpSpPr>
          <p:grpSpPr bwMode="auto">
            <a:xfrm>
              <a:off x="761" y="2056"/>
              <a:ext cx="108" cy="108"/>
              <a:chOff x="1633" y="2332"/>
              <a:chExt cx="159" cy="156"/>
            </a:xfrm>
          </p:grpSpPr>
          <p:sp>
            <p:nvSpPr>
              <p:cNvPr id="133179" name="Freeform 34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180" name="Freeform 35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148" name="Group 36"/>
            <p:cNvGrpSpPr>
              <a:grpSpLocks/>
            </p:cNvGrpSpPr>
            <p:nvPr/>
          </p:nvGrpSpPr>
          <p:grpSpPr bwMode="auto">
            <a:xfrm>
              <a:off x="1193" y="2056"/>
              <a:ext cx="108" cy="108"/>
              <a:chOff x="1633" y="2332"/>
              <a:chExt cx="159" cy="156"/>
            </a:xfrm>
          </p:grpSpPr>
          <p:sp>
            <p:nvSpPr>
              <p:cNvPr id="133177" name="Freeform 37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178" name="Freeform 38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149" name="Group 39"/>
            <p:cNvGrpSpPr>
              <a:grpSpLocks/>
            </p:cNvGrpSpPr>
            <p:nvPr/>
          </p:nvGrpSpPr>
          <p:grpSpPr bwMode="auto">
            <a:xfrm>
              <a:off x="1626" y="2056"/>
              <a:ext cx="108" cy="108"/>
              <a:chOff x="1633" y="2332"/>
              <a:chExt cx="159" cy="156"/>
            </a:xfrm>
          </p:grpSpPr>
          <p:sp>
            <p:nvSpPr>
              <p:cNvPr id="133175" name="Freeform 40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176" name="Freeform 41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150" name="Group 42"/>
            <p:cNvGrpSpPr>
              <a:grpSpLocks/>
            </p:cNvGrpSpPr>
            <p:nvPr/>
          </p:nvGrpSpPr>
          <p:grpSpPr bwMode="auto">
            <a:xfrm>
              <a:off x="1193" y="2920"/>
              <a:ext cx="108" cy="108"/>
              <a:chOff x="1633" y="2332"/>
              <a:chExt cx="159" cy="156"/>
            </a:xfrm>
          </p:grpSpPr>
          <p:sp>
            <p:nvSpPr>
              <p:cNvPr id="133173" name="Freeform 43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174" name="Freeform 44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151" name="Group 45"/>
            <p:cNvGrpSpPr>
              <a:grpSpLocks/>
            </p:cNvGrpSpPr>
            <p:nvPr/>
          </p:nvGrpSpPr>
          <p:grpSpPr bwMode="auto">
            <a:xfrm>
              <a:off x="1626" y="3353"/>
              <a:ext cx="108" cy="108"/>
              <a:chOff x="1633" y="2332"/>
              <a:chExt cx="159" cy="156"/>
            </a:xfrm>
          </p:grpSpPr>
          <p:sp>
            <p:nvSpPr>
              <p:cNvPr id="133171" name="Freeform 46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172" name="Freeform 47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152" name="Group 48"/>
            <p:cNvGrpSpPr>
              <a:grpSpLocks/>
            </p:cNvGrpSpPr>
            <p:nvPr/>
          </p:nvGrpSpPr>
          <p:grpSpPr bwMode="auto">
            <a:xfrm>
              <a:off x="1193" y="2488"/>
              <a:ext cx="108" cy="108"/>
              <a:chOff x="1633" y="2332"/>
              <a:chExt cx="159" cy="156"/>
            </a:xfrm>
          </p:grpSpPr>
          <p:sp>
            <p:nvSpPr>
              <p:cNvPr id="133169" name="Freeform 49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170" name="Freeform 50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153" name="Group 51"/>
            <p:cNvGrpSpPr>
              <a:grpSpLocks/>
            </p:cNvGrpSpPr>
            <p:nvPr/>
          </p:nvGrpSpPr>
          <p:grpSpPr bwMode="auto">
            <a:xfrm>
              <a:off x="1630" y="2488"/>
              <a:ext cx="108" cy="108"/>
              <a:chOff x="1633" y="2332"/>
              <a:chExt cx="159" cy="156"/>
            </a:xfrm>
          </p:grpSpPr>
          <p:sp>
            <p:nvSpPr>
              <p:cNvPr id="133167" name="Freeform 52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168" name="Freeform 53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154" name="Group 54"/>
            <p:cNvGrpSpPr>
              <a:grpSpLocks/>
            </p:cNvGrpSpPr>
            <p:nvPr/>
          </p:nvGrpSpPr>
          <p:grpSpPr bwMode="auto">
            <a:xfrm>
              <a:off x="1626" y="2920"/>
              <a:ext cx="108" cy="108"/>
              <a:chOff x="1633" y="2332"/>
              <a:chExt cx="159" cy="156"/>
            </a:xfrm>
          </p:grpSpPr>
          <p:sp>
            <p:nvSpPr>
              <p:cNvPr id="133165" name="Freeform 55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166" name="Freeform 56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155" name="Group 57"/>
            <p:cNvGrpSpPr>
              <a:grpSpLocks/>
            </p:cNvGrpSpPr>
            <p:nvPr/>
          </p:nvGrpSpPr>
          <p:grpSpPr bwMode="auto">
            <a:xfrm>
              <a:off x="1193" y="3353"/>
              <a:ext cx="108" cy="108"/>
              <a:chOff x="1633" y="2332"/>
              <a:chExt cx="159" cy="156"/>
            </a:xfrm>
          </p:grpSpPr>
          <p:sp>
            <p:nvSpPr>
              <p:cNvPr id="133163" name="Freeform 58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164" name="Freeform 59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3156" name="Group 60"/>
            <p:cNvGrpSpPr>
              <a:grpSpLocks/>
            </p:cNvGrpSpPr>
            <p:nvPr/>
          </p:nvGrpSpPr>
          <p:grpSpPr bwMode="auto">
            <a:xfrm>
              <a:off x="765" y="2920"/>
              <a:ext cx="108" cy="108"/>
              <a:chOff x="1633" y="2332"/>
              <a:chExt cx="159" cy="156"/>
            </a:xfrm>
          </p:grpSpPr>
          <p:sp>
            <p:nvSpPr>
              <p:cNvPr id="133161" name="Freeform 61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162" name="Freeform 62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33157" name="Text Box 243"/>
            <p:cNvSpPr txBox="1">
              <a:spLocks noChangeArrowheads="1"/>
            </p:cNvSpPr>
            <p:nvPr/>
          </p:nvSpPr>
          <p:spPr bwMode="auto">
            <a:xfrm>
              <a:off x="192" y="3706"/>
              <a:ext cx="667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Viaraster</a:t>
              </a:r>
              <a:endParaRPr lang="en-US" altLang="de-DE"/>
            </a:p>
          </p:txBody>
        </p:sp>
        <p:grpSp>
          <p:nvGrpSpPr>
            <p:cNvPr id="133158" name="Group 9"/>
            <p:cNvGrpSpPr>
              <a:grpSpLocks/>
            </p:cNvGrpSpPr>
            <p:nvPr/>
          </p:nvGrpSpPr>
          <p:grpSpPr bwMode="auto">
            <a:xfrm>
              <a:off x="329" y="2051"/>
              <a:ext cx="108" cy="108"/>
              <a:chOff x="1633" y="2332"/>
              <a:chExt cx="159" cy="156"/>
            </a:xfrm>
          </p:grpSpPr>
          <p:sp>
            <p:nvSpPr>
              <p:cNvPr id="133159" name="Freeform 10"/>
              <p:cNvSpPr>
                <a:spLocks/>
              </p:cNvSpPr>
              <p:nvPr/>
            </p:nvSpPr>
            <p:spPr bwMode="auto">
              <a:xfrm>
                <a:off x="1633" y="2332"/>
                <a:ext cx="159" cy="156"/>
              </a:xfrm>
              <a:custGeom>
                <a:avLst/>
                <a:gdLst>
                  <a:gd name="T0" fmla="*/ 0 w 159"/>
                  <a:gd name="T1" fmla="*/ 0 h 156"/>
                  <a:gd name="T2" fmla="*/ 159 w 159"/>
                  <a:gd name="T3" fmla="*/ 156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9" h="156">
                    <a:moveTo>
                      <a:pt x="0" y="0"/>
                    </a:moveTo>
                    <a:lnTo>
                      <a:pt x="159" y="156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160" name="Freeform 11"/>
              <p:cNvSpPr>
                <a:spLocks/>
              </p:cNvSpPr>
              <p:nvPr/>
            </p:nvSpPr>
            <p:spPr bwMode="auto">
              <a:xfrm>
                <a:off x="1640" y="2332"/>
                <a:ext cx="152" cy="156"/>
              </a:xfrm>
              <a:custGeom>
                <a:avLst/>
                <a:gdLst>
                  <a:gd name="T0" fmla="*/ 0 w 152"/>
                  <a:gd name="T1" fmla="*/ 156 h 156"/>
                  <a:gd name="T2" fmla="*/ 152 w 152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156">
                    <a:moveTo>
                      <a:pt x="0" y="156"/>
                    </a:moveTo>
                    <a:lnTo>
                      <a:pt x="152" y="0"/>
                    </a:lnTo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26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26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26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7532" name="Group 140"/>
          <p:cNvGrpSpPr>
            <a:grpSpLocks/>
          </p:cNvGrpSpPr>
          <p:nvPr/>
        </p:nvGrpSpPr>
        <p:grpSpPr bwMode="auto">
          <a:xfrm>
            <a:off x="3017838" y="2638425"/>
            <a:ext cx="2851150" cy="3268663"/>
            <a:chOff x="1901" y="1662"/>
            <a:chExt cx="1796" cy="2059"/>
          </a:xfrm>
        </p:grpSpPr>
        <p:sp>
          <p:nvSpPr>
            <p:cNvPr id="134252" name="Rectangle 4"/>
            <p:cNvSpPr>
              <a:spLocks noChangeArrowheads="1"/>
            </p:cNvSpPr>
            <p:nvPr/>
          </p:nvSpPr>
          <p:spPr bwMode="auto">
            <a:xfrm>
              <a:off x="1969" y="1662"/>
              <a:ext cx="1728" cy="1723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B2B2B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53" name="Rectangle 51"/>
            <p:cNvSpPr>
              <a:spLocks noChangeArrowheads="1"/>
            </p:cNvSpPr>
            <p:nvPr/>
          </p:nvSpPr>
          <p:spPr bwMode="auto">
            <a:xfrm>
              <a:off x="1968" y="1662"/>
              <a:ext cx="1728" cy="172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54" name="Oval 52"/>
            <p:cNvSpPr>
              <a:spLocks noChangeArrowheads="1"/>
            </p:cNvSpPr>
            <p:nvPr/>
          </p:nvSpPr>
          <p:spPr bwMode="auto">
            <a:xfrm>
              <a:off x="2134" y="1781"/>
              <a:ext cx="49" cy="4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55" name="Oval 53"/>
            <p:cNvSpPr>
              <a:spLocks noChangeArrowheads="1"/>
            </p:cNvSpPr>
            <p:nvPr/>
          </p:nvSpPr>
          <p:spPr bwMode="auto">
            <a:xfrm>
              <a:off x="2133" y="2309"/>
              <a:ext cx="49" cy="4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56" name="Oval 54"/>
            <p:cNvSpPr>
              <a:spLocks noChangeArrowheads="1"/>
            </p:cNvSpPr>
            <p:nvPr/>
          </p:nvSpPr>
          <p:spPr bwMode="auto">
            <a:xfrm>
              <a:off x="2133" y="3030"/>
              <a:ext cx="49" cy="4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57" name="Oval 55"/>
            <p:cNvSpPr>
              <a:spLocks noChangeArrowheads="1"/>
            </p:cNvSpPr>
            <p:nvPr/>
          </p:nvSpPr>
          <p:spPr bwMode="auto">
            <a:xfrm>
              <a:off x="2448" y="3199"/>
              <a:ext cx="48" cy="47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58" name="Oval 56"/>
            <p:cNvSpPr>
              <a:spLocks noChangeArrowheads="1"/>
            </p:cNvSpPr>
            <p:nvPr/>
          </p:nvSpPr>
          <p:spPr bwMode="auto">
            <a:xfrm>
              <a:off x="2928" y="3199"/>
              <a:ext cx="49" cy="47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59" name="Line 57"/>
            <p:cNvSpPr>
              <a:spLocks noChangeShapeType="1"/>
            </p:cNvSpPr>
            <p:nvPr/>
          </p:nvSpPr>
          <p:spPr bwMode="auto">
            <a:xfrm>
              <a:off x="2156" y="1829"/>
              <a:ext cx="0" cy="36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260" name="Line 58"/>
            <p:cNvSpPr>
              <a:spLocks noChangeShapeType="1"/>
            </p:cNvSpPr>
            <p:nvPr/>
          </p:nvSpPr>
          <p:spPr bwMode="auto">
            <a:xfrm>
              <a:off x="2156" y="2191"/>
              <a:ext cx="436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261" name="Line 59"/>
            <p:cNvSpPr>
              <a:spLocks noChangeShapeType="1"/>
            </p:cNvSpPr>
            <p:nvPr/>
          </p:nvSpPr>
          <p:spPr bwMode="auto">
            <a:xfrm>
              <a:off x="2156" y="2333"/>
              <a:ext cx="436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262" name="Line 60"/>
            <p:cNvSpPr>
              <a:spLocks noChangeShapeType="1"/>
            </p:cNvSpPr>
            <p:nvPr/>
          </p:nvSpPr>
          <p:spPr bwMode="auto">
            <a:xfrm>
              <a:off x="2156" y="3078"/>
              <a:ext cx="0" cy="14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263" name="Line 61"/>
            <p:cNvSpPr>
              <a:spLocks noChangeShapeType="1"/>
            </p:cNvSpPr>
            <p:nvPr/>
          </p:nvSpPr>
          <p:spPr bwMode="auto">
            <a:xfrm>
              <a:off x="2156" y="3223"/>
              <a:ext cx="292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264" name="Oval 62"/>
            <p:cNvSpPr>
              <a:spLocks noChangeArrowheads="1"/>
            </p:cNvSpPr>
            <p:nvPr/>
          </p:nvSpPr>
          <p:spPr bwMode="auto">
            <a:xfrm>
              <a:off x="2543" y="2479"/>
              <a:ext cx="49" cy="47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65" name="Oval 63"/>
            <p:cNvSpPr>
              <a:spLocks noChangeArrowheads="1"/>
            </p:cNvSpPr>
            <p:nvPr/>
          </p:nvSpPr>
          <p:spPr bwMode="auto">
            <a:xfrm>
              <a:off x="2543" y="2022"/>
              <a:ext cx="49" cy="4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66" name="Oval 64"/>
            <p:cNvSpPr>
              <a:spLocks noChangeArrowheads="1"/>
            </p:cNvSpPr>
            <p:nvPr/>
          </p:nvSpPr>
          <p:spPr bwMode="auto">
            <a:xfrm>
              <a:off x="2927" y="1781"/>
              <a:ext cx="49" cy="4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67" name="Line 65"/>
            <p:cNvSpPr>
              <a:spLocks noChangeShapeType="1"/>
            </p:cNvSpPr>
            <p:nvPr/>
          </p:nvSpPr>
          <p:spPr bwMode="auto">
            <a:xfrm>
              <a:off x="2561" y="2046"/>
              <a:ext cx="37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268" name="Freeform 66"/>
            <p:cNvSpPr>
              <a:spLocks/>
            </p:cNvSpPr>
            <p:nvPr/>
          </p:nvSpPr>
          <p:spPr bwMode="auto">
            <a:xfrm>
              <a:off x="2593" y="2333"/>
              <a:ext cx="349" cy="877"/>
            </a:xfrm>
            <a:custGeom>
              <a:avLst/>
              <a:gdLst>
                <a:gd name="T0" fmla="*/ 436 w 330"/>
                <a:gd name="T1" fmla="*/ 1099 h 829"/>
                <a:gd name="T2" fmla="*/ 0 w 330"/>
                <a:gd name="T3" fmla="*/ 0 h 8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0" h="829">
                  <a:moveTo>
                    <a:pt x="330" y="829"/>
                  </a:moveTo>
                  <a:lnTo>
                    <a:pt x="0" y="0"/>
                  </a:lnTo>
                </a:path>
              </a:pathLst>
            </a:custGeom>
            <a:solidFill>
              <a:srgbClr val="DDDDDD"/>
            </a:solidFill>
            <a:ln w="9525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269" name="Line 67"/>
            <p:cNvSpPr>
              <a:spLocks noChangeShapeType="1"/>
            </p:cNvSpPr>
            <p:nvPr/>
          </p:nvSpPr>
          <p:spPr bwMode="auto">
            <a:xfrm>
              <a:off x="2592" y="2191"/>
              <a:ext cx="346" cy="5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270" name="Oval 68"/>
            <p:cNvSpPr>
              <a:spLocks noChangeArrowheads="1"/>
            </p:cNvSpPr>
            <p:nvPr/>
          </p:nvSpPr>
          <p:spPr bwMode="auto">
            <a:xfrm>
              <a:off x="3456" y="2700"/>
              <a:ext cx="49" cy="4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71" name="Oval 69"/>
            <p:cNvSpPr>
              <a:spLocks noChangeArrowheads="1"/>
            </p:cNvSpPr>
            <p:nvPr/>
          </p:nvSpPr>
          <p:spPr bwMode="auto">
            <a:xfrm>
              <a:off x="3456" y="2022"/>
              <a:ext cx="49" cy="4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72" name="Text Box 110"/>
            <p:cNvSpPr txBox="1">
              <a:spLocks noChangeArrowheads="1"/>
            </p:cNvSpPr>
            <p:nvPr/>
          </p:nvSpPr>
          <p:spPr bwMode="auto">
            <a:xfrm>
              <a:off x="1976" y="1682"/>
              <a:ext cx="198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2</a:t>
              </a:r>
              <a:endParaRPr lang="en-US" altLang="de-DE"/>
            </a:p>
          </p:txBody>
        </p:sp>
        <p:sp>
          <p:nvSpPr>
            <p:cNvPr id="134273" name="Text Box 111"/>
            <p:cNvSpPr txBox="1">
              <a:spLocks noChangeArrowheads="1"/>
            </p:cNvSpPr>
            <p:nvPr/>
          </p:nvSpPr>
          <p:spPr bwMode="auto">
            <a:xfrm>
              <a:off x="1950" y="2230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1</a:t>
              </a:r>
              <a:endParaRPr lang="en-US" altLang="de-DE"/>
            </a:p>
          </p:txBody>
        </p:sp>
        <p:sp>
          <p:nvSpPr>
            <p:cNvPr id="134274" name="Text Box 112"/>
            <p:cNvSpPr txBox="1">
              <a:spLocks noChangeArrowheads="1"/>
            </p:cNvSpPr>
            <p:nvPr/>
          </p:nvSpPr>
          <p:spPr bwMode="auto">
            <a:xfrm>
              <a:off x="1969" y="2942"/>
              <a:ext cx="198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3</a:t>
              </a:r>
              <a:endParaRPr lang="en-US" altLang="de-DE"/>
            </a:p>
          </p:txBody>
        </p:sp>
        <p:sp>
          <p:nvSpPr>
            <p:cNvPr id="134275" name="Text Box 113"/>
            <p:cNvSpPr txBox="1">
              <a:spLocks noChangeArrowheads="1"/>
            </p:cNvSpPr>
            <p:nvPr/>
          </p:nvSpPr>
          <p:spPr bwMode="auto">
            <a:xfrm>
              <a:off x="2363" y="1920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4</a:t>
              </a:r>
              <a:endParaRPr lang="en-US" altLang="de-DE"/>
            </a:p>
          </p:txBody>
        </p:sp>
        <p:sp>
          <p:nvSpPr>
            <p:cNvPr id="134276" name="Text Box 114"/>
            <p:cNvSpPr txBox="1">
              <a:spLocks noChangeArrowheads="1"/>
            </p:cNvSpPr>
            <p:nvPr/>
          </p:nvSpPr>
          <p:spPr bwMode="auto">
            <a:xfrm>
              <a:off x="2369" y="2395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5</a:t>
              </a:r>
              <a:endParaRPr lang="en-US" altLang="de-DE"/>
            </a:p>
          </p:txBody>
        </p:sp>
        <p:sp>
          <p:nvSpPr>
            <p:cNvPr id="134277" name="Text Box 115"/>
            <p:cNvSpPr txBox="1">
              <a:spLocks noChangeArrowheads="1"/>
            </p:cNvSpPr>
            <p:nvPr/>
          </p:nvSpPr>
          <p:spPr bwMode="auto">
            <a:xfrm>
              <a:off x="2978" y="1678"/>
              <a:ext cx="198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5</a:t>
              </a:r>
              <a:endParaRPr lang="en-US" altLang="de-DE"/>
            </a:p>
          </p:txBody>
        </p:sp>
        <p:sp>
          <p:nvSpPr>
            <p:cNvPr id="134278" name="Text Box 116"/>
            <p:cNvSpPr txBox="1">
              <a:spLocks noChangeArrowheads="1"/>
            </p:cNvSpPr>
            <p:nvPr/>
          </p:nvSpPr>
          <p:spPr bwMode="auto">
            <a:xfrm>
              <a:off x="2978" y="3118"/>
              <a:ext cx="198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1</a:t>
              </a:r>
              <a:endParaRPr lang="en-US" altLang="de-DE"/>
            </a:p>
          </p:txBody>
        </p:sp>
        <p:sp>
          <p:nvSpPr>
            <p:cNvPr id="134279" name="Text Box 117"/>
            <p:cNvSpPr txBox="1">
              <a:spLocks noChangeArrowheads="1"/>
            </p:cNvSpPr>
            <p:nvPr/>
          </p:nvSpPr>
          <p:spPr bwMode="auto">
            <a:xfrm>
              <a:off x="3489" y="1949"/>
              <a:ext cx="198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4</a:t>
              </a:r>
              <a:endParaRPr lang="en-US" altLang="de-DE"/>
            </a:p>
          </p:txBody>
        </p:sp>
        <p:sp>
          <p:nvSpPr>
            <p:cNvPr id="134280" name="Text Box 118"/>
            <p:cNvSpPr txBox="1">
              <a:spLocks noChangeArrowheads="1"/>
            </p:cNvSpPr>
            <p:nvPr/>
          </p:nvSpPr>
          <p:spPr bwMode="auto">
            <a:xfrm>
              <a:off x="3489" y="2609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2</a:t>
              </a:r>
              <a:endParaRPr lang="en-US" altLang="de-DE"/>
            </a:p>
          </p:txBody>
        </p:sp>
        <p:sp>
          <p:nvSpPr>
            <p:cNvPr id="134281" name="Text Box 119"/>
            <p:cNvSpPr txBox="1">
              <a:spLocks noChangeArrowheads="1"/>
            </p:cNvSpPr>
            <p:nvPr/>
          </p:nvSpPr>
          <p:spPr bwMode="auto">
            <a:xfrm>
              <a:off x="2481" y="3118"/>
              <a:ext cx="198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3</a:t>
              </a:r>
              <a:endParaRPr lang="en-US" altLang="de-DE"/>
            </a:p>
          </p:txBody>
        </p:sp>
        <p:sp>
          <p:nvSpPr>
            <p:cNvPr id="134282" name="Text Box 121"/>
            <p:cNvSpPr txBox="1">
              <a:spLocks noChangeArrowheads="1"/>
            </p:cNvSpPr>
            <p:nvPr/>
          </p:nvSpPr>
          <p:spPr bwMode="auto">
            <a:xfrm>
              <a:off x="1901" y="3498"/>
              <a:ext cx="796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b) Auswahl</a:t>
              </a:r>
              <a:endParaRPr lang="en-US" altLang="de-DE"/>
            </a:p>
          </p:txBody>
        </p:sp>
      </p:grpSp>
      <p:grpSp>
        <p:nvGrpSpPr>
          <p:cNvPr id="827533" name="Group 141"/>
          <p:cNvGrpSpPr>
            <a:grpSpLocks/>
          </p:cNvGrpSpPr>
          <p:nvPr/>
        </p:nvGrpSpPr>
        <p:grpSpPr bwMode="auto">
          <a:xfrm>
            <a:off x="5915025" y="2638425"/>
            <a:ext cx="2849563" cy="3268663"/>
            <a:chOff x="3726" y="1662"/>
            <a:chExt cx="1795" cy="2059"/>
          </a:xfrm>
        </p:grpSpPr>
        <p:sp>
          <p:nvSpPr>
            <p:cNvPr id="134220" name="Rectangle 3"/>
            <p:cNvSpPr>
              <a:spLocks noChangeArrowheads="1"/>
            </p:cNvSpPr>
            <p:nvPr/>
          </p:nvSpPr>
          <p:spPr bwMode="auto">
            <a:xfrm>
              <a:off x="3793" y="1662"/>
              <a:ext cx="1728" cy="1723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B2B2B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21" name="Rectangle 70"/>
            <p:cNvSpPr>
              <a:spLocks noChangeArrowheads="1"/>
            </p:cNvSpPr>
            <p:nvPr/>
          </p:nvSpPr>
          <p:spPr bwMode="auto">
            <a:xfrm>
              <a:off x="3791" y="1662"/>
              <a:ext cx="1728" cy="172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22" name="Oval 71"/>
            <p:cNvSpPr>
              <a:spLocks noChangeArrowheads="1"/>
            </p:cNvSpPr>
            <p:nvPr/>
          </p:nvSpPr>
          <p:spPr bwMode="auto">
            <a:xfrm>
              <a:off x="3957" y="1781"/>
              <a:ext cx="49" cy="4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23" name="Oval 72"/>
            <p:cNvSpPr>
              <a:spLocks noChangeArrowheads="1"/>
            </p:cNvSpPr>
            <p:nvPr/>
          </p:nvSpPr>
          <p:spPr bwMode="auto">
            <a:xfrm>
              <a:off x="3956" y="2309"/>
              <a:ext cx="49" cy="4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24" name="Oval 73"/>
            <p:cNvSpPr>
              <a:spLocks noChangeArrowheads="1"/>
            </p:cNvSpPr>
            <p:nvPr/>
          </p:nvSpPr>
          <p:spPr bwMode="auto">
            <a:xfrm>
              <a:off x="3956" y="3030"/>
              <a:ext cx="49" cy="4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25" name="Oval 74"/>
            <p:cNvSpPr>
              <a:spLocks noChangeArrowheads="1"/>
            </p:cNvSpPr>
            <p:nvPr/>
          </p:nvSpPr>
          <p:spPr bwMode="auto">
            <a:xfrm>
              <a:off x="4271" y="3199"/>
              <a:ext cx="48" cy="47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26" name="Oval 75"/>
            <p:cNvSpPr>
              <a:spLocks noChangeArrowheads="1"/>
            </p:cNvSpPr>
            <p:nvPr/>
          </p:nvSpPr>
          <p:spPr bwMode="auto">
            <a:xfrm>
              <a:off x="4751" y="3199"/>
              <a:ext cx="49" cy="47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27" name="Line 76"/>
            <p:cNvSpPr>
              <a:spLocks noChangeShapeType="1"/>
            </p:cNvSpPr>
            <p:nvPr/>
          </p:nvSpPr>
          <p:spPr bwMode="auto">
            <a:xfrm>
              <a:off x="3979" y="1829"/>
              <a:ext cx="0" cy="36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228" name="Line 77"/>
            <p:cNvSpPr>
              <a:spLocks noChangeShapeType="1"/>
            </p:cNvSpPr>
            <p:nvPr/>
          </p:nvSpPr>
          <p:spPr bwMode="auto">
            <a:xfrm>
              <a:off x="3979" y="2191"/>
              <a:ext cx="772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229" name="Line 78"/>
            <p:cNvSpPr>
              <a:spLocks noChangeShapeType="1"/>
            </p:cNvSpPr>
            <p:nvPr/>
          </p:nvSpPr>
          <p:spPr bwMode="auto">
            <a:xfrm>
              <a:off x="3979" y="2333"/>
              <a:ext cx="630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230" name="Line 79"/>
            <p:cNvSpPr>
              <a:spLocks noChangeShapeType="1"/>
            </p:cNvSpPr>
            <p:nvPr/>
          </p:nvSpPr>
          <p:spPr bwMode="auto">
            <a:xfrm>
              <a:off x="3979" y="3078"/>
              <a:ext cx="0" cy="14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231" name="Line 80"/>
            <p:cNvSpPr>
              <a:spLocks noChangeShapeType="1"/>
            </p:cNvSpPr>
            <p:nvPr/>
          </p:nvSpPr>
          <p:spPr bwMode="auto">
            <a:xfrm>
              <a:off x="3979" y="3223"/>
              <a:ext cx="292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232" name="Oval 81"/>
            <p:cNvSpPr>
              <a:spLocks noChangeArrowheads="1"/>
            </p:cNvSpPr>
            <p:nvPr/>
          </p:nvSpPr>
          <p:spPr bwMode="auto">
            <a:xfrm>
              <a:off x="4366" y="2479"/>
              <a:ext cx="48" cy="47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33" name="Oval 82"/>
            <p:cNvSpPr>
              <a:spLocks noChangeArrowheads="1"/>
            </p:cNvSpPr>
            <p:nvPr/>
          </p:nvSpPr>
          <p:spPr bwMode="auto">
            <a:xfrm>
              <a:off x="4366" y="2022"/>
              <a:ext cx="48" cy="4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34" name="Oval 83"/>
            <p:cNvSpPr>
              <a:spLocks noChangeArrowheads="1"/>
            </p:cNvSpPr>
            <p:nvPr/>
          </p:nvSpPr>
          <p:spPr bwMode="auto">
            <a:xfrm>
              <a:off x="4750" y="1781"/>
              <a:ext cx="49" cy="4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35" name="Line 84"/>
            <p:cNvSpPr>
              <a:spLocks noChangeShapeType="1"/>
            </p:cNvSpPr>
            <p:nvPr/>
          </p:nvSpPr>
          <p:spPr bwMode="auto">
            <a:xfrm>
              <a:off x="4384" y="2046"/>
              <a:ext cx="377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236" name="Oval 85"/>
            <p:cNvSpPr>
              <a:spLocks noChangeArrowheads="1"/>
            </p:cNvSpPr>
            <p:nvPr/>
          </p:nvSpPr>
          <p:spPr bwMode="auto">
            <a:xfrm>
              <a:off x="5279" y="2700"/>
              <a:ext cx="49" cy="4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37" name="Oval 86"/>
            <p:cNvSpPr>
              <a:spLocks noChangeArrowheads="1"/>
            </p:cNvSpPr>
            <p:nvPr/>
          </p:nvSpPr>
          <p:spPr bwMode="auto">
            <a:xfrm>
              <a:off x="5279" y="2022"/>
              <a:ext cx="49" cy="4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38" name="Line 87"/>
            <p:cNvSpPr>
              <a:spLocks noChangeShapeType="1"/>
            </p:cNvSpPr>
            <p:nvPr/>
          </p:nvSpPr>
          <p:spPr bwMode="auto">
            <a:xfrm>
              <a:off x="4609" y="2333"/>
              <a:ext cx="0" cy="89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239" name="Line 88"/>
            <p:cNvSpPr>
              <a:spLocks noChangeShapeType="1"/>
            </p:cNvSpPr>
            <p:nvPr/>
          </p:nvSpPr>
          <p:spPr bwMode="auto">
            <a:xfrm>
              <a:off x="4609" y="3227"/>
              <a:ext cx="152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240" name="Line 89"/>
            <p:cNvSpPr>
              <a:spLocks noChangeShapeType="1"/>
            </p:cNvSpPr>
            <p:nvPr/>
          </p:nvSpPr>
          <p:spPr bwMode="auto">
            <a:xfrm>
              <a:off x="4751" y="2191"/>
              <a:ext cx="2" cy="528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241" name="Text Box 100"/>
            <p:cNvSpPr txBox="1">
              <a:spLocks noChangeArrowheads="1"/>
            </p:cNvSpPr>
            <p:nvPr/>
          </p:nvSpPr>
          <p:spPr bwMode="auto">
            <a:xfrm>
              <a:off x="3800" y="1689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2</a:t>
              </a:r>
              <a:endParaRPr lang="en-US" altLang="de-DE"/>
            </a:p>
          </p:txBody>
        </p:sp>
        <p:sp>
          <p:nvSpPr>
            <p:cNvPr id="134242" name="Text Box 101"/>
            <p:cNvSpPr txBox="1">
              <a:spLocks noChangeArrowheads="1"/>
            </p:cNvSpPr>
            <p:nvPr/>
          </p:nvSpPr>
          <p:spPr bwMode="auto">
            <a:xfrm>
              <a:off x="3774" y="2236"/>
              <a:ext cx="198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1</a:t>
              </a:r>
              <a:endParaRPr lang="en-US" altLang="de-DE"/>
            </a:p>
          </p:txBody>
        </p:sp>
        <p:sp>
          <p:nvSpPr>
            <p:cNvPr id="134243" name="Text Box 102"/>
            <p:cNvSpPr txBox="1">
              <a:spLocks noChangeArrowheads="1"/>
            </p:cNvSpPr>
            <p:nvPr/>
          </p:nvSpPr>
          <p:spPr bwMode="auto">
            <a:xfrm>
              <a:off x="3793" y="2949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3</a:t>
              </a:r>
              <a:endParaRPr lang="en-US" altLang="de-DE"/>
            </a:p>
          </p:txBody>
        </p:sp>
        <p:sp>
          <p:nvSpPr>
            <p:cNvPr id="134244" name="Text Box 103"/>
            <p:cNvSpPr txBox="1">
              <a:spLocks noChangeArrowheads="1"/>
            </p:cNvSpPr>
            <p:nvPr/>
          </p:nvSpPr>
          <p:spPr bwMode="auto">
            <a:xfrm>
              <a:off x="4187" y="1926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4</a:t>
              </a:r>
              <a:endParaRPr lang="en-US" altLang="de-DE"/>
            </a:p>
          </p:txBody>
        </p:sp>
        <p:sp>
          <p:nvSpPr>
            <p:cNvPr id="134245" name="Text Box 104"/>
            <p:cNvSpPr txBox="1">
              <a:spLocks noChangeArrowheads="1"/>
            </p:cNvSpPr>
            <p:nvPr/>
          </p:nvSpPr>
          <p:spPr bwMode="auto">
            <a:xfrm>
              <a:off x="4193" y="2401"/>
              <a:ext cx="198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5</a:t>
              </a:r>
              <a:endParaRPr lang="en-US" altLang="de-DE"/>
            </a:p>
          </p:txBody>
        </p:sp>
        <p:sp>
          <p:nvSpPr>
            <p:cNvPr id="134246" name="Text Box 105"/>
            <p:cNvSpPr txBox="1">
              <a:spLocks noChangeArrowheads="1"/>
            </p:cNvSpPr>
            <p:nvPr/>
          </p:nvSpPr>
          <p:spPr bwMode="auto">
            <a:xfrm>
              <a:off x="4802" y="1685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5</a:t>
              </a:r>
              <a:endParaRPr lang="en-US" altLang="de-DE"/>
            </a:p>
          </p:txBody>
        </p:sp>
        <p:sp>
          <p:nvSpPr>
            <p:cNvPr id="134247" name="Text Box 106"/>
            <p:cNvSpPr txBox="1">
              <a:spLocks noChangeArrowheads="1"/>
            </p:cNvSpPr>
            <p:nvPr/>
          </p:nvSpPr>
          <p:spPr bwMode="auto">
            <a:xfrm>
              <a:off x="4802" y="3125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1</a:t>
              </a:r>
              <a:endParaRPr lang="en-US" altLang="de-DE"/>
            </a:p>
          </p:txBody>
        </p:sp>
        <p:sp>
          <p:nvSpPr>
            <p:cNvPr id="134248" name="Text Box 107"/>
            <p:cNvSpPr txBox="1">
              <a:spLocks noChangeArrowheads="1"/>
            </p:cNvSpPr>
            <p:nvPr/>
          </p:nvSpPr>
          <p:spPr bwMode="auto">
            <a:xfrm>
              <a:off x="5313" y="1956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4</a:t>
              </a:r>
              <a:endParaRPr lang="en-US" altLang="de-DE"/>
            </a:p>
          </p:txBody>
        </p:sp>
        <p:sp>
          <p:nvSpPr>
            <p:cNvPr id="134249" name="Text Box 108"/>
            <p:cNvSpPr txBox="1">
              <a:spLocks noChangeArrowheads="1"/>
            </p:cNvSpPr>
            <p:nvPr/>
          </p:nvSpPr>
          <p:spPr bwMode="auto">
            <a:xfrm>
              <a:off x="5313" y="2615"/>
              <a:ext cx="198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2</a:t>
              </a:r>
              <a:endParaRPr lang="en-US" altLang="de-DE"/>
            </a:p>
          </p:txBody>
        </p:sp>
        <p:sp>
          <p:nvSpPr>
            <p:cNvPr id="134250" name="Text Box 109"/>
            <p:cNvSpPr txBox="1">
              <a:spLocks noChangeArrowheads="1"/>
            </p:cNvSpPr>
            <p:nvPr/>
          </p:nvSpPr>
          <p:spPr bwMode="auto">
            <a:xfrm>
              <a:off x="4305" y="3125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3</a:t>
              </a:r>
              <a:endParaRPr lang="en-US" altLang="de-DE"/>
            </a:p>
          </p:txBody>
        </p:sp>
        <p:sp>
          <p:nvSpPr>
            <p:cNvPr id="134251" name="Text Box 122"/>
            <p:cNvSpPr txBox="1">
              <a:spLocks noChangeArrowheads="1"/>
            </p:cNvSpPr>
            <p:nvPr/>
          </p:nvSpPr>
          <p:spPr bwMode="auto">
            <a:xfrm>
              <a:off x="3726" y="3498"/>
              <a:ext cx="1696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c) Rektilinearer Anschluss</a:t>
              </a:r>
              <a:endParaRPr lang="en-US" altLang="de-DE"/>
            </a:p>
          </p:txBody>
        </p:sp>
      </p:grpSp>
      <p:sp>
        <p:nvSpPr>
          <p:cNvPr id="134148" name="Text Box 125"/>
          <p:cNvSpPr txBox="1">
            <a:spLocks noChangeArrowheads="1"/>
          </p:cNvSpPr>
          <p:nvPr/>
        </p:nvSpPr>
        <p:spPr bwMode="auto">
          <a:xfrm rot="-5400000">
            <a:off x="6847681" y="3409157"/>
            <a:ext cx="4230687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800">
                <a:solidFill>
                  <a:srgbClr val="B2B2B2"/>
                </a:solidFill>
              </a:rPr>
              <a:t>Nach Khoo, K.-Y.; Cong, J.: A Fast Multilayer General Area Router for MCM Designs</a:t>
            </a:r>
          </a:p>
        </p:txBody>
      </p:sp>
      <p:grpSp>
        <p:nvGrpSpPr>
          <p:cNvPr id="827531" name="Group 139"/>
          <p:cNvGrpSpPr>
            <a:grpSpLocks/>
          </p:cNvGrpSpPr>
          <p:nvPr/>
        </p:nvGrpSpPr>
        <p:grpSpPr bwMode="auto">
          <a:xfrm>
            <a:off x="122238" y="2638425"/>
            <a:ext cx="2800350" cy="3527425"/>
            <a:chOff x="77" y="1662"/>
            <a:chExt cx="1764" cy="2222"/>
          </a:xfrm>
        </p:grpSpPr>
        <p:sp>
          <p:nvSpPr>
            <p:cNvPr id="134160" name="Rectangle 5"/>
            <p:cNvSpPr>
              <a:spLocks noChangeArrowheads="1"/>
            </p:cNvSpPr>
            <p:nvPr/>
          </p:nvSpPr>
          <p:spPr bwMode="auto">
            <a:xfrm>
              <a:off x="113" y="1662"/>
              <a:ext cx="1728" cy="1723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B2B2B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161" name="Rectangle 6"/>
            <p:cNvSpPr>
              <a:spLocks noChangeArrowheads="1"/>
            </p:cNvSpPr>
            <p:nvPr/>
          </p:nvSpPr>
          <p:spPr bwMode="auto">
            <a:xfrm>
              <a:off x="113" y="1662"/>
              <a:ext cx="1728" cy="172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162" name="Oval 7"/>
            <p:cNvSpPr>
              <a:spLocks noChangeArrowheads="1"/>
            </p:cNvSpPr>
            <p:nvPr/>
          </p:nvSpPr>
          <p:spPr bwMode="auto">
            <a:xfrm>
              <a:off x="279" y="1781"/>
              <a:ext cx="49" cy="4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163" name="Oval 8"/>
            <p:cNvSpPr>
              <a:spLocks noChangeArrowheads="1"/>
            </p:cNvSpPr>
            <p:nvPr/>
          </p:nvSpPr>
          <p:spPr bwMode="auto">
            <a:xfrm>
              <a:off x="278" y="2309"/>
              <a:ext cx="49" cy="4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164" name="Oval 9"/>
            <p:cNvSpPr>
              <a:spLocks noChangeArrowheads="1"/>
            </p:cNvSpPr>
            <p:nvPr/>
          </p:nvSpPr>
          <p:spPr bwMode="auto">
            <a:xfrm>
              <a:off x="278" y="3030"/>
              <a:ext cx="49" cy="4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165" name="Oval 10"/>
            <p:cNvSpPr>
              <a:spLocks noChangeArrowheads="1"/>
            </p:cNvSpPr>
            <p:nvPr/>
          </p:nvSpPr>
          <p:spPr bwMode="auto">
            <a:xfrm>
              <a:off x="593" y="3199"/>
              <a:ext cx="49" cy="47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166" name="Line 11"/>
            <p:cNvSpPr>
              <a:spLocks noChangeShapeType="1"/>
            </p:cNvSpPr>
            <p:nvPr/>
          </p:nvSpPr>
          <p:spPr bwMode="auto">
            <a:xfrm>
              <a:off x="302" y="1829"/>
              <a:ext cx="0" cy="36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67" name="Line 12"/>
            <p:cNvSpPr>
              <a:spLocks noChangeShapeType="1"/>
            </p:cNvSpPr>
            <p:nvPr/>
          </p:nvSpPr>
          <p:spPr bwMode="auto">
            <a:xfrm>
              <a:off x="302" y="2191"/>
              <a:ext cx="435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68" name="Line 13"/>
            <p:cNvSpPr>
              <a:spLocks noChangeShapeType="1"/>
            </p:cNvSpPr>
            <p:nvPr/>
          </p:nvSpPr>
          <p:spPr bwMode="auto">
            <a:xfrm>
              <a:off x="302" y="2333"/>
              <a:ext cx="435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69" name="Line 14"/>
            <p:cNvSpPr>
              <a:spLocks noChangeShapeType="1"/>
            </p:cNvSpPr>
            <p:nvPr/>
          </p:nvSpPr>
          <p:spPr bwMode="auto">
            <a:xfrm>
              <a:off x="302" y="3078"/>
              <a:ext cx="0" cy="14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70" name="Line 15"/>
            <p:cNvSpPr>
              <a:spLocks noChangeShapeType="1"/>
            </p:cNvSpPr>
            <p:nvPr/>
          </p:nvSpPr>
          <p:spPr bwMode="auto">
            <a:xfrm>
              <a:off x="302" y="3223"/>
              <a:ext cx="291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71" name="Oval 16"/>
            <p:cNvSpPr>
              <a:spLocks noChangeArrowheads="1"/>
            </p:cNvSpPr>
            <p:nvPr/>
          </p:nvSpPr>
          <p:spPr bwMode="auto">
            <a:xfrm>
              <a:off x="1072" y="1781"/>
              <a:ext cx="49" cy="4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172" name="Freeform 17"/>
            <p:cNvSpPr>
              <a:spLocks/>
            </p:cNvSpPr>
            <p:nvPr/>
          </p:nvSpPr>
          <p:spPr bwMode="auto">
            <a:xfrm>
              <a:off x="715" y="1822"/>
              <a:ext cx="368" cy="230"/>
            </a:xfrm>
            <a:custGeom>
              <a:avLst/>
              <a:gdLst>
                <a:gd name="T0" fmla="*/ 0 w 348"/>
                <a:gd name="T1" fmla="*/ 291 h 217"/>
                <a:gd name="T2" fmla="*/ 460 w 348"/>
                <a:gd name="T3" fmla="*/ 0 h 2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8" h="217">
                  <a:moveTo>
                    <a:pt x="0" y="217"/>
                  </a:moveTo>
                  <a:lnTo>
                    <a:pt x="348" y="0"/>
                  </a:lnTo>
                </a:path>
              </a:pathLst>
            </a:custGeom>
            <a:solidFill>
              <a:srgbClr val="DDDDDD"/>
            </a:solidFill>
            <a:ln w="9525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73" name="Line 18"/>
            <p:cNvSpPr>
              <a:spLocks noChangeShapeType="1"/>
            </p:cNvSpPr>
            <p:nvPr/>
          </p:nvSpPr>
          <p:spPr bwMode="auto">
            <a:xfrm>
              <a:off x="706" y="2046"/>
              <a:ext cx="37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74" name="Line 19"/>
            <p:cNvSpPr>
              <a:spLocks noChangeShapeType="1"/>
            </p:cNvSpPr>
            <p:nvPr/>
          </p:nvSpPr>
          <p:spPr bwMode="auto">
            <a:xfrm>
              <a:off x="737" y="2191"/>
              <a:ext cx="3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75" name="Line 20"/>
            <p:cNvSpPr>
              <a:spLocks noChangeShapeType="1"/>
            </p:cNvSpPr>
            <p:nvPr/>
          </p:nvSpPr>
          <p:spPr bwMode="auto">
            <a:xfrm>
              <a:off x="737" y="2333"/>
              <a:ext cx="3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76" name="Line 21"/>
            <p:cNvSpPr>
              <a:spLocks noChangeShapeType="1"/>
            </p:cNvSpPr>
            <p:nvPr/>
          </p:nvSpPr>
          <p:spPr bwMode="auto">
            <a:xfrm>
              <a:off x="706" y="2498"/>
              <a:ext cx="37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77" name="Freeform 22"/>
            <p:cNvSpPr>
              <a:spLocks/>
            </p:cNvSpPr>
            <p:nvPr/>
          </p:nvSpPr>
          <p:spPr bwMode="auto">
            <a:xfrm>
              <a:off x="718" y="2515"/>
              <a:ext cx="366" cy="185"/>
            </a:xfrm>
            <a:custGeom>
              <a:avLst/>
              <a:gdLst>
                <a:gd name="T0" fmla="*/ 0 w 346"/>
                <a:gd name="T1" fmla="*/ 0 h 175"/>
                <a:gd name="T2" fmla="*/ 458 w 346"/>
                <a:gd name="T3" fmla="*/ 232 h 17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6" h="175">
                  <a:moveTo>
                    <a:pt x="0" y="0"/>
                  </a:moveTo>
                  <a:lnTo>
                    <a:pt x="346" y="175"/>
                  </a:lnTo>
                </a:path>
              </a:pathLst>
            </a:custGeom>
            <a:solidFill>
              <a:srgbClr val="DDDDDD"/>
            </a:solidFill>
            <a:ln w="9525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78" name="Freeform 23"/>
            <p:cNvSpPr>
              <a:spLocks/>
            </p:cNvSpPr>
            <p:nvPr/>
          </p:nvSpPr>
          <p:spPr bwMode="auto">
            <a:xfrm>
              <a:off x="718" y="2516"/>
              <a:ext cx="365" cy="406"/>
            </a:xfrm>
            <a:custGeom>
              <a:avLst/>
              <a:gdLst>
                <a:gd name="T0" fmla="*/ 0 w 345"/>
                <a:gd name="T1" fmla="*/ 0 h 384"/>
                <a:gd name="T2" fmla="*/ 457 w 345"/>
                <a:gd name="T3" fmla="*/ 508 h 3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5" h="384">
                  <a:moveTo>
                    <a:pt x="0" y="0"/>
                  </a:moveTo>
                  <a:lnTo>
                    <a:pt x="345" y="384"/>
                  </a:lnTo>
                </a:path>
              </a:pathLst>
            </a:custGeom>
            <a:solidFill>
              <a:srgbClr val="DDDDDD"/>
            </a:solidFill>
            <a:ln w="9525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79" name="Freeform 24"/>
            <p:cNvSpPr>
              <a:spLocks/>
            </p:cNvSpPr>
            <p:nvPr/>
          </p:nvSpPr>
          <p:spPr bwMode="auto">
            <a:xfrm>
              <a:off x="721" y="2527"/>
              <a:ext cx="365" cy="691"/>
            </a:xfrm>
            <a:custGeom>
              <a:avLst/>
              <a:gdLst>
                <a:gd name="T0" fmla="*/ 0 w 345"/>
                <a:gd name="T1" fmla="*/ 0 h 652"/>
                <a:gd name="T2" fmla="*/ 457 w 345"/>
                <a:gd name="T3" fmla="*/ 871 h 6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5" h="652">
                  <a:moveTo>
                    <a:pt x="0" y="0"/>
                  </a:moveTo>
                  <a:lnTo>
                    <a:pt x="345" y="652"/>
                  </a:lnTo>
                </a:path>
              </a:pathLst>
            </a:custGeom>
            <a:solidFill>
              <a:srgbClr val="DDDDDD"/>
            </a:solidFill>
            <a:ln w="9525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80" name="Freeform 25"/>
            <p:cNvSpPr>
              <a:spLocks/>
            </p:cNvSpPr>
            <p:nvPr/>
          </p:nvSpPr>
          <p:spPr bwMode="auto">
            <a:xfrm>
              <a:off x="722" y="2333"/>
              <a:ext cx="361" cy="159"/>
            </a:xfrm>
            <a:custGeom>
              <a:avLst/>
              <a:gdLst>
                <a:gd name="T0" fmla="*/ 0 w 341"/>
                <a:gd name="T1" fmla="*/ 195 h 151"/>
                <a:gd name="T2" fmla="*/ 453 w 341"/>
                <a:gd name="T3" fmla="*/ 0 h 1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1" h="151">
                  <a:moveTo>
                    <a:pt x="0" y="151"/>
                  </a:moveTo>
                  <a:lnTo>
                    <a:pt x="341" y="0"/>
                  </a:lnTo>
                </a:path>
              </a:pathLst>
            </a:custGeom>
            <a:solidFill>
              <a:srgbClr val="DDDDDD"/>
            </a:solidFill>
            <a:ln w="9525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81" name="Freeform 26"/>
            <p:cNvSpPr>
              <a:spLocks/>
            </p:cNvSpPr>
            <p:nvPr/>
          </p:nvSpPr>
          <p:spPr bwMode="auto">
            <a:xfrm>
              <a:off x="718" y="2191"/>
              <a:ext cx="365" cy="299"/>
            </a:xfrm>
            <a:custGeom>
              <a:avLst/>
              <a:gdLst>
                <a:gd name="T0" fmla="*/ 0 w 345"/>
                <a:gd name="T1" fmla="*/ 373 h 283"/>
                <a:gd name="T2" fmla="*/ 457 w 345"/>
                <a:gd name="T3" fmla="*/ 0 h 28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5" h="283">
                  <a:moveTo>
                    <a:pt x="0" y="283"/>
                  </a:moveTo>
                  <a:lnTo>
                    <a:pt x="345" y="0"/>
                  </a:lnTo>
                </a:path>
              </a:pathLst>
            </a:custGeom>
            <a:solidFill>
              <a:srgbClr val="DDDDDD"/>
            </a:solidFill>
            <a:ln w="9525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82" name="Freeform 27"/>
            <p:cNvSpPr>
              <a:spLocks/>
            </p:cNvSpPr>
            <p:nvPr/>
          </p:nvSpPr>
          <p:spPr bwMode="auto">
            <a:xfrm>
              <a:off x="712" y="1829"/>
              <a:ext cx="374" cy="660"/>
            </a:xfrm>
            <a:custGeom>
              <a:avLst/>
              <a:gdLst>
                <a:gd name="T0" fmla="*/ 0 w 353"/>
                <a:gd name="T1" fmla="*/ 826 h 624"/>
                <a:gd name="T2" fmla="*/ 471 w 353"/>
                <a:gd name="T3" fmla="*/ 0 h 6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3" h="624">
                  <a:moveTo>
                    <a:pt x="0" y="624"/>
                  </a:moveTo>
                  <a:lnTo>
                    <a:pt x="353" y="0"/>
                  </a:lnTo>
                </a:path>
              </a:pathLst>
            </a:custGeom>
            <a:solidFill>
              <a:srgbClr val="DDDDDD"/>
            </a:solidFill>
            <a:ln w="9525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83" name="Freeform 28"/>
            <p:cNvSpPr>
              <a:spLocks/>
            </p:cNvSpPr>
            <p:nvPr/>
          </p:nvSpPr>
          <p:spPr bwMode="auto">
            <a:xfrm>
              <a:off x="722" y="2047"/>
              <a:ext cx="362" cy="434"/>
            </a:xfrm>
            <a:custGeom>
              <a:avLst/>
              <a:gdLst>
                <a:gd name="T0" fmla="*/ 0 w 342"/>
                <a:gd name="T1" fmla="*/ 544 h 410"/>
                <a:gd name="T2" fmla="*/ 454 w 342"/>
                <a:gd name="T3" fmla="*/ 0 h 4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2" h="410">
                  <a:moveTo>
                    <a:pt x="0" y="410"/>
                  </a:moveTo>
                  <a:lnTo>
                    <a:pt x="342" y="0"/>
                  </a:lnTo>
                </a:path>
              </a:pathLst>
            </a:custGeom>
            <a:solidFill>
              <a:srgbClr val="DDDDDD"/>
            </a:solidFill>
            <a:ln w="9525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84" name="Freeform 29"/>
            <p:cNvSpPr>
              <a:spLocks/>
            </p:cNvSpPr>
            <p:nvPr/>
          </p:nvSpPr>
          <p:spPr bwMode="auto">
            <a:xfrm>
              <a:off x="738" y="2333"/>
              <a:ext cx="349" cy="877"/>
            </a:xfrm>
            <a:custGeom>
              <a:avLst/>
              <a:gdLst>
                <a:gd name="T0" fmla="*/ 436 w 330"/>
                <a:gd name="T1" fmla="*/ 1099 h 829"/>
                <a:gd name="T2" fmla="*/ 0 w 330"/>
                <a:gd name="T3" fmla="*/ 0 h 8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0" h="829">
                  <a:moveTo>
                    <a:pt x="330" y="829"/>
                  </a:moveTo>
                  <a:lnTo>
                    <a:pt x="0" y="0"/>
                  </a:lnTo>
                </a:path>
              </a:pathLst>
            </a:custGeom>
            <a:solidFill>
              <a:srgbClr val="DDDDDD"/>
            </a:solidFill>
            <a:ln w="9525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85" name="Freeform 30"/>
            <p:cNvSpPr>
              <a:spLocks/>
            </p:cNvSpPr>
            <p:nvPr/>
          </p:nvSpPr>
          <p:spPr bwMode="auto">
            <a:xfrm>
              <a:off x="737" y="2191"/>
              <a:ext cx="357" cy="1026"/>
            </a:xfrm>
            <a:custGeom>
              <a:avLst/>
              <a:gdLst>
                <a:gd name="T0" fmla="*/ 449 w 337"/>
                <a:gd name="T1" fmla="*/ 1290 h 969"/>
                <a:gd name="T2" fmla="*/ 0 w 337"/>
                <a:gd name="T3" fmla="*/ 0 h 9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7" h="969">
                  <a:moveTo>
                    <a:pt x="337" y="969"/>
                  </a:moveTo>
                  <a:lnTo>
                    <a:pt x="0" y="0"/>
                  </a:lnTo>
                </a:path>
              </a:pathLst>
            </a:custGeom>
            <a:solidFill>
              <a:srgbClr val="DDDDDD"/>
            </a:solidFill>
            <a:ln w="9525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86" name="Freeform 31"/>
            <p:cNvSpPr>
              <a:spLocks/>
            </p:cNvSpPr>
            <p:nvPr/>
          </p:nvSpPr>
          <p:spPr bwMode="auto">
            <a:xfrm>
              <a:off x="727" y="2061"/>
              <a:ext cx="367" cy="1137"/>
            </a:xfrm>
            <a:custGeom>
              <a:avLst/>
              <a:gdLst>
                <a:gd name="T0" fmla="*/ 465 w 346"/>
                <a:gd name="T1" fmla="*/ 1434 h 1073"/>
                <a:gd name="T2" fmla="*/ 0 w 346"/>
                <a:gd name="T3" fmla="*/ 0 h 10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6" h="1073">
                  <a:moveTo>
                    <a:pt x="346" y="1073"/>
                  </a:moveTo>
                  <a:lnTo>
                    <a:pt x="0" y="0"/>
                  </a:lnTo>
                </a:path>
              </a:pathLst>
            </a:custGeom>
            <a:solidFill>
              <a:srgbClr val="DDDDDD"/>
            </a:solidFill>
            <a:ln w="9525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87" name="Line 32"/>
            <p:cNvSpPr>
              <a:spLocks noChangeShapeType="1"/>
            </p:cNvSpPr>
            <p:nvPr/>
          </p:nvSpPr>
          <p:spPr bwMode="auto">
            <a:xfrm>
              <a:off x="737" y="2333"/>
              <a:ext cx="350" cy="58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88" name="Line 33"/>
            <p:cNvSpPr>
              <a:spLocks noChangeShapeType="1"/>
            </p:cNvSpPr>
            <p:nvPr/>
          </p:nvSpPr>
          <p:spPr bwMode="auto">
            <a:xfrm>
              <a:off x="737" y="2333"/>
              <a:ext cx="346" cy="16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89" name="Line 34"/>
            <p:cNvSpPr>
              <a:spLocks noChangeShapeType="1"/>
            </p:cNvSpPr>
            <p:nvPr/>
          </p:nvSpPr>
          <p:spPr bwMode="auto">
            <a:xfrm flipV="1">
              <a:off x="738" y="2191"/>
              <a:ext cx="345" cy="1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90" name="Line 35"/>
            <p:cNvSpPr>
              <a:spLocks noChangeShapeType="1"/>
            </p:cNvSpPr>
            <p:nvPr/>
          </p:nvSpPr>
          <p:spPr bwMode="auto">
            <a:xfrm flipV="1">
              <a:off x="737" y="2047"/>
              <a:ext cx="346" cy="2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91" name="Freeform 36"/>
            <p:cNvSpPr>
              <a:spLocks/>
            </p:cNvSpPr>
            <p:nvPr/>
          </p:nvSpPr>
          <p:spPr bwMode="auto">
            <a:xfrm>
              <a:off x="737" y="1822"/>
              <a:ext cx="344" cy="511"/>
            </a:xfrm>
            <a:custGeom>
              <a:avLst/>
              <a:gdLst>
                <a:gd name="T0" fmla="*/ 0 w 325"/>
                <a:gd name="T1" fmla="*/ 647 h 482"/>
                <a:gd name="T2" fmla="*/ 432 w 325"/>
                <a:gd name="T3" fmla="*/ 0 h 4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5" h="482">
                  <a:moveTo>
                    <a:pt x="0" y="482"/>
                  </a:moveTo>
                  <a:lnTo>
                    <a:pt x="325" y="0"/>
                  </a:lnTo>
                </a:path>
              </a:pathLst>
            </a:custGeom>
            <a:solidFill>
              <a:srgbClr val="DDDDDD"/>
            </a:solidFill>
            <a:ln w="9525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92" name="Line 37"/>
            <p:cNvSpPr>
              <a:spLocks noChangeShapeType="1"/>
            </p:cNvSpPr>
            <p:nvPr/>
          </p:nvSpPr>
          <p:spPr bwMode="auto">
            <a:xfrm>
              <a:off x="738" y="2191"/>
              <a:ext cx="349" cy="7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93" name="Line 38"/>
            <p:cNvSpPr>
              <a:spLocks noChangeShapeType="1"/>
            </p:cNvSpPr>
            <p:nvPr/>
          </p:nvSpPr>
          <p:spPr bwMode="auto">
            <a:xfrm>
              <a:off x="737" y="2191"/>
              <a:ext cx="346" cy="5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94" name="Line 39"/>
            <p:cNvSpPr>
              <a:spLocks noChangeShapeType="1"/>
            </p:cNvSpPr>
            <p:nvPr/>
          </p:nvSpPr>
          <p:spPr bwMode="auto">
            <a:xfrm>
              <a:off x="738" y="2333"/>
              <a:ext cx="345" cy="36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95" name="Line 40"/>
            <p:cNvSpPr>
              <a:spLocks noChangeShapeType="1"/>
            </p:cNvSpPr>
            <p:nvPr/>
          </p:nvSpPr>
          <p:spPr bwMode="auto">
            <a:xfrm>
              <a:off x="737" y="2191"/>
              <a:ext cx="347" cy="30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96" name="Line 41"/>
            <p:cNvSpPr>
              <a:spLocks noChangeShapeType="1"/>
            </p:cNvSpPr>
            <p:nvPr/>
          </p:nvSpPr>
          <p:spPr bwMode="auto">
            <a:xfrm>
              <a:off x="738" y="2191"/>
              <a:ext cx="345" cy="1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97" name="Line 42"/>
            <p:cNvSpPr>
              <a:spLocks noChangeShapeType="1"/>
            </p:cNvSpPr>
            <p:nvPr/>
          </p:nvSpPr>
          <p:spPr bwMode="auto">
            <a:xfrm flipV="1">
              <a:off x="738" y="2047"/>
              <a:ext cx="346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98" name="Freeform 43"/>
            <p:cNvSpPr>
              <a:spLocks/>
            </p:cNvSpPr>
            <p:nvPr/>
          </p:nvSpPr>
          <p:spPr bwMode="auto">
            <a:xfrm>
              <a:off x="738" y="1823"/>
              <a:ext cx="340" cy="368"/>
            </a:xfrm>
            <a:custGeom>
              <a:avLst/>
              <a:gdLst>
                <a:gd name="T0" fmla="*/ 0 w 321"/>
                <a:gd name="T1" fmla="*/ 466 h 347"/>
                <a:gd name="T2" fmla="*/ 428 w 321"/>
                <a:gd name="T3" fmla="*/ 0 h 3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1" h="347">
                  <a:moveTo>
                    <a:pt x="0" y="347"/>
                  </a:moveTo>
                  <a:lnTo>
                    <a:pt x="321" y="0"/>
                  </a:lnTo>
                </a:path>
              </a:pathLst>
            </a:custGeom>
            <a:solidFill>
              <a:srgbClr val="DDDDDD"/>
            </a:solidFill>
            <a:ln w="9525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199" name="Line 44"/>
            <p:cNvSpPr>
              <a:spLocks noChangeShapeType="1"/>
            </p:cNvSpPr>
            <p:nvPr/>
          </p:nvSpPr>
          <p:spPr bwMode="auto">
            <a:xfrm>
              <a:off x="727" y="2061"/>
              <a:ext cx="360" cy="8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200" name="Line 45"/>
            <p:cNvSpPr>
              <a:spLocks noChangeShapeType="1"/>
            </p:cNvSpPr>
            <p:nvPr/>
          </p:nvSpPr>
          <p:spPr bwMode="auto">
            <a:xfrm>
              <a:off x="727" y="2061"/>
              <a:ext cx="360" cy="6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201" name="Line 46"/>
            <p:cNvSpPr>
              <a:spLocks noChangeShapeType="1"/>
            </p:cNvSpPr>
            <p:nvPr/>
          </p:nvSpPr>
          <p:spPr bwMode="auto">
            <a:xfrm>
              <a:off x="727" y="2061"/>
              <a:ext cx="356" cy="4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202" name="Freeform 47"/>
            <p:cNvSpPr>
              <a:spLocks/>
            </p:cNvSpPr>
            <p:nvPr/>
          </p:nvSpPr>
          <p:spPr bwMode="auto">
            <a:xfrm>
              <a:off x="715" y="2046"/>
              <a:ext cx="371" cy="287"/>
            </a:xfrm>
            <a:custGeom>
              <a:avLst/>
              <a:gdLst>
                <a:gd name="T0" fmla="*/ 0 w 351"/>
                <a:gd name="T1" fmla="*/ 0 h 271"/>
                <a:gd name="T2" fmla="*/ 463 w 351"/>
                <a:gd name="T3" fmla="*/ 361 h 2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1" h="271">
                  <a:moveTo>
                    <a:pt x="0" y="0"/>
                  </a:moveTo>
                  <a:lnTo>
                    <a:pt x="351" y="271"/>
                  </a:lnTo>
                </a:path>
              </a:pathLst>
            </a:custGeom>
            <a:solidFill>
              <a:srgbClr val="DDDDDD"/>
            </a:solidFill>
            <a:ln w="9525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203" name="Line 48"/>
            <p:cNvSpPr>
              <a:spLocks noChangeShapeType="1"/>
            </p:cNvSpPr>
            <p:nvPr/>
          </p:nvSpPr>
          <p:spPr bwMode="auto">
            <a:xfrm>
              <a:off x="727" y="2046"/>
              <a:ext cx="357" cy="14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204" name="Oval 49"/>
            <p:cNvSpPr>
              <a:spLocks noChangeArrowheads="1"/>
            </p:cNvSpPr>
            <p:nvPr/>
          </p:nvSpPr>
          <p:spPr bwMode="auto">
            <a:xfrm>
              <a:off x="1602" y="2700"/>
              <a:ext cx="48" cy="4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05" name="Oval 50"/>
            <p:cNvSpPr>
              <a:spLocks noChangeArrowheads="1"/>
            </p:cNvSpPr>
            <p:nvPr/>
          </p:nvSpPr>
          <p:spPr bwMode="auto">
            <a:xfrm>
              <a:off x="1602" y="2022"/>
              <a:ext cx="48" cy="4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06" name="Text Box 90"/>
            <p:cNvSpPr txBox="1">
              <a:spLocks noChangeArrowheads="1"/>
            </p:cNvSpPr>
            <p:nvPr/>
          </p:nvSpPr>
          <p:spPr bwMode="auto">
            <a:xfrm>
              <a:off x="121" y="1678"/>
              <a:ext cx="198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2</a:t>
              </a:r>
              <a:endParaRPr lang="en-US" altLang="de-DE"/>
            </a:p>
          </p:txBody>
        </p:sp>
        <p:sp>
          <p:nvSpPr>
            <p:cNvPr id="134207" name="Text Box 91"/>
            <p:cNvSpPr txBox="1">
              <a:spLocks noChangeArrowheads="1"/>
            </p:cNvSpPr>
            <p:nvPr/>
          </p:nvSpPr>
          <p:spPr bwMode="auto">
            <a:xfrm>
              <a:off x="94" y="2226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1</a:t>
              </a:r>
              <a:endParaRPr lang="en-US" altLang="de-DE"/>
            </a:p>
          </p:txBody>
        </p:sp>
        <p:sp>
          <p:nvSpPr>
            <p:cNvPr id="134208" name="Text Box 92"/>
            <p:cNvSpPr txBox="1">
              <a:spLocks noChangeArrowheads="1"/>
            </p:cNvSpPr>
            <p:nvPr/>
          </p:nvSpPr>
          <p:spPr bwMode="auto">
            <a:xfrm>
              <a:off x="113" y="2938"/>
              <a:ext cx="198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3</a:t>
              </a:r>
              <a:endParaRPr lang="en-US" altLang="de-DE"/>
            </a:p>
          </p:txBody>
        </p:sp>
        <p:sp>
          <p:nvSpPr>
            <p:cNvPr id="134209" name="Text Box 93"/>
            <p:cNvSpPr txBox="1">
              <a:spLocks noChangeArrowheads="1"/>
            </p:cNvSpPr>
            <p:nvPr/>
          </p:nvSpPr>
          <p:spPr bwMode="auto">
            <a:xfrm>
              <a:off x="507" y="1915"/>
              <a:ext cx="198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4</a:t>
              </a:r>
              <a:endParaRPr lang="en-US" altLang="de-DE"/>
            </a:p>
          </p:txBody>
        </p:sp>
        <p:sp>
          <p:nvSpPr>
            <p:cNvPr id="134210" name="Text Box 94"/>
            <p:cNvSpPr txBox="1">
              <a:spLocks noChangeArrowheads="1"/>
            </p:cNvSpPr>
            <p:nvPr/>
          </p:nvSpPr>
          <p:spPr bwMode="auto">
            <a:xfrm>
              <a:off x="513" y="2391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5</a:t>
              </a:r>
              <a:endParaRPr lang="en-US" altLang="de-DE"/>
            </a:p>
          </p:txBody>
        </p:sp>
        <p:sp>
          <p:nvSpPr>
            <p:cNvPr id="134211" name="Text Box 95"/>
            <p:cNvSpPr txBox="1">
              <a:spLocks noChangeArrowheads="1"/>
            </p:cNvSpPr>
            <p:nvPr/>
          </p:nvSpPr>
          <p:spPr bwMode="auto">
            <a:xfrm>
              <a:off x="1122" y="1674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5</a:t>
              </a:r>
              <a:endParaRPr lang="en-US" altLang="de-DE"/>
            </a:p>
          </p:txBody>
        </p:sp>
        <p:sp>
          <p:nvSpPr>
            <p:cNvPr id="134212" name="Text Box 96"/>
            <p:cNvSpPr txBox="1">
              <a:spLocks noChangeArrowheads="1"/>
            </p:cNvSpPr>
            <p:nvPr/>
          </p:nvSpPr>
          <p:spPr bwMode="auto">
            <a:xfrm>
              <a:off x="1122" y="3114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1</a:t>
              </a:r>
              <a:endParaRPr lang="en-US" altLang="de-DE"/>
            </a:p>
          </p:txBody>
        </p:sp>
        <p:sp>
          <p:nvSpPr>
            <p:cNvPr id="134213" name="Text Box 97"/>
            <p:cNvSpPr txBox="1">
              <a:spLocks noChangeArrowheads="1"/>
            </p:cNvSpPr>
            <p:nvPr/>
          </p:nvSpPr>
          <p:spPr bwMode="auto">
            <a:xfrm>
              <a:off x="1633" y="1945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4</a:t>
              </a:r>
              <a:endParaRPr lang="en-US" altLang="de-DE"/>
            </a:p>
          </p:txBody>
        </p:sp>
        <p:sp>
          <p:nvSpPr>
            <p:cNvPr id="134214" name="Text Box 98"/>
            <p:cNvSpPr txBox="1">
              <a:spLocks noChangeArrowheads="1"/>
            </p:cNvSpPr>
            <p:nvPr/>
          </p:nvSpPr>
          <p:spPr bwMode="auto">
            <a:xfrm>
              <a:off x="1633" y="2605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2</a:t>
              </a:r>
              <a:endParaRPr lang="en-US" altLang="de-DE"/>
            </a:p>
          </p:txBody>
        </p:sp>
        <p:sp>
          <p:nvSpPr>
            <p:cNvPr id="134215" name="Text Box 99"/>
            <p:cNvSpPr txBox="1">
              <a:spLocks noChangeArrowheads="1"/>
            </p:cNvSpPr>
            <p:nvPr/>
          </p:nvSpPr>
          <p:spPr bwMode="auto">
            <a:xfrm>
              <a:off x="626" y="3114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3</a:t>
              </a:r>
              <a:endParaRPr lang="en-US" altLang="de-DE"/>
            </a:p>
          </p:txBody>
        </p:sp>
        <p:sp>
          <p:nvSpPr>
            <p:cNvPr id="134216" name="Text Box 120"/>
            <p:cNvSpPr txBox="1">
              <a:spLocks noChangeArrowheads="1"/>
            </p:cNvSpPr>
            <p:nvPr/>
          </p:nvSpPr>
          <p:spPr bwMode="auto">
            <a:xfrm>
              <a:off x="77" y="3498"/>
              <a:ext cx="1675" cy="3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a) Mögliche Verbindungs-</a:t>
              </a:r>
            </a:p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    punkte</a:t>
              </a:r>
              <a:endParaRPr lang="en-US" altLang="de-DE"/>
            </a:p>
          </p:txBody>
        </p:sp>
        <p:sp>
          <p:nvSpPr>
            <p:cNvPr id="134217" name="Oval 123"/>
            <p:cNvSpPr>
              <a:spLocks noChangeArrowheads="1"/>
            </p:cNvSpPr>
            <p:nvPr/>
          </p:nvSpPr>
          <p:spPr bwMode="auto">
            <a:xfrm>
              <a:off x="688" y="2479"/>
              <a:ext cx="49" cy="47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18" name="Oval 124"/>
            <p:cNvSpPr>
              <a:spLocks noChangeArrowheads="1"/>
            </p:cNvSpPr>
            <p:nvPr/>
          </p:nvSpPr>
          <p:spPr bwMode="auto">
            <a:xfrm>
              <a:off x="1073" y="3199"/>
              <a:ext cx="49" cy="47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4219" name="Oval 126"/>
            <p:cNvSpPr>
              <a:spLocks noChangeArrowheads="1"/>
            </p:cNvSpPr>
            <p:nvPr/>
          </p:nvSpPr>
          <p:spPr bwMode="auto">
            <a:xfrm>
              <a:off x="688" y="2022"/>
              <a:ext cx="49" cy="4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34150" name="Text Box 128"/>
          <p:cNvSpPr txBox="1">
            <a:spLocks noChangeArrowheads="1"/>
          </p:cNvSpPr>
          <p:nvPr/>
        </p:nvSpPr>
        <p:spPr bwMode="auto">
          <a:xfrm>
            <a:off x="854075" y="1268413"/>
            <a:ext cx="1330325" cy="60325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>
                <a:solidFill>
                  <a:srgbClr val="969696"/>
                </a:solidFill>
              </a:rPr>
              <a:t>Raster-</a:t>
            </a:r>
            <a:br>
              <a:rPr lang="en-US" altLang="de-DE">
                <a:solidFill>
                  <a:srgbClr val="969696"/>
                </a:solidFill>
              </a:rPr>
            </a:br>
            <a:r>
              <a:rPr lang="en-US" altLang="de-DE">
                <a:solidFill>
                  <a:srgbClr val="969696"/>
                </a:solidFill>
              </a:rPr>
              <a:t>verdrahtung</a:t>
            </a:r>
          </a:p>
        </p:txBody>
      </p:sp>
      <p:sp>
        <p:nvSpPr>
          <p:cNvPr id="134151" name="Text Box 129"/>
          <p:cNvSpPr txBox="1">
            <a:spLocks noChangeArrowheads="1"/>
          </p:cNvSpPr>
          <p:nvPr/>
        </p:nvSpPr>
        <p:spPr bwMode="auto">
          <a:xfrm>
            <a:off x="2747963" y="1268413"/>
            <a:ext cx="1366837" cy="60325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>
                <a:solidFill>
                  <a:srgbClr val="969696"/>
                </a:solidFill>
              </a:rPr>
              <a:t>Mehrstufen-</a:t>
            </a:r>
            <a:br>
              <a:rPr lang="en-US" altLang="de-DE">
                <a:solidFill>
                  <a:srgbClr val="969696"/>
                </a:solidFill>
              </a:rPr>
            </a:br>
            <a:r>
              <a:rPr lang="en-US" altLang="de-DE">
                <a:solidFill>
                  <a:srgbClr val="969696"/>
                </a:solidFill>
              </a:rPr>
              <a:t>Verdrahtung</a:t>
            </a:r>
          </a:p>
        </p:txBody>
      </p:sp>
      <p:sp>
        <p:nvSpPr>
          <p:cNvPr id="134152" name="Text Box 130"/>
          <p:cNvSpPr txBox="1">
            <a:spLocks noChangeArrowheads="1"/>
          </p:cNvSpPr>
          <p:nvPr/>
        </p:nvSpPr>
        <p:spPr bwMode="auto">
          <a:xfrm>
            <a:off x="4732338" y="1268413"/>
            <a:ext cx="1330325" cy="603250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/>
              <a:t>Planar-</a:t>
            </a:r>
            <a:br>
              <a:rPr lang="en-US" altLang="de-DE"/>
            </a:br>
            <a:r>
              <a:rPr lang="en-US" altLang="de-DE"/>
              <a:t>verdrahtung</a:t>
            </a:r>
          </a:p>
        </p:txBody>
      </p:sp>
      <p:sp>
        <p:nvSpPr>
          <p:cNvPr id="134153" name="Text Box 131"/>
          <p:cNvSpPr txBox="1">
            <a:spLocks noChangeArrowheads="1"/>
          </p:cNvSpPr>
          <p:nvPr/>
        </p:nvSpPr>
        <p:spPr bwMode="auto">
          <a:xfrm>
            <a:off x="6630988" y="1268413"/>
            <a:ext cx="1330325" cy="60325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>
                <a:solidFill>
                  <a:srgbClr val="969696"/>
                </a:solidFill>
              </a:rPr>
              <a:t>Turm-</a:t>
            </a:r>
            <a:br>
              <a:rPr lang="en-US" altLang="de-DE">
                <a:solidFill>
                  <a:srgbClr val="969696"/>
                </a:solidFill>
              </a:rPr>
            </a:br>
            <a:r>
              <a:rPr lang="en-US" altLang="de-DE">
                <a:solidFill>
                  <a:srgbClr val="969696"/>
                </a:solidFill>
              </a:rPr>
              <a:t>verdrahtung</a:t>
            </a:r>
          </a:p>
        </p:txBody>
      </p:sp>
      <p:sp>
        <p:nvSpPr>
          <p:cNvPr id="134154" name="Line 133"/>
          <p:cNvSpPr>
            <a:spLocks noChangeShapeType="1"/>
          </p:cNvSpPr>
          <p:nvPr/>
        </p:nvSpPr>
        <p:spPr bwMode="auto">
          <a:xfrm flipH="1">
            <a:off x="1979613" y="836613"/>
            <a:ext cx="633412" cy="312737"/>
          </a:xfrm>
          <a:prstGeom prst="line">
            <a:avLst/>
          </a:prstGeom>
          <a:noFill/>
          <a:ln w="12700">
            <a:solidFill>
              <a:srgbClr val="C0C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134155" name="Line 134"/>
          <p:cNvSpPr>
            <a:spLocks noChangeShapeType="1"/>
          </p:cNvSpPr>
          <p:nvPr/>
        </p:nvSpPr>
        <p:spPr bwMode="auto">
          <a:xfrm>
            <a:off x="3576638" y="836613"/>
            <a:ext cx="0" cy="312737"/>
          </a:xfrm>
          <a:prstGeom prst="line">
            <a:avLst/>
          </a:prstGeom>
          <a:noFill/>
          <a:ln w="12700">
            <a:solidFill>
              <a:srgbClr val="C0C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134156" name="Line 135"/>
          <p:cNvSpPr>
            <a:spLocks noChangeShapeType="1"/>
          </p:cNvSpPr>
          <p:nvPr/>
        </p:nvSpPr>
        <p:spPr bwMode="auto">
          <a:xfrm>
            <a:off x="5175250" y="836613"/>
            <a:ext cx="0" cy="3127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134157" name="Line 136"/>
          <p:cNvSpPr>
            <a:spLocks noChangeShapeType="1"/>
          </p:cNvSpPr>
          <p:nvPr/>
        </p:nvSpPr>
        <p:spPr bwMode="auto">
          <a:xfrm>
            <a:off x="6075363" y="836613"/>
            <a:ext cx="701675" cy="312737"/>
          </a:xfrm>
          <a:prstGeom prst="line">
            <a:avLst/>
          </a:prstGeom>
          <a:noFill/>
          <a:ln w="12700">
            <a:solidFill>
              <a:srgbClr val="C0C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134158" name="Rectangle 13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/>
              <a:t>7.9	Dreidimensionale Verdrahtung</a:t>
            </a:r>
          </a:p>
        </p:txBody>
      </p:sp>
      <p:sp>
        <p:nvSpPr>
          <p:cNvPr id="827534" name="Oval 142"/>
          <p:cNvSpPr>
            <a:spLocks noChangeArrowheads="1"/>
          </p:cNvSpPr>
          <p:nvPr/>
        </p:nvSpPr>
        <p:spPr bwMode="auto">
          <a:xfrm>
            <a:off x="3751263" y="3846513"/>
            <a:ext cx="460375" cy="288925"/>
          </a:xfrm>
          <a:prstGeom prst="ellipse">
            <a:avLst/>
          </a:prstGeom>
          <a:noFill/>
          <a:ln w="9525" algn="ctr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27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27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275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27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27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7534" grpId="0" animBg="1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96" name="Rectangle 5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/>
              <a:t>7.9	Dreidimensionale Verdrahtung</a:t>
            </a:r>
          </a:p>
        </p:txBody>
      </p:sp>
      <p:sp>
        <p:nvSpPr>
          <p:cNvPr id="54" name="AutoShape 18">
            <a:extLst>
              <a:ext uri="{FF2B5EF4-FFF2-40B4-BE49-F238E27FC236}">
                <a16:creationId xmlns:a16="http://schemas.microsoft.com/office/drawing/2014/main" id="{71EFB4CC-4A8B-42CB-98E9-D120E5665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888" y="4064000"/>
            <a:ext cx="3125787" cy="1525588"/>
          </a:xfrm>
          <a:prstGeom prst="cube">
            <a:avLst>
              <a:gd name="adj" fmla="val 42005"/>
            </a:avLst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" name="Line 19">
            <a:extLst>
              <a:ext uri="{FF2B5EF4-FFF2-40B4-BE49-F238E27FC236}">
                <a16:creationId xmlns:a16="http://schemas.microsoft.com/office/drawing/2014/main" id="{502F2707-B3A8-4476-AA24-50008F3EA8BC}"/>
              </a:ext>
            </a:extLst>
          </p:cNvPr>
          <p:cNvSpPr>
            <a:spLocks noChangeShapeType="1"/>
          </p:cNvSpPr>
          <p:nvPr/>
        </p:nvSpPr>
        <p:spPr bwMode="auto">
          <a:xfrm>
            <a:off x="369888" y="4827588"/>
            <a:ext cx="24399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" name="Line 20">
            <a:extLst>
              <a:ext uri="{FF2B5EF4-FFF2-40B4-BE49-F238E27FC236}">
                <a16:creationId xmlns:a16="http://schemas.microsoft.com/office/drawing/2014/main" id="{F897D7D6-528D-4714-A317-565CAFF5EB4A}"/>
              </a:ext>
            </a:extLst>
          </p:cNvPr>
          <p:cNvSpPr>
            <a:spLocks noChangeShapeType="1"/>
          </p:cNvSpPr>
          <p:nvPr/>
        </p:nvSpPr>
        <p:spPr bwMode="auto">
          <a:xfrm>
            <a:off x="369888" y="4979988"/>
            <a:ext cx="24399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" name="Line 21">
            <a:extLst>
              <a:ext uri="{FF2B5EF4-FFF2-40B4-BE49-F238E27FC236}">
                <a16:creationId xmlns:a16="http://schemas.microsoft.com/office/drawing/2014/main" id="{E99AF841-78AC-4469-B098-FCA8F46B2DF9}"/>
              </a:ext>
            </a:extLst>
          </p:cNvPr>
          <p:cNvSpPr>
            <a:spLocks noChangeShapeType="1"/>
          </p:cNvSpPr>
          <p:nvPr/>
        </p:nvSpPr>
        <p:spPr bwMode="auto">
          <a:xfrm>
            <a:off x="369888" y="5132388"/>
            <a:ext cx="24399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8" name="Line 22">
            <a:extLst>
              <a:ext uri="{FF2B5EF4-FFF2-40B4-BE49-F238E27FC236}">
                <a16:creationId xmlns:a16="http://schemas.microsoft.com/office/drawing/2014/main" id="{CE46AF21-2CD6-402F-8E37-CC105D7B3852}"/>
              </a:ext>
            </a:extLst>
          </p:cNvPr>
          <p:cNvSpPr>
            <a:spLocks noChangeShapeType="1"/>
          </p:cNvSpPr>
          <p:nvPr/>
        </p:nvSpPr>
        <p:spPr bwMode="auto">
          <a:xfrm>
            <a:off x="369888" y="5284788"/>
            <a:ext cx="24399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9" name="Line 23">
            <a:extLst>
              <a:ext uri="{FF2B5EF4-FFF2-40B4-BE49-F238E27FC236}">
                <a16:creationId xmlns:a16="http://schemas.microsoft.com/office/drawing/2014/main" id="{ABB81D7C-6FC4-4A52-A540-B80C3835438A}"/>
              </a:ext>
            </a:extLst>
          </p:cNvPr>
          <p:cNvSpPr>
            <a:spLocks noChangeShapeType="1"/>
          </p:cNvSpPr>
          <p:nvPr/>
        </p:nvSpPr>
        <p:spPr bwMode="auto">
          <a:xfrm>
            <a:off x="369888" y="5437188"/>
            <a:ext cx="24399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0" name="Line 24">
            <a:extLst>
              <a:ext uri="{FF2B5EF4-FFF2-40B4-BE49-F238E27FC236}">
                <a16:creationId xmlns:a16="http://schemas.microsoft.com/office/drawing/2014/main" id="{5A704286-8D8C-46A8-937C-75639E43B5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86075" y="4217988"/>
            <a:ext cx="609600" cy="6080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1" name="Line 25">
            <a:extLst>
              <a:ext uri="{FF2B5EF4-FFF2-40B4-BE49-F238E27FC236}">
                <a16:creationId xmlns:a16="http://schemas.microsoft.com/office/drawing/2014/main" id="{0E28CA7C-5669-449A-BA0D-396E536C8F9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86075" y="4371975"/>
            <a:ext cx="609600" cy="6080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" name="Line 26">
            <a:extLst>
              <a:ext uri="{FF2B5EF4-FFF2-40B4-BE49-F238E27FC236}">
                <a16:creationId xmlns:a16="http://schemas.microsoft.com/office/drawing/2014/main" id="{EEF0E8F0-794E-491B-8932-A843FC065D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86075" y="4522788"/>
            <a:ext cx="6096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" name="Line 27">
            <a:extLst>
              <a:ext uri="{FF2B5EF4-FFF2-40B4-BE49-F238E27FC236}">
                <a16:creationId xmlns:a16="http://schemas.microsoft.com/office/drawing/2014/main" id="{0D02E93D-EAF2-4EA5-9062-D9A66A822E7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86075" y="4676775"/>
            <a:ext cx="609600" cy="6080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4" name="Line 28">
            <a:extLst>
              <a:ext uri="{FF2B5EF4-FFF2-40B4-BE49-F238E27FC236}">
                <a16:creationId xmlns:a16="http://schemas.microsoft.com/office/drawing/2014/main" id="{E06B7509-7ACA-42CB-842E-3391AE3E71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86075" y="4829175"/>
            <a:ext cx="609600" cy="6080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" name="AutoShape 29">
            <a:extLst>
              <a:ext uri="{FF2B5EF4-FFF2-40B4-BE49-F238E27FC236}">
                <a16:creationId xmlns:a16="http://schemas.microsoft.com/office/drawing/2014/main" id="{7A1D7E8B-8301-441F-87AF-04E3A482E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4140200"/>
            <a:ext cx="915987" cy="230188"/>
          </a:xfrm>
          <a:prstGeom prst="cube">
            <a:avLst>
              <a:gd name="adj" fmla="val 100000"/>
            </a:avLst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6" name="AutoShape 30">
            <a:extLst>
              <a:ext uri="{FF2B5EF4-FFF2-40B4-BE49-F238E27FC236}">
                <a16:creationId xmlns:a16="http://schemas.microsoft.com/office/drawing/2014/main" id="{569BFA74-1280-47EB-87E7-EAA053CDB5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1088" y="4140200"/>
            <a:ext cx="839787" cy="230188"/>
          </a:xfrm>
          <a:prstGeom prst="cube">
            <a:avLst>
              <a:gd name="adj" fmla="val 100000"/>
            </a:avLst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7" name="AutoShape 31">
            <a:extLst>
              <a:ext uri="{FF2B5EF4-FFF2-40B4-BE49-F238E27FC236}">
                <a16:creationId xmlns:a16="http://schemas.microsoft.com/office/drawing/2014/main" id="{D134A876-5570-474C-957D-C50F417A6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275" y="4521200"/>
            <a:ext cx="684213" cy="77788"/>
          </a:xfrm>
          <a:prstGeom prst="cube">
            <a:avLst>
              <a:gd name="adj" fmla="val 100000"/>
            </a:avLst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8" name="AutoShape 32">
            <a:extLst>
              <a:ext uri="{FF2B5EF4-FFF2-40B4-BE49-F238E27FC236}">
                <a16:creationId xmlns:a16="http://schemas.microsoft.com/office/drawing/2014/main" id="{DB8A614B-34D3-4690-BED5-A0B00E337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4038" y="4162425"/>
            <a:ext cx="381000" cy="228600"/>
          </a:xfrm>
          <a:prstGeom prst="cube">
            <a:avLst>
              <a:gd name="adj" fmla="val 100000"/>
            </a:avLst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9" name="AutoShape 33">
            <a:extLst>
              <a:ext uri="{FF2B5EF4-FFF2-40B4-BE49-F238E27FC236}">
                <a16:creationId xmlns:a16="http://schemas.microsoft.com/office/drawing/2014/main" id="{71E7DE55-C646-488D-8E47-D217988B5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1575" y="4492625"/>
            <a:ext cx="379413" cy="153988"/>
          </a:xfrm>
          <a:prstGeom prst="cube">
            <a:avLst>
              <a:gd name="adj" fmla="val 100000"/>
            </a:avLst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0" name="AutoShape 35">
            <a:extLst>
              <a:ext uri="{FF2B5EF4-FFF2-40B4-BE49-F238E27FC236}">
                <a16:creationId xmlns:a16="http://schemas.microsoft.com/office/drawing/2014/main" id="{460A5B5A-7E16-4295-A55E-37E6CC19A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9275" y="4486275"/>
            <a:ext cx="381000" cy="153988"/>
          </a:xfrm>
          <a:prstGeom prst="cube">
            <a:avLst>
              <a:gd name="adj" fmla="val 100000"/>
            </a:avLst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71" name="Group 56">
            <a:extLst>
              <a:ext uri="{FF2B5EF4-FFF2-40B4-BE49-F238E27FC236}">
                <a16:creationId xmlns:a16="http://schemas.microsoft.com/office/drawing/2014/main" id="{6BA54680-5C87-4C48-B505-3B63F1B9D4C0}"/>
              </a:ext>
            </a:extLst>
          </p:cNvPr>
          <p:cNvGrpSpPr>
            <a:grpSpLocks/>
          </p:cNvGrpSpPr>
          <p:nvPr/>
        </p:nvGrpSpPr>
        <p:grpSpPr bwMode="auto">
          <a:xfrm>
            <a:off x="4181475" y="2643188"/>
            <a:ext cx="4497388" cy="2946400"/>
            <a:chOff x="2634" y="1665"/>
            <a:chExt cx="2833" cy="1856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94E97FF9-E40E-4B03-A423-02AA431A0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2606"/>
              <a:ext cx="673" cy="674"/>
            </a:xfrm>
            <a:prstGeom prst="cube">
              <a:avLst>
                <a:gd name="adj" fmla="val 25000"/>
              </a:avLst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3" name="AutoShape 4">
              <a:extLst>
                <a:ext uri="{FF2B5EF4-FFF2-40B4-BE49-F238E27FC236}">
                  <a16:creationId xmlns:a16="http://schemas.microsoft.com/office/drawing/2014/main" id="{5D199244-E5D5-4B2E-8676-7827A8BAB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2606"/>
              <a:ext cx="675" cy="674"/>
            </a:xfrm>
            <a:prstGeom prst="cube">
              <a:avLst>
                <a:gd name="adj" fmla="val 25000"/>
              </a:avLst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4" name="AutoShape 5">
              <a:extLst>
                <a:ext uri="{FF2B5EF4-FFF2-40B4-BE49-F238E27FC236}">
                  <a16:creationId xmlns:a16="http://schemas.microsoft.com/office/drawing/2014/main" id="{C70CC516-A89E-480A-A0AC-7664C5A34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3" y="2606"/>
              <a:ext cx="674" cy="674"/>
            </a:xfrm>
            <a:prstGeom prst="cube">
              <a:avLst>
                <a:gd name="adj" fmla="val 25000"/>
              </a:avLst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5" name="AutoShape 6">
              <a:extLst>
                <a:ext uri="{FF2B5EF4-FFF2-40B4-BE49-F238E27FC236}">
                  <a16:creationId xmlns:a16="http://schemas.microsoft.com/office/drawing/2014/main" id="{8E0B5EF3-2089-4EDA-913D-844CC5D9F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" y="2846"/>
              <a:ext cx="673" cy="675"/>
            </a:xfrm>
            <a:prstGeom prst="cube">
              <a:avLst>
                <a:gd name="adj" fmla="val 25000"/>
              </a:avLst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6" name="AutoShape 7">
              <a:extLst>
                <a:ext uri="{FF2B5EF4-FFF2-40B4-BE49-F238E27FC236}">
                  <a16:creationId xmlns:a16="http://schemas.microsoft.com/office/drawing/2014/main" id="{9AE253C2-3952-4F00-A176-73460D20E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" y="2846"/>
              <a:ext cx="674" cy="675"/>
            </a:xfrm>
            <a:prstGeom prst="cube">
              <a:avLst>
                <a:gd name="adj" fmla="val 25000"/>
              </a:avLst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7" name="AutoShape 8">
              <a:extLst>
                <a:ext uri="{FF2B5EF4-FFF2-40B4-BE49-F238E27FC236}">
                  <a16:creationId xmlns:a16="http://schemas.microsoft.com/office/drawing/2014/main" id="{71BA4ACA-206E-4643-A5B3-BF8688A63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" y="2846"/>
              <a:ext cx="673" cy="675"/>
            </a:xfrm>
            <a:prstGeom prst="cube">
              <a:avLst>
                <a:gd name="adj" fmla="val 25000"/>
              </a:avLst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8" name="AutoShape 9">
              <a:extLst>
                <a:ext uri="{FF2B5EF4-FFF2-40B4-BE49-F238E27FC236}">
                  <a16:creationId xmlns:a16="http://schemas.microsoft.com/office/drawing/2014/main" id="{E381115D-7DE8-4A52-8AB0-798EDDC6A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2" y="1666"/>
              <a:ext cx="356" cy="355"/>
            </a:xfrm>
            <a:prstGeom prst="cube">
              <a:avLst>
                <a:gd name="adj" fmla="val 25000"/>
              </a:avLst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" name="AutoShape 10">
              <a:extLst>
                <a:ext uri="{FF2B5EF4-FFF2-40B4-BE49-F238E27FC236}">
                  <a16:creationId xmlns:a16="http://schemas.microsoft.com/office/drawing/2014/main" id="{21E94587-BFB4-419C-90D9-D6C450490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7" y="1666"/>
              <a:ext cx="356" cy="355"/>
            </a:xfrm>
            <a:prstGeom prst="cube">
              <a:avLst>
                <a:gd name="adj" fmla="val 25000"/>
              </a:avLst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" name="AutoShape 11">
              <a:extLst>
                <a:ext uri="{FF2B5EF4-FFF2-40B4-BE49-F238E27FC236}">
                  <a16:creationId xmlns:a16="http://schemas.microsoft.com/office/drawing/2014/main" id="{65203146-2078-4D5C-A569-4AD308086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2" y="1666"/>
              <a:ext cx="355" cy="355"/>
            </a:xfrm>
            <a:prstGeom prst="cube">
              <a:avLst>
                <a:gd name="adj" fmla="val 25000"/>
              </a:avLst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" name="AutoShape 12">
              <a:extLst>
                <a:ext uri="{FF2B5EF4-FFF2-40B4-BE49-F238E27FC236}">
                  <a16:creationId xmlns:a16="http://schemas.microsoft.com/office/drawing/2014/main" id="{7B360F61-CE50-4B0C-A162-1A9E9ECDB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" y="1793"/>
              <a:ext cx="356" cy="356"/>
            </a:xfrm>
            <a:prstGeom prst="cube">
              <a:avLst>
                <a:gd name="adj" fmla="val 25000"/>
              </a:avLst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" name="AutoShape 13">
              <a:extLst>
                <a:ext uri="{FF2B5EF4-FFF2-40B4-BE49-F238E27FC236}">
                  <a16:creationId xmlns:a16="http://schemas.microsoft.com/office/drawing/2014/main" id="{AA186175-45EE-473B-A57F-056AEFAE6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9" y="1793"/>
              <a:ext cx="356" cy="356"/>
            </a:xfrm>
            <a:prstGeom prst="cube">
              <a:avLst>
                <a:gd name="adj" fmla="val 25000"/>
              </a:avLst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3" name="AutoShape 14">
              <a:extLst>
                <a:ext uri="{FF2B5EF4-FFF2-40B4-BE49-F238E27FC236}">
                  <a16:creationId xmlns:a16="http://schemas.microsoft.com/office/drawing/2014/main" id="{184D7981-DD07-4DF2-AD3E-6BE1CC8A8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4" y="1793"/>
              <a:ext cx="355" cy="356"/>
            </a:xfrm>
            <a:prstGeom prst="cube">
              <a:avLst>
                <a:gd name="adj" fmla="val 25000"/>
              </a:avLst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" name="Line 15">
              <a:extLst>
                <a:ext uri="{FF2B5EF4-FFF2-40B4-BE49-F238E27FC236}">
                  <a16:creationId xmlns:a16="http://schemas.microsoft.com/office/drawing/2014/main" id="{E2541721-A679-48FF-9674-8FF97D1808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4" y="2149"/>
              <a:ext cx="184" cy="62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85" name="Line 16">
              <a:extLst>
                <a:ext uri="{FF2B5EF4-FFF2-40B4-BE49-F238E27FC236}">
                  <a16:creationId xmlns:a16="http://schemas.microsoft.com/office/drawing/2014/main" id="{80F179D9-484D-4632-9CF9-E0E0ADDF11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49" y="2149"/>
              <a:ext cx="51" cy="4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86" name="Line 17">
              <a:extLst>
                <a:ext uri="{FF2B5EF4-FFF2-40B4-BE49-F238E27FC236}">
                  <a16:creationId xmlns:a16="http://schemas.microsoft.com/office/drawing/2014/main" id="{4BE69120-ABB1-497B-84FE-CECB661885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82" y="1945"/>
              <a:ext cx="229" cy="66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87" name="AutoShape 34">
              <a:extLst>
                <a:ext uri="{FF2B5EF4-FFF2-40B4-BE49-F238E27FC236}">
                  <a16:creationId xmlns:a16="http://schemas.microsoft.com/office/drawing/2014/main" id="{8CE8B4FC-2B51-4A30-A723-55392019D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2801"/>
              <a:ext cx="240" cy="480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8" name="AutoShape 36">
              <a:extLst>
                <a:ext uri="{FF2B5EF4-FFF2-40B4-BE49-F238E27FC236}">
                  <a16:creationId xmlns:a16="http://schemas.microsoft.com/office/drawing/2014/main" id="{592E2A76-B265-48F1-95FE-83B8A0BF5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630"/>
              <a:ext cx="577" cy="145"/>
            </a:xfrm>
            <a:prstGeom prst="cube">
              <a:avLst>
                <a:gd name="adj" fmla="val 100000"/>
              </a:avLst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9" name="AutoShape 37">
              <a:extLst>
                <a:ext uri="{FF2B5EF4-FFF2-40B4-BE49-F238E27FC236}">
                  <a16:creationId xmlns:a16="http://schemas.microsoft.com/office/drawing/2014/main" id="{CFFD0E9A-B34C-4F05-8F22-36F9617D6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913"/>
              <a:ext cx="432" cy="49"/>
            </a:xfrm>
            <a:prstGeom prst="cube">
              <a:avLst>
                <a:gd name="adj" fmla="val 100000"/>
              </a:avLst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0" name="AutoShape 38">
              <a:extLst>
                <a:ext uri="{FF2B5EF4-FFF2-40B4-BE49-F238E27FC236}">
                  <a16:creationId xmlns:a16="http://schemas.microsoft.com/office/drawing/2014/main" id="{07FEC462-9047-49A8-A1C6-56F80CE47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631"/>
              <a:ext cx="240" cy="144"/>
            </a:xfrm>
            <a:prstGeom prst="cube">
              <a:avLst>
                <a:gd name="adj" fmla="val 100000"/>
              </a:avLst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" name="AutoShape 39">
              <a:extLst>
                <a:ext uri="{FF2B5EF4-FFF2-40B4-BE49-F238E27FC236}">
                  <a16:creationId xmlns:a16="http://schemas.microsoft.com/office/drawing/2014/main" id="{53B10E76-753B-40F0-91BB-6E4870032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" y="2877"/>
              <a:ext cx="240" cy="96"/>
            </a:xfrm>
            <a:prstGeom prst="cube">
              <a:avLst>
                <a:gd name="adj" fmla="val 100000"/>
              </a:avLst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" name="AutoShape 40">
              <a:extLst>
                <a:ext uri="{FF2B5EF4-FFF2-40B4-BE49-F238E27FC236}">
                  <a16:creationId xmlns:a16="http://schemas.microsoft.com/office/drawing/2014/main" id="{D7D38EBC-3891-41BD-9D35-D94A49A5B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7" y="2629"/>
              <a:ext cx="529" cy="145"/>
            </a:xfrm>
            <a:prstGeom prst="cube">
              <a:avLst>
                <a:gd name="adj" fmla="val 100000"/>
              </a:avLst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" name="AutoShape 41">
              <a:extLst>
                <a:ext uri="{FF2B5EF4-FFF2-40B4-BE49-F238E27FC236}">
                  <a16:creationId xmlns:a16="http://schemas.microsoft.com/office/drawing/2014/main" id="{2D77E34D-7FE0-41B2-825D-7751B8B20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" y="2877"/>
              <a:ext cx="239" cy="96"/>
            </a:xfrm>
            <a:prstGeom prst="cube">
              <a:avLst>
                <a:gd name="adj" fmla="val 100000"/>
              </a:avLst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4" name="AutoShape 42">
              <a:extLst>
                <a:ext uri="{FF2B5EF4-FFF2-40B4-BE49-F238E27FC236}">
                  <a16:creationId xmlns:a16="http://schemas.microsoft.com/office/drawing/2014/main" id="{5E54CEDD-D6DA-4A93-83E5-2CF720289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792"/>
              <a:ext cx="239" cy="85"/>
            </a:xfrm>
            <a:prstGeom prst="cube">
              <a:avLst>
                <a:gd name="adj" fmla="val 100000"/>
              </a:avLst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5" name="AutoShape 43">
              <a:extLst>
                <a:ext uri="{FF2B5EF4-FFF2-40B4-BE49-F238E27FC236}">
                  <a16:creationId xmlns:a16="http://schemas.microsoft.com/office/drawing/2014/main" id="{0C970B73-6A4D-4C82-8763-3EF227982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5" y="1665"/>
              <a:ext cx="239" cy="85"/>
            </a:xfrm>
            <a:prstGeom prst="cube">
              <a:avLst>
                <a:gd name="adj" fmla="val 100000"/>
              </a:avLst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6" name="Line 44">
              <a:extLst>
                <a:ext uri="{FF2B5EF4-FFF2-40B4-BE49-F238E27FC236}">
                  <a16:creationId xmlns:a16="http://schemas.microsoft.com/office/drawing/2014/main" id="{4289A377-7840-4C64-947F-B3CD18B341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044" y="2149"/>
              <a:ext cx="171" cy="6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</p:grpSp>
      <p:sp>
        <p:nvSpPr>
          <p:cNvPr id="97" name="Text Box 45">
            <a:extLst>
              <a:ext uri="{FF2B5EF4-FFF2-40B4-BE49-F238E27FC236}">
                <a16:creationId xmlns:a16="http://schemas.microsoft.com/office/drawing/2014/main" id="{B66FE728-389F-4C04-A98F-92CF831BE0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611" y="1264361"/>
            <a:ext cx="1343253" cy="611355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i="0">
                <a:solidFill>
                  <a:srgbClr val="969696"/>
                </a:solidFill>
              </a:rPr>
              <a:t>Raster-</a:t>
            </a:r>
            <a:br>
              <a:rPr lang="en-US" altLang="de-DE" i="0">
                <a:solidFill>
                  <a:srgbClr val="969696"/>
                </a:solidFill>
              </a:rPr>
            </a:br>
            <a:r>
              <a:rPr lang="en-US" altLang="de-DE" i="0">
                <a:solidFill>
                  <a:srgbClr val="969696"/>
                </a:solidFill>
              </a:rPr>
              <a:t>verdrahtung</a:t>
            </a:r>
          </a:p>
        </p:txBody>
      </p:sp>
      <p:sp>
        <p:nvSpPr>
          <p:cNvPr id="98" name="Text Box 46">
            <a:extLst>
              <a:ext uri="{FF2B5EF4-FFF2-40B4-BE49-F238E27FC236}">
                <a16:creationId xmlns:a16="http://schemas.microsoft.com/office/drawing/2014/main" id="{C7939FB1-C61A-4F96-8865-137E6A9C41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7348" y="1264361"/>
            <a:ext cx="1368068" cy="611355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i="0">
                <a:solidFill>
                  <a:srgbClr val="969696"/>
                </a:solidFill>
              </a:rPr>
              <a:t>Mehrstufen-</a:t>
            </a:r>
            <a:br>
              <a:rPr lang="en-US" altLang="de-DE" i="0">
                <a:solidFill>
                  <a:srgbClr val="969696"/>
                </a:solidFill>
              </a:rPr>
            </a:br>
            <a:r>
              <a:rPr lang="en-US" altLang="de-DE" i="0">
                <a:solidFill>
                  <a:srgbClr val="969696"/>
                </a:solidFill>
              </a:rPr>
              <a:t>Verdrahtung</a:t>
            </a:r>
          </a:p>
        </p:txBody>
      </p:sp>
      <p:sp>
        <p:nvSpPr>
          <p:cNvPr id="99" name="Text Box 47">
            <a:extLst>
              <a:ext uri="{FF2B5EF4-FFF2-40B4-BE49-F238E27FC236}">
                <a16:creationId xmlns:a16="http://schemas.microsoft.com/office/drawing/2014/main" id="{A5E7ECEE-0CDF-4EA6-AFB8-308AD70DB6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5874" y="1264361"/>
            <a:ext cx="1343253" cy="611355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i="0">
                <a:solidFill>
                  <a:srgbClr val="969696"/>
                </a:solidFill>
              </a:rPr>
              <a:t>Planar-</a:t>
            </a:r>
            <a:br>
              <a:rPr lang="en-US" altLang="de-DE" i="0">
                <a:solidFill>
                  <a:srgbClr val="969696"/>
                </a:solidFill>
              </a:rPr>
            </a:br>
            <a:r>
              <a:rPr lang="en-US" altLang="de-DE" i="0">
                <a:solidFill>
                  <a:srgbClr val="969696"/>
                </a:solidFill>
              </a:rPr>
              <a:t>verdrahtung</a:t>
            </a:r>
          </a:p>
        </p:txBody>
      </p:sp>
      <p:sp>
        <p:nvSpPr>
          <p:cNvPr id="100" name="Text Box 48">
            <a:extLst>
              <a:ext uri="{FF2B5EF4-FFF2-40B4-BE49-F238E27FC236}">
                <a16:creationId xmlns:a16="http://schemas.microsoft.com/office/drawing/2014/main" id="{F4037F83-6875-4512-A312-24DC50318E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4524" y="1264361"/>
            <a:ext cx="1343253" cy="61135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de-DE" i="0"/>
              <a:t>Turm-</a:t>
            </a:r>
            <a:br>
              <a:rPr lang="en-US" altLang="de-DE" i="0"/>
            </a:br>
            <a:r>
              <a:rPr lang="en-US" altLang="de-DE" i="0"/>
              <a:t>verdrahtung</a:t>
            </a:r>
          </a:p>
        </p:txBody>
      </p:sp>
      <p:sp>
        <p:nvSpPr>
          <p:cNvPr id="101" name="Line 50">
            <a:extLst>
              <a:ext uri="{FF2B5EF4-FFF2-40B4-BE49-F238E27FC236}">
                <a16:creationId xmlns:a16="http://schemas.microsoft.com/office/drawing/2014/main" id="{290144A4-5012-4DEF-998D-846DAAB465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79613" y="836613"/>
            <a:ext cx="633412" cy="312737"/>
          </a:xfrm>
          <a:prstGeom prst="line">
            <a:avLst/>
          </a:prstGeom>
          <a:noFill/>
          <a:ln w="12700">
            <a:solidFill>
              <a:srgbClr val="C0C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102" name="Line 51">
            <a:extLst>
              <a:ext uri="{FF2B5EF4-FFF2-40B4-BE49-F238E27FC236}">
                <a16:creationId xmlns:a16="http://schemas.microsoft.com/office/drawing/2014/main" id="{F3BA62FD-3479-4D64-904A-5A611EE7BC0D}"/>
              </a:ext>
            </a:extLst>
          </p:cNvPr>
          <p:cNvSpPr>
            <a:spLocks noChangeShapeType="1"/>
          </p:cNvSpPr>
          <p:nvPr/>
        </p:nvSpPr>
        <p:spPr bwMode="auto">
          <a:xfrm>
            <a:off x="3576638" y="836613"/>
            <a:ext cx="0" cy="312737"/>
          </a:xfrm>
          <a:prstGeom prst="line">
            <a:avLst/>
          </a:prstGeom>
          <a:noFill/>
          <a:ln w="12700">
            <a:solidFill>
              <a:srgbClr val="C0C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103" name="Line 52">
            <a:extLst>
              <a:ext uri="{FF2B5EF4-FFF2-40B4-BE49-F238E27FC236}">
                <a16:creationId xmlns:a16="http://schemas.microsoft.com/office/drawing/2014/main" id="{1476AB7D-619F-462A-96C9-AE5E8D1010EE}"/>
              </a:ext>
            </a:extLst>
          </p:cNvPr>
          <p:cNvSpPr>
            <a:spLocks noChangeShapeType="1"/>
          </p:cNvSpPr>
          <p:nvPr/>
        </p:nvSpPr>
        <p:spPr bwMode="auto">
          <a:xfrm>
            <a:off x="5175250" y="836613"/>
            <a:ext cx="0" cy="312737"/>
          </a:xfrm>
          <a:prstGeom prst="line">
            <a:avLst/>
          </a:prstGeom>
          <a:noFill/>
          <a:ln w="12700">
            <a:solidFill>
              <a:srgbClr val="C0C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104" name="Line 53">
            <a:extLst>
              <a:ext uri="{FF2B5EF4-FFF2-40B4-BE49-F238E27FC236}">
                <a16:creationId xmlns:a16="http://schemas.microsoft.com/office/drawing/2014/main" id="{BC361BBB-2417-4668-A7B4-EAE0F1762248}"/>
              </a:ext>
            </a:extLst>
          </p:cNvPr>
          <p:cNvSpPr>
            <a:spLocks noChangeShapeType="1"/>
          </p:cNvSpPr>
          <p:nvPr/>
        </p:nvSpPr>
        <p:spPr bwMode="auto">
          <a:xfrm>
            <a:off x="6075363" y="836613"/>
            <a:ext cx="701675" cy="3127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181"/>
          <p:cNvSpPr>
            <a:spLocks noChangeArrowheads="1"/>
          </p:cNvSpPr>
          <p:nvPr/>
        </p:nvSpPr>
        <p:spPr bwMode="auto">
          <a:xfrm>
            <a:off x="-1588" y="0"/>
            <a:ext cx="9147176" cy="796925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195" name="Rectangle 4"/>
          <p:cNvSpPr>
            <a:spLocks noChangeArrowheads="1"/>
          </p:cNvSpPr>
          <p:nvPr/>
        </p:nvSpPr>
        <p:spPr bwMode="auto">
          <a:xfrm>
            <a:off x="885825" y="673100"/>
            <a:ext cx="1754188" cy="13636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196" name="Rectangle 5"/>
          <p:cNvSpPr>
            <a:spLocks noChangeArrowheads="1"/>
          </p:cNvSpPr>
          <p:nvPr/>
        </p:nvSpPr>
        <p:spPr bwMode="auto">
          <a:xfrm>
            <a:off x="885825" y="673100"/>
            <a:ext cx="292100" cy="2428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197" name="Rectangle 6"/>
          <p:cNvSpPr>
            <a:spLocks noChangeArrowheads="1"/>
          </p:cNvSpPr>
          <p:nvPr/>
        </p:nvSpPr>
        <p:spPr bwMode="auto">
          <a:xfrm>
            <a:off x="1177925" y="673100"/>
            <a:ext cx="438150" cy="2428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198" name="Rectangle 7" descr="Kugeln"/>
          <p:cNvSpPr>
            <a:spLocks noChangeArrowheads="1"/>
          </p:cNvSpPr>
          <p:nvPr/>
        </p:nvSpPr>
        <p:spPr bwMode="auto">
          <a:xfrm>
            <a:off x="1616075" y="673100"/>
            <a:ext cx="293688" cy="242888"/>
          </a:xfrm>
          <a:prstGeom prst="rect">
            <a:avLst/>
          </a:prstGeom>
          <a:pattFill prst="sphere">
            <a:fgClr>
              <a:srgbClr val="C0C0C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199" name="Rectangle 8" descr="Kugeln"/>
          <p:cNvSpPr>
            <a:spLocks noChangeArrowheads="1"/>
          </p:cNvSpPr>
          <p:nvPr/>
        </p:nvSpPr>
        <p:spPr bwMode="auto">
          <a:xfrm>
            <a:off x="1909763" y="673100"/>
            <a:ext cx="438150" cy="242888"/>
          </a:xfrm>
          <a:prstGeom prst="rect">
            <a:avLst/>
          </a:prstGeom>
          <a:pattFill prst="sphere">
            <a:fgClr>
              <a:srgbClr val="C0C0C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200" name="Rectangle 9"/>
          <p:cNvSpPr>
            <a:spLocks noChangeArrowheads="1"/>
          </p:cNvSpPr>
          <p:nvPr/>
        </p:nvSpPr>
        <p:spPr bwMode="auto">
          <a:xfrm>
            <a:off x="2347913" y="673100"/>
            <a:ext cx="292100" cy="2428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201" name="Rectangle 10"/>
          <p:cNvSpPr>
            <a:spLocks noChangeArrowheads="1"/>
          </p:cNvSpPr>
          <p:nvPr/>
        </p:nvSpPr>
        <p:spPr bwMode="auto">
          <a:xfrm rot="5400000">
            <a:off x="812006" y="989807"/>
            <a:ext cx="439737" cy="2921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202" name="Rectangle 11" descr="Kugeln"/>
          <p:cNvSpPr>
            <a:spLocks noChangeArrowheads="1"/>
          </p:cNvSpPr>
          <p:nvPr/>
        </p:nvSpPr>
        <p:spPr bwMode="auto">
          <a:xfrm>
            <a:off x="885825" y="1355725"/>
            <a:ext cx="292100" cy="242888"/>
          </a:xfrm>
          <a:prstGeom prst="rect">
            <a:avLst/>
          </a:prstGeom>
          <a:pattFill prst="sphere">
            <a:fgClr>
              <a:srgbClr val="C0C0C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203" name="Rectangle 12"/>
          <p:cNvSpPr>
            <a:spLocks noChangeArrowheads="1"/>
          </p:cNvSpPr>
          <p:nvPr/>
        </p:nvSpPr>
        <p:spPr bwMode="auto">
          <a:xfrm rot="5400000">
            <a:off x="812800" y="1671638"/>
            <a:ext cx="438150" cy="2921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204" name="Rectangle 13" descr="Kugeln"/>
          <p:cNvSpPr>
            <a:spLocks noChangeArrowheads="1"/>
          </p:cNvSpPr>
          <p:nvPr/>
        </p:nvSpPr>
        <p:spPr bwMode="auto">
          <a:xfrm>
            <a:off x="1177925" y="1355725"/>
            <a:ext cx="438150" cy="242888"/>
          </a:xfrm>
          <a:prstGeom prst="rect">
            <a:avLst/>
          </a:prstGeom>
          <a:pattFill prst="sphere">
            <a:fgClr>
              <a:srgbClr val="C0C0C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205" name="Rectangle 14"/>
          <p:cNvSpPr>
            <a:spLocks noChangeArrowheads="1"/>
          </p:cNvSpPr>
          <p:nvPr/>
        </p:nvSpPr>
        <p:spPr bwMode="auto">
          <a:xfrm>
            <a:off x="1909763" y="1355725"/>
            <a:ext cx="438150" cy="2428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206" name="Rectangle 15"/>
          <p:cNvSpPr>
            <a:spLocks noChangeArrowheads="1"/>
          </p:cNvSpPr>
          <p:nvPr/>
        </p:nvSpPr>
        <p:spPr bwMode="auto">
          <a:xfrm>
            <a:off x="1616075" y="1355725"/>
            <a:ext cx="293688" cy="2428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207" name="Rectangle 16"/>
          <p:cNvSpPr>
            <a:spLocks noChangeArrowheads="1"/>
          </p:cNvSpPr>
          <p:nvPr/>
        </p:nvSpPr>
        <p:spPr bwMode="auto">
          <a:xfrm>
            <a:off x="2347913" y="1355725"/>
            <a:ext cx="292100" cy="2428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208" name="Rectangle 17" descr="Kugeln"/>
          <p:cNvSpPr>
            <a:spLocks noChangeArrowheads="1"/>
          </p:cNvSpPr>
          <p:nvPr/>
        </p:nvSpPr>
        <p:spPr bwMode="auto">
          <a:xfrm rot="5400000">
            <a:off x="1543050" y="989013"/>
            <a:ext cx="439737" cy="293688"/>
          </a:xfrm>
          <a:prstGeom prst="rect">
            <a:avLst/>
          </a:prstGeom>
          <a:pattFill prst="sphere">
            <a:fgClr>
              <a:srgbClr val="C0C0C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209" name="Rectangle 18"/>
          <p:cNvSpPr>
            <a:spLocks noChangeArrowheads="1"/>
          </p:cNvSpPr>
          <p:nvPr/>
        </p:nvSpPr>
        <p:spPr bwMode="auto">
          <a:xfrm rot="5400000">
            <a:off x="2274094" y="989807"/>
            <a:ext cx="439737" cy="2921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210" name="Rectangle 19"/>
          <p:cNvSpPr>
            <a:spLocks noChangeArrowheads="1"/>
          </p:cNvSpPr>
          <p:nvPr/>
        </p:nvSpPr>
        <p:spPr bwMode="auto">
          <a:xfrm rot="5400000">
            <a:off x="1543844" y="1670844"/>
            <a:ext cx="438150" cy="2936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211" name="Rectangle 20"/>
          <p:cNvSpPr>
            <a:spLocks noChangeArrowheads="1"/>
          </p:cNvSpPr>
          <p:nvPr/>
        </p:nvSpPr>
        <p:spPr bwMode="auto">
          <a:xfrm rot="5400000">
            <a:off x="2274888" y="1671638"/>
            <a:ext cx="438150" cy="2921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212" name="Rectangle 21" descr="Kugeln"/>
          <p:cNvSpPr>
            <a:spLocks noChangeArrowheads="1"/>
          </p:cNvSpPr>
          <p:nvPr/>
        </p:nvSpPr>
        <p:spPr bwMode="auto">
          <a:xfrm>
            <a:off x="1177925" y="915988"/>
            <a:ext cx="438150" cy="439737"/>
          </a:xfrm>
          <a:prstGeom prst="rect">
            <a:avLst/>
          </a:prstGeom>
          <a:pattFill prst="sphere">
            <a:fgClr>
              <a:srgbClr val="C0C0C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213" name="Rectangle 22"/>
          <p:cNvSpPr>
            <a:spLocks noChangeArrowheads="1"/>
          </p:cNvSpPr>
          <p:nvPr/>
        </p:nvSpPr>
        <p:spPr bwMode="auto">
          <a:xfrm>
            <a:off x="1909763" y="915988"/>
            <a:ext cx="438150" cy="4397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214" name="Rectangle 23"/>
          <p:cNvSpPr>
            <a:spLocks noChangeArrowheads="1"/>
          </p:cNvSpPr>
          <p:nvPr/>
        </p:nvSpPr>
        <p:spPr bwMode="auto">
          <a:xfrm>
            <a:off x="1177925" y="1598613"/>
            <a:ext cx="438150" cy="4381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215" name="Rectangle 24"/>
          <p:cNvSpPr>
            <a:spLocks noChangeArrowheads="1"/>
          </p:cNvSpPr>
          <p:nvPr/>
        </p:nvSpPr>
        <p:spPr bwMode="auto">
          <a:xfrm>
            <a:off x="1909763" y="1598613"/>
            <a:ext cx="438150" cy="4381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216" name="Oval 25"/>
          <p:cNvSpPr>
            <a:spLocks noChangeArrowheads="1"/>
          </p:cNvSpPr>
          <p:nvPr/>
        </p:nvSpPr>
        <p:spPr bwMode="auto">
          <a:xfrm>
            <a:off x="2105025" y="647700"/>
            <a:ext cx="49213" cy="4762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217" name="Oval 26"/>
          <p:cNvSpPr>
            <a:spLocks noChangeArrowheads="1"/>
          </p:cNvSpPr>
          <p:nvPr/>
        </p:nvSpPr>
        <p:spPr bwMode="auto">
          <a:xfrm>
            <a:off x="860425" y="1452563"/>
            <a:ext cx="49213" cy="4921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36218" name="Line 27"/>
          <p:cNvSpPr>
            <a:spLocks noChangeShapeType="1"/>
          </p:cNvSpPr>
          <p:nvPr/>
        </p:nvSpPr>
        <p:spPr bwMode="auto">
          <a:xfrm>
            <a:off x="885825" y="1477963"/>
            <a:ext cx="4873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6219" name="Line 28"/>
          <p:cNvSpPr>
            <a:spLocks noChangeShapeType="1"/>
          </p:cNvSpPr>
          <p:nvPr/>
        </p:nvSpPr>
        <p:spPr bwMode="auto">
          <a:xfrm flipV="1">
            <a:off x="1373188" y="1111250"/>
            <a:ext cx="0" cy="3667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6220" name="Line 29"/>
          <p:cNvSpPr>
            <a:spLocks noChangeShapeType="1"/>
          </p:cNvSpPr>
          <p:nvPr/>
        </p:nvSpPr>
        <p:spPr bwMode="auto">
          <a:xfrm>
            <a:off x="1373188" y="1111250"/>
            <a:ext cx="390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6221" name="Line 30"/>
          <p:cNvSpPr>
            <a:spLocks noChangeShapeType="1"/>
          </p:cNvSpPr>
          <p:nvPr/>
        </p:nvSpPr>
        <p:spPr bwMode="auto">
          <a:xfrm flipV="1">
            <a:off x="1763713" y="792163"/>
            <a:ext cx="0" cy="317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6222" name="Line 31"/>
          <p:cNvSpPr>
            <a:spLocks noChangeShapeType="1"/>
          </p:cNvSpPr>
          <p:nvPr/>
        </p:nvSpPr>
        <p:spPr bwMode="auto">
          <a:xfrm>
            <a:off x="1763713" y="792163"/>
            <a:ext cx="366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6223" name="Line 32"/>
          <p:cNvSpPr>
            <a:spLocks noChangeShapeType="1"/>
          </p:cNvSpPr>
          <p:nvPr/>
        </p:nvSpPr>
        <p:spPr bwMode="auto">
          <a:xfrm>
            <a:off x="2130425" y="695325"/>
            <a:ext cx="0" cy="968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36224" name="Group 134"/>
          <p:cNvGrpSpPr>
            <a:grpSpLocks/>
          </p:cNvGrpSpPr>
          <p:nvPr/>
        </p:nvGrpSpPr>
        <p:grpSpPr bwMode="auto">
          <a:xfrm>
            <a:off x="763588" y="1384300"/>
            <a:ext cx="200025" cy="207963"/>
            <a:chOff x="3878" y="1280"/>
            <a:chExt cx="148" cy="155"/>
          </a:xfrm>
        </p:grpSpPr>
        <p:sp>
          <p:nvSpPr>
            <p:cNvPr id="136373" name="Oval 135"/>
            <p:cNvSpPr>
              <a:spLocks noChangeArrowheads="1"/>
            </p:cNvSpPr>
            <p:nvPr/>
          </p:nvSpPr>
          <p:spPr bwMode="auto">
            <a:xfrm>
              <a:off x="3878" y="1280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374" name="Text Box 136"/>
            <p:cNvSpPr txBox="1">
              <a:spLocks noChangeArrowheads="1"/>
            </p:cNvSpPr>
            <p:nvPr/>
          </p:nvSpPr>
          <p:spPr bwMode="auto">
            <a:xfrm>
              <a:off x="3917" y="1287"/>
              <a:ext cx="86" cy="1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S</a:t>
              </a:r>
            </a:p>
          </p:txBody>
        </p:sp>
      </p:grpSp>
      <p:grpSp>
        <p:nvGrpSpPr>
          <p:cNvPr id="136225" name="Group 137"/>
          <p:cNvGrpSpPr>
            <a:grpSpLocks/>
          </p:cNvGrpSpPr>
          <p:nvPr/>
        </p:nvGrpSpPr>
        <p:grpSpPr bwMode="auto">
          <a:xfrm>
            <a:off x="2027238" y="549275"/>
            <a:ext cx="198437" cy="207963"/>
            <a:chOff x="4014" y="1416"/>
            <a:chExt cx="148" cy="155"/>
          </a:xfrm>
        </p:grpSpPr>
        <p:sp>
          <p:nvSpPr>
            <p:cNvPr id="136371" name="Oval 138"/>
            <p:cNvSpPr>
              <a:spLocks noChangeArrowheads="1"/>
            </p:cNvSpPr>
            <p:nvPr/>
          </p:nvSpPr>
          <p:spPr bwMode="auto">
            <a:xfrm>
              <a:off x="4014" y="1416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372" name="Text Box 139"/>
            <p:cNvSpPr txBox="1">
              <a:spLocks noChangeArrowheads="1"/>
            </p:cNvSpPr>
            <p:nvPr/>
          </p:nvSpPr>
          <p:spPr bwMode="auto">
            <a:xfrm>
              <a:off x="4053" y="1423"/>
              <a:ext cx="85" cy="1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T</a:t>
              </a:r>
            </a:p>
          </p:txBody>
        </p:sp>
      </p:grpSp>
      <p:sp>
        <p:nvSpPr>
          <p:cNvPr id="136226" name="Text Box 147"/>
          <p:cNvSpPr txBox="1">
            <a:spLocks noChangeArrowheads="1"/>
          </p:cNvSpPr>
          <p:nvPr/>
        </p:nvSpPr>
        <p:spPr bwMode="auto">
          <a:xfrm>
            <a:off x="950913" y="1435100"/>
            <a:ext cx="3143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/>
              <a:t>1</a:t>
            </a:r>
            <a:endParaRPr lang="en-US" altLang="de-DE"/>
          </a:p>
        </p:txBody>
      </p:sp>
      <p:sp>
        <p:nvSpPr>
          <p:cNvPr id="136227" name="Text Box 148"/>
          <p:cNvSpPr txBox="1">
            <a:spLocks noChangeArrowheads="1"/>
          </p:cNvSpPr>
          <p:nvPr/>
        </p:nvSpPr>
        <p:spPr bwMode="auto">
          <a:xfrm>
            <a:off x="1341438" y="1314450"/>
            <a:ext cx="3143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/>
              <a:t>2</a:t>
            </a:r>
            <a:endParaRPr lang="en-US" altLang="de-DE"/>
          </a:p>
        </p:txBody>
      </p:sp>
      <p:sp>
        <p:nvSpPr>
          <p:cNvPr id="136228" name="Text Box 149"/>
          <p:cNvSpPr txBox="1">
            <a:spLocks noChangeArrowheads="1"/>
          </p:cNvSpPr>
          <p:nvPr/>
        </p:nvSpPr>
        <p:spPr bwMode="auto">
          <a:xfrm>
            <a:off x="1398588" y="1069975"/>
            <a:ext cx="314325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/>
              <a:t>3</a:t>
            </a:r>
            <a:endParaRPr lang="en-US" altLang="de-DE"/>
          </a:p>
        </p:txBody>
      </p:sp>
      <p:sp>
        <p:nvSpPr>
          <p:cNvPr id="136229" name="Text Box 150"/>
          <p:cNvSpPr txBox="1">
            <a:spLocks noChangeArrowheads="1"/>
          </p:cNvSpPr>
          <p:nvPr/>
        </p:nvSpPr>
        <p:spPr bwMode="auto">
          <a:xfrm>
            <a:off x="1519238" y="831850"/>
            <a:ext cx="3143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/>
              <a:t>4</a:t>
            </a:r>
            <a:endParaRPr lang="en-US" altLang="de-DE"/>
          </a:p>
        </p:txBody>
      </p:sp>
      <p:sp>
        <p:nvSpPr>
          <p:cNvPr id="136230" name="Text Box 151"/>
          <p:cNvSpPr txBox="1">
            <a:spLocks noChangeArrowheads="1"/>
          </p:cNvSpPr>
          <p:nvPr/>
        </p:nvSpPr>
        <p:spPr bwMode="auto">
          <a:xfrm>
            <a:off x="1846263" y="758825"/>
            <a:ext cx="314325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/>
              <a:t>5</a:t>
            </a:r>
            <a:endParaRPr lang="en-US" altLang="de-DE"/>
          </a:p>
        </p:txBody>
      </p:sp>
      <p:grpSp>
        <p:nvGrpSpPr>
          <p:cNvPr id="829624" name="Group 184"/>
          <p:cNvGrpSpPr>
            <a:grpSpLocks/>
          </p:cNvGrpSpPr>
          <p:nvPr/>
        </p:nvGrpSpPr>
        <p:grpSpPr bwMode="auto">
          <a:xfrm>
            <a:off x="3687763" y="3602038"/>
            <a:ext cx="3790950" cy="2566987"/>
            <a:chOff x="2323" y="2269"/>
            <a:chExt cx="2388" cy="1617"/>
          </a:xfrm>
        </p:grpSpPr>
        <p:sp>
          <p:nvSpPr>
            <p:cNvPr id="136353" name="Rectangle 3"/>
            <p:cNvSpPr>
              <a:spLocks noChangeArrowheads="1"/>
            </p:cNvSpPr>
            <p:nvPr/>
          </p:nvSpPr>
          <p:spPr bwMode="auto">
            <a:xfrm>
              <a:off x="3226" y="2517"/>
              <a:ext cx="1254" cy="1106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B2B2B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354" name="Rectangle 127"/>
            <p:cNvSpPr>
              <a:spLocks noChangeArrowheads="1"/>
            </p:cNvSpPr>
            <p:nvPr/>
          </p:nvSpPr>
          <p:spPr bwMode="auto">
            <a:xfrm>
              <a:off x="3219" y="2510"/>
              <a:ext cx="1264" cy="1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355" name="Line 128"/>
            <p:cNvSpPr>
              <a:spLocks noChangeShapeType="1"/>
            </p:cNvSpPr>
            <p:nvPr/>
          </p:nvSpPr>
          <p:spPr bwMode="auto">
            <a:xfrm>
              <a:off x="3874" y="2510"/>
              <a:ext cx="0" cy="1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oval" w="med" len="med"/>
              <a:tailEnd type="oval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6356" name="Line 129"/>
            <p:cNvSpPr>
              <a:spLocks noChangeShapeType="1"/>
            </p:cNvSpPr>
            <p:nvPr/>
          </p:nvSpPr>
          <p:spPr bwMode="auto">
            <a:xfrm flipV="1">
              <a:off x="3219" y="3048"/>
              <a:ext cx="1264" cy="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oval" w="med" len="med"/>
              <a:tailEnd type="oval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6357" name="Line 130"/>
            <p:cNvSpPr>
              <a:spLocks noChangeShapeType="1"/>
            </p:cNvSpPr>
            <p:nvPr/>
          </p:nvSpPr>
          <p:spPr bwMode="auto">
            <a:xfrm>
              <a:off x="3219" y="2950"/>
              <a:ext cx="1264" cy="2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oval" w="med" len="med"/>
              <a:tailEnd type="oval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6358" name="Line 131"/>
            <p:cNvSpPr>
              <a:spLocks noChangeShapeType="1"/>
            </p:cNvSpPr>
            <p:nvPr/>
          </p:nvSpPr>
          <p:spPr bwMode="auto">
            <a:xfrm flipH="1">
              <a:off x="3569" y="2510"/>
              <a:ext cx="537" cy="1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oval" w="med" len="med"/>
              <a:tailEnd type="oval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6359" name="Line 132"/>
            <p:cNvSpPr>
              <a:spLocks noChangeShapeType="1"/>
            </p:cNvSpPr>
            <p:nvPr/>
          </p:nvSpPr>
          <p:spPr bwMode="auto">
            <a:xfrm>
              <a:off x="3491" y="2510"/>
              <a:ext cx="992" cy="1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oval" w="med" len="med"/>
              <a:tailEnd type="oval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6360" name="AutoShape 133"/>
            <p:cNvSpPr>
              <a:spLocks noChangeArrowheads="1"/>
            </p:cNvSpPr>
            <p:nvPr/>
          </p:nvSpPr>
          <p:spPr bwMode="auto">
            <a:xfrm>
              <a:off x="2323" y="2841"/>
              <a:ext cx="372" cy="378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361" name="Text Box 156"/>
            <p:cNvSpPr txBox="1">
              <a:spLocks noChangeArrowheads="1"/>
            </p:cNvSpPr>
            <p:nvPr/>
          </p:nvSpPr>
          <p:spPr bwMode="auto">
            <a:xfrm>
              <a:off x="3392" y="2269"/>
              <a:ext cx="198" cy="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1</a:t>
              </a:r>
              <a:endParaRPr lang="en-US" altLang="de-DE"/>
            </a:p>
          </p:txBody>
        </p:sp>
        <p:sp>
          <p:nvSpPr>
            <p:cNvPr id="136362" name="Text Box 158"/>
            <p:cNvSpPr txBox="1">
              <a:spLocks noChangeArrowheads="1"/>
            </p:cNvSpPr>
            <p:nvPr/>
          </p:nvSpPr>
          <p:spPr bwMode="auto">
            <a:xfrm>
              <a:off x="3791" y="2269"/>
              <a:ext cx="198" cy="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2</a:t>
              </a:r>
              <a:endParaRPr lang="en-US" altLang="de-DE"/>
            </a:p>
          </p:txBody>
        </p:sp>
        <p:sp>
          <p:nvSpPr>
            <p:cNvPr id="136363" name="Text Box 160"/>
            <p:cNvSpPr txBox="1">
              <a:spLocks noChangeArrowheads="1"/>
            </p:cNvSpPr>
            <p:nvPr/>
          </p:nvSpPr>
          <p:spPr bwMode="auto">
            <a:xfrm>
              <a:off x="4513" y="2929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3</a:t>
              </a:r>
              <a:endParaRPr lang="en-US" altLang="de-DE"/>
            </a:p>
          </p:txBody>
        </p:sp>
        <p:sp>
          <p:nvSpPr>
            <p:cNvPr id="136364" name="Text Box 162"/>
            <p:cNvSpPr txBox="1">
              <a:spLocks noChangeArrowheads="1"/>
            </p:cNvSpPr>
            <p:nvPr/>
          </p:nvSpPr>
          <p:spPr bwMode="auto">
            <a:xfrm>
              <a:off x="4513" y="3472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4</a:t>
              </a:r>
              <a:endParaRPr lang="en-US" altLang="de-DE"/>
            </a:p>
          </p:txBody>
        </p:sp>
        <p:sp>
          <p:nvSpPr>
            <p:cNvPr id="136365" name="Text Box 164"/>
            <p:cNvSpPr txBox="1">
              <a:spLocks noChangeArrowheads="1"/>
            </p:cNvSpPr>
            <p:nvPr/>
          </p:nvSpPr>
          <p:spPr bwMode="auto">
            <a:xfrm>
              <a:off x="3814" y="3661"/>
              <a:ext cx="198" cy="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5</a:t>
              </a:r>
              <a:endParaRPr lang="en-US" altLang="de-DE"/>
            </a:p>
          </p:txBody>
        </p:sp>
        <p:sp>
          <p:nvSpPr>
            <p:cNvPr id="136366" name="Text Box 166"/>
            <p:cNvSpPr txBox="1">
              <a:spLocks noChangeArrowheads="1"/>
            </p:cNvSpPr>
            <p:nvPr/>
          </p:nvSpPr>
          <p:spPr bwMode="auto">
            <a:xfrm>
              <a:off x="3003" y="3022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6</a:t>
              </a:r>
              <a:endParaRPr lang="en-US" altLang="de-DE"/>
            </a:p>
          </p:txBody>
        </p:sp>
        <p:sp>
          <p:nvSpPr>
            <p:cNvPr id="136367" name="Text Box 168"/>
            <p:cNvSpPr txBox="1">
              <a:spLocks noChangeArrowheads="1"/>
            </p:cNvSpPr>
            <p:nvPr/>
          </p:nvSpPr>
          <p:spPr bwMode="auto">
            <a:xfrm>
              <a:off x="4045" y="2272"/>
              <a:ext cx="198" cy="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7</a:t>
              </a:r>
              <a:endParaRPr lang="en-US" altLang="de-DE"/>
            </a:p>
          </p:txBody>
        </p:sp>
        <p:sp>
          <p:nvSpPr>
            <p:cNvPr id="136368" name="Text Box 170"/>
            <p:cNvSpPr txBox="1">
              <a:spLocks noChangeArrowheads="1"/>
            </p:cNvSpPr>
            <p:nvPr/>
          </p:nvSpPr>
          <p:spPr bwMode="auto">
            <a:xfrm>
              <a:off x="4513" y="3161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8</a:t>
              </a:r>
              <a:endParaRPr lang="en-US" altLang="de-DE"/>
            </a:p>
          </p:txBody>
        </p:sp>
        <p:sp>
          <p:nvSpPr>
            <p:cNvPr id="136369" name="Text Box 172"/>
            <p:cNvSpPr txBox="1">
              <a:spLocks noChangeArrowheads="1"/>
            </p:cNvSpPr>
            <p:nvPr/>
          </p:nvSpPr>
          <p:spPr bwMode="auto">
            <a:xfrm>
              <a:off x="3481" y="3661"/>
              <a:ext cx="198" cy="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9</a:t>
              </a:r>
              <a:endParaRPr lang="en-US" altLang="de-DE"/>
            </a:p>
          </p:txBody>
        </p:sp>
        <p:sp>
          <p:nvSpPr>
            <p:cNvPr id="136370" name="Text Box 173"/>
            <p:cNvSpPr txBox="1">
              <a:spLocks noChangeArrowheads="1"/>
            </p:cNvSpPr>
            <p:nvPr/>
          </p:nvSpPr>
          <p:spPr bwMode="auto">
            <a:xfrm>
              <a:off x="2943" y="2848"/>
              <a:ext cx="273" cy="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10</a:t>
              </a:r>
              <a:endParaRPr lang="en-US" altLang="de-DE"/>
            </a:p>
          </p:txBody>
        </p:sp>
      </p:grpSp>
      <p:sp>
        <p:nvSpPr>
          <p:cNvPr id="136232" name="Text Box 175"/>
          <p:cNvSpPr txBox="1">
            <a:spLocks noChangeArrowheads="1"/>
          </p:cNvSpPr>
          <p:nvPr/>
        </p:nvSpPr>
        <p:spPr bwMode="auto">
          <a:xfrm>
            <a:off x="763588" y="2549525"/>
            <a:ext cx="1973262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/>
              <a:t>a) Turmzuordnung</a:t>
            </a:r>
            <a:endParaRPr lang="en-US" altLang="de-DE"/>
          </a:p>
        </p:txBody>
      </p:sp>
      <p:grpSp>
        <p:nvGrpSpPr>
          <p:cNvPr id="829623" name="Group 183"/>
          <p:cNvGrpSpPr>
            <a:grpSpLocks/>
          </p:cNvGrpSpPr>
          <p:nvPr/>
        </p:nvGrpSpPr>
        <p:grpSpPr bwMode="auto">
          <a:xfrm>
            <a:off x="754063" y="3606800"/>
            <a:ext cx="2419350" cy="2617788"/>
            <a:chOff x="475" y="2272"/>
            <a:chExt cx="1524" cy="1649"/>
          </a:xfrm>
        </p:grpSpPr>
        <p:grpSp>
          <p:nvGrpSpPr>
            <p:cNvPr id="136323" name="Group 108"/>
            <p:cNvGrpSpPr>
              <a:grpSpLocks/>
            </p:cNvGrpSpPr>
            <p:nvPr/>
          </p:nvGrpSpPr>
          <p:grpSpPr bwMode="auto">
            <a:xfrm>
              <a:off x="523" y="2489"/>
              <a:ext cx="1476" cy="1043"/>
              <a:chOff x="1380" y="2062"/>
              <a:chExt cx="1742" cy="1232"/>
            </a:xfrm>
          </p:grpSpPr>
          <p:sp>
            <p:nvSpPr>
              <p:cNvPr id="136335" name="Freeform 109"/>
              <p:cNvSpPr>
                <a:spLocks/>
              </p:cNvSpPr>
              <p:nvPr/>
            </p:nvSpPr>
            <p:spPr bwMode="auto">
              <a:xfrm>
                <a:off x="1388" y="2659"/>
                <a:ext cx="1730" cy="631"/>
              </a:xfrm>
              <a:custGeom>
                <a:avLst/>
                <a:gdLst>
                  <a:gd name="T0" fmla="*/ 0 w 1730"/>
                  <a:gd name="T1" fmla="*/ 449 h 631"/>
                  <a:gd name="T2" fmla="*/ 624 w 1730"/>
                  <a:gd name="T3" fmla="*/ 41 h 631"/>
                  <a:gd name="T4" fmla="*/ 920 w 1730"/>
                  <a:gd name="T5" fmla="*/ 97 h 631"/>
                  <a:gd name="T6" fmla="*/ 1084 w 1730"/>
                  <a:gd name="T7" fmla="*/ 0 h 631"/>
                  <a:gd name="T8" fmla="*/ 1730 w 1730"/>
                  <a:gd name="T9" fmla="*/ 133 h 631"/>
                  <a:gd name="T10" fmla="*/ 922 w 1730"/>
                  <a:gd name="T11" fmla="*/ 631 h 631"/>
                  <a:gd name="T12" fmla="*/ 0 w 1730"/>
                  <a:gd name="T13" fmla="*/ 449 h 6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30" h="631">
                    <a:moveTo>
                      <a:pt x="0" y="449"/>
                    </a:moveTo>
                    <a:lnTo>
                      <a:pt x="624" y="41"/>
                    </a:lnTo>
                    <a:lnTo>
                      <a:pt x="920" y="97"/>
                    </a:lnTo>
                    <a:lnTo>
                      <a:pt x="1084" y="0"/>
                    </a:lnTo>
                    <a:lnTo>
                      <a:pt x="1730" y="133"/>
                    </a:lnTo>
                    <a:lnTo>
                      <a:pt x="922" y="631"/>
                    </a:lnTo>
                    <a:lnTo>
                      <a:pt x="0" y="449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336" name="Freeform 110"/>
              <p:cNvSpPr>
                <a:spLocks/>
              </p:cNvSpPr>
              <p:nvPr/>
            </p:nvSpPr>
            <p:spPr bwMode="auto">
              <a:xfrm>
                <a:off x="1380" y="2062"/>
                <a:ext cx="1738" cy="686"/>
              </a:xfrm>
              <a:custGeom>
                <a:avLst/>
                <a:gdLst>
                  <a:gd name="T0" fmla="*/ 0 w 1738"/>
                  <a:gd name="T1" fmla="*/ 518 h 686"/>
                  <a:gd name="T2" fmla="*/ 808 w 1738"/>
                  <a:gd name="T3" fmla="*/ 0 h 686"/>
                  <a:gd name="T4" fmla="*/ 1738 w 1738"/>
                  <a:gd name="T5" fmla="*/ 186 h 686"/>
                  <a:gd name="T6" fmla="*/ 930 w 1738"/>
                  <a:gd name="T7" fmla="*/ 686 h 686"/>
                  <a:gd name="T8" fmla="*/ 0 w 1738"/>
                  <a:gd name="T9" fmla="*/ 518 h 6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38" h="686">
                    <a:moveTo>
                      <a:pt x="0" y="518"/>
                    </a:moveTo>
                    <a:lnTo>
                      <a:pt x="808" y="0"/>
                    </a:lnTo>
                    <a:lnTo>
                      <a:pt x="1738" y="186"/>
                    </a:lnTo>
                    <a:lnTo>
                      <a:pt x="930" y="686"/>
                    </a:lnTo>
                    <a:lnTo>
                      <a:pt x="0" y="518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337" name="Freeform 111"/>
              <p:cNvSpPr>
                <a:spLocks/>
              </p:cNvSpPr>
              <p:nvPr/>
            </p:nvSpPr>
            <p:spPr bwMode="auto">
              <a:xfrm>
                <a:off x="1382" y="2062"/>
                <a:ext cx="806" cy="518"/>
              </a:xfrm>
              <a:custGeom>
                <a:avLst/>
                <a:gdLst>
                  <a:gd name="T0" fmla="*/ 0 w 806"/>
                  <a:gd name="T1" fmla="*/ 518 h 518"/>
                  <a:gd name="T2" fmla="*/ 806 w 806"/>
                  <a:gd name="T3" fmla="*/ 0 h 5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06" h="518">
                    <a:moveTo>
                      <a:pt x="0" y="518"/>
                    </a:moveTo>
                    <a:lnTo>
                      <a:pt x="806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338" name="Freeform 112"/>
              <p:cNvSpPr>
                <a:spLocks/>
              </p:cNvSpPr>
              <p:nvPr/>
            </p:nvSpPr>
            <p:spPr bwMode="auto">
              <a:xfrm>
                <a:off x="2188" y="2062"/>
                <a:ext cx="934" cy="186"/>
              </a:xfrm>
              <a:custGeom>
                <a:avLst/>
                <a:gdLst>
                  <a:gd name="T0" fmla="*/ 0 w 934"/>
                  <a:gd name="T1" fmla="*/ 0 h 186"/>
                  <a:gd name="T2" fmla="*/ 934 w 934"/>
                  <a:gd name="T3" fmla="*/ 186 h 18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34" h="186">
                    <a:moveTo>
                      <a:pt x="0" y="0"/>
                    </a:moveTo>
                    <a:lnTo>
                      <a:pt x="934" y="186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339" name="Freeform 113"/>
              <p:cNvSpPr>
                <a:spLocks/>
              </p:cNvSpPr>
              <p:nvPr/>
            </p:nvSpPr>
            <p:spPr bwMode="auto">
              <a:xfrm>
                <a:off x="1382" y="2580"/>
                <a:ext cx="928" cy="172"/>
              </a:xfrm>
              <a:custGeom>
                <a:avLst/>
                <a:gdLst>
                  <a:gd name="T0" fmla="*/ 0 w 928"/>
                  <a:gd name="T1" fmla="*/ 0 h 172"/>
                  <a:gd name="T2" fmla="*/ 928 w 928"/>
                  <a:gd name="T3" fmla="*/ 172 h 1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28" h="172">
                    <a:moveTo>
                      <a:pt x="0" y="0"/>
                    </a:moveTo>
                    <a:lnTo>
                      <a:pt x="928" y="172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340" name="Line 114"/>
              <p:cNvSpPr>
                <a:spLocks noChangeShapeType="1"/>
              </p:cNvSpPr>
              <p:nvPr/>
            </p:nvSpPr>
            <p:spPr bwMode="auto">
              <a:xfrm flipV="1">
                <a:off x="2310" y="2248"/>
                <a:ext cx="812" cy="50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341" name="Line 115"/>
              <p:cNvSpPr>
                <a:spLocks noChangeShapeType="1"/>
              </p:cNvSpPr>
              <p:nvPr/>
            </p:nvSpPr>
            <p:spPr bwMode="auto">
              <a:xfrm>
                <a:off x="1382" y="2580"/>
                <a:ext cx="0" cy="53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342" name="Line 116"/>
              <p:cNvSpPr>
                <a:spLocks noChangeShapeType="1"/>
              </p:cNvSpPr>
              <p:nvPr/>
            </p:nvSpPr>
            <p:spPr bwMode="auto">
              <a:xfrm>
                <a:off x="2310" y="2752"/>
                <a:ext cx="0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343" name="Line 117"/>
              <p:cNvSpPr>
                <a:spLocks noChangeShapeType="1"/>
              </p:cNvSpPr>
              <p:nvPr/>
            </p:nvSpPr>
            <p:spPr bwMode="auto">
              <a:xfrm>
                <a:off x="3122" y="2248"/>
                <a:ext cx="0" cy="54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344" name="Freeform 118"/>
              <p:cNvSpPr>
                <a:spLocks/>
              </p:cNvSpPr>
              <p:nvPr/>
            </p:nvSpPr>
            <p:spPr bwMode="auto">
              <a:xfrm>
                <a:off x="1380" y="3112"/>
                <a:ext cx="930" cy="182"/>
              </a:xfrm>
              <a:custGeom>
                <a:avLst/>
                <a:gdLst>
                  <a:gd name="T0" fmla="*/ 0 w 930"/>
                  <a:gd name="T1" fmla="*/ 0 h 182"/>
                  <a:gd name="T2" fmla="*/ 930 w 930"/>
                  <a:gd name="T3" fmla="*/ 182 h 18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30" h="182">
                    <a:moveTo>
                      <a:pt x="0" y="0"/>
                    </a:moveTo>
                    <a:lnTo>
                      <a:pt x="930" y="182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345" name="Line 119"/>
              <p:cNvSpPr>
                <a:spLocks noChangeShapeType="1"/>
              </p:cNvSpPr>
              <p:nvPr/>
            </p:nvSpPr>
            <p:spPr bwMode="auto">
              <a:xfrm flipV="1">
                <a:off x="2310" y="2795"/>
                <a:ext cx="812" cy="49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346" name="Freeform 120"/>
              <p:cNvSpPr>
                <a:spLocks/>
              </p:cNvSpPr>
              <p:nvPr/>
            </p:nvSpPr>
            <p:spPr bwMode="auto">
              <a:xfrm>
                <a:off x="1380" y="2700"/>
                <a:ext cx="630" cy="410"/>
              </a:xfrm>
              <a:custGeom>
                <a:avLst/>
                <a:gdLst>
                  <a:gd name="T0" fmla="*/ 630 w 630"/>
                  <a:gd name="T1" fmla="*/ 0 h 410"/>
                  <a:gd name="T2" fmla="*/ 0 w 630"/>
                  <a:gd name="T3" fmla="*/ 410 h 4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0" h="410">
                    <a:moveTo>
                      <a:pt x="630" y="0"/>
                    </a:moveTo>
                    <a:lnTo>
                      <a:pt x="0" y="41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347" name="Freeform 121"/>
              <p:cNvSpPr>
                <a:spLocks/>
              </p:cNvSpPr>
              <p:nvPr/>
            </p:nvSpPr>
            <p:spPr bwMode="auto">
              <a:xfrm>
                <a:off x="2478" y="2654"/>
                <a:ext cx="644" cy="134"/>
              </a:xfrm>
              <a:custGeom>
                <a:avLst/>
                <a:gdLst>
                  <a:gd name="T0" fmla="*/ 0 w 644"/>
                  <a:gd name="T1" fmla="*/ 0 h 134"/>
                  <a:gd name="T2" fmla="*/ 644 w 644"/>
                  <a:gd name="T3" fmla="*/ 134 h 1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4" h="134">
                    <a:moveTo>
                      <a:pt x="0" y="0"/>
                    </a:moveTo>
                    <a:lnTo>
                      <a:pt x="644" y="134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348" name="Freeform 122"/>
              <p:cNvSpPr>
                <a:spLocks/>
              </p:cNvSpPr>
              <p:nvPr/>
            </p:nvSpPr>
            <p:spPr bwMode="auto">
              <a:xfrm>
                <a:off x="1810" y="2302"/>
                <a:ext cx="934" cy="176"/>
              </a:xfrm>
              <a:custGeom>
                <a:avLst/>
                <a:gdLst>
                  <a:gd name="T0" fmla="*/ 0 w 934"/>
                  <a:gd name="T1" fmla="*/ 0 h 176"/>
                  <a:gd name="T2" fmla="*/ 934 w 934"/>
                  <a:gd name="T3" fmla="*/ 176 h 17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34" h="176">
                    <a:moveTo>
                      <a:pt x="0" y="0"/>
                    </a:moveTo>
                    <a:lnTo>
                      <a:pt x="934" y="176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oval" w="med" len="med"/>
                <a:tailEnd type="oval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349" name="Freeform 123"/>
              <p:cNvSpPr>
                <a:spLocks/>
              </p:cNvSpPr>
              <p:nvPr/>
            </p:nvSpPr>
            <p:spPr bwMode="auto">
              <a:xfrm>
                <a:off x="2312" y="2088"/>
                <a:ext cx="90" cy="608"/>
              </a:xfrm>
              <a:custGeom>
                <a:avLst/>
                <a:gdLst>
                  <a:gd name="T0" fmla="*/ 0 w 90"/>
                  <a:gd name="T1" fmla="*/ 0 h 608"/>
                  <a:gd name="T2" fmla="*/ 90 w 90"/>
                  <a:gd name="T3" fmla="*/ 608 h 60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0" h="608">
                    <a:moveTo>
                      <a:pt x="0" y="0"/>
                    </a:moveTo>
                    <a:lnTo>
                      <a:pt x="90" y="608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oval" w="med" len="med"/>
                <a:tailEnd type="oval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350" name="Freeform 124"/>
              <p:cNvSpPr>
                <a:spLocks/>
              </p:cNvSpPr>
              <p:nvPr/>
            </p:nvSpPr>
            <p:spPr bwMode="auto">
              <a:xfrm>
                <a:off x="1866" y="2168"/>
                <a:ext cx="818" cy="494"/>
              </a:xfrm>
              <a:custGeom>
                <a:avLst/>
                <a:gdLst>
                  <a:gd name="T0" fmla="*/ 0 w 818"/>
                  <a:gd name="T1" fmla="*/ 494 h 494"/>
                  <a:gd name="T2" fmla="*/ 818 w 818"/>
                  <a:gd name="T3" fmla="*/ 0 h 49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8" h="494">
                    <a:moveTo>
                      <a:pt x="0" y="494"/>
                    </a:moveTo>
                    <a:lnTo>
                      <a:pt x="818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oval" w="med" len="med"/>
                <a:tailEnd type="oval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351" name="Freeform 125"/>
              <p:cNvSpPr>
                <a:spLocks/>
              </p:cNvSpPr>
              <p:nvPr/>
            </p:nvSpPr>
            <p:spPr bwMode="auto">
              <a:xfrm>
                <a:off x="1806" y="2840"/>
                <a:ext cx="958" cy="174"/>
              </a:xfrm>
              <a:custGeom>
                <a:avLst/>
                <a:gdLst>
                  <a:gd name="T0" fmla="*/ 0 w 958"/>
                  <a:gd name="T1" fmla="*/ 0 h 174"/>
                  <a:gd name="T2" fmla="*/ 958 w 958"/>
                  <a:gd name="T3" fmla="*/ 174 h 1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58" h="174">
                    <a:moveTo>
                      <a:pt x="0" y="0"/>
                    </a:moveTo>
                    <a:lnTo>
                      <a:pt x="958" y="174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oval" w="med" len="med"/>
                <a:tailEnd type="oval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352" name="Freeform 126"/>
              <p:cNvSpPr>
                <a:spLocks/>
              </p:cNvSpPr>
              <p:nvPr/>
            </p:nvSpPr>
            <p:spPr bwMode="auto">
              <a:xfrm>
                <a:off x="1806" y="2710"/>
                <a:ext cx="948" cy="486"/>
              </a:xfrm>
              <a:custGeom>
                <a:avLst/>
                <a:gdLst>
                  <a:gd name="T0" fmla="*/ 0 w 948"/>
                  <a:gd name="T1" fmla="*/ 486 h 486"/>
                  <a:gd name="T2" fmla="*/ 948 w 948"/>
                  <a:gd name="T3" fmla="*/ 0 h 48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48" h="486">
                    <a:moveTo>
                      <a:pt x="0" y="486"/>
                    </a:moveTo>
                    <a:lnTo>
                      <a:pt x="948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 type="oval" w="med" len="med"/>
                <a:tailEnd type="oval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36324" name="Text Box 155"/>
            <p:cNvSpPr txBox="1">
              <a:spLocks noChangeArrowheads="1"/>
            </p:cNvSpPr>
            <p:nvPr/>
          </p:nvSpPr>
          <p:spPr bwMode="auto">
            <a:xfrm>
              <a:off x="1214" y="2272"/>
              <a:ext cx="198" cy="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1</a:t>
              </a:r>
              <a:endParaRPr lang="en-US" altLang="de-DE"/>
            </a:p>
          </p:txBody>
        </p:sp>
        <p:sp>
          <p:nvSpPr>
            <p:cNvPr id="136325" name="Text Box 157"/>
            <p:cNvSpPr txBox="1">
              <a:spLocks noChangeArrowheads="1"/>
            </p:cNvSpPr>
            <p:nvPr/>
          </p:nvSpPr>
          <p:spPr bwMode="auto">
            <a:xfrm>
              <a:off x="1624" y="2390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2</a:t>
              </a:r>
              <a:endParaRPr lang="en-US" altLang="de-DE"/>
            </a:p>
          </p:txBody>
        </p:sp>
        <p:sp>
          <p:nvSpPr>
            <p:cNvPr id="136326" name="Text Box 159"/>
            <p:cNvSpPr txBox="1">
              <a:spLocks noChangeArrowheads="1"/>
            </p:cNvSpPr>
            <p:nvPr/>
          </p:nvSpPr>
          <p:spPr bwMode="auto">
            <a:xfrm>
              <a:off x="1599" y="2641"/>
              <a:ext cx="197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3</a:t>
              </a:r>
              <a:endParaRPr lang="en-US" altLang="de-DE"/>
            </a:p>
          </p:txBody>
        </p:sp>
        <p:sp>
          <p:nvSpPr>
            <p:cNvPr id="136327" name="Text Box 161"/>
            <p:cNvSpPr txBox="1">
              <a:spLocks noChangeArrowheads="1"/>
            </p:cNvSpPr>
            <p:nvPr/>
          </p:nvSpPr>
          <p:spPr bwMode="auto">
            <a:xfrm>
              <a:off x="1214" y="2915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4</a:t>
              </a:r>
              <a:endParaRPr lang="en-US" altLang="de-DE"/>
            </a:p>
          </p:txBody>
        </p:sp>
        <p:sp>
          <p:nvSpPr>
            <p:cNvPr id="136328" name="Text Box 163"/>
            <p:cNvSpPr txBox="1">
              <a:spLocks noChangeArrowheads="1"/>
            </p:cNvSpPr>
            <p:nvPr/>
          </p:nvSpPr>
          <p:spPr bwMode="auto">
            <a:xfrm>
              <a:off x="815" y="2785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5</a:t>
              </a:r>
              <a:endParaRPr lang="en-US" altLang="de-DE"/>
            </a:p>
          </p:txBody>
        </p:sp>
        <p:sp>
          <p:nvSpPr>
            <p:cNvPr id="136329" name="Text Box 165"/>
            <p:cNvSpPr txBox="1">
              <a:spLocks noChangeArrowheads="1"/>
            </p:cNvSpPr>
            <p:nvPr/>
          </p:nvSpPr>
          <p:spPr bwMode="auto">
            <a:xfrm>
              <a:off x="700" y="2526"/>
              <a:ext cx="198" cy="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6</a:t>
              </a:r>
              <a:endParaRPr lang="en-US" altLang="de-DE"/>
            </a:p>
          </p:txBody>
        </p:sp>
        <p:sp>
          <p:nvSpPr>
            <p:cNvPr id="136330" name="Text Box 167"/>
            <p:cNvSpPr txBox="1">
              <a:spLocks noChangeArrowheads="1"/>
            </p:cNvSpPr>
            <p:nvPr/>
          </p:nvSpPr>
          <p:spPr bwMode="auto">
            <a:xfrm>
              <a:off x="1663" y="2832"/>
              <a:ext cx="198" cy="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7</a:t>
              </a:r>
              <a:endParaRPr lang="en-US" altLang="de-DE"/>
            </a:p>
          </p:txBody>
        </p:sp>
        <p:sp>
          <p:nvSpPr>
            <p:cNvPr id="136331" name="Text Box 169"/>
            <p:cNvSpPr txBox="1">
              <a:spLocks noChangeArrowheads="1"/>
            </p:cNvSpPr>
            <p:nvPr/>
          </p:nvSpPr>
          <p:spPr bwMode="auto">
            <a:xfrm>
              <a:off x="1729" y="3217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8</a:t>
              </a:r>
              <a:endParaRPr lang="en-US" altLang="de-DE"/>
            </a:p>
          </p:txBody>
        </p:sp>
        <p:sp>
          <p:nvSpPr>
            <p:cNvPr id="136332" name="Text Box 171"/>
            <p:cNvSpPr txBox="1">
              <a:spLocks noChangeArrowheads="1"/>
            </p:cNvSpPr>
            <p:nvPr/>
          </p:nvSpPr>
          <p:spPr bwMode="auto">
            <a:xfrm>
              <a:off x="719" y="3408"/>
              <a:ext cx="198" cy="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9</a:t>
              </a:r>
              <a:endParaRPr lang="en-US" altLang="de-DE"/>
            </a:p>
          </p:txBody>
        </p:sp>
        <p:sp>
          <p:nvSpPr>
            <p:cNvPr id="136333" name="Text Box 174"/>
            <p:cNvSpPr txBox="1">
              <a:spLocks noChangeArrowheads="1"/>
            </p:cNvSpPr>
            <p:nvPr/>
          </p:nvSpPr>
          <p:spPr bwMode="auto">
            <a:xfrm>
              <a:off x="590" y="3024"/>
              <a:ext cx="273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10</a:t>
              </a:r>
              <a:endParaRPr lang="en-US" altLang="de-DE"/>
            </a:p>
          </p:txBody>
        </p:sp>
        <p:sp>
          <p:nvSpPr>
            <p:cNvPr id="136334" name="Text Box 177"/>
            <p:cNvSpPr txBox="1">
              <a:spLocks noChangeArrowheads="1"/>
            </p:cNvSpPr>
            <p:nvPr/>
          </p:nvSpPr>
          <p:spPr bwMode="auto">
            <a:xfrm>
              <a:off x="475" y="3696"/>
              <a:ext cx="1260" cy="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c) Feinverdrahtung</a:t>
              </a:r>
              <a:endParaRPr lang="en-US" altLang="de-DE"/>
            </a:p>
          </p:txBody>
        </p:sp>
      </p:grpSp>
      <p:grpSp>
        <p:nvGrpSpPr>
          <p:cNvPr id="829622" name="Group 182"/>
          <p:cNvGrpSpPr>
            <a:grpSpLocks/>
          </p:cNvGrpSpPr>
          <p:nvPr/>
        </p:nvGrpSpPr>
        <p:grpSpPr bwMode="auto">
          <a:xfrm>
            <a:off x="3124200" y="790575"/>
            <a:ext cx="5656263" cy="2112963"/>
            <a:chOff x="1968" y="498"/>
            <a:chExt cx="3563" cy="1331"/>
          </a:xfrm>
        </p:grpSpPr>
        <p:sp>
          <p:nvSpPr>
            <p:cNvPr id="136236" name="Line 33"/>
            <p:cNvSpPr>
              <a:spLocks noChangeShapeType="1"/>
            </p:cNvSpPr>
            <p:nvPr/>
          </p:nvSpPr>
          <p:spPr bwMode="auto">
            <a:xfrm>
              <a:off x="2725" y="1251"/>
              <a:ext cx="155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oval" w="med" len="med"/>
              <a:tailEnd type="oval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6237" name="Rectangle 34"/>
            <p:cNvSpPr>
              <a:spLocks noChangeArrowheads="1"/>
            </p:cNvSpPr>
            <p:nvPr/>
          </p:nvSpPr>
          <p:spPr bwMode="auto">
            <a:xfrm>
              <a:off x="2893" y="559"/>
              <a:ext cx="50" cy="69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38" name="Rectangle 35"/>
            <p:cNvSpPr>
              <a:spLocks noChangeArrowheads="1"/>
            </p:cNvSpPr>
            <p:nvPr/>
          </p:nvSpPr>
          <p:spPr bwMode="auto">
            <a:xfrm>
              <a:off x="2893" y="675"/>
              <a:ext cx="50" cy="5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39" name="Rectangle 36"/>
            <p:cNvSpPr>
              <a:spLocks noChangeArrowheads="1"/>
            </p:cNvSpPr>
            <p:nvPr/>
          </p:nvSpPr>
          <p:spPr bwMode="auto">
            <a:xfrm>
              <a:off x="2893" y="732"/>
              <a:ext cx="50" cy="58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40" name="Rectangle 37"/>
            <p:cNvSpPr>
              <a:spLocks noChangeArrowheads="1"/>
            </p:cNvSpPr>
            <p:nvPr/>
          </p:nvSpPr>
          <p:spPr bwMode="auto">
            <a:xfrm>
              <a:off x="2893" y="790"/>
              <a:ext cx="50" cy="5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41" name="Rectangle 38"/>
            <p:cNvSpPr>
              <a:spLocks noChangeArrowheads="1"/>
            </p:cNvSpPr>
            <p:nvPr/>
          </p:nvSpPr>
          <p:spPr bwMode="auto">
            <a:xfrm>
              <a:off x="2893" y="847"/>
              <a:ext cx="50" cy="58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42" name="Rectangle 39"/>
            <p:cNvSpPr>
              <a:spLocks noChangeArrowheads="1"/>
            </p:cNvSpPr>
            <p:nvPr/>
          </p:nvSpPr>
          <p:spPr bwMode="auto">
            <a:xfrm>
              <a:off x="2893" y="905"/>
              <a:ext cx="50" cy="5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43" name="Rectangle 40"/>
            <p:cNvSpPr>
              <a:spLocks noChangeArrowheads="1"/>
            </p:cNvSpPr>
            <p:nvPr/>
          </p:nvSpPr>
          <p:spPr bwMode="auto">
            <a:xfrm>
              <a:off x="2893" y="963"/>
              <a:ext cx="50" cy="57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44" name="Rectangle 41"/>
            <p:cNvSpPr>
              <a:spLocks noChangeArrowheads="1"/>
            </p:cNvSpPr>
            <p:nvPr/>
          </p:nvSpPr>
          <p:spPr bwMode="auto">
            <a:xfrm>
              <a:off x="2893" y="1020"/>
              <a:ext cx="50" cy="5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45" name="Rectangle 42"/>
            <p:cNvSpPr>
              <a:spLocks noChangeArrowheads="1"/>
            </p:cNvSpPr>
            <p:nvPr/>
          </p:nvSpPr>
          <p:spPr bwMode="auto">
            <a:xfrm>
              <a:off x="2893" y="1078"/>
              <a:ext cx="50" cy="57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46" name="Rectangle 43"/>
            <p:cNvSpPr>
              <a:spLocks noChangeArrowheads="1"/>
            </p:cNvSpPr>
            <p:nvPr/>
          </p:nvSpPr>
          <p:spPr bwMode="auto">
            <a:xfrm>
              <a:off x="2893" y="1135"/>
              <a:ext cx="50" cy="5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47" name="Rectangle 44"/>
            <p:cNvSpPr>
              <a:spLocks noChangeArrowheads="1"/>
            </p:cNvSpPr>
            <p:nvPr/>
          </p:nvSpPr>
          <p:spPr bwMode="auto">
            <a:xfrm>
              <a:off x="2893" y="1193"/>
              <a:ext cx="50" cy="58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48" name="Rectangle 45"/>
            <p:cNvSpPr>
              <a:spLocks noChangeArrowheads="1"/>
            </p:cNvSpPr>
            <p:nvPr/>
          </p:nvSpPr>
          <p:spPr bwMode="auto">
            <a:xfrm>
              <a:off x="2893" y="616"/>
              <a:ext cx="50" cy="59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49" name="Rectangle 46"/>
            <p:cNvSpPr>
              <a:spLocks noChangeArrowheads="1"/>
            </p:cNvSpPr>
            <p:nvPr/>
          </p:nvSpPr>
          <p:spPr bwMode="auto">
            <a:xfrm>
              <a:off x="2893" y="559"/>
              <a:ext cx="50" cy="5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50" name="Rectangle 47"/>
            <p:cNvSpPr>
              <a:spLocks noChangeArrowheads="1"/>
            </p:cNvSpPr>
            <p:nvPr/>
          </p:nvSpPr>
          <p:spPr bwMode="auto">
            <a:xfrm>
              <a:off x="3170" y="559"/>
              <a:ext cx="49" cy="69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51" name="Rectangle 48"/>
            <p:cNvSpPr>
              <a:spLocks noChangeArrowheads="1"/>
            </p:cNvSpPr>
            <p:nvPr/>
          </p:nvSpPr>
          <p:spPr bwMode="auto">
            <a:xfrm>
              <a:off x="3170" y="675"/>
              <a:ext cx="49" cy="5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52" name="Rectangle 49"/>
            <p:cNvSpPr>
              <a:spLocks noChangeArrowheads="1"/>
            </p:cNvSpPr>
            <p:nvPr/>
          </p:nvSpPr>
          <p:spPr bwMode="auto">
            <a:xfrm>
              <a:off x="3170" y="732"/>
              <a:ext cx="49" cy="58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53" name="Rectangle 50"/>
            <p:cNvSpPr>
              <a:spLocks noChangeArrowheads="1"/>
            </p:cNvSpPr>
            <p:nvPr/>
          </p:nvSpPr>
          <p:spPr bwMode="auto">
            <a:xfrm>
              <a:off x="3170" y="790"/>
              <a:ext cx="49" cy="5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54" name="Rectangle 51"/>
            <p:cNvSpPr>
              <a:spLocks noChangeArrowheads="1"/>
            </p:cNvSpPr>
            <p:nvPr/>
          </p:nvSpPr>
          <p:spPr bwMode="auto">
            <a:xfrm>
              <a:off x="3170" y="847"/>
              <a:ext cx="49" cy="58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55" name="Rectangle 52"/>
            <p:cNvSpPr>
              <a:spLocks noChangeArrowheads="1"/>
            </p:cNvSpPr>
            <p:nvPr/>
          </p:nvSpPr>
          <p:spPr bwMode="auto">
            <a:xfrm>
              <a:off x="3170" y="905"/>
              <a:ext cx="49" cy="5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56" name="Rectangle 53"/>
            <p:cNvSpPr>
              <a:spLocks noChangeArrowheads="1"/>
            </p:cNvSpPr>
            <p:nvPr/>
          </p:nvSpPr>
          <p:spPr bwMode="auto">
            <a:xfrm>
              <a:off x="3170" y="963"/>
              <a:ext cx="49" cy="57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57" name="Rectangle 54"/>
            <p:cNvSpPr>
              <a:spLocks noChangeArrowheads="1"/>
            </p:cNvSpPr>
            <p:nvPr/>
          </p:nvSpPr>
          <p:spPr bwMode="auto">
            <a:xfrm>
              <a:off x="3170" y="1020"/>
              <a:ext cx="49" cy="5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58" name="Rectangle 55"/>
            <p:cNvSpPr>
              <a:spLocks noChangeArrowheads="1"/>
            </p:cNvSpPr>
            <p:nvPr/>
          </p:nvSpPr>
          <p:spPr bwMode="auto">
            <a:xfrm>
              <a:off x="3170" y="1078"/>
              <a:ext cx="49" cy="57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59" name="Rectangle 56"/>
            <p:cNvSpPr>
              <a:spLocks noChangeArrowheads="1"/>
            </p:cNvSpPr>
            <p:nvPr/>
          </p:nvSpPr>
          <p:spPr bwMode="auto">
            <a:xfrm>
              <a:off x="3170" y="1135"/>
              <a:ext cx="49" cy="5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60" name="Rectangle 57"/>
            <p:cNvSpPr>
              <a:spLocks noChangeArrowheads="1"/>
            </p:cNvSpPr>
            <p:nvPr/>
          </p:nvSpPr>
          <p:spPr bwMode="auto">
            <a:xfrm>
              <a:off x="3170" y="1193"/>
              <a:ext cx="49" cy="58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61" name="Rectangle 58"/>
            <p:cNvSpPr>
              <a:spLocks noChangeArrowheads="1"/>
            </p:cNvSpPr>
            <p:nvPr/>
          </p:nvSpPr>
          <p:spPr bwMode="auto">
            <a:xfrm>
              <a:off x="3170" y="616"/>
              <a:ext cx="49" cy="59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62" name="Rectangle 59"/>
            <p:cNvSpPr>
              <a:spLocks noChangeArrowheads="1"/>
            </p:cNvSpPr>
            <p:nvPr/>
          </p:nvSpPr>
          <p:spPr bwMode="auto">
            <a:xfrm>
              <a:off x="3170" y="559"/>
              <a:ext cx="49" cy="5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63" name="Rectangle 60"/>
            <p:cNvSpPr>
              <a:spLocks noChangeArrowheads="1"/>
            </p:cNvSpPr>
            <p:nvPr/>
          </p:nvSpPr>
          <p:spPr bwMode="auto">
            <a:xfrm>
              <a:off x="3428" y="559"/>
              <a:ext cx="50" cy="69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64" name="Rectangle 61"/>
            <p:cNvSpPr>
              <a:spLocks noChangeArrowheads="1"/>
            </p:cNvSpPr>
            <p:nvPr/>
          </p:nvSpPr>
          <p:spPr bwMode="auto">
            <a:xfrm>
              <a:off x="3428" y="675"/>
              <a:ext cx="50" cy="5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65" name="Rectangle 62"/>
            <p:cNvSpPr>
              <a:spLocks noChangeArrowheads="1"/>
            </p:cNvSpPr>
            <p:nvPr/>
          </p:nvSpPr>
          <p:spPr bwMode="auto">
            <a:xfrm>
              <a:off x="3428" y="732"/>
              <a:ext cx="50" cy="58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66" name="Rectangle 63"/>
            <p:cNvSpPr>
              <a:spLocks noChangeArrowheads="1"/>
            </p:cNvSpPr>
            <p:nvPr/>
          </p:nvSpPr>
          <p:spPr bwMode="auto">
            <a:xfrm>
              <a:off x="3428" y="790"/>
              <a:ext cx="50" cy="5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67" name="Rectangle 64"/>
            <p:cNvSpPr>
              <a:spLocks noChangeArrowheads="1"/>
            </p:cNvSpPr>
            <p:nvPr/>
          </p:nvSpPr>
          <p:spPr bwMode="auto">
            <a:xfrm>
              <a:off x="3428" y="847"/>
              <a:ext cx="50" cy="58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68" name="Rectangle 65"/>
            <p:cNvSpPr>
              <a:spLocks noChangeArrowheads="1"/>
            </p:cNvSpPr>
            <p:nvPr/>
          </p:nvSpPr>
          <p:spPr bwMode="auto">
            <a:xfrm>
              <a:off x="3428" y="905"/>
              <a:ext cx="50" cy="5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69" name="Rectangle 66"/>
            <p:cNvSpPr>
              <a:spLocks noChangeArrowheads="1"/>
            </p:cNvSpPr>
            <p:nvPr/>
          </p:nvSpPr>
          <p:spPr bwMode="auto">
            <a:xfrm>
              <a:off x="3428" y="963"/>
              <a:ext cx="50" cy="57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70" name="Rectangle 67"/>
            <p:cNvSpPr>
              <a:spLocks noChangeArrowheads="1"/>
            </p:cNvSpPr>
            <p:nvPr/>
          </p:nvSpPr>
          <p:spPr bwMode="auto">
            <a:xfrm>
              <a:off x="3428" y="1020"/>
              <a:ext cx="50" cy="5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71" name="Rectangle 68"/>
            <p:cNvSpPr>
              <a:spLocks noChangeArrowheads="1"/>
            </p:cNvSpPr>
            <p:nvPr/>
          </p:nvSpPr>
          <p:spPr bwMode="auto">
            <a:xfrm>
              <a:off x="3428" y="1078"/>
              <a:ext cx="50" cy="57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72" name="Rectangle 69"/>
            <p:cNvSpPr>
              <a:spLocks noChangeArrowheads="1"/>
            </p:cNvSpPr>
            <p:nvPr/>
          </p:nvSpPr>
          <p:spPr bwMode="auto">
            <a:xfrm>
              <a:off x="3428" y="1135"/>
              <a:ext cx="50" cy="5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73" name="Rectangle 70"/>
            <p:cNvSpPr>
              <a:spLocks noChangeArrowheads="1"/>
            </p:cNvSpPr>
            <p:nvPr/>
          </p:nvSpPr>
          <p:spPr bwMode="auto">
            <a:xfrm>
              <a:off x="3428" y="1193"/>
              <a:ext cx="50" cy="58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74" name="Rectangle 71"/>
            <p:cNvSpPr>
              <a:spLocks noChangeArrowheads="1"/>
            </p:cNvSpPr>
            <p:nvPr/>
          </p:nvSpPr>
          <p:spPr bwMode="auto">
            <a:xfrm>
              <a:off x="3428" y="616"/>
              <a:ext cx="50" cy="59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75" name="Rectangle 72"/>
            <p:cNvSpPr>
              <a:spLocks noChangeArrowheads="1"/>
            </p:cNvSpPr>
            <p:nvPr/>
          </p:nvSpPr>
          <p:spPr bwMode="auto">
            <a:xfrm>
              <a:off x="3428" y="559"/>
              <a:ext cx="50" cy="5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76" name="Rectangle 73"/>
            <p:cNvSpPr>
              <a:spLocks noChangeArrowheads="1"/>
            </p:cNvSpPr>
            <p:nvPr/>
          </p:nvSpPr>
          <p:spPr bwMode="auto">
            <a:xfrm>
              <a:off x="3712" y="559"/>
              <a:ext cx="49" cy="69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77" name="Rectangle 74"/>
            <p:cNvSpPr>
              <a:spLocks noChangeArrowheads="1"/>
            </p:cNvSpPr>
            <p:nvPr/>
          </p:nvSpPr>
          <p:spPr bwMode="auto">
            <a:xfrm>
              <a:off x="3712" y="675"/>
              <a:ext cx="49" cy="5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78" name="Rectangle 75"/>
            <p:cNvSpPr>
              <a:spLocks noChangeArrowheads="1"/>
            </p:cNvSpPr>
            <p:nvPr/>
          </p:nvSpPr>
          <p:spPr bwMode="auto">
            <a:xfrm>
              <a:off x="3712" y="732"/>
              <a:ext cx="49" cy="58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79" name="Rectangle 76"/>
            <p:cNvSpPr>
              <a:spLocks noChangeArrowheads="1"/>
            </p:cNvSpPr>
            <p:nvPr/>
          </p:nvSpPr>
          <p:spPr bwMode="auto">
            <a:xfrm>
              <a:off x="3712" y="790"/>
              <a:ext cx="49" cy="5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80" name="Rectangle 77"/>
            <p:cNvSpPr>
              <a:spLocks noChangeArrowheads="1"/>
            </p:cNvSpPr>
            <p:nvPr/>
          </p:nvSpPr>
          <p:spPr bwMode="auto">
            <a:xfrm>
              <a:off x="3712" y="847"/>
              <a:ext cx="49" cy="58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81" name="Rectangle 78"/>
            <p:cNvSpPr>
              <a:spLocks noChangeArrowheads="1"/>
            </p:cNvSpPr>
            <p:nvPr/>
          </p:nvSpPr>
          <p:spPr bwMode="auto">
            <a:xfrm>
              <a:off x="3712" y="905"/>
              <a:ext cx="49" cy="5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82" name="Rectangle 79"/>
            <p:cNvSpPr>
              <a:spLocks noChangeArrowheads="1"/>
            </p:cNvSpPr>
            <p:nvPr/>
          </p:nvSpPr>
          <p:spPr bwMode="auto">
            <a:xfrm>
              <a:off x="3712" y="963"/>
              <a:ext cx="49" cy="57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83" name="Rectangle 80"/>
            <p:cNvSpPr>
              <a:spLocks noChangeArrowheads="1"/>
            </p:cNvSpPr>
            <p:nvPr/>
          </p:nvSpPr>
          <p:spPr bwMode="auto">
            <a:xfrm>
              <a:off x="3712" y="1020"/>
              <a:ext cx="49" cy="5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84" name="Rectangle 81"/>
            <p:cNvSpPr>
              <a:spLocks noChangeArrowheads="1"/>
            </p:cNvSpPr>
            <p:nvPr/>
          </p:nvSpPr>
          <p:spPr bwMode="auto">
            <a:xfrm>
              <a:off x="3712" y="1078"/>
              <a:ext cx="49" cy="57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85" name="Rectangle 82"/>
            <p:cNvSpPr>
              <a:spLocks noChangeArrowheads="1"/>
            </p:cNvSpPr>
            <p:nvPr/>
          </p:nvSpPr>
          <p:spPr bwMode="auto">
            <a:xfrm>
              <a:off x="3712" y="1135"/>
              <a:ext cx="49" cy="5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86" name="Rectangle 83"/>
            <p:cNvSpPr>
              <a:spLocks noChangeArrowheads="1"/>
            </p:cNvSpPr>
            <p:nvPr/>
          </p:nvSpPr>
          <p:spPr bwMode="auto">
            <a:xfrm>
              <a:off x="3712" y="1193"/>
              <a:ext cx="49" cy="58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87" name="Rectangle 84"/>
            <p:cNvSpPr>
              <a:spLocks noChangeArrowheads="1"/>
            </p:cNvSpPr>
            <p:nvPr/>
          </p:nvSpPr>
          <p:spPr bwMode="auto">
            <a:xfrm>
              <a:off x="3712" y="616"/>
              <a:ext cx="49" cy="59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88" name="Rectangle 85"/>
            <p:cNvSpPr>
              <a:spLocks noChangeArrowheads="1"/>
            </p:cNvSpPr>
            <p:nvPr/>
          </p:nvSpPr>
          <p:spPr bwMode="auto">
            <a:xfrm>
              <a:off x="3712" y="559"/>
              <a:ext cx="49" cy="5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89" name="Rectangle 86"/>
            <p:cNvSpPr>
              <a:spLocks noChangeArrowheads="1"/>
            </p:cNvSpPr>
            <p:nvPr/>
          </p:nvSpPr>
          <p:spPr bwMode="auto">
            <a:xfrm>
              <a:off x="3993" y="559"/>
              <a:ext cx="50" cy="69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90" name="Rectangle 87"/>
            <p:cNvSpPr>
              <a:spLocks noChangeArrowheads="1"/>
            </p:cNvSpPr>
            <p:nvPr/>
          </p:nvSpPr>
          <p:spPr bwMode="auto">
            <a:xfrm>
              <a:off x="3993" y="675"/>
              <a:ext cx="50" cy="5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91" name="Rectangle 88"/>
            <p:cNvSpPr>
              <a:spLocks noChangeArrowheads="1"/>
            </p:cNvSpPr>
            <p:nvPr/>
          </p:nvSpPr>
          <p:spPr bwMode="auto">
            <a:xfrm>
              <a:off x="3993" y="732"/>
              <a:ext cx="50" cy="58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92" name="Rectangle 89"/>
            <p:cNvSpPr>
              <a:spLocks noChangeArrowheads="1"/>
            </p:cNvSpPr>
            <p:nvPr/>
          </p:nvSpPr>
          <p:spPr bwMode="auto">
            <a:xfrm>
              <a:off x="3993" y="790"/>
              <a:ext cx="50" cy="5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93" name="Rectangle 90"/>
            <p:cNvSpPr>
              <a:spLocks noChangeArrowheads="1"/>
            </p:cNvSpPr>
            <p:nvPr/>
          </p:nvSpPr>
          <p:spPr bwMode="auto">
            <a:xfrm>
              <a:off x="3993" y="847"/>
              <a:ext cx="50" cy="58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94" name="Rectangle 91"/>
            <p:cNvSpPr>
              <a:spLocks noChangeArrowheads="1"/>
            </p:cNvSpPr>
            <p:nvPr/>
          </p:nvSpPr>
          <p:spPr bwMode="auto">
            <a:xfrm>
              <a:off x="3993" y="905"/>
              <a:ext cx="50" cy="5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95" name="Rectangle 92"/>
            <p:cNvSpPr>
              <a:spLocks noChangeArrowheads="1"/>
            </p:cNvSpPr>
            <p:nvPr/>
          </p:nvSpPr>
          <p:spPr bwMode="auto">
            <a:xfrm>
              <a:off x="3993" y="963"/>
              <a:ext cx="50" cy="57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96" name="Rectangle 93"/>
            <p:cNvSpPr>
              <a:spLocks noChangeArrowheads="1"/>
            </p:cNvSpPr>
            <p:nvPr/>
          </p:nvSpPr>
          <p:spPr bwMode="auto">
            <a:xfrm>
              <a:off x="3993" y="1020"/>
              <a:ext cx="50" cy="5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97" name="Rectangle 94"/>
            <p:cNvSpPr>
              <a:spLocks noChangeArrowheads="1"/>
            </p:cNvSpPr>
            <p:nvPr/>
          </p:nvSpPr>
          <p:spPr bwMode="auto">
            <a:xfrm>
              <a:off x="3993" y="1078"/>
              <a:ext cx="50" cy="57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98" name="Rectangle 95"/>
            <p:cNvSpPr>
              <a:spLocks noChangeArrowheads="1"/>
            </p:cNvSpPr>
            <p:nvPr/>
          </p:nvSpPr>
          <p:spPr bwMode="auto">
            <a:xfrm>
              <a:off x="3993" y="1135"/>
              <a:ext cx="50" cy="5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299" name="Rectangle 96"/>
            <p:cNvSpPr>
              <a:spLocks noChangeArrowheads="1"/>
            </p:cNvSpPr>
            <p:nvPr/>
          </p:nvSpPr>
          <p:spPr bwMode="auto">
            <a:xfrm>
              <a:off x="3993" y="1193"/>
              <a:ext cx="50" cy="58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300" name="Rectangle 97"/>
            <p:cNvSpPr>
              <a:spLocks noChangeArrowheads="1"/>
            </p:cNvSpPr>
            <p:nvPr/>
          </p:nvSpPr>
          <p:spPr bwMode="auto">
            <a:xfrm>
              <a:off x="3993" y="616"/>
              <a:ext cx="50" cy="59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301" name="Rectangle 98"/>
            <p:cNvSpPr>
              <a:spLocks noChangeArrowheads="1"/>
            </p:cNvSpPr>
            <p:nvPr/>
          </p:nvSpPr>
          <p:spPr bwMode="auto">
            <a:xfrm>
              <a:off x="3993" y="559"/>
              <a:ext cx="50" cy="5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302" name="Freeform 99"/>
            <p:cNvSpPr>
              <a:spLocks/>
            </p:cNvSpPr>
            <p:nvPr/>
          </p:nvSpPr>
          <p:spPr bwMode="auto">
            <a:xfrm>
              <a:off x="2712" y="1054"/>
              <a:ext cx="200" cy="181"/>
            </a:xfrm>
            <a:custGeom>
              <a:avLst/>
              <a:gdLst>
                <a:gd name="T0" fmla="*/ 0 w 221"/>
                <a:gd name="T1" fmla="*/ 66 h 233"/>
                <a:gd name="T2" fmla="*/ 134 w 221"/>
                <a:gd name="T3" fmla="*/ 0 h 2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1" h="233">
                  <a:moveTo>
                    <a:pt x="0" y="233"/>
                  </a:moveTo>
                  <a:lnTo>
                    <a:pt x="221" y="0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6303" name="Freeform 100"/>
            <p:cNvSpPr>
              <a:spLocks/>
            </p:cNvSpPr>
            <p:nvPr/>
          </p:nvSpPr>
          <p:spPr bwMode="auto">
            <a:xfrm>
              <a:off x="2904" y="931"/>
              <a:ext cx="290" cy="131"/>
            </a:xfrm>
            <a:custGeom>
              <a:avLst/>
              <a:gdLst>
                <a:gd name="T0" fmla="*/ 0 w 343"/>
                <a:gd name="T1" fmla="*/ 67 h 155"/>
                <a:gd name="T2" fmla="*/ 148 w 343"/>
                <a:gd name="T3" fmla="*/ 0 h 1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3" h="155">
                  <a:moveTo>
                    <a:pt x="0" y="155"/>
                  </a:moveTo>
                  <a:lnTo>
                    <a:pt x="343" y="0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6304" name="Freeform 101"/>
            <p:cNvSpPr>
              <a:spLocks/>
            </p:cNvSpPr>
            <p:nvPr/>
          </p:nvSpPr>
          <p:spPr bwMode="auto">
            <a:xfrm>
              <a:off x="3185" y="935"/>
              <a:ext cx="274" cy="125"/>
            </a:xfrm>
            <a:custGeom>
              <a:avLst/>
              <a:gdLst>
                <a:gd name="T0" fmla="*/ 0 w 322"/>
                <a:gd name="T1" fmla="*/ 0 h 147"/>
                <a:gd name="T2" fmla="*/ 143 w 322"/>
                <a:gd name="T3" fmla="*/ 65 h 1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2" h="147">
                  <a:moveTo>
                    <a:pt x="0" y="0"/>
                  </a:moveTo>
                  <a:lnTo>
                    <a:pt x="322" y="147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6305" name="Freeform 102"/>
            <p:cNvSpPr>
              <a:spLocks/>
            </p:cNvSpPr>
            <p:nvPr/>
          </p:nvSpPr>
          <p:spPr bwMode="auto">
            <a:xfrm>
              <a:off x="3448" y="816"/>
              <a:ext cx="291" cy="238"/>
            </a:xfrm>
            <a:custGeom>
              <a:avLst/>
              <a:gdLst>
                <a:gd name="T0" fmla="*/ 0 w 344"/>
                <a:gd name="T1" fmla="*/ 123 h 281"/>
                <a:gd name="T2" fmla="*/ 149 w 344"/>
                <a:gd name="T3" fmla="*/ 0 h 2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4" h="281">
                  <a:moveTo>
                    <a:pt x="0" y="281"/>
                  </a:moveTo>
                  <a:lnTo>
                    <a:pt x="344" y="0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6306" name="Freeform 103"/>
            <p:cNvSpPr>
              <a:spLocks/>
            </p:cNvSpPr>
            <p:nvPr/>
          </p:nvSpPr>
          <p:spPr bwMode="auto">
            <a:xfrm>
              <a:off x="3726" y="584"/>
              <a:ext cx="305" cy="241"/>
            </a:xfrm>
            <a:custGeom>
              <a:avLst/>
              <a:gdLst>
                <a:gd name="T0" fmla="*/ 0 w 360"/>
                <a:gd name="T1" fmla="*/ 123 h 285"/>
                <a:gd name="T2" fmla="*/ 158 w 360"/>
                <a:gd name="T3" fmla="*/ 0 h 28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0" h="285">
                  <a:moveTo>
                    <a:pt x="0" y="285"/>
                  </a:moveTo>
                  <a:lnTo>
                    <a:pt x="360" y="0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6307" name="Freeform 104"/>
            <p:cNvSpPr>
              <a:spLocks/>
            </p:cNvSpPr>
            <p:nvPr/>
          </p:nvSpPr>
          <p:spPr bwMode="auto">
            <a:xfrm>
              <a:off x="4024" y="590"/>
              <a:ext cx="226" cy="567"/>
            </a:xfrm>
            <a:custGeom>
              <a:avLst/>
              <a:gdLst>
                <a:gd name="T0" fmla="*/ 0 w 303"/>
                <a:gd name="T1" fmla="*/ 0 h 768"/>
                <a:gd name="T2" fmla="*/ 70 w 303"/>
                <a:gd name="T3" fmla="*/ 168 h 7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3" h="768">
                  <a:moveTo>
                    <a:pt x="0" y="0"/>
                  </a:moveTo>
                  <a:lnTo>
                    <a:pt x="303" y="768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6308" name="AutoShape 105"/>
            <p:cNvSpPr>
              <a:spLocks/>
            </p:cNvSpPr>
            <p:nvPr/>
          </p:nvSpPr>
          <p:spPr bwMode="auto">
            <a:xfrm>
              <a:off x="2598" y="559"/>
              <a:ext cx="38" cy="634"/>
            </a:xfrm>
            <a:prstGeom prst="leftBrace">
              <a:avLst>
                <a:gd name="adj1" fmla="val 139035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309" name="Rectangle 106"/>
            <p:cNvSpPr>
              <a:spLocks noChangeArrowheads="1"/>
            </p:cNvSpPr>
            <p:nvPr/>
          </p:nvSpPr>
          <p:spPr bwMode="auto">
            <a:xfrm>
              <a:off x="4327" y="580"/>
              <a:ext cx="76" cy="78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6310" name="Rectangle 107"/>
            <p:cNvSpPr>
              <a:spLocks noChangeArrowheads="1"/>
            </p:cNvSpPr>
            <p:nvPr/>
          </p:nvSpPr>
          <p:spPr bwMode="auto">
            <a:xfrm>
              <a:off x="4327" y="773"/>
              <a:ext cx="76" cy="7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136311" name="Group 140"/>
            <p:cNvGrpSpPr>
              <a:grpSpLocks/>
            </p:cNvGrpSpPr>
            <p:nvPr/>
          </p:nvGrpSpPr>
          <p:grpSpPr bwMode="auto">
            <a:xfrm>
              <a:off x="2661" y="1164"/>
              <a:ext cx="126" cy="132"/>
              <a:chOff x="3878" y="1280"/>
              <a:chExt cx="148" cy="157"/>
            </a:xfrm>
          </p:grpSpPr>
          <p:sp>
            <p:nvSpPr>
              <p:cNvPr id="136321" name="Oval 141"/>
              <p:cNvSpPr>
                <a:spLocks noChangeArrowheads="1"/>
              </p:cNvSpPr>
              <p:nvPr/>
            </p:nvSpPr>
            <p:spPr bwMode="auto">
              <a:xfrm>
                <a:off x="3878" y="1280"/>
                <a:ext cx="148" cy="137"/>
              </a:xfrm>
              <a:prstGeom prst="ellipse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36322" name="Text Box 142"/>
              <p:cNvSpPr txBox="1">
                <a:spLocks noChangeArrowheads="1"/>
              </p:cNvSpPr>
              <p:nvPr/>
            </p:nvSpPr>
            <p:spPr bwMode="auto">
              <a:xfrm>
                <a:off x="3917" y="1288"/>
                <a:ext cx="86" cy="1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300" b="1" i="1"/>
                  <a:t>S</a:t>
                </a:r>
              </a:p>
            </p:txBody>
          </p:sp>
        </p:grpSp>
        <p:grpSp>
          <p:nvGrpSpPr>
            <p:cNvPr id="136312" name="Group 143"/>
            <p:cNvGrpSpPr>
              <a:grpSpLocks/>
            </p:cNvGrpSpPr>
            <p:nvPr/>
          </p:nvGrpSpPr>
          <p:grpSpPr bwMode="auto">
            <a:xfrm>
              <a:off x="4218" y="1157"/>
              <a:ext cx="126" cy="131"/>
              <a:chOff x="4014" y="1416"/>
              <a:chExt cx="148" cy="153"/>
            </a:xfrm>
          </p:grpSpPr>
          <p:sp>
            <p:nvSpPr>
              <p:cNvPr id="136319" name="Oval 144"/>
              <p:cNvSpPr>
                <a:spLocks noChangeArrowheads="1"/>
              </p:cNvSpPr>
              <p:nvPr/>
            </p:nvSpPr>
            <p:spPr bwMode="auto">
              <a:xfrm>
                <a:off x="4014" y="1416"/>
                <a:ext cx="148" cy="137"/>
              </a:xfrm>
              <a:prstGeom prst="ellipse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36320" name="Text Box 145"/>
              <p:cNvSpPr txBox="1">
                <a:spLocks noChangeArrowheads="1"/>
              </p:cNvSpPr>
              <p:nvPr/>
            </p:nvSpPr>
            <p:spPr bwMode="auto">
              <a:xfrm>
                <a:off x="4053" y="1423"/>
                <a:ext cx="86" cy="1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300" b="1" i="1"/>
                  <a:t>T</a:t>
                </a:r>
              </a:p>
            </p:txBody>
          </p:sp>
        </p:grpSp>
        <p:sp>
          <p:nvSpPr>
            <p:cNvPr id="136313" name="Text Box 146"/>
            <p:cNvSpPr txBox="1">
              <a:spLocks noChangeArrowheads="1"/>
            </p:cNvSpPr>
            <p:nvPr/>
          </p:nvSpPr>
          <p:spPr bwMode="auto">
            <a:xfrm>
              <a:off x="2040" y="789"/>
              <a:ext cx="593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Ebenen</a:t>
              </a:r>
              <a:endParaRPr lang="en-US" altLang="de-DE"/>
            </a:p>
          </p:txBody>
        </p:sp>
        <p:sp>
          <p:nvSpPr>
            <p:cNvPr id="136314" name="Text Box 152"/>
            <p:cNvSpPr txBox="1">
              <a:spLocks noChangeArrowheads="1"/>
            </p:cNvSpPr>
            <p:nvPr/>
          </p:nvSpPr>
          <p:spPr bwMode="auto">
            <a:xfrm>
              <a:off x="2830" y="1286"/>
              <a:ext cx="1299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1     2     3      4     5</a:t>
              </a:r>
              <a:endParaRPr lang="en-US" altLang="de-DE"/>
            </a:p>
          </p:txBody>
        </p:sp>
        <p:sp>
          <p:nvSpPr>
            <p:cNvPr id="136315" name="Text Box 153"/>
            <p:cNvSpPr txBox="1">
              <a:spLocks noChangeArrowheads="1"/>
            </p:cNvSpPr>
            <p:nvPr/>
          </p:nvSpPr>
          <p:spPr bwMode="auto">
            <a:xfrm>
              <a:off x="4432" y="498"/>
              <a:ext cx="1099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Teilweise belegt</a:t>
              </a:r>
              <a:endParaRPr lang="en-US" altLang="de-DE"/>
            </a:p>
          </p:txBody>
        </p:sp>
        <p:sp>
          <p:nvSpPr>
            <p:cNvPr id="136316" name="Text Box 154"/>
            <p:cNvSpPr txBox="1">
              <a:spLocks noChangeArrowheads="1"/>
            </p:cNvSpPr>
            <p:nvPr/>
          </p:nvSpPr>
          <p:spPr bwMode="auto">
            <a:xfrm>
              <a:off x="4432" y="702"/>
              <a:ext cx="759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Voll belegt</a:t>
              </a:r>
              <a:endParaRPr lang="en-US" altLang="de-DE"/>
            </a:p>
          </p:txBody>
        </p:sp>
        <p:sp>
          <p:nvSpPr>
            <p:cNvPr id="136317" name="Text Box 176"/>
            <p:cNvSpPr txBox="1">
              <a:spLocks noChangeArrowheads="1"/>
            </p:cNvSpPr>
            <p:nvPr/>
          </p:nvSpPr>
          <p:spPr bwMode="auto">
            <a:xfrm>
              <a:off x="2580" y="1606"/>
              <a:ext cx="1397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b) Ebenenzuordnung</a:t>
              </a:r>
              <a:endParaRPr lang="en-US" altLang="de-DE"/>
            </a:p>
          </p:txBody>
        </p:sp>
        <p:sp>
          <p:nvSpPr>
            <p:cNvPr id="136318" name="Text Box 178"/>
            <p:cNvSpPr txBox="1">
              <a:spLocks noChangeArrowheads="1"/>
            </p:cNvSpPr>
            <p:nvPr/>
          </p:nvSpPr>
          <p:spPr bwMode="auto">
            <a:xfrm>
              <a:off x="1968" y="1286"/>
              <a:ext cx="887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Turmkanten:</a:t>
              </a:r>
              <a:endParaRPr lang="en-US" altLang="de-DE"/>
            </a:p>
          </p:txBody>
        </p:sp>
      </p:grpSp>
      <p:sp>
        <p:nvSpPr>
          <p:cNvPr id="136235" name="Text Box 179"/>
          <p:cNvSpPr txBox="1">
            <a:spLocks noChangeArrowheads="1"/>
          </p:cNvSpPr>
          <p:nvPr/>
        </p:nvSpPr>
        <p:spPr bwMode="auto">
          <a:xfrm rot="-5400000">
            <a:off x="6984206" y="3545682"/>
            <a:ext cx="3957637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800">
                <a:solidFill>
                  <a:srgbClr val="B2B2B2"/>
                </a:solidFill>
              </a:rPr>
              <a:t>Nach Sherwani, N.; Bhingarde, S., Panyam, A.: Routing in the Third Dimension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29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29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29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Kapitel 7 – Flächenverdrahtung</a:t>
            </a:r>
            <a:endParaRPr lang="en-US" altLang="de-DE"/>
          </a:p>
        </p:txBody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281113"/>
            <a:ext cx="8193087" cy="4884737"/>
          </a:xfrm>
        </p:spPr>
        <p:txBody>
          <a:bodyPr/>
          <a:lstStyle/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7.1	Einführung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7.2	Begriffsbestimmungen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7.3	Festlegung der Netzreihenfolge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7.4	Manhattan- und euklidische Metrik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7.5	Verdrahtung der Versorgungsnetze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7.6	Optimierungsziele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7.7	Sequentielle Verdrahtungsalgorithmen 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200">
                <a:solidFill>
                  <a:srgbClr val="C0C0C0"/>
                </a:solidFill>
              </a:rPr>
              <a:t>	</a:t>
            </a:r>
            <a:r>
              <a:rPr lang="de-DE" altLang="de-DE" sz="1400">
                <a:solidFill>
                  <a:srgbClr val="C0C0C0"/>
                </a:solidFill>
              </a:rPr>
              <a:t>	</a:t>
            </a:r>
            <a:r>
              <a:rPr lang="de-DE" altLang="de-DE" sz="1600">
                <a:solidFill>
                  <a:srgbClr val="C0C0C0"/>
                </a:solidFill>
              </a:rPr>
              <a:t>7.7.1  Rasterverdrahtung nach </a:t>
            </a:r>
            <a:r>
              <a:rPr lang="de-DE" altLang="de-DE" sz="1600" i="1">
                <a:solidFill>
                  <a:srgbClr val="C0C0C0"/>
                </a:solidFill>
              </a:rPr>
              <a:t>Lee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600">
                <a:solidFill>
                  <a:srgbClr val="C0C0C0"/>
                </a:solidFill>
              </a:rPr>
              <a:t>		7.7.2  Rasterverdrahtung mit Wegwichtung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600">
                <a:solidFill>
                  <a:srgbClr val="C0C0C0"/>
                </a:solidFill>
              </a:rPr>
              <a:t>		7.7.3  Linienverdrahtung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7.8	Quasiparallele 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7.9	Dreidimensionale 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7.10	X-Verdrahtung</a:t>
            </a:r>
          </a:p>
          <a:p>
            <a:pPr marL="0" indent="0" defTabSz="849313">
              <a:lnSpc>
                <a:spcPct val="80000"/>
              </a:lnSpc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endParaRPr lang="de-DE" altLang="de-DE"/>
          </a:p>
        </p:txBody>
      </p:sp>
      <p:sp>
        <p:nvSpPr>
          <p:cNvPr id="137220" name="Line 4"/>
          <p:cNvSpPr>
            <a:spLocks noChangeShapeType="1"/>
          </p:cNvSpPr>
          <p:nvPr/>
        </p:nvSpPr>
        <p:spPr bwMode="auto">
          <a:xfrm>
            <a:off x="249238" y="5918200"/>
            <a:ext cx="411162" cy="0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7.10	X-Verdrahtung</a:t>
            </a:r>
          </a:p>
        </p:txBody>
      </p:sp>
      <p:sp>
        <p:nvSpPr>
          <p:cNvPr id="1382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30338"/>
            <a:ext cx="8308975" cy="5124450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de-DE" altLang="de-DE"/>
              <a:t>Nicht-orthogonaler Verdrahtungsstil auch bei digitalen Schaltungen</a:t>
            </a:r>
            <a:br>
              <a:rPr lang="de-DE" altLang="de-DE"/>
            </a:br>
            <a:endParaRPr lang="de-DE" altLang="de-DE"/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de-DE" altLang="de-DE"/>
              <a:t>Terminologie beruht auf der sog. λ-Geometrie. Der Wert λ repräsentiert hierbei die Anzahl möglicher Verdrahtungsrichtungen in der Ebene in aufeinander folgenden Winkeln von /λ:</a:t>
            </a:r>
          </a:p>
          <a:p>
            <a:pPr marL="588963" lvl="1" indent="-304800" defTabSz="849313">
              <a:tabLst>
                <a:tab pos="284163" algn="l"/>
                <a:tab pos="512763" algn="l"/>
              </a:tabLst>
            </a:pPr>
            <a:r>
              <a:rPr lang="de-DE" altLang="de-DE"/>
              <a:t>λ = 2 (90 Grad): </a:t>
            </a:r>
            <a:r>
              <a:rPr lang="de-DE" altLang="de-DE">
                <a:solidFill>
                  <a:srgbClr val="CC0000"/>
                </a:solidFill>
              </a:rPr>
              <a:t>Manhattan-Verdrahtung</a:t>
            </a:r>
            <a:r>
              <a:rPr lang="de-DE" altLang="de-DE"/>
              <a:t> (vier Verdrahtungsrichtungen)</a:t>
            </a:r>
          </a:p>
          <a:p>
            <a:pPr marL="588963" lvl="1" indent="-304800" defTabSz="849313">
              <a:tabLst>
                <a:tab pos="284163" algn="l"/>
                <a:tab pos="512763" algn="l"/>
              </a:tabLst>
            </a:pPr>
            <a:r>
              <a:rPr lang="de-DE" altLang="de-DE"/>
              <a:t>λ = 3 (60 Grad): </a:t>
            </a:r>
            <a:r>
              <a:rPr lang="de-DE" altLang="de-DE">
                <a:solidFill>
                  <a:srgbClr val="CC0000"/>
                </a:solidFill>
              </a:rPr>
              <a:t>Y-Verdrahtung</a:t>
            </a:r>
            <a:r>
              <a:rPr lang="de-DE" altLang="de-DE"/>
              <a:t> (sechs Verdrahtungsrichtungen)</a:t>
            </a:r>
          </a:p>
          <a:p>
            <a:pPr marL="588963" lvl="1" indent="-304800" defTabSz="849313">
              <a:tabLst>
                <a:tab pos="284163" algn="l"/>
                <a:tab pos="512763" algn="l"/>
              </a:tabLst>
            </a:pPr>
            <a:r>
              <a:rPr lang="de-DE" altLang="de-DE"/>
              <a:t>λ = 4 (45 Grad): </a:t>
            </a:r>
            <a:r>
              <a:rPr lang="de-DE" altLang="de-DE">
                <a:solidFill>
                  <a:srgbClr val="CC0000"/>
                </a:solidFill>
              </a:rPr>
              <a:t>X-Verdrahtung</a:t>
            </a:r>
            <a:r>
              <a:rPr lang="de-DE" altLang="de-DE"/>
              <a:t> (acht Verdrahtungsrichtungen)</a:t>
            </a:r>
            <a:br>
              <a:rPr lang="de-DE" altLang="de-DE"/>
            </a:br>
            <a:endParaRPr lang="de-DE" altLang="de-DE"/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de-DE" altLang="de-DE"/>
              <a:t>Vorteile: Minimierung der Verbindungslänge sowie der benötigten Vias, was sich in einer verringerten Verdrahtungsfläche und verbesserten Signaleigenschaften widerspiegelt </a:t>
            </a:r>
            <a:br>
              <a:rPr lang="de-DE" altLang="de-DE"/>
            </a:br>
            <a:endParaRPr lang="de-DE" altLang="de-DE"/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de-DE" altLang="de-DE"/>
              <a:t>Problem: Heutiger digitaler Entwurfsprozess ist auf orthogonale Strukturen ausgerichtet, womit Erweiterung langwierig und aufwendig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7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30338"/>
            <a:ext cx="8308975" cy="5124450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de-DE" altLang="de-DE"/>
              <a:t>Verdrahtungsplanung mittels oktilinearer Steinerbäume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de-DE" altLang="de-DE"/>
              <a:t>Mehr Freiheitsgrade zur optimierten Platzierung der Steinerpunkte</a:t>
            </a:r>
          </a:p>
        </p:txBody>
      </p:sp>
      <p:sp>
        <p:nvSpPr>
          <p:cNvPr id="139267" name="Rectangle 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/>
              <a:t>7.10.1	Oktilineare Steinerbäume</a:t>
            </a:r>
          </a:p>
        </p:txBody>
      </p:sp>
      <p:grpSp>
        <p:nvGrpSpPr>
          <p:cNvPr id="886852" name="Group 68"/>
          <p:cNvGrpSpPr>
            <a:grpSpLocks/>
          </p:cNvGrpSpPr>
          <p:nvPr/>
        </p:nvGrpSpPr>
        <p:grpSpPr bwMode="auto">
          <a:xfrm>
            <a:off x="1116013" y="2708275"/>
            <a:ext cx="2595562" cy="2441575"/>
            <a:chOff x="703" y="1706"/>
            <a:chExt cx="1635" cy="1538"/>
          </a:xfrm>
        </p:grpSpPr>
        <p:sp>
          <p:nvSpPr>
            <p:cNvPr id="139269" name="Line 8"/>
            <p:cNvSpPr>
              <a:spLocks noChangeShapeType="1"/>
            </p:cNvSpPr>
            <p:nvPr/>
          </p:nvSpPr>
          <p:spPr bwMode="auto">
            <a:xfrm>
              <a:off x="703" y="1706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70" name="Line 9"/>
            <p:cNvSpPr>
              <a:spLocks noChangeShapeType="1"/>
            </p:cNvSpPr>
            <p:nvPr/>
          </p:nvSpPr>
          <p:spPr bwMode="auto">
            <a:xfrm>
              <a:off x="703" y="1803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71" name="Line 10"/>
            <p:cNvSpPr>
              <a:spLocks noChangeShapeType="1"/>
            </p:cNvSpPr>
            <p:nvPr/>
          </p:nvSpPr>
          <p:spPr bwMode="auto">
            <a:xfrm>
              <a:off x="703" y="1899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72" name="Line 11"/>
            <p:cNvSpPr>
              <a:spLocks noChangeShapeType="1"/>
            </p:cNvSpPr>
            <p:nvPr/>
          </p:nvSpPr>
          <p:spPr bwMode="auto">
            <a:xfrm>
              <a:off x="703" y="1994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73" name="Line 12"/>
            <p:cNvSpPr>
              <a:spLocks noChangeShapeType="1"/>
            </p:cNvSpPr>
            <p:nvPr/>
          </p:nvSpPr>
          <p:spPr bwMode="auto">
            <a:xfrm>
              <a:off x="703" y="2091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74" name="Line 13"/>
            <p:cNvSpPr>
              <a:spLocks noChangeShapeType="1"/>
            </p:cNvSpPr>
            <p:nvPr/>
          </p:nvSpPr>
          <p:spPr bwMode="auto">
            <a:xfrm>
              <a:off x="703" y="2187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75" name="Line 14"/>
            <p:cNvSpPr>
              <a:spLocks noChangeShapeType="1"/>
            </p:cNvSpPr>
            <p:nvPr/>
          </p:nvSpPr>
          <p:spPr bwMode="auto">
            <a:xfrm>
              <a:off x="703" y="2282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76" name="Line 15"/>
            <p:cNvSpPr>
              <a:spLocks noChangeShapeType="1"/>
            </p:cNvSpPr>
            <p:nvPr/>
          </p:nvSpPr>
          <p:spPr bwMode="auto">
            <a:xfrm>
              <a:off x="703" y="2379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77" name="Line 16"/>
            <p:cNvSpPr>
              <a:spLocks noChangeShapeType="1"/>
            </p:cNvSpPr>
            <p:nvPr/>
          </p:nvSpPr>
          <p:spPr bwMode="auto">
            <a:xfrm>
              <a:off x="703" y="2475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78" name="Line 17"/>
            <p:cNvSpPr>
              <a:spLocks noChangeShapeType="1"/>
            </p:cNvSpPr>
            <p:nvPr/>
          </p:nvSpPr>
          <p:spPr bwMode="auto">
            <a:xfrm>
              <a:off x="703" y="2571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79" name="Line 18"/>
            <p:cNvSpPr>
              <a:spLocks noChangeShapeType="1"/>
            </p:cNvSpPr>
            <p:nvPr/>
          </p:nvSpPr>
          <p:spPr bwMode="auto">
            <a:xfrm>
              <a:off x="703" y="2667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80" name="Line 19"/>
            <p:cNvSpPr>
              <a:spLocks noChangeShapeType="1"/>
            </p:cNvSpPr>
            <p:nvPr/>
          </p:nvSpPr>
          <p:spPr bwMode="auto">
            <a:xfrm>
              <a:off x="703" y="2763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81" name="Line 20"/>
            <p:cNvSpPr>
              <a:spLocks noChangeShapeType="1"/>
            </p:cNvSpPr>
            <p:nvPr/>
          </p:nvSpPr>
          <p:spPr bwMode="auto">
            <a:xfrm>
              <a:off x="703" y="2859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82" name="Line 21"/>
            <p:cNvSpPr>
              <a:spLocks noChangeShapeType="1"/>
            </p:cNvSpPr>
            <p:nvPr/>
          </p:nvSpPr>
          <p:spPr bwMode="auto">
            <a:xfrm>
              <a:off x="703" y="2955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83" name="Line 22"/>
            <p:cNvSpPr>
              <a:spLocks noChangeShapeType="1"/>
            </p:cNvSpPr>
            <p:nvPr/>
          </p:nvSpPr>
          <p:spPr bwMode="auto">
            <a:xfrm>
              <a:off x="703" y="3051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84" name="Line 23"/>
            <p:cNvSpPr>
              <a:spLocks noChangeShapeType="1"/>
            </p:cNvSpPr>
            <p:nvPr/>
          </p:nvSpPr>
          <p:spPr bwMode="auto">
            <a:xfrm>
              <a:off x="703" y="3147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85" name="Line 24"/>
            <p:cNvSpPr>
              <a:spLocks noChangeShapeType="1"/>
            </p:cNvSpPr>
            <p:nvPr/>
          </p:nvSpPr>
          <p:spPr bwMode="auto">
            <a:xfrm>
              <a:off x="703" y="3051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86" name="Line 25"/>
            <p:cNvSpPr>
              <a:spLocks noChangeShapeType="1"/>
            </p:cNvSpPr>
            <p:nvPr/>
          </p:nvSpPr>
          <p:spPr bwMode="auto">
            <a:xfrm>
              <a:off x="703" y="1706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87" name="Line 26"/>
            <p:cNvSpPr>
              <a:spLocks noChangeShapeType="1"/>
            </p:cNvSpPr>
            <p:nvPr/>
          </p:nvSpPr>
          <p:spPr bwMode="auto">
            <a:xfrm>
              <a:off x="800" y="1706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88" name="Line 27"/>
            <p:cNvSpPr>
              <a:spLocks noChangeShapeType="1"/>
            </p:cNvSpPr>
            <p:nvPr/>
          </p:nvSpPr>
          <p:spPr bwMode="auto">
            <a:xfrm>
              <a:off x="896" y="1706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89" name="Line 28"/>
            <p:cNvSpPr>
              <a:spLocks noChangeShapeType="1"/>
            </p:cNvSpPr>
            <p:nvPr/>
          </p:nvSpPr>
          <p:spPr bwMode="auto">
            <a:xfrm>
              <a:off x="992" y="1706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90" name="Line 29"/>
            <p:cNvSpPr>
              <a:spLocks noChangeShapeType="1"/>
            </p:cNvSpPr>
            <p:nvPr/>
          </p:nvSpPr>
          <p:spPr bwMode="auto">
            <a:xfrm>
              <a:off x="1088" y="1706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91" name="Line 30"/>
            <p:cNvSpPr>
              <a:spLocks noChangeShapeType="1"/>
            </p:cNvSpPr>
            <p:nvPr/>
          </p:nvSpPr>
          <p:spPr bwMode="auto">
            <a:xfrm>
              <a:off x="1184" y="1706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92" name="Line 31"/>
            <p:cNvSpPr>
              <a:spLocks noChangeShapeType="1"/>
            </p:cNvSpPr>
            <p:nvPr/>
          </p:nvSpPr>
          <p:spPr bwMode="auto">
            <a:xfrm>
              <a:off x="1280" y="1706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93" name="Line 32"/>
            <p:cNvSpPr>
              <a:spLocks noChangeShapeType="1"/>
            </p:cNvSpPr>
            <p:nvPr/>
          </p:nvSpPr>
          <p:spPr bwMode="auto">
            <a:xfrm flipH="1">
              <a:off x="1376" y="1706"/>
              <a:ext cx="1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94" name="Line 33"/>
            <p:cNvSpPr>
              <a:spLocks noChangeShapeType="1"/>
            </p:cNvSpPr>
            <p:nvPr/>
          </p:nvSpPr>
          <p:spPr bwMode="auto">
            <a:xfrm>
              <a:off x="1472" y="1706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95" name="Line 34"/>
            <p:cNvSpPr>
              <a:spLocks noChangeShapeType="1"/>
            </p:cNvSpPr>
            <p:nvPr/>
          </p:nvSpPr>
          <p:spPr bwMode="auto">
            <a:xfrm>
              <a:off x="1568" y="1706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96" name="Line 35"/>
            <p:cNvSpPr>
              <a:spLocks noChangeShapeType="1"/>
            </p:cNvSpPr>
            <p:nvPr/>
          </p:nvSpPr>
          <p:spPr bwMode="auto">
            <a:xfrm>
              <a:off x="1665" y="1706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97" name="Line 36"/>
            <p:cNvSpPr>
              <a:spLocks noChangeShapeType="1"/>
            </p:cNvSpPr>
            <p:nvPr/>
          </p:nvSpPr>
          <p:spPr bwMode="auto">
            <a:xfrm flipH="1">
              <a:off x="1760" y="1706"/>
              <a:ext cx="1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98" name="Line 37"/>
            <p:cNvSpPr>
              <a:spLocks noChangeShapeType="1"/>
            </p:cNvSpPr>
            <p:nvPr/>
          </p:nvSpPr>
          <p:spPr bwMode="auto">
            <a:xfrm flipH="1">
              <a:off x="1856" y="1706"/>
              <a:ext cx="1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299" name="Line 38"/>
            <p:cNvSpPr>
              <a:spLocks noChangeShapeType="1"/>
            </p:cNvSpPr>
            <p:nvPr/>
          </p:nvSpPr>
          <p:spPr bwMode="auto">
            <a:xfrm>
              <a:off x="1953" y="1706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300" name="Line 39"/>
            <p:cNvSpPr>
              <a:spLocks noChangeShapeType="1"/>
            </p:cNvSpPr>
            <p:nvPr/>
          </p:nvSpPr>
          <p:spPr bwMode="auto">
            <a:xfrm>
              <a:off x="2049" y="1706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301" name="Line 40"/>
            <p:cNvSpPr>
              <a:spLocks noChangeShapeType="1"/>
            </p:cNvSpPr>
            <p:nvPr/>
          </p:nvSpPr>
          <p:spPr bwMode="auto">
            <a:xfrm>
              <a:off x="2144" y="1706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302" name="Line 41"/>
            <p:cNvSpPr>
              <a:spLocks noChangeShapeType="1"/>
            </p:cNvSpPr>
            <p:nvPr/>
          </p:nvSpPr>
          <p:spPr bwMode="auto">
            <a:xfrm>
              <a:off x="2241" y="1706"/>
              <a:ext cx="0" cy="1537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303" name="Line 42"/>
            <p:cNvSpPr>
              <a:spLocks noChangeShapeType="1"/>
            </p:cNvSpPr>
            <p:nvPr/>
          </p:nvSpPr>
          <p:spPr bwMode="auto">
            <a:xfrm>
              <a:off x="2337" y="1706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304" name="Rectangle 43"/>
            <p:cNvSpPr>
              <a:spLocks noChangeArrowheads="1"/>
            </p:cNvSpPr>
            <p:nvPr/>
          </p:nvSpPr>
          <p:spPr bwMode="auto">
            <a:xfrm>
              <a:off x="1040" y="2138"/>
              <a:ext cx="95" cy="97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9305" name="Rectangle 44"/>
            <p:cNvSpPr>
              <a:spLocks noChangeArrowheads="1"/>
            </p:cNvSpPr>
            <p:nvPr/>
          </p:nvSpPr>
          <p:spPr bwMode="auto">
            <a:xfrm>
              <a:off x="2193" y="2619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9306" name="Rectangle 45"/>
            <p:cNvSpPr>
              <a:spLocks noChangeArrowheads="1"/>
            </p:cNvSpPr>
            <p:nvPr/>
          </p:nvSpPr>
          <p:spPr bwMode="auto">
            <a:xfrm>
              <a:off x="848" y="2331"/>
              <a:ext cx="96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9307" name="Rectangle 46"/>
            <p:cNvSpPr>
              <a:spLocks noChangeArrowheads="1"/>
            </p:cNvSpPr>
            <p:nvPr/>
          </p:nvSpPr>
          <p:spPr bwMode="auto">
            <a:xfrm>
              <a:off x="2000" y="3099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9308" name="Rectangle 47"/>
            <p:cNvSpPr>
              <a:spLocks noChangeArrowheads="1"/>
            </p:cNvSpPr>
            <p:nvPr/>
          </p:nvSpPr>
          <p:spPr bwMode="auto">
            <a:xfrm>
              <a:off x="1328" y="2811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9309" name="Rectangle 48"/>
            <p:cNvSpPr>
              <a:spLocks noChangeArrowheads="1"/>
            </p:cNvSpPr>
            <p:nvPr/>
          </p:nvSpPr>
          <p:spPr bwMode="auto">
            <a:xfrm>
              <a:off x="944" y="3099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9310" name="Rectangle 49"/>
            <p:cNvSpPr>
              <a:spLocks noChangeArrowheads="1"/>
            </p:cNvSpPr>
            <p:nvPr/>
          </p:nvSpPr>
          <p:spPr bwMode="auto">
            <a:xfrm>
              <a:off x="1712" y="1754"/>
              <a:ext cx="96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9311" name="Rectangle 50"/>
            <p:cNvSpPr>
              <a:spLocks noChangeArrowheads="1"/>
            </p:cNvSpPr>
            <p:nvPr/>
          </p:nvSpPr>
          <p:spPr bwMode="auto">
            <a:xfrm>
              <a:off x="2000" y="2043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9312" name="Rectangle 51"/>
            <p:cNvSpPr>
              <a:spLocks noChangeArrowheads="1"/>
            </p:cNvSpPr>
            <p:nvPr/>
          </p:nvSpPr>
          <p:spPr bwMode="auto">
            <a:xfrm>
              <a:off x="1712" y="2331"/>
              <a:ext cx="96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9313" name="Rectangle 52"/>
            <p:cNvSpPr>
              <a:spLocks noChangeArrowheads="1"/>
            </p:cNvSpPr>
            <p:nvPr/>
          </p:nvSpPr>
          <p:spPr bwMode="auto">
            <a:xfrm>
              <a:off x="1809" y="2619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39314" name="Line 53"/>
            <p:cNvSpPr>
              <a:spLocks noChangeShapeType="1"/>
            </p:cNvSpPr>
            <p:nvPr/>
          </p:nvSpPr>
          <p:spPr bwMode="auto">
            <a:xfrm flipV="1">
              <a:off x="896" y="2187"/>
              <a:ext cx="192" cy="1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315" name="Line 54"/>
            <p:cNvSpPr>
              <a:spLocks noChangeShapeType="1"/>
            </p:cNvSpPr>
            <p:nvPr/>
          </p:nvSpPr>
          <p:spPr bwMode="auto">
            <a:xfrm>
              <a:off x="896" y="2379"/>
              <a:ext cx="384" cy="38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316" name="Line 55"/>
            <p:cNvSpPr>
              <a:spLocks noChangeShapeType="1"/>
            </p:cNvSpPr>
            <p:nvPr/>
          </p:nvSpPr>
          <p:spPr bwMode="auto">
            <a:xfrm flipV="1">
              <a:off x="991" y="2864"/>
              <a:ext cx="289" cy="28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317" name="Line 56"/>
            <p:cNvSpPr>
              <a:spLocks noChangeShapeType="1"/>
            </p:cNvSpPr>
            <p:nvPr/>
          </p:nvSpPr>
          <p:spPr bwMode="auto">
            <a:xfrm flipV="1">
              <a:off x="2048" y="2859"/>
              <a:ext cx="0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318" name="Line 57"/>
            <p:cNvSpPr>
              <a:spLocks noChangeShapeType="1"/>
            </p:cNvSpPr>
            <p:nvPr/>
          </p:nvSpPr>
          <p:spPr bwMode="auto">
            <a:xfrm flipV="1">
              <a:off x="1376" y="2667"/>
              <a:ext cx="192" cy="1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319" name="Line 58"/>
            <p:cNvSpPr>
              <a:spLocks noChangeShapeType="1"/>
            </p:cNvSpPr>
            <p:nvPr/>
          </p:nvSpPr>
          <p:spPr bwMode="auto">
            <a:xfrm>
              <a:off x="704" y="3244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320" name="Line 59"/>
            <p:cNvSpPr>
              <a:spLocks noChangeShapeType="1"/>
            </p:cNvSpPr>
            <p:nvPr/>
          </p:nvSpPr>
          <p:spPr bwMode="auto">
            <a:xfrm flipV="1">
              <a:off x="1761" y="2367"/>
              <a:ext cx="4" cy="3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321" name="Line 60"/>
            <p:cNvSpPr>
              <a:spLocks noChangeShapeType="1"/>
            </p:cNvSpPr>
            <p:nvPr/>
          </p:nvSpPr>
          <p:spPr bwMode="auto">
            <a:xfrm>
              <a:off x="1857" y="2667"/>
              <a:ext cx="38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322" name="Line 61"/>
            <p:cNvSpPr>
              <a:spLocks noChangeShapeType="1"/>
            </p:cNvSpPr>
            <p:nvPr/>
          </p:nvSpPr>
          <p:spPr bwMode="auto">
            <a:xfrm flipV="1">
              <a:off x="1568" y="2667"/>
              <a:ext cx="287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9323" name="Group 62"/>
            <p:cNvGrpSpPr>
              <a:grpSpLocks/>
            </p:cNvGrpSpPr>
            <p:nvPr/>
          </p:nvGrpSpPr>
          <p:grpSpPr bwMode="auto">
            <a:xfrm>
              <a:off x="1760" y="1803"/>
              <a:ext cx="288" cy="576"/>
              <a:chOff x="3073" y="1214"/>
              <a:chExt cx="288" cy="576"/>
            </a:xfrm>
          </p:grpSpPr>
          <p:sp>
            <p:nvSpPr>
              <p:cNvPr id="139327" name="Line 63"/>
              <p:cNvSpPr>
                <a:spLocks noChangeShapeType="1"/>
              </p:cNvSpPr>
              <p:nvPr/>
            </p:nvSpPr>
            <p:spPr bwMode="auto">
              <a:xfrm flipV="1">
                <a:off x="3073" y="1502"/>
                <a:ext cx="288" cy="28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328" name="Line 64"/>
              <p:cNvSpPr>
                <a:spLocks noChangeShapeType="1"/>
              </p:cNvSpPr>
              <p:nvPr/>
            </p:nvSpPr>
            <p:spPr bwMode="auto">
              <a:xfrm flipH="1" flipV="1">
                <a:off x="3073" y="1214"/>
                <a:ext cx="288" cy="28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39324" name="Line 65"/>
            <p:cNvSpPr>
              <a:spLocks noChangeShapeType="1"/>
            </p:cNvSpPr>
            <p:nvPr/>
          </p:nvSpPr>
          <p:spPr bwMode="auto">
            <a:xfrm flipV="1">
              <a:off x="1283" y="2859"/>
              <a:ext cx="9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325" name="Line 66"/>
            <p:cNvSpPr>
              <a:spLocks noChangeShapeType="1"/>
            </p:cNvSpPr>
            <p:nvPr/>
          </p:nvSpPr>
          <p:spPr bwMode="auto">
            <a:xfrm flipV="1">
              <a:off x="1280" y="2768"/>
              <a:ext cx="0" cy="9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326" name="Line 67"/>
            <p:cNvSpPr>
              <a:spLocks noChangeShapeType="1"/>
            </p:cNvSpPr>
            <p:nvPr/>
          </p:nvSpPr>
          <p:spPr bwMode="auto">
            <a:xfrm flipV="1">
              <a:off x="2049" y="2667"/>
              <a:ext cx="0" cy="1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7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867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86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7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867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6787" grpId="0" build="p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28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30338"/>
            <a:ext cx="7708900" cy="5124450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b="1" dirty="0" err="1"/>
              <a:t>Oktilinearer</a:t>
            </a:r>
            <a:r>
              <a:rPr lang="de-DE" altLang="de-DE" b="1" dirty="0"/>
              <a:t> Steinerbaum-Algorithmus</a:t>
            </a:r>
          </a:p>
          <a:p>
            <a:pPr marL="323850" indent="-323850" defTabSz="849313">
              <a:buFont typeface="Symbol" pitchFamily="18" charset="2"/>
              <a:buAutoNum type="arabicPeriod"/>
              <a:tabLst>
                <a:tab pos="284163" algn="l"/>
                <a:tab pos="512763" algn="l"/>
              </a:tabLst>
            </a:pPr>
            <a:r>
              <a:rPr lang="de-DE" altLang="de-DE" dirty="0"/>
              <a:t>Verbinden von jeweils drei benachbarten Netzanschlüssen durch Delaunay-Triangulation </a:t>
            </a:r>
          </a:p>
          <a:p>
            <a:pPr marL="323850" indent="-323850" defTabSz="849313">
              <a:buFont typeface="Symbol" pitchFamily="18" charset="2"/>
              <a:buAutoNum type="arabicPeriod"/>
              <a:tabLst>
                <a:tab pos="284163" algn="l"/>
                <a:tab pos="512763" algn="l"/>
              </a:tabLst>
            </a:pPr>
            <a:r>
              <a:rPr lang="de-DE" altLang="de-DE" dirty="0"/>
              <a:t>Für jedes Dreieck </a:t>
            </a:r>
            <a:r>
              <a:rPr lang="de-DE" altLang="de-DE" i="1" dirty="0"/>
              <a:t>T </a:t>
            </a:r>
            <a:r>
              <a:rPr lang="de-DE" altLang="de-DE" dirty="0"/>
              <a:t>: Bestimmung der minimalen </a:t>
            </a:r>
            <a:r>
              <a:rPr lang="de-DE" altLang="de-DE" dirty="0" err="1"/>
              <a:t>oktilinearen</a:t>
            </a:r>
            <a:r>
              <a:rPr lang="de-DE" altLang="de-DE" dirty="0"/>
              <a:t> Verbindungslänge für die drei beteiligten Netzanschlüsse</a:t>
            </a:r>
          </a:p>
          <a:p>
            <a:pPr marL="323850" indent="-323850" defTabSz="849313">
              <a:buFont typeface="Symbol" pitchFamily="18" charset="2"/>
              <a:buAutoNum type="arabicPeriod"/>
              <a:tabLst>
                <a:tab pos="284163" algn="l"/>
                <a:tab pos="512763" algn="l"/>
              </a:tabLst>
            </a:pPr>
            <a:r>
              <a:rPr lang="de-DE" altLang="de-DE" dirty="0"/>
              <a:t>Sortieren aller Dreiecke </a:t>
            </a:r>
            <a:r>
              <a:rPr lang="de-DE" altLang="de-DE" i="1" dirty="0"/>
              <a:t>T</a:t>
            </a:r>
            <a:r>
              <a:rPr lang="de-DE" altLang="de-DE" dirty="0"/>
              <a:t>  in aufsteigender Reihenfolge ihrer Verbindungslängen</a:t>
            </a:r>
          </a:p>
          <a:p>
            <a:pPr marL="323850" indent="-323850" defTabSz="849313">
              <a:buFont typeface="Symbol" pitchFamily="18" charset="2"/>
              <a:buAutoNum type="arabicPeriod"/>
              <a:tabLst>
                <a:tab pos="284163" algn="l"/>
                <a:tab pos="512763" algn="l"/>
              </a:tabLst>
            </a:pPr>
            <a:r>
              <a:rPr lang="de-DE" altLang="de-DE" dirty="0"/>
              <a:t>Für jedes Dreieck </a:t>
            </a:r>
            <a:r>
              <a:rPr lang="de-DE" altLang="de-DE" i="1" dirty="0"/>
              <a:t>T</a:t>
            </a:r>
            <a:r>
              <a:rPr lang="de-DE" altLang="de-DE" dirty="0"/>
              <a:t> in sortierter Liste:</a:t>
            </a:r>
          </a:p>
          <a:p>
            <a:pPr marL="588963" lvl="1" indent="-304800" defTabSz="849313">
              <a:buFont typeface="Symbol" pitchFamily="18" charset="2"/>
              <a:buAutoNum type="alphaLcParenR"/>
              <a:tabLst>
                <a:tab pos="284163" algn="l"/>
                <a:tab pos="512763" algn="l"/>
              </a:tabLst>
            </a:pPr>
            <a:r>
              <a:rPr lang="de-DE" altLang="de-DE" dirty="0"/>
              <a:t>  Verdrahtung des Dreiecks mit minimaler Verbindungslänge</a:t>
            </a:r>
          </a:p>
          <a:p>
            <a:pPr marL="588963" lvl="1" indent="-304800" defTabSz="849313">
              <a:buFont typeface="Symbol" pitchFamily="18" charset="2"/>
              <a:buAutoNum type="alphaLcParenR"/>
              <a:tabLst>
                <a:tab pos="284163" algn="l"/>
                <a:tab pos="512763" algn="l"/>
              </a:tabLst>
            </a:pPr>
            <a:r>
              <a:rPr lang="de-DE" altLang="de-DE" dirty="0"/>
              <a:t>  Einfügen des neuen Subgraphen in den OMST des Netzes</a:t>
            </a:r>
          </a:p>
          <a:p>
            <a:pPr marL="588963" lvl="1" indent="-304800" defTabSz="849313">
              <a:buFont typeface="Symbol" pitchFamily="18" charset="2"/>
              <a:buAutoNum type="alphaLcParenR"/>
              <a:tabLst>
                <a:tab pos="284163" algn="l"/>
                <a:tab pos="512763" algn="l"/>
              </a:tabLst>
            </a:pPr>
            <a:r>
              <a:rPr lang="de-DE" altLang="de-DE" dirty="0"/>
              <a:t>  Optimieren des OMST.</a:t>
            </a:r>
            <a:r>
              <a:rPr lang="en-US" altLang="de-DE" dirty="0"/>
              <a:t> </a:t>
            </a:r>
            <a:endParaRPr lang="de-DE" altLang="de-DE" dirty="0"/>
          </a:p>
        </p:txBody>
      </p:sp>
      <p:sp>
        <p:nvSpPr>
          <p:cNvPr id="140291" name="Rectangle 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/>
              <a:t>7.10.1	Oktilineare Steinerbäume</a:t>
            </a:r>
          </a:p>
        </p:txBody>
      </p:sp>
      <p:sp>
        <p:nvSpPr>
          <p:cNvPr id="140292" name="Text Box 8"/>
          <p:cNvSpPr txBox="1">
            <a:spLocks noChangeArrowheads="1"/>
          </p:cNvSpPr>
          <p:nvPr/>
        </p:nvSpPr>
        <p:spPr bwMode="auto">
          <a:xfrm rot="-5400000">
            <a:off x="6786563" y="3343275"/>
            <a:ext cx="4357688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800">
                <a:solidFill>
                  <a:srgbClr val="B2B2B2"/>
                </a:solidFill>
              </a:rPr>
              <a:t>Nach Ho, T.-Y.; Chang, et. al.: Multilevel Full-Chip Routing for the X-Based Architecture</a:t>
            </a:r>
          </a:p>
        </p:txBody>
      </p:sp>
      <p:sp>
        <p:nvSpPr>
          <p:cNvPr id="865289" name="Text Box 9"/>
          <p:cNvSpPr txBox="1">
            <a:spLocks noChangeArrowheads="1"/>
          </p:cNvSpPr>
          <p:nvPr/>
        </p:nvSpPr>
        <p:spPr bwMode="auto">
          <a:xfrm>
            <a:off x="608013" y="5476875"/>
            <a:ext cx="7991475" cy="889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CC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en-US" altLang="de-DE"/>
              <a:t>* Mit dem Verfahren der </a:t>
            </a:r>
            <a:r>
              <a:rPr lang="en-US" altLang="de-DE">
                <a:solidFill>
                  <a:srgbClr val="CC0000"/>
                </a:solidFill>
              </a:rPr>
              <a:t>Delaunay-Triangulation</a:t>
            </a:r>
            <a:r>
              <a:rPr lang="en-US" altLang="de-DE"/>
              <a:t> werden Punkte so zu Dreiecken</a:t>
            </a:r>
            <a:br>
              <a:rPr lang="en-US" altLang="de-DE"/>
            </a:br>
            <a:r>
              <a:rPr lang="en-US" altLang="de-DE"/>
              <a:t>vernetzt, dass innerhalb des Kreises, auf dem die drei Dreieckspunkte liegen, </a:t>
            </a:r>
            <a:br>
              <a:rPr lang="en-US" altLang="de-DE"/>
            </a:br>
            <a:r>
              <a:rPr lang="en-US" altLang="de-DE"/>
              <a:t>keine anderen Punkte enthalten sind.  </a:t>
            </a:r>
          </a:p>
        </p:txBody>
      </p:sp>
      <p:sp>
        <p:nvSpPr>
          <p:cNvPr id="865290" name="Text Box 10"/>
          <p:cNvSpPr txBox="1">
            <a:spLocks noChangeArrowheads="1"/>
          </p:cNvSpPr>
          <p:nvPr/>
        </p:nvSpPr>
        <p:spPr bwMode="auto">
          <a:xfrm>
            <a:off x="3203575" y="2060575"/>
            <a:ext cx="365125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de-DE"/>
              <a:t>*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2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652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2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652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65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5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6529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5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2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652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28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86528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28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6528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28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6528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28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86528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28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86528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5283" grpId="0" build="p"/>
      <p:bldP spid="86529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7.2	Begriffsbestimmungen</a:t>
            </a:r>
          </a:p>
        </p:txBody>
      </p:sp>
      <p:sp>
        <p:nvSpPr>
          <p:cNvPr id="17411" name="Text Box 3"/>
          <p:cNvSpPr txBox="1">
            <a:spLocks noChangeArrowheads="1"/>
          </p:cNvSpPr>
          <p:nvPr/>
        </p:nvSpPr>
        <p:spPr bwMode="auto">
          <a:xfrm>
            <a:off x="827584" y="1370013"/>
            <a:ext cx="5973073" cy="42176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squar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dirty="0"/>
              <a:t>Symmetrische Signalübertragung </a:t>
            </a:r>
            <a:r>
              <a:rPr lang="de-DE" altLang="de-DE" dirty="0"/>
              <a:t>(Differential pair </a:t>
            </a:r>
            <a:r>
              <a:rPr lang="de-DE" altLang="de-DE" dirty="0" err="1"/>
              <a:t>routing</a:t>
            </a:r>
            <a:r>
              <a:rPr lang="de-DE" altLang="de-DE" dirty="0"/>
              <a:t>) </a:t>
            </a:r>
            <a:endParaRPr lang="en-US" altLang="de-DE" dirty="0"/>
          </a:p>
        </p:txBody>
      </p:sp>
      <p:sp>
        <p:nvSpPr>
          <p:cNvPr id="757764" name="Rectangle 4"/>
          <p:cNvSpPr>
            <a:spLocks noChangeAspect="1" noChangeArrowheads="1"/>
          </p:cNvSpPr>
          <p:nvPr/>
        </p:nvSpPr>
        <p:spPr bwMode="auto">
          <a:xfrm>
            <a:off x="4495800" y="2519363"/>
            <a:ext cx="2562225" cy="2441575"/>
          </a:xfrm>
          <a:prstGeom prst="rect">
            <a:avLst/>
          </a:prstGeom>
          <a:solidFill>
            <a:srgbClr val="DDDDDD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65" name="Rectangle 5"/>
          <p:cNvSpPr>
            <a:spLocks noChangeAspect="1" noChangeArrowheads="1"/>
          </p:cNvSpPr>
          <p:nvPr/>
        </p:nvSpPr>
        <p:spPr bwMode="auto">
          <a:xfrm>
            <a:off x="833438" y="2519363"/>
            <a:ext cx="2562225" cy="2441575"/>
          </a:xfrm>
          <a:prstGeom prst="rect">
            <a:avLst/>
          </a:prstGeom>
          <a:solidFill>
            <a:srgbClr val="DDDDDD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66" name="Rectangle 6"/>
          <p:cNvSpPr>
            <a:spLocks noChangeAspect="1" noChangeArrowheads="1"/>
          </p:cNvSpPr>
          <p:nvPr/>
        </p:nvSpPr>
        <p:spPr bwMode="auto">
          <a:xfrm>
            <a:off x="1662113" y="2743200"/>
            <a:ext cx="573087" cy="5476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67" name="Rectangle 7"/>
          <p:cNvSpPr>
            <a:spLocks noChangeAspect="1" noChangeArrowheads="1"/>
          </p:cNvSpPr>
          <p:nvPr/>
        </p:nvSpPr>
        <p:spPr bwMode="auto">
          <a:xfrm>
            <a:off x="2257425" y="2743200"/>
            <a:ext cx="569913" cy="5476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68" name="Rectangle 8"/>
          <p:cNvSpPr>
            <a:spLocks noChangeAspect="1" noChangeArrowheads="1"/>
          </p:cNvSpPr>
          <p:nvPr/>
        </p:nvSpPr>
        <p:spPr bwMode="auto">
          <a:xfrm>
            <a:off x="1147763" y="3144838"/>
            <a:ext cx="80962" cy="658812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69" name="Rectangle 9"/>
          <p:cNvSpPr>
            <a:spLocks noChangeAspect="1" noChangeArrowheads="1"/>
          </p:cNvSpPr>
          <p:nvPr/>
        </p:nvSpPr>
        <p:spPr bwMode="auto">
          <a:xfrm>
            <a:off x="1400175" y="3154363"/>
            <a:ext cx="79375" cy="461962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70" name="Rectangle 10"/>
          <p:cNvSpPr>
            <a:spLocks noChangeAspect="1" noChangeArrowheads="1"/>
          </p:cNvSpPr>
          <p:nvPr/>
        </p:nvSpPr>
        <p:spPr bwMode="auto">
          <a:xfrm>
            <a:off x="1231900" y="3740150"/>
            <a:ext cx="1630363" cy="82550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71" name="Rectangle 11"/>
          <p:cNvSpPr>
            <a:spLocks noChangeAspect="1" noChangeArrowheads="1"/>
          </p:cNvSpPr>
          <p:nvPr/>
        </p:nvSpPr>
        <p:spPr bwMode="auto">
          <a:xfrm>
            <a:off x="1492250" y="3556000"/>
            <a:ext cx="1600200" cy="80963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72" name="Rectangle 12"/>
          <p:cNvSpPr>
            <a:spLocks noChangeAspect="1" noChangeArrowheads="1"/>
          </p:cNvSpPr>
          <p:nvPr/>
        </p:nvSpPr>
        <p:spPr bwMode="auto">
          <a:xfrm>
            <a:off x="1479550" y="4114800"/>
            <a:ext cx="568325" cy="53181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73" name="Rectangle 13"/>
          <p:cNvSpPr>
            <a:spLocks noChangeAspect="1" noChangeArrowheads="1"/>
          </p:cNvSpPr>
          <p:nvPr/>
        </p:nvSpPr>
        <p:spPr bwMode="auto">
          <a:xfrm>
            <a:off x="2066925" y="4114800"/>
            <a:ext cx="571500" cy="5349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74" name="Rectangle 14"/>
          <p:cNvSpPr>
            <a:spLocks noChangeAspect="1" noChangeArrowheads="1"/>
          </p:cNvSpPr>
          <p:nvPr/>
        </p:nvSpPr>
        <p:spPr bwMode="auto">
          <a:xfrm>
            <a:off x="3016250" y="3560763"/>
            <a:ext cx="87313" cy="650875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75" name="Rectangle 15"/>
          <p:cNvSpPr>
            <a:spLocks noChangeAspect="1" noChangeArrowheads="1"/>
          </p:cNvSpPr>
          <p:nvPr/>
        </p:nvSpPr>
        <p:spPr bwMode="auto">
          <a:xfrm>
            <a:off x="2794000" y="3752850"/>
            <a:ext cx="69850" cy="46831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76" name="Line 16"/>
          <p:cNvSpPr>
            <a:spLocks noChangeAspect="1" noChangeShapeType="1"/>
          </p:cNvSpPr>
          <p:nvPr/>
        </p:nvSpPr>
        <p:spPr bwMode="auto">
          <a:xfrm>
            <a:off x="3017838" y="4151313"/>
            <a:ext cx="96837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777" name="Line 17"/>
          <p:cNvSpPr>
            <a:spLocks noChangeAspect="1" noChangeShapeType="1"/>
          </p:cNvSpPr>
          <p:nvPr/>
        </p:nvSpPr>
        <p:spPr bwMode="auto">
          <a:xfrm>
            <a:off x="2797175" y="4160838"/>
            <a:ext cx="79375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778" name="Line 18"/>
          <p:cNvSpPr>
            <a:spLocks noChangeAspect="1" noChangeShapeType="1"/>
          </p:cNvSpPr>
          <p:nvPr/>
        </p:nvSpPr>
        <p:spPr bwMode="auto">
          <a:xfrm flipH="1">
            <a:off x="1144588" y="3241675"/>
            <a:ext cx="98425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779" name="Line 19"/>
          <p:cNvSpPr>
            <a:spLocks noChangeAspect="1" noChangeShapeType="1"/>
          </p:cNvSpPr>
          <p:nvPr/>
        </p:nvSpPr>
        <p:spPr bwMode="auto">
          <a:xfrm flipH="1">
            <a:off x="1403350" y="3241675"/>
            <a:ext cx="96838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780" name="Rectangle 20"/>
          <p:cNvSpPr>
            <a:spLocks noChangeAspect="1" noChangeArrowheads="1"/>
          </p:cNvSpPr>
          <p:nvPr/>
        </p:nvSpPr>
        <p:spPr bwMode="auto">
          <a:xfrm>
            <a:off x="4837113" y="3459163"/>
            <a:ext cx="1138237" cy="112712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81" name="Rectangle 21"/>
          <p:cNvSpPr>
            <a:spLocks noChangeAspect="1" noChangeArrowheads="1"/>
          </p:cNvSpPr>
          <p:nvPr/>
        </p:nvSpPr>
        <p:spPr bwMode="auto">
          <a:xfrm>
            <a:off x="4837113" y="3829050"/>
            <a:ext cx="884237" cy="103188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82" name="Rectangle 22"/>
          <p:cNvSpPr>
            <a:spLocks noChangeAspect="1" noChangeArrowheads="1"/>
          </p:cNvSpPr>
          <p:nvPr/>
        </p:nvSpPr>
        <p:spPr bwMode="auto">
          <a:xfrm>
            <a:off x="5643563" y="3841750"/>
            <a:ext cx="71437" cy="400050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83" name="Rectangle 23"/>
          <p:cNvSpPr>
            <a:spLocks noChangeAspect="1" noChangeArrowheads="1"/>
          </p:cNvSpPr>
          <p:nvPr/>
        </p:nvSpPr>
        <p:spPr bwMode="auto">
          <a:xfrm>
            <a:off x="5922963" y="3192463"/>
            <a:ext cx="71437" cy="379412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84" name="Rectangle 24"/>
          <p:cNvSpPr>
            <a:spLocks noChangeAspect="1" noChangeArrowheads="1"/>
          </p:cNvSpPr>
          <p:nvPr/>
        </p:nvSpPr>
        <p:spPr bwMode="auto">
          <a:xfrm>
            <a:off x="5721350" y="4162425"/>
            <a:ext cx="246063" cy="100013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85" name="Rectangle 25"/>
          <p:cNvSpPr>
            <a:spLocks noChangeAspect="1" noChangeArrowheads="1"/>
          </p:cNvSpPr>
          <p:nvPr/>
        </p:nvSpPr>
        <p:spPr bwMode="auto">
          <a:xfrm>
            <a:off x="5945188" y="3822700"/>
            <a:ext cx="73025" cy="439738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86" name="Rectangle 26"/>
          <p:cNvSpPr>
            <a:spLocks noChangeAspect="1" noChangeArrowheads="1"/>
          </p:cNvSpPr>
          <p:nvPr/>
        </p:nvSpPr>
        <p:spPr bwMode="auto">
          <a:xfrm>
            <a:off x="5984875" y="3189288"/>
            <a:ext cx="619125" cy="93662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87" name="Rectangle 27"/>
          <p:cNvSpPr>
            <a:spLocks noChangeAspect="1" noChangeArrowheads="1"/>
          </p:cNvSpPr>
          <p:nvPr/>
        </p:nvSpPr>
        <p:spPr bwMode="auto">
          <a:xfrm>
            <a:off x="5999163" y="3819525"/>
            <a:ext cx="419100" cy="103188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88" name="Rectangle 28"/>
          <p:cNvSpPr>
            <a:spLocks noChangeAspect="1" noChangeArrowheads="1"/>
          </p:cNvSpPr>
          <p:nvPr/>
        </p:nvSpPr>
        <p:spPr bwMode="auto">
          <a:xfrm>
            <a:off x="6551613" y="3192463"/>
            <a:ext cx="71437" cy="439737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89" name="Line 29"/>
          <p:cNvSpPr>
            <a:spLocks noChangeAspect="1" noChangeShapeType="1"/>
          </p:cNvSpPr>
          <p:nvPr/>
        </p:nvSpPr>
        <p:spPr bwMode="auto">
          <a:xfrm flipH="1">
            <a:off x="6551613" y="3562350"/>
            <a:ext cx="82550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790" name="Line 30"/>
          <p:cNvSpPr>
            <a:spLocks noChangeAspect="1" noChangeShapeType="1"/>
          </p:cNvSpPr>
          <p:nvPr/>
        </p:nvSpPr>
        <p:spPr bwMode="auto">
          <a:xfrm flipH="1" flipV="1">
            <a:off x="4905375" y="3832225"/>
            <a:ext cx="0" cy="131763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791" name="Line 31"/>
          <p:cNvSpPr>
            <a:spLocks noChangeAspect="1" noChangeShapeType="1"/>
          </p:cNvSpPr>
          <p:nvPr/>
        </p:nvSpPr>
        <p:spPr bwMode="auto">
          <a:xfrm flipH="1" flipV="1">
            <a:off x="4905375" y="3462338"/>
            <a:ext cx="0" cy="131762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792" name="Line 32"/>
          <p:cNvSpPr>
            <a:spLocks noChangeAspect="1" noChangeShapeType="1"/>
          </p:cNvSpPr>
          <p:nvPr/>
        </p:nvSpPr>
        <p:spPr bwMode="auto">
          <a:xfrm flipH="1" flipV="1">
            <a:off x="6350000" y="3822700"/>
            <a:ext cx="0" cy="130175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793" name="Rectangle 33"/>
          <p:cNvSpPr>
            <a:spLocks noChangeAspect="1" noChangeArrowheads="1"/>
          </p:cNvSpPr>
          <p:nvPr/>
        </p:nvSpPr>
        <p:spPr bwMode="auto">
          <a:xfrm>
            <a:off x="1065213" y="2743200"/>
            <a:ext cx="573087" cy="5476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94" name="Rectangle 34"/>
          <p:cNvSpPr>
            <a:spLocks noChangeAspect="1" noChangeArrowheads="1"/>
          </p:cNvSpPr>
          <p:nvPr/>
        </p:nvSpPr>
        <p:spPr bwMode="auto">
          <a:xfrm>
            <a:off x="2665413" y="4114800"/>
            <a:ext cx="534987" cy="5349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95" name="Rectangle 35"/>
          <p:cNvSpPr>
            <a:spLocks noChangeAspect="1" noChangeArrowheads="1"/>
          </p:cNvSpPr>
          <p:nvPr/>
        </p:nvSpPr>
        <p:spPr bwMode="auto">
          <a:xfrm>
            <a:off x="4495800" y="3173413"/>
            <a:ext cx="463550" cy="97948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96" name="Rectangle 36"/>
          <p:cNvSpPr>
            <a:spLocks noChangeAspect="1" noChangeArrowheads="1"/>
          </p:cNvSpPr>
          <p:nvPr/>
        </p:nvSpPr>
        <p:spPr bwMode="auto">
          <a:xfrm>
            <a:off x="6264275" y="3503613"/>
            <a:ext cx="793750" cy="58896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97" name="Rectangle 37"/>
          <p:cNvSpPr>
            <a:spLocks noChangeAspect="1" noChangeArrowheads="1"/>
          </p:cNvSpPr>
          <p:nvPr/>
        </p:nvSpPr>
        <p:spPr bwMode="auto">
          <a:xfrm>
            <a:off x="5578475" y="3806825"/>
            <a:ext cx="174625" cy="1762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98" name="Rectangle 38"/>
          <p:cNvSpPr>
            <a:spLocks noChangeAspect="1" noChangeArrowheads="1"/>
          </p:cNvSpPr>
          <p:nvPr/>
        </p:nvSpPr>
        <p:spPr bwMode="auto">
          <a:xfrm>
            <a:off x="6489700" y="3143250"/>
            <a:ext cx="176213" cy="1762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799" name="Rectangle 39"/>
          <p:cNvSpPr>
            <a:spLocks noChangeAspect="1" noChangeArrowheads="1"/>
          </p:cNvSpPr>
          <p:nvPr/>
        </p:nvSpPr>
        <p:spPr bwMode="auto">
          <a:xfrm>
            <a:off x="5872163" y="3143250"/>
            <a:ext cx="174625" cy="17462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800" name="Rectangle 40"/>
          <p:cNvSpPr>
            <a:spLocks noChangeAspect="1" noChangeArrowheads="1"/>
          </p:cNvSpPr>
          <p:nvPr/>
        </p:nvSpPr>
        <p:spPr bwMode="auto">
          <a:xfrm>
            <a:off x="5870575" y="3413125"/>
            <a:ext cx="174625" cy="1778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801" name="Rectangle 41"/>
          <p:cNvSpPr>
            <a:spLocks noChangeAspect="1" noChangeArrowheads="1"/>
          </p:cNvSpPr>
          <p:nvPr/>
        </p:nvSpPr>
        <p:spPr bwMode="auto">
          <a:xfrm>
            <a:off x="5889625" y="3795713"/>
            <a:ext cx="176213" cy="17621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802" name="Rectangle 42"/>
          <p:cNvSpPr>
            <a:spLocks noChangeAspect="1" noChangeArrowheads="1"/>
          </p:cNvSpPr>
          <p:nvPr/>
        </p:nvSpPr>
        <p:spPr bwMode="auto">
          <a:xfrm>
            <a:off x="5895975" y="4127500"/>
            <a:ext cx="177800" cy="1778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803" name="Rectangle 43"/>
          <p:cNvSpPr>
            <a:spLocks noChangeAspect="1" noChangeArrowheads="1"/>
          </p:cNvSpPr>
          <p:nvPr/>
        </p:nvSpPr>
        <p:spPr bwMode="auto">
          <a:xfrm>
            <a:off x="5607050" y="4125913"/>
            <a:ext cx="176213" cy="1778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804" name="Rectangle 44"/>
          <p:cNvSpPr>
            <a:spLocks noChangeAspect="1" noChangeArrowheads="1"/>
          </p:cNvSpPr>
          <p:nvPr/>
        </p:nvSpPr>
        <p:spPr bwMode="auto">
          <a:xfrm>
            <a:off x="2740025" y="3706813"/>
            <a:ext cx="174625" cy="17462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805" name="Rectangle 45"/>
          <p:cNvSpPr>
            <a:spLocks noChangeAspect="1" noChangeArrowheads="1"/>
          </p:cNvSpPr>
          <p:nvPr/>
        </p:nvSpPr>
        <p:spPr bwMode="auto">
          <a:xfrm>
            <a:off x="2963863" y="3511550"/>
            <a:ext cx="176212" cy="1762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806" name="Rectangle 46"/>
          <p:cNvSpPr>
            <a:spLocks noChangeAspect="1" noChangeArrowheads="1"/>
          </p:cNvSpPr>
          <p:nvPr/>
        </p:nvSpPr>
        <p:spPr bwMode="auto">
          <a:xfrm>
            <a:off x="1349375" y="3487738"/>
            <a:ext cx="174625" cy="17621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807" name="Rectangle 47"/>
          <p:cNvSpPr>
            <a:spLocks noChangeAspect="1" noChangeArrowheads="1"/>
          </p:cNvSpPr>
          <p:nvPr/>
        </p:nvSpPr>
        <p:spPr bwMode="auto">
          <a:xfrm>
            <a:off x="1119188" y="3694113"/>
            <a:ext cx="176212" cy="17621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808" name="Rectangle 48"/>
          <p:cNvSpPr>
            <a:spLocks noChangeAspect="1" noChangeArrowheads="1"/>
          </p:cNvSpPr>
          <p:nvPr/>
        </p:nvSpPr>
        <p:spPr bwMode="auto">
          <a:xfrm>
            <a:off x="1063625" y="4114800"/>
            <a:ext cx="388938" cy="5349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809" name="Rectangle 49"/>
          <p:cNvSpPr>
            <a:spLocks noChangeAspect="1" noChangeArrowheads="1"/>
          </p:cNvSpPr>
          <p:nvPr/>
        </p:nvSpPr>
        <p:spPr bwMode="auto">
          <a:xfrm>
            <a:off x="2857500" y="2743200"/>
            <a:ext cx="342900" cy="5476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7810" name="Text Box 50"/>
          <p:cNvSpPr txBox="1">
            <a:spLocks noChangeArrowheads="1"/>
          </p:cNvSpPr>
          <p:nvPr/>
        </p:nvSpPr>
        <p:spPr bwMode="auto">
          <a:xfrm>
            <a:off x="1835150" y="3213100"/>
            <a:ext cx="387350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 sz="1500"/>
              <a:t>1</a:t>
            </a:r>
            <a:endParaRPr lang="en-US" altLang="de-DE" sz="1500"/>
          </a:p>
        </p:txBody>
      </p:sp>
      <p:sp>
        <p:nvSpPr>
          <p:cNvPr id="757811" name="Text Box 51"/>
          <p:cNvSpPr txBox="1">
            <a:spLocks noChangeArrowheads="1"/>
          </p:cNvSpPr>
          <p:nvPr/>
        </p:nvSpPr>
        <p:spPr bwMode="auto">
          <a:xfrm>
            <a:off x="5508625" y="3089275"/>
            <a:ext cx="387350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 sz="1500"/>
              <a:t>1</a:t>
            </a:r>
            <a:endParaRPr lang="en-US" altLang="de-DE" sz="1500"/>
          </a:p>
        </p:txBody>
      </p:sp>
      <p:sp>
        <p:nvSpPr>
          <p:cNvPr id="757812" name="Text Box 52"/>
          <p:cNvSpPr txBox="1">
            <a:spLocks noChangeArrowheads="1"/>
          </p:cNvSpPr>
          <p:nvPr/>
        </p:nvSpPr>
        <p:spPr bwMode="auto">
          <a:xfrm>
            <a:off x="1835150" y="3716338"/>
            <a:ext cx="387350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 sz="1500"/>
              <a:t>2</a:t>
            </a:r>
            <a:endParaRPr lang="en-US" altLang="de-DE" sz="1500"/>
          </a:p>
        </p:txBody>
      </p:sp>
      <p:sp>
        <p:nvSpPr>
          <p:cNvPr id="757813" name="Text Box 53"/>
          <p:cNvSpPr txBox="1">
            <a:spLocks noChangeArrowheads="1"/>
          </p:cNvSpPr>
          <p:nvPr/>
        </p:nvSpPr>
        <p:spPr bwMode="auto">
          <a:xfrm>
            <a:off x="5219700" y="3881438"/>
            <a:ext cx="387350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 sz="1500"/>
              <a:t>2</a:t>
            </a:r>
            <a:endParaRPr lang="en-US" altLang="de-DE" sz="1500"/>
          </a:p>
        </p:txBody>
      </p:sp>
      <p:sp>
        <p:nvSpPr>
          <p:cNvPr id="757814" name="Text Box 54"/>
          <p:cNvSpPr txBox="1">
            <a:spLocks noChangeArrowheads="1"/>
          </p:cNvSpPr>
          <p:nvPr/>
        </p:nvSpPr>
        <p:spPr bwMode="auto">
          <a:xfrm>
            <a:off x="815975" y="5291138"/>
            <a:ext cx="2047875" cy="4111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(</a:t>
            </a:r>
            <a:r>
              <a:rPr lang="de-DE" altLang="de-DE" i="1"/>
              <a:t>R</a:t>
            </a:r>
            <a:r>
              <a:rPr lang="de-DE" altLang="de-DE" baseline="-25000"/>
              <a:t>1</a:t>
            </a:r>
            <a:r>
              <a:rPr lang="de-DE" altLang="de-DE"/>
              <a:t>, </a:t>
            </a:r>
            <a:r>
              <a:rPr lang="de-DE" altLang="de-DE" i="1"/>
              <a:t>C</a:t>
            </a:r>
            <a:r>
              <a:rPr lang="de-DE" altLang="de-DE" baseline="-25000"/>
              <a:t>1</a:t>
            </a:r>
            <a:r>
              <a:rPr lang="de-DE" altLang="de-DE"/>
              <a:t>) = (</a:t>
            </a:r>
            <a:r>
              <a:rPr lang="de-DE" altLang="de-DE" i="1"/>
              <a:t>R</a:t>
            </a:r>
            <a:r>
              <a:rPr lang="de-DE" altLang="de-DE" baseline="-25000"/>
              <a:t>2</a:t>
            </a:r>
            <a:r>
              <a:rPr lang="de-DE" altLang="de-DE"/>
              <a:t>, </a:t>
            </a:r>
            <a:r>
              <a:rPr lang="de-DE" altLang="de-DE" i="1"/>
              <a:t>C</a:t>
            </a:r>
            <a:r>
              <a:rPr lang="de-DE" altLang="de-DE" baseline="-25000"/>
              <a:t>2</a:t>
            </a:r>
            <a:r>
              <a:rPr lang="de-DE" altLang="de-DE"/>
              <a:t>) </a:t>
            </a:r>
            <a:endParaRPr lang="en-US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57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57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57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577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57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57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57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57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57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757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757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57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57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757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57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757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757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757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757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757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757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7578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757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757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757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757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757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757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3" dur="500"/>
                                        <p:tgtEl>
                                          <p:spTgt spid="757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7577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500"/>
                                        <p:tgtEl>
                                          <p:spTgt spid="757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2" dur="500"/>
                                        <p:tgtEl>
                                          <p:spTgt spid="757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5" dur="500"/>
                                        <p:tgtEl>
                                          <p:spTgt spid="757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8" dur="500"/>
                                        <p:tgtEl>
                                          <p:spTgt spid="757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1" dur="500"/>
                                        <p:tgtEl>
                                          <p:spTgt spid="757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4" dur="500"/>
                                        <p:tgtEl>
                                          <p:spTgt spid="757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7" dur="500"/>
                                        <p:tgtEl>
                                          <p:spTgt spid="757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7577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3" dur="500"/>
                                        <p:tgtEl>
                                          <p:spTgt spid="757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6" dur="500"/>
                                        <p:tgtEl>
                                          <p:spTgt spid="757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9" dur="500"/>
                                        <p:tgtEl>
                                          <p:spTgt spid="757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2" dur="500"/>
                                        <p:tgtEl>
                                          <p:spTgt spid="7577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5" dur="500"/>
                                        <p:tgtEl>
                                          <p:spTgt spid="757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8" dur="500"/>
                                        <p:tgtEl>
                                          <p:spTgt spid="757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1" dur="500"/>
                                        <p:tgtEl>
                                          <p:spTgt spid="757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4" dur="500"/>
                                        <p:tgtEl>
                                          <p:spTgt spid="757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7" dur="500"/>
                                        <p:tgtEl>
                                          <p:spTgt spid="757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0" dur="500"/>
                                        <p:tgtEl>
                                          <p:spTgt spid="757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3" dur="500"/>
                                        <p:tgtEl>
                                          <p:spTgt spid="757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6" dur="500"/>
                                        <p:tgtEl>
                                          <p:spTgt spid="7578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9" dur="500"/>
                                        <p:tgtEl>
                                          <p:spTgt spid="757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7764" grpId="0" animBg="1"/>
      <p:bldP spid="757765" grpId="0" animBg="1"/>
      <p:bldP spid="757766" grpId="0" animBg="1"/>
      <p:bldP spid="757767" grpId="0" animBg="1"/>
      <p:bldP spid="757768" grpId="0" animBg="1"/>
      <p:bldP spid="757769" grpId="0" animBg="1"/>
      <p:bldP spid="757770" grpId="0" animBg="1"/>
      <p:bldP spid="757771" grpId="0" animBg="1"/>
      <p:bldP spid="757772" grpId="0" animBg="1"/>
      <p:bldP spid="757773" grpId="0" animBg="1"/>
      <p:bldP spid="757774" grpId="0" animBg="1"/>
      <p:bldP spid="757775" grpId="0" animBg="1"/>
      <p:bldP spid="757776" grpId="0" animBg="1"/>
      <p:bldP spid="757777" grpId="0" animBg="1"/>
      <p:bldP spid="757778" grpId="0" animBg="1"/>
      <p:bldP spid="757779" grpId="0" animBg="1"/>
      <p:bldP spid="757780" grpId="0" animBg="1"/>
      <p:bldP spid="757781" grpId="0" animBg="1"/>
      <p:bldP spid="757782" grpId="0" animBg="1"/>
      <p:bldP spid="757783" grpId="0" animBg="1"/>
      <p:bldP spid="757784" grpId="0" animBg="1"/>
      <p:bldP spid="757785" grpId="0" animBg="1"/>
      <p:bldP spid="757786" grpId="0" animBg="1"/>
      <p:bldP spid="757787" grpId="0" animBg="1"/>
      <p:bldP spid="757788" grpId="0" animBg="1"/>
      <p:bldP spid="757789" grpId="0" animBg="1"/>
      <p:bldP spid="757790" grpId="0" animBg="1"/>
      <p:bldP spid="757791" grpId="0" animBg="1"/>
      <p:bldP spid="757792" grpId="0" animBg="1"/>
      <p:bldP spid="757793" grpId="0" animBg="1"/>
      <p:bldP spid="757794" grpId="0" animBg="1"/>
      <p:bldP spid="757795" grpId="0" animBg="1"/>
      <p:bldP spid="757796" grpId="0" animBg="1"/>
      <p:bldP spid="757797" grpId="0" animBg="1"/>
      <p:bldP spid="757798" grpId="0" animBg="1"/>
      <p:bldP spid="757799" grpId="0" animBg="1"/>
      <p:bldP spid="757800" grpId="0" animBg="1"/>
      <p:bldP spid="757801" grpId="0" animBg="1"/>
      <p:bldP spid="757802" grpId="0" animBg="1"/>
      <p:bldP spid="757803" grpId="0" animBg="1"/>
      <p:bldP spid="757804" grpId="0" animBg="1"/>
      <p:bldP spid="757805" grpId="0" animBg="1"/>
      <p:bldP spid="757806" grpId="0" animBg="1"/>
      <p:bldP spid="757807" grpId="0" animBg="1"/>
      <p:bldP spid="757808" grpId="0" animBg="1"/>
      <p:bldP spid="757809" grpId="0" animBg="1"/>
      <p:bldP spid="757810" grpId="0"/>
      <p:bldP spid="757811" grpId="0"/>
      <p:bldP spid="757812" grpId="0"/>
      <p:bldP spid="757813" grpId="0"/>
      <p:bldP spid="757814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7.10.1	Oktilineare Steinerbäume: Beispiel</a:t>
            </a:r>
          </a:p>
        </p:txBody>
      </p:sp>
      <p:sp>
        <p:nvSpPr>
          <p:cNvPr id="141315" name="Line 71"/>
          <p:cNvSpPr>
            <a:spLocks noChangeShapeType="1"/>
          </p:cNvSpPr>
          <p:nvPr/>
        </p:nvSpPr>
        <p:spPr bwMode="auto">
          <a:xfrm>
            <a:off x="250825" y="1989138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16" name="Line 72"/>
          <p:cNvSpPr>
            <a:spLocks noChangeShapeType="1"/>
          </p:cNvSpPr>
          <p:nvPr/>
        </p:nvSpPr>
        <p:spPr bwMode="auto">
          <a:xfrm>
            <a:off x="250825" y="21431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17" name="Line 73"/>
          <p:cNvSpPr>
            <a:spLocks noChangeShapeType="1"/>
          </p:cNvSpPr>
          <p:nvPr/>
        </p:nvSpPr>
        <p:spPr bwMode="auto">
          <a:xfrm>
            <a:off x="250825" y="22955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18" name="Line 74"/>
          <p:cNvSpPr>
            <a:spLocks noChangeShapeType="1"/>
          </p:cNvSpPr>
          <p:nvPr/>
        </p:nvSpPr>
        <p:spPr bwMode="auto">
          <a:xfrm>
            <a:off x="250825" y="2446338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19" name="Line 75"/>
          <p:cNvSpPr>
            <a:spLocks noChangeShapeType="1"/>
          </p:cNvSpPr>
          <p:nvPr/>
        </p:nvSpPr>
        <p:spPr bwMode="auto">
          <a:xfrm>
            <a:off x="250825" y="26003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20" name="Line 76"/>
          <p:cNvSpPr>
            <a:spLocks noChangeShapeType="1"/>
          </p:cNvSpPr>
          <p:nvPr/>
        </p:nvSpPr>
        <p:spPr bwMode="auto">
          <a:xfrm>
            <a:off x="250825" y="27527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21" name="Line 77"/>
          <p:cNvSpPr>
            <a:spLocks noChangeShapeType="1"/>
          </p:cNvSpPr>
          <p:nvPr/>
        </p:nvSpPr>
        <p:spPr bwMode="auto">
          <a:xfrm>
            <a:off x="250825" y="2903538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22" name="Line 78"/>
          <p:cNvSpPr>
            <a:spLocks noChangeShapeType="1"/>
          </p:cNvSpPr>
          <p:nvPr/>
        </p:nvSpPr>
        <p:spPr bwMode="auto">
          <a:xfrm>
            <a:off x="250825" y="30575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23" name="Line 79"/>
          <p:cNvSpPr>
            <a:spLocks noChangeShapeType="1"/>
          </p:cNvSpPr>
          <p:nvPr/>
        </p:nvSpPr>
        <p:spPr bwMode="auto">
          <a:xfrm>
            <a:off x="250825" y="32099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24" name="Line 80"/>
          <p:cNvSpPr>
            <a:spLocks noChangeShapeType="1"/>
          </p:cNvSpPr>
          <p:nvPr/>
        </p:nvSpPr>
        <p:spPr bwMode="auto">
          <a:xfrm>
            <a:off x="250825" y="33623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25" name="Line 81"/>
          <p:cNvSpPr>
            <a:spLocks noChangeShapeType="1"/>
          </p:cNvSpPr>
          <p:nvPr/>
        </p:nvSpPr>
        <p:spPr bwMode="auto">
          <a:xfrm>
            <a:off x="250825" y="35147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26" name="Line 82"/>
          <p:cNvSpPr>
            <a:spLocks noChangeShapeType="1"/>
          </p:cNvSpPr>
          <p:nvPr/>
        </p:nvSpPr>
        <p:spPr bwMode="auto">
          <a:xfrm>
            <a:off x="250825" y="36671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27" name="Line 83"/>
          <p:cNvSpPr>
            <a:spLocks noChangeShapeType="1"/>
          </p:cNvSpPr>
          <p:nvPr/>
        </p:nvSpPr>
        <p:spPr bwMode="auto">
          <a:xfrm>
            <a:off x="250825" y="38195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28" name="Line 84"/>
          <p:cNvSpPr>
            <a:spLocks noChangeShapeType="1"/>
          </p:cNvSpPr>
          <p:nvPr/>
        </p:nvSpPr>
        <p:spPr bwMode="auto">
          <a:xfrm>
            <a:off x="250825" y="39719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29" name="Line 85"/>
          <p:cNvSpPr>
            <a:spLocks noChangeShapeType="1"/>
          </p:cNvSpPr>
          <p:nvPr/>
        </p:nvSpPr>
        <p:spPr bwMode="auto">
          <a:xfrm>
            <a:off x="250825" y="41243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30" name="Line 86"/>
          <p:cNvSpPr>
            <a:spLocks noChangeShapeType="1"/>
          </p:cNvSpPr>
          <p:nvPr/>
        </p:nvSpPr>
        <p:spPr bwMode="auto">
          <a:xfrm>
            <a:off x="250825" y="42767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31" name="Line 87"/>
          <p:cNvSpPr>
            <a:spLocks noChangeShapeType="1"/>
          </p:cNvSpPr>
          <p:nvPr/>
        </p:nvSpPr>
        <p:spPr bwMode="auto">
          <a:xfrm>
            <a:off x="250825" y="4430713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32" name="Line 88"/>
          <p:cNvSpPr>
            <a:spLocks noChangeShapeType="1"/>
          </p:cNvSpPr>
          <p:nvPr/>
        </p:nvSpPr>
        <p:spPr bwMode="auto">
          <a:xfrm>
            <a:off x="250825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33" name="Line 89"/>
          <p:cNvSpPr>
            <a:spLocks noChangeShapeType="1"/>
          </p:cNvSpPr>
          <p:nvPr/>
        </p:nvSpPr>
        <p:spPr bwMode="auto">
          <a:xfrm>
            <a:off x="403225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34" name="Line 90"/>
          <p:cNvSpPr>
            <a:spLocks noChangeShapeType="1"/>
          </p:cNvSpPr>
          <p:nvPr/>
        </p:nvSpPr>
        <p:spPr bwMode="auto">
          <a:xfrm>
            <a:off x="555625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35" name="Line 91"/>
          <p:cNvSpPr>
            <a:spLocks noChangeShapeType="1"/>
          </p:cNvSpPr>
          <p:nvPr/>
        </p:nvSpPr>
        <p:spPr bwMode="auto">
          <a:xfrm>
            <a:off x="709613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36" name="Line 92"/>
          <p:cNvSpPr>
            <a:spLocks noChangeShapeType="1"/>
          </p:cNvSpPr>
          <p:nvPr/>
        </p:nvSpPr>
        <p:spPr bwMode="auto">
          <a:xfrm flipH="1">
            <a:off x="860425" y="1989138"/>
            <a:ext cx="1588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37" name="Line 93"/>
          <p:cNvSpPr>
            <a:spLocks noChangeShapeType="1"/>
          </p:cNvSpPr>
          <p:nvPr/>
        </p:nvSpPr>
        <p:spPr bwMode="auto">
          <a:xfrm>
            <a:off x="1012825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38" name="Line 94"/>
          <p:cNvSpPr>
            <a:spLocks noChangeShapeType="1"/>
          </p:cNvSpPr>
          <p:nvPr/>
        </p:nvSpPr>
        <p:spPr bwMode="auto">
          <a:xfrm>
            <a:off x="1166813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39" name="Line 95"/>
          <p:cNvSpPr>
            <a:spLocks noChangeShapeType="1"/>
          </p:cNvSpPr>
          <p:nvPr/>
        </p:nvSpPr>
        <p:spPr bwMode="auto">
          <a:xfrm>
            <a:off x="1317625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40" name="Line 96"/>
          <p:cNvSpPr>
            <a:spLocks noChangeShapeType="1"/>
          </p:cNvSpPr>
          <p:nvPr/>
        </p:nvSpPr>
        <p:spPr bwMode="auto">
          <a:xfrm flipH="1">
            <a:off x="1470025" y="1989138"/>
            <a:ext cx="1588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41" name="Line 97"/>
          <p:cNvSpPr>
            <a:spLocks noChangeShapeType="1"/>
          </p:cNvSpPr>
          <p:nvPr/>
        </p:nvSpPr>
        <p:spPr bwMode="auto">
          <a:xfrm>
            <a:off x="1624013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42" name="Line 98"/>
          <p:cNvSpPr>
            <a:spLocks noChangeShapeType="1"/>
          </p:cNvSpPr>
          <p:nvPr/>
        </p:nvSpPr>
        <p:spPr bwMode="auto">
          <a:xfrm>
            <a:off x="1774825" y="1989138"/>
            <a:ext cx="1588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43" name="Line 99"/>
          <p:cNvSpPr>
            <a:spLocks noChangeShapeType="1"/>
          </p:cNvSpPr>
          <p:nvPr/>
        </p:nvSpPr>
        <p:spPr bwMode="auto">
          <a:xfrm>
            <a:off x="1927225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44" name="Line 100"/>
          <p:cNvSpPr>
            <a:spLocks noChangeShapeType="1"/>
          </p:cNvSpPr>
          <p:nvPr/>
        </p:nvSpPr>
        <p:spPr bwMode="auto">
          <a:xfrm>
            <a:off x="2081213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45" name="Line 101"/>
          <p:cNvSpPr>
            <a:spLocks noChangeShapeType="1"/>
          </p:cNvSpPr>
          <p:nvPr/>
        </p:nvSpPr>
        <p:spPr bwMode="auto">
          <a:xfrm>
            <a:off x="2232025" y="1989138"/>
            <a:ext cx="1588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46" name="Line 102"/>
          <p:cNvSpPr>
            <a:spLocks noChangeShapeType="1"/>
          </p:cNvSpPr>
          <p:nvPr/>
        </p:nvSpPr>
        <p:spPr bwMode="auto">
          <a:xfrm>
            <a:off x="2386013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47" name="Line 103"/>
          <p:cNvSpPr>
            <a:spLocks noChangeShapeType="1"/>
          </p:cNvSpPr>
          <p:nvPr/>
        </p:nvSpPr>
        <p:spPr bwMode="auto">
          <a:xfrm>
            <a:off x="2536825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48" name="Line 104"/>
          <p:cNvSpPr>
            <a:spLocks noChangeShapeType="1"/>
          </p:cNvSpPr>
          <p:nvPr/>
        </p:nvSpPr>
        <p:spPr bwMode="auto">
          <a:xfrm>
            <a:off x="2690813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49" name="Line 105"/>
          <p:cNvSpPr>
            <a:spLocks noChangeShapeType="1"/>
          </p:cNvSpPr>
          <p:nvPr/>
        </p:nvSpPr>
        <p:spPr bwMode="auto">
          <a:xfrm>
            <a:off x="2843213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1350" name="Rectangle 108"/>
          <p:cNvSpPr>
            <a:spLocks noChangeArrowheads="1"/>
          </p:cNvSpPr>
          <p:nvPr/>
        </p:nvSpPr>
        <p:spPr bwMode="auto">
          <a:xfrm>
            <a:off x="784225" y="2674938"/>
            <a:ext cx="152400" cy="153987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1351" name="Rectangle 109"/>
          <p:cNvSpPr>
            <a:spLocks noChangeArrowheads="1"/>
          </p:cNvSpPr>
          <p:nvPr/>
        </p:nvSpPr>
        <p:spPr bwMode="auto">
          <a:xfrm>
            <a:off x="2614613" y="3438525"/>
            <a:ext cx="150812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1352" name="Rectangle 110"/>
          <p:cNvSpPr>
            <a:spLocks noChangeArrowheads="1"/>
          </p:cNvSpPr>
          <p:nvPr/>
        </p:nvSpPr>
        <p:spPr bwMode="auto">
          <a:xfrm>
            <a:off x="481013" y="2981325"/>
            <a:ext cx="150812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1353" name="Rectangle 111"/>
          <p:cNvSpPr>
            <a:spLocks noChangeArrowheads="1"/>
          </p:cNvSpPr>
          <p:nvPr/>
        </p:nvSpPr>
        <p:spPr bwMode="auto">
          <a:xfrm>
            <a:off x="2309813" y="4200525"/>
            <a:ext cx="150812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1354" name="Rectangle 112"/>
          <p:cNvSpPr>
            <a:spLocks noChangeArrowheads="1"/>
          </p:cNvSpPr>
          <p:nvPr/>
        </p:nvSpPr>
        <p:spPr bwMode="auto">
          <a:xfrm>
            <a:off x="1241425" y="3743325"/>
            <a:ext cx="152400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1355" name="Rectangle 113"/>
          <p:cNvSpPr>
            <a:spLocks noChangeArrowheads="1"/>
          </p:cNvSpPr>
          <p:nvPr/>
        </p:nvSpPr>
        <p:spPr bwMode="auto">
          <a:xfrm>
            <a:off x="631825" y="4200525"/>
            <a:ext cx="150813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1356" name="Rectangle 114"/>
          <p:cNvSpPr>
            <a:spLocks noChangeArrowheads="1"/>
          </p:cNvSpPr>
          <p:nvPr/>
        </p:nvSpPr>
        <p:spPr bwMode="auto">
          <a:xfrm>
            <a:off x="1852613" y="2065338"/>
            <a:ext cx="150812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1357" name="Rectangle 115"/>
          <p:cNvSpPr>
            <a:spLocks noChangeArrowheads="1"/>
          </p:cNvSpPr>
          <p:nvPr/>
        </p:nvSpPr>
        <p:spPr bwMode="auto">
          <a:xfrm>
            <a:off x="2309813" y="2524125"/>
            <a:ext cx="150812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1358" name="Rectangle 116"/>
          <p:cNvSpPr>
            <a:spLocks noChangeArrowheads="1"/>
          </p:cNvSpPr>
          <p:nvPr/>
        </p:nvSpPr>
        <p:spPr bwMode="auto">
          <a:xfrm>
            <a:off x="1852613" y="2981325"/>
            <a:ext cx="150812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1359" name="Rectangle 117"/>
          <p:cNvSpPr>
            <a:spLocks noChangeArrowheads="1"/>
          </p:cNvSpPr>
          <p:nvPr/>
        </p:nvSpPr>
        <p:spPr bwMode="auto">
          <a:xfrm>
            <a:off x="2005013" y="3438525"/>
            <a:ext cx="150812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892212" name="Group 308"/>
          <p:cNvGrpSpPr>
            <a:grpSpLocks/>
          </p:cNvGrpSpPr>
          <p:nvPr/>
        </p:nvGrpSpPr>
        <p:grpSpPr bwMode="auto">
          <a:xfrm>
            <a:off x="555625" y="2143125"/>
            <a:ext cx="2135188" cy="2133600"/>
            <a:chOff x="350" y="1350"/>
            <a:chExt cx="1345" cy="1344"/>
          </a:xfrm>
        </p:grpSpPr>
        <p:sp>
          <p:nvSpPr>
            <p:cNvPr id="141362" name="Line 130"/>
            <p:cNvSpPr>
              <a:spLocks noChangeShapeType="1"/>
            </p:cNvSpPr>
            <p:nvPr/>
          </p:nvSpPr>
          <p:spPr bwMode="auto">
            <a:xfrm>
              <a:off x="1214" y="1926"/>
              <a:ext cx="97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1363" name="Line 133"/>
            <p:cNvSpPr>
              <a:spLocks noChangeShapeType="1"/>
            </p:cNvSpPr>
            <p:nvPr/>
          </p:nvSpPr>
          <p:spPr bwMode="auto">
            <a:xfrm>
              <a:off x="830" y="2406"/>
              <a:ext cx="673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1364" name="Group 307"/>
            <p:cNvGrpSpPr>
              <a:grpSpLocks/>
            </p:cNvGrpSpPr>
            <p:nvPr/>
          </p:nvGrpSpPr>
          <p:grpSpPr bwMode="auto">
            <a:xfrm>
              <a:off x="350" y="1350"/>
              <a:ext cx="1345" cy="1344"/>
              <a:chOff x="350" y="1350"/>
              <a:chExt cx="1345" cy="1344"/>
            </a:xfrm>
          </p:grpSpPr>
          <p:sp>
            <p:nvSpPr>
              <p:cNvPr id="141365" name="Line 118"/>
              <p:cNvSpPr>
                <a:spLocks noChangeShapeType="1"/>
              </p:cNvSpPr>
              <p:nvPr/>
            </p:nvSpPr>
            <p:spPr bwMode="auto">
              <a:xfrm flipH="1">
                <a:off x="350" y="1734"/>
                <a:ext cx="192" cy="19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366" name="Line 119"/>
              <p:cNvSpPr>
                <a:spLocks noChangeShapeType="1"/>
              </p:cNvSpPr>
              <p:nvPr/>
            </p:nvSpPr>
            <p:spPr bwMode="auto">
              <a:xfrm>
                <a:off x="350" y="1926"/>
                <a:ext cx="97" cy="7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367" name="Line 120"/>
              <p:cNvSpPr>
                <a:spLocks noChangeShapeType="1"/>
              </p:cNvSpPr>
              <p:nvPr/>
            </p:nvSpPr>
            <p:spPr bwMode="auto">
              <a:xfrm>
                <a:off x="350" y="1926"/>
                <a:ext cx="480" cy="4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368" name="Line 121"/>
              <p:cNvSpPr>
                <a:spLocks noChangeShapeType="1"/>
              </p:cNvSpPr>
              <p:nvPr/>
            </p:nvSpPr>
            <p:spPr bwMode="auto">
              <a:xfrm flipH="1">
                <a:off x="447" y="2406"/>
                <a:ext cx="383" cy="2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369" name="Line 122"/>
              <p:cNvSpPr>
                <a:spLocks noChangeShapeType="1"/>
              </p:cNvSpPr>
              <p:nvPr/>
            </p:nvSpPr>
            <p:spPr bwMode="auto">
              <a:xfrm>
                <a:off x="542" y="1734"/>
                <a:ext cx="288" cy="6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370" name="Line 123"/>
              <p:cNvSpPr>
                <a:spLocks noChangeShapeType="1"/>
              </p:cNvSpPr>
              <p:nvPr/>
            </p:nvSpPr>
            <p:spPr bwMode="auto">
              <a:xfrm flipV="1">
                <a:off x="543" y="1350"/>
                <a:ext cx="671" cy="38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371" name="Line 124"/>
              <p:cNvSpPr>
                <a:spLocks noChangeShapeType="1"/>
              </p:cNvSpPr>
              <p:nvPr/>
            </p:nvSpPr>
            <p:spPr bwMode="auto">
              <a:xfrm>
                <a:off x="1214" y="1350"/>
                <a:ext cx="0" cy="5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372" name="Line 125"/>
              <p:cNvSpPr>
                <a:spLocks noChangeShapeType="1"/>
              </p:cNvSpPr>
              <p:nvPr/>
            </p:nvSpPr>
            <p:spPr bwMode="auto">
              <a:xfrm>
                <a:off x="542" y="1734"/>
                <a:ext cx="672" cy="19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373" name="Line 126"/>
              <p:cNvSpPr>
                <a:spLocks noChangeShapeType="1"/>
              </p:cNvSpPr>
              <p:nvPr/>
            </p:nvSpPr>
            <p:spPr bwMode="auto">
              <a:xfrm flipV="1">
                <a:off x="1214" y="1638"/>
                <a:ext cx="289" cy="2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374" name="Line 127"/>
              <p:cNvSpPr>
                <a:spLocks noChangeShapeType="1"/>
              </p:cNvSpPr>
              <p:nvPr/>
            </p:nvSpPr>
            <p:spPr bwMode="auto">
              <a:xfrm flipH="1" flipV="1">
                <a:off x="1214" y="1350"/>
                <a:ext cx="289" cy="2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375" name="Line 128"/>
              <p:cNvSpPr>
                <a:spLocks noChangeShapeType="1"/>
              </p:cNvSpPr>
              <p:nvPr/>
            </p:nvSpPr>
            <p:spPr bwMode="auto">
              <a:xfrm>
                <a:off x="1503" y="1638"/>
                <a:ext cx="192" cy="5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376" name="Line 129"/>
              <p:cNvSpPr>
                <a:spLocks noChangeShapeType="1"/>
              </p:cNvSpPr>
              <p:nvPr/>
            </p:nvSpPr>
            <p:spPr bwMode="auto">
              <a:xfrm>
                <a:off x="1214" y="1926"/>
                <a:ext cx="481" cy="2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377" name="Line 131"/>
              <p:cNvSpPr>
                <a:spLocks noChangeShapeType="1"/>
              </p:cNvSpPr>
              <p:nvPr/>
            </p:nvSpPr>
            <p:spPr bwMode="auto">
              <a:xfrm flipH="1">
                <a:off x="830" y="1926"/>
                <a:ext cx="384" cy="4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378" name="Line 132"/>
              <p:cNvSpPr>
                <a:spLocks noChangeShapeType="1"/>
              </p:cNvSpPr>
              <p:nvPr/>
            </p:nvSpPr>
            <p:spPr bwMode="auto">
              <a:xfrm flipV="1">
                <a:off x="830" y="2214"/>
                <a:ext cx="481" cy="19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379" name="Line 134"/>
              <p:cNvSpPr>
                <a:spLocks noChangeShapeType="1"/>
              </p:cNvSpPr>
              <p:nvPr/>
            </p:nvSpPr>
            <p:spPr bwMode="auto">
              <a:xfrm>
                <a:off x="447" y="2694"/>
                <a:ext cx="105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380" name="Line 135"/>
              <p:cNvSpPr>
                <a:spLocks noChangeShapeType="1"/>
              </p:cNvSpPr>
              <p:nvPr/>
            </p:nvSpPr>
            <p:spPr bwMode="auto">
              <a:xfrm>
                <a:off x="1311" y="2214"/>
                <a:ext cx="192" cy="4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381" name="Line 136"/>
              <p:cNvSpPr>
                <a:spLocks noChangeShapeType="1"/>
              </p:cNvSpPr>
              <p:nvPr/>
            </p:nvSpPr>
            <p:spPr bwMode="auto">
              <a:xfrm>
                <a:off x="1311" y="2214"/>
                <a:ext cx="38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382" name="Line 137"/>
              <p:cNvSpPr>
                <a:spLocks noChangeShapeType="1"/>
              </p:cNvSpPr>
              <p:nvPr/>
            </p:nvSpPr>
            <p:spPr bwMode="auto">
              <a:xfrm flipV="1">
                <a:off x="1503" y="2214"/>
                <a:ext cx="192" cy="4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892208" name="Text Box 304"/>
          <p:cNvSpPr txBox="1">
            <a:spLocks noChangeArrowheads="1"/>
          </p:cNvSpPr>
          <p:nvPr/>
        </p:nvSpPr>
        <p:spPr bwMode="auto">
          <a:xfrm>
            <a:off x="4763" y="1504950"/>
            <a:ext cx="1671637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 sz="1500"/>
              <a:t>(1) Triangulation</a:t>
            </a:r>
            <a:endParaRPr lang="en-US" altLang="de-DE" sz="15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92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92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2208" grpId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7.10.1	Oktilineare Steinerbäume: Beispiel</a:t>
            </a:r>
          </a:p>
        </p:txBody>
      </p:sp>
      <p:sp>
        <p:nvSpPr>
          <p:cNvPr id="142339" name="Line 4"/>
          <p:cNvSpPr>
            <a:spLocks noChangeShapeType="1"/>
          </p:cNvSpPr>
          <p:nvPr/>
        </p:nvSpPr>
        <p:spPr bwMode="auto">
          <a:xfrm>
            <a:off x="250825" y="1989138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40" name="Line 5"/>
          <p:cNvSpPr>
            <a:spLocks noChangeShapeType="1"/>
          </p:cNvSpPr>
          <p:nvPr/>
        </p:nvSpPr>
        <p:spPr bwMode="auto">
          <a:xfrm>
            <a:off x="250825" y="21431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41" name="Line 6"/>
          <p:cNvSpPr>
            <a:spLocks noChangeShapeType="1"/>
          </p:cNvSpPr>
          <p:nvPr/>
        </p:nvSpPr>
        <p:spPr bwMode="auto">
          <a:xfrm>
            <a:off x="250825" y="22955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42" name="Line 7"/>
          <p:cNvSpPr>
            <a:spLocks noChangeShapeType="1"/>
          </p:cNvSpPr>
          <p:nvPr/>
        </p:nvSpPr>
        <p:spPr bwMode="auto">
          <a:xfrm>
            <a:off x="250825" y="2446338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43" name="Line 8"/>
          <p:cNvSpPr>
            <a:spLocks noChangeShapeType="1"/>
          </p:cNvSpPr>
          <p:nvPr/>
        </p:nvSpPr>
        <p:spPr bwMode="auto">
          <a:xfrm>
            <a:off x="250825" y="26003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44" name="Line 9"/>
          <p:cNvSpPr>
            <a:spLocks noChangeShapeType="1"/>
          </p:cNvSpPr>
          <p:nvPr/>
        </p:nvSpPr>
        <p:spPr bwMode="auto">
          <a:xfrm>
            <a:off x="250825" y="27527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45" name="Line 10"/>
          <p:cNvSpPr>
            <a:spLocks noChangeShapeType="1"/>
          </p:cNvSpPr>
          <p:nvPr/>
        </p:nvSpPr>
        <p:spPr bwMode="auto">
          <a:xfrm>
            <a:off x="250825" y="2903538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46" name="Line 11"/>
          <p:cNvSpPr>
            <a:spLocks noChangeShapeType="1"/>
          </p:cNvSpPr>
          <p:nvPr/>
        </p:nvSpPr>
        <p:spPr bwMode="auto">
          <a:xfrm>
            <a:off x="250825" y="30575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47" name="Line 12"/>
          <p:cNvSpPr>
            <a:spLocks noChangeShapeType="1"/>
          </p:cNvSpPr>
          <p:nvPr/>
        </p:nvSpPr>
        <p:spPr bwMode="auto">
          <a:xfrm>
            <a:off x="250825" y="32099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48" name="Line 13"/>
          <p:cNvSpPr>
            <a:spLocks noChangeShapeType="1"/>
          </p:cNvSpPr>
          <p:nvPr/>
        </p:nvSpPr>
        <p:spPr bwMode="auto">
          <a:xfrm>
            <a:off x="250825" y="33623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49" name="Line 14"/>
          <p:cNvSpPr>
            <a:spLocks noChangeShapeType="1"/>
          </p:cNvSpPr>
          <p:nvPr/>
        </p:nvSpPr>
        <p:spPr bwMode="auto">
          <a:xfrm>
            <a:off x="250825" y="35147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50" name="Line 15"/>
          <p:cNvSpPr>
            <a:spLocks noChangeShapeType="1"/>
          </p:cNvSpPr>
          <p:nvPr/>
        </p:nvSpPr>
        <p:spPr bwMode="auto">
          <a:xfrm>
            <a:off x="250825" y="36671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51" name="Line 16"/>
          <p:cNvSpPr>
            <a:spLocks noChangeShapeType="1"/>
          </p:cNvSpPr>
          <p:nvPr/>
        </p:nvSpPr>
        <p:spPr bwMode="auto">
          <a:xfrm>
            <a:off x="250825" y="38195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52" name="Line 17"/>
          <p:cNvSpPr>
            <a:spLocks noChangeShapeType="1"/>
          </p:cNvSpPr>
          <p:nvPr/>
        </p:nvSpPr>
        <p:spPr bwMode="auto">
          <a:xfrm>
            <a:off x="250825" y="39719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53" name="Line 18"/>
          <p:cNvSpPr>
            <a:spLocks noChangeShapeType="1"/>
          </p:cNvSpPr>
          <p:nvPr/>
        </p:nvSpPr>
        <p:spPr bwMode="auto">
          <a:xfrm>
            <a:off x="250825" y="41243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54" name="Line 19"/>
          <p:cNvSpPr>
            <a:spLocks noChangeShapeType="1"/>
          </p:cNvSpPr>
          <p:nvPr/>
        </p:nvSpPr>
        <p:spPr bwMode="auto">
          <a:xfrm>
            <a:off x="250825" y="4276725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55" name="Line 20"/>
          <p:cNvSpPr>
            <a:spLocks noChangeShapeType="1"/>
          </p:cNvSpPr>
          <p:nvPr/>
        </p:nvSpPr>
        <p:spPr bwMode="auto">
          <a:xfrm>
            <a:off x="250825" y="4430713"/>
            <a:ext cx="259238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56" name="Line 21"/>
          <p:cNvSpPr>
            <a:spLocks noChangeShapeType="1"/>
          </p:cNvSpPr>
          <p:nvPr/>
        </p:nvSpPr>
        <p:spPr bwMode="auto">
          <a:xfrm>
            <a:off x="250825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57" name="Line 22"/>
          <p:cNvSpPr>
            <a:spLocks noChangeShapeType="1"/>
          </p:cNvSpPr>
          <p:nvPr/>
        </p:nvSpPr>
        <p:spPr bwMode="auto">
          <a:xfrm>
            <a:off x="403225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58" name="Line 23"/>
          <p:cNvSpPr>
            <a:spLocks noChangeShapeType="1"/>
          </p:cNvSpPr>
          <p:nvPr/>
        </p:nvSpPr>
        <p:spPr bwMode="auto">
          <a:xfrm>
            <a:off x="555625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59" name="Line 24"/>
          <p:cNvSpPr>
            <a:spLocks noChangeShapeType="1"/>
          </p:cNvSpPr>
          <p:nvPr/>
        </p:nvSpPr>
        <p:spPr bwMode="auto">
          <a:xfrm>
            <a:off x="709613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60" name="Line 25"/>
          <p:cNvSpPr>
            <a:spLocks noChangeShapeType="1"/>
          </p:cNvSpPr>
          <p:nvPr/>
        </p:nvSpPr>
        <p:spPr bwMode="auto">
          <a:xfrm flipH="1">
            <a:off x="860425" y="1989138"/>
            <a:ext cx="1588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61" name="Line 26"/>
          <p:cNvSpPr>
            <a:spLocks noChangeShapeType="1"/>
          </p:cNvSpPr>
          <p:nvPr/>
        </p:nvSpPr>
        <p:spPr bwMode="auto">
          <a:xfrm>
            <a:off x="1012825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62" name="Line 27"/>
          <p:cNvSpPr>
            <a:spLocks noChangeShapeType="1"/>
          </p:cNvSpPr>
          <p:nvPr/>
        </p:nvSpPr>
        <p:spPr bwMode="auto">
          <a:xfrm>
            <a:off x="1166813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63" name="Line 28"/>
          <p:cNvSpPr>
            <a:spLocks noChangeShapeType="1"/>
          </p:cNvSpPr>
          <p:nvPr/>
        </p:nvSpPr>
        <p:spPr bwMode="auto">
          <a:xfrm>
            <a:off x="1317625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64" name="Line 29"/>
          <p:cNvSpPr>
            <a:spLocks noChangeShapeType="1"/>
          </p:cNvSpPr>
          <p:nvPr/>
        </p:nvSpPr>
        <p:spPr bwMode="auto">
          <a:xfrm flipH="1">
            <a:off x="1470025" y="1989138"/>
            <a:ext cx="1588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65" name="Line 30"/>
          <p:cNvSpPr>
            <a:spLocks noChangeShapeType="1"/>
          </p:cNvSpPr>
          <p:nvPr/>
        </p:nvSpPr>
        <p:spPr bwMode="auto">
          <a:xfrm>
            <a:off x="1624013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66" name="Line 31"/>
          <p:cNvSpPr>
            <a:spLocks noChangeShapeType="1"/>
          </p:cNvSpPr>
          <p:nvPr/>
        </p:nvSpPr>
        <p:spPr bwMode="auto">
          <a:xfrm>
            <a:off x="1774825" y="1989138"/>
            <a:ext cx="1588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67" name="Line 32"/>
          <p:cNvSpPr>
            <a:spLocks noChangeShapeType="1"/>
          </p:cNvSpPr>
          <p:nvPr/>
        </p:nvSpPr>
        <p:spPr bwMode="auto">
          <a:xfrm>
            <a:off x="1927225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68" name="Line 33"/>
          <p:cNvSpPr>
            <a:spLocks noChangeShapeType="1"/>
          </p:cNvSpPr>
          <p:nvPr/>
        </p:nvSpPr>
        <p:spPr bwMode="auto">
          <a:xfrm>
            <a:off x="2081213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69" name="Line 34"/>
          <p:cNvSpPr>
            <a:spLocks noChangeShapeType="1"/>
          </p:cNvSpPr>
          <p:nvPr/>
        </p:nvSpPr>
        <p:spPr bwMode="auto">
          <a:xfrm>
            <a:off x="2232025" y="1989138"/>
            <a:ext cx="1588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70" name="Line 35"/>
          <p:cNvSpPr>
            <a:spLocks noChangeShapeType="1"/>
          </p:cNvSpPr>
          <p:nvPr/>
        </p:nvSpPr>
        <p:spPr bwMode="auto">
          <a:xfrm>
            <a:off x="2386013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71" name="Line 36"/>
          <p:cNvSpPr>
            <a:spLocks noChangeShapeType="1"/>
          </p:cNvSpPr>
          <p:nvPr/>
        </p:nvSpPr>
        <p:spPr bwMode="auto">
          <a:xfrm>
            <a:off x="2536825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2372" name="Line 37"/>
          <p:cNvSpPr>
            <a:spLocks noChangeShapeType="1"/>
          </p:cNvSpPr>
          <p:nvPr/>
        </p:nvSpPr>
        <p:spPr bwMode="auto">
          <a:xfrm>
            <a:off x="2690813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42373" name="Group 39"/>
          <p:cNvGrpSpPr>
            <a:grpSpLocks/>
          </p:cNvGrpSpPr>
          <p:nvPr/>
        </p:nvGrpSpPr>
        <p:grpSpPr bwMode="auto">
          <a:xfrm>
            <a:off x="481013" y="2065338"/>
            <a:ext cx="2284412" cy="2287587"/>
            <a:chOff x="2162" y="1151"/>
            <a:chExt cx="1439" cy="1441"/>
          </a:xfrm>
        </p:grpSpPr>
        <p:sp>
          <p:nvSpPr>
            <p:cNvPr id="142519" name="Rectangle 40"/>
            <p:cNvSpPr>
              <a:spLocks noChangeArrowheads="1"/>
            </p:cNvSpPr>
            <p:nvPr/>
          </p:nvSpPr>
          <p:spPr bwMode="auto">
            <a:xfrm>
              <a:off x="2353" y="1535"/>
              <a:ext cx="96" cy="97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520" name="Rectangle 41"/>
            <p:cNvSpPr>
              <a:spLocks noChangeArrowheads="1"/>
            </p:cNvSpPr>
            <p:nvPr/>
          </p:nvSpPr>
          <p:spPr bwMode="auto">
            <a:xfrm>
              <a:off x="3506" y="2016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521" name="Rectangle 42"/>
            <p:cNvSpPr>
              <a:spLocks noChangeArrowheads="1"/>
            </p:cNvSpPr>
            <p:nvPr/>
          </p:nvSpPr>
          <p:spPr bwMode="auto">
            <a:xfrm>
              <a:off x="2162" y="1728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522" name="Rectangle 43"/>
            <p:cNvSpPr>
              <a:spLocks noChangeArrowheads="1"/>
            </p:cNvSpPr>
            <p:nvPr/>
          </p:nvSpPr>
          <p:spPr bwMode="auto">
            <a:xfrm>
              <a:off x="3314" y="2496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523" name="Rectangle 44"/>
            <p:cNvSpPr>
              <a:spLocks noChangeArrowheads="1"/>
            </p:cNvSpPr>
            <p:nvPr/>
          </p:nvSpPr>
          <p:spPr bwMode="auto">
            <a:xfrm>
              <a:off x="2641" y="2208"/>
              <a:ext cx="96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524" name="Rectangle 45"/>
            <p:cNvSpPr>
              <a:spLocks noChangeArrowheads="1"/>
            </p:cNvSpPr>
            <p:nvPr/>
          </p:nvSpPr>
          <p:spPr bwMode="auto">
            <a:xfrm>
              <a:off x="2257" y="2496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525" name="Rectangle 46"/>
            <p:cNvSpPr>
              <a:spLocks noChangeArrowheads="1"/>
            </p:cNvSpPr>
            <p:nvPr/>
          </p:nvSpPr>
          <p:spPr bwMode="auto">
            <a:xfrm>
              <a:off x="3026" y="1151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526" name="Rectangle 47"/>
            <p:cNvSpPr>
              <a:spLocks noChangeArrowheads="1"/>
            </p:cNvSpPr>
            <p:nvPr/>
          </p:nvSpPr>
          <p:spPr bwMode="auto">
            <a:xfrm>
              <a:off x="3314" y="1440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527" name="Rectangle 48"/>
            <p:cNvSpPr>
              <a:spLocks noChangeArrowheads="1"/>
            </p:cNvSpPr>
            <p:nvPr/>
          </p:nvSpPr>
          <p:spPr bwMode="auto">
            <a:xfrm>
              <a:off x="3026" y="1728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528" name="Rectangle 49"/>
            <p:cNvSpPr>
              <a:spLocks noChangeArrowheads="1"/>
            </p:cNvSpPr>
            <p:nvPr/>
          </p:nvSpPr>
          <p:spPr bwMode="auto">
            <a:xfrm>
              <a:off x="3122" y="2016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529" name="Line 50"/>
            <p:cNvSpPr>
              <a:spLocks noChangeShapeType="1"/>
            </p:cNvSpPr>
            <p:nvPr/>
          </p:nvSpPr>
          <p:spPr bwMode="auto">
            <a:xfrm flipH="1">
              <a:off x="2209" y="1584"/>
              <a:ext cx="192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30" name="Line 51"/>
            <p:cNvSpPr>
              <a:spLocks noChangeShapeType="1"/>
            </p:cNvSpPr>
            <p:nvPr/>
          </p:nvSpPr>
          <p:spPr bwMode="auto">
            <a:xfrm>
              <a:off x="2209" y="1776"/>
              <a:ext cx="97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31" name="Line 52"/>
            <p:cNvSpPr>
              <a:spLocks noChangeShapeType="1"/>
            </p:cNvSpPr>
            <p:nvPr/>
          </p:nvSpPr>
          <p:spPr bwMode="auto">
            <a:xfrm>
              <a:off x="2209" y="1776"/>
              <a:ext cx="48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32" name="Line 53"/>
            <p:cNvSpPr>
              <a:spLocks noChangeShapeType="1"/>
            </p:cNvSpPr>
            <p:nvPr/>
          </p:nvSpPr>
          <p:spPr bwMode="auto">
            <a:xfrm flipH="1">
              <a:off x="2306" y="2256"/>
              <a:ext cx="383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33" name="Line 54"/>
            <p:cNvSpPr>
              <a:spLocks noChangeShapeType="1"/>
            </p:cNvSpPr>
            <p:nvPr/>
          </p:nvSpPr>
          <p:spPr bwMode="auto">
            <a:xfrm>
              <a:off x="2401" y="1584"/>
              <a:ext cx="288" cy="6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34" name="Line 55"/>
            <p:cNvSpPr>
              <a:spLocks noChangeShapeType="1"/>
            </p:cNvSpPr>
            <p:nvPr/>
          </p:nvSpPr>
          <p:spPr bwMode="auto">
            <a:xfrm flipV="1">
              <a:off x="2402" y="1200"/>
              <a:ext cx="671" cy="38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35" name="Line 56"/>
            <p:cNvSpPr>
              <a:spLocks noChangeShapeType="1"/>
            </p:cNvSpPr>
            <p:nvPr/>
          </p:nvSpPr>
          <p:spPr bwMode="auto">
            <a:xfrm>
              <a:off x="3073" y="1200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36" name="Line 57"/>
            <p:cNvSpPr>
              <a:spLocks noChangeShapeType="1"/>
            </p:cNvSpPr>
            <p:nvPr/>
          </p:nvSpPr>
          <p:spPr bwMode="auto">
            <a:xfrm>
              <a:off x="2401" y="1584"/>
              <a:ext cx="672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37" name="Line 58"/>
            <p:cNvSpPr>
              <a:spLocks noChangeShapeType="1"/>
            </p:cNvSpPr>
            <p:nvPr/>
          </p:nvSpPr>
          <p:spPr bwMode="auto">
            <a:xfrm flipV="1">
              <a:off x="3073" y="1488"/>
              <a:ext cx="289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38" name="Line 59"/>
            <p:cNvSpPr>
              <a:spLocks noChangeShapeType="1"/>
            </p:cNvSpPr>
            <p:nvPr/>
          </p:nvSpPr>
          <p:spPr bwMode="auto">
            <a:xfrm flipH="1" flipV="1">
              <a:off x="3073" y="1200"/>
              <a:ext cx="289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39" name="Line 60"/>
            <p:cNvSpPr>
              <a:spLocks noChangeShapeType="1"/>
            </p:cNvSpPr>
            <p:nvPr/>
          </p:nvSpPr>
          <p:spPr bwMode="auto">
            <a:xfrm>
              <a:off x="3362" y="1488"/>
              <a:ext cx="192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40" name="Line 61"/>
            <p:cNvSpPr>
              <a:spLocks noChangeShapeType="1"/>
            </p:cNvSpPr>
            <p:nvPr/>
          </p:nvSpPr>
          <p:spPr bwMode="auto">
            <a:xfrm>
              <a:off x="3073" y="1776"/>
              <a:ext cx="481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41" name="Line 62"/>
            <p:cNvSpPr>
              <a:spLocks noChangeShapeType="1"/>
            </p:cNvSpPr>
            <p:nvPr/>
          </p:nvSpPr>
          <p:spPr bwMode="auto">
            <a:xfrm>
              <a:off x="3073" y="1776"/>
              <a:ext cx="97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42" name="Line 63"/>
            <p:cNvSpPr>
              <a:spLocks noChangeShapeType="1"/>
            </p:cNvSpPr>
            <p:nvPr/>
          </p:nvSpPr>
          <p:spPr bwMode="auto">
            <a:xfrm flipH="1">
              <a:off x="2689" y="1776"/>
              <a:ext cx="384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43" name="Line 64"/>
            <p:cNvSpPr>
              <a:spLocks noChangeShapeType="1"/>
            </p:cNvSpPr>
            <p:nvPr/>
          </p:nvSpPr>
          <p:spPr bwMode="auto">
            <a:xfrm flipV="1">
              <a:off x="2689" y="2064"/>
              <a:ext cx="481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44" name="Line 65"/>
            <p:cNvSpPr>
              <a:spLocks noChangeShapeType="1"/>
            </p:cNvSpPr>
            <p:nvPr/>
          </p:nvSpPr>
          <p:spPr bwMode="auto">
            <a:xfrm>
              <a:off x="2689" y="2256"/>
              <a:ext cx="673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45" name="Line 66"/>
            <p:cNvSpPr>
              <a:spLocks noChangeShapeType="1"/>
            </p:cNvSpPr>
            <p:nvPr/>
          </p:nvSpPr>
          <p:spPr bwMode="auto">
            <a:xfrm>
              <a:off x="2306" y="2544"/>
              <a:ext cx="105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46" name="Line 67"/>
            <p:cNvSpPr>
              <a:spLocks noChangeShapeType="1"/>
            </p:cNvSpPr>
            <p:nvPr/>
          </p:nvSpPr>
          <p:spPr bwMode="auto">
            <a:xfrm>
              <a:off x="3170" y="2064"/>
              <a:ext cx="192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47" name="Line 68"/>
            <p:cNvSpPr>
              <a:spLocks noChangeShapeType="1"/>
            </p:cNvSpPr>
            <p:nvPr/>
          </p:nvSpPr>
          <p:spPr bwMode="auto">
            <a:xfrm>
              <a:off x="3170" y="2064"/>
              <a:ext cx="3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48" name="Line 69"/>
            <p:cNvSpPr>
              <a:spLocks noChangeShapeType="1"/>
            </p:cNvSpPr>
            <p:nvPr/>
          </p:nvSpPr>
          <p:spPr bwMode="auto">
            <a:xfrm flipV="1">
              <a:off x="3362" y="2064"/>
              <a:ext cx="192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49" name="Text Box 70"/>
            <p:cNvSpPr txBox="1">
              <a:spLocks noChangeArrowheads="1"/>
            </p:cNvSpPr>
            <p:nvPr/>
          </p:nvSpPr>
          <p:spPr bwMode="auto">
            <a:xfrm>
              <a:off x="2325" y="1739"/>
              <a:ext cx="146" cy="130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057" tIns="19057" rIns="19057" bIns="19057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100">
                  <a:solidFill>
                    <a:srgbClr val="666699"/>
                  </a:solidFill>
                </a:rPr>
                <a:t>9,5</a:t>
              </a:r>
              <a:endParaRPr lang="en-US" altLang="de-DE" sz="1100">
                <a:solidFill>
                  <a:srgbClr val="666699"/>
                </a:solidFill>
              </a:endParaRPr>
            </a:p>
          </p:txBody>
        </p:sp>
        <p:sp>
          <p:nvSpPr>
            <p:cNvPr id="142550" name="Text Box 71"/>
            <p:cNvSpPr txBox="1">
              <a:spLocks noChangeArrowheads="1"/>
            </p:cNvSpPr>
            <p:nvPr/>
          </p:nvSpPr>
          <p:spPr bwMode="auto">
            <a:xfrm>
              <a:off x="2306" y="2160"/>
              <a:ext cx="195" cy="130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057" tIns="19057" rIns="19057" bIns="19057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100">
                  <a:solidFill>
                    <a:srgbClr val="CC3300"/>
                  </a:solidFill>
                </a:rPr>
                <a:t>11,8</a:t>
              </a:r>
              <a:endParaRPr lang="en-US" altLang="de-DE" sz="1100">
                <a:solidFill>
                  <a:srgbClr val="CC3300"/>
                </a:solidFill>
              </a:endParaRPr>
            </a:p>
          </p:txBody>
        </p:sp>
        <p:sp>
          <p:nvSpPr>
            <p:cNvPr id="142551" name="Text Box 72"/>
            <p:cNvSpPr txBox="1">
              <a:spLocks noChangeArrowheads="1"/>
            </p:cNvSpPr>
            <p:nvPr/>
          </p:nvSpPr>
          <p:spPr bwMode="auto">
            <a:xfrm>
              <a:off x="3224" y="1907"/>
              <a:ext cx="146" cy="130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057" tIns="19057" rIns="19057" bIns="19057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100">
                  <a:solidFill>
                    <a:srgbClr val="CC0000"/>
                  </a:solidFill>
                </a:rPr>
                <a:t>7,4</a:t>
              </a:r>
              <a:endParaRPr lang="en-US" altLang="de-DE" sz="1100">
                <a:solidFill>
                  <a:srgbClr val="CC0000"/>
                </a:solidFill>
              </a:endParaRPr>
            </a:p>
          </p:txBody>
        </p:sp>
        <p:sp>
          <p:nvSpPr>
            <p:cNvPr id="142552" name="Text Box 73"/>
            <p:cNvSpPr txBox="1">
              <a:spLocks noChangeArrowheads="1"/>
            </p:cNvSpPr>
            <p:nvPr/>
          </p:nvSpPr>
          <p:spPr bwMode="auto">
            <a:xfrm>
              <a:off x="2786" y="1440"/>
              <a:ext cx="195" cy="130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057" tIns="19057" rIns="19057" bIns="19057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100">
                  <a:solidFill>
                    <a:srgbClr val="969696"/>
                  </a:solidFill>
                </a:rPr>
                <a:t>12,5</a:t>
              </a:r>
              <a:endParaRPr lang="en-US" altLang="de-DE" sz="1100">
                <a:solidFill>
                  <a:srgbClr val="969696"/>
                </a:solidFill>
              </a:endParaRPr>
            </a:p>
          </p:txBody>
        </p:sp>
        <p:sp>
          <p:nvSpPr>
            <p:cNvPr id="142553" name="Text Box 74"/>
            <p:cNvSpPr txBox="1">
              <a:spLocks noChangeArrowheads="1"/>
            </p:cNvSpPr>
            <p:nvPr/>
          </p:nvSpPr>
          <p:spPr bwMode="auto">
            <a:xfrm>
              <a:off x="3266" y="1679"/>
              <a:ext cx="146" cy="130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057" tIns="19057" rIns="19057" bIns="19057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100"/>
                <a:t>9,6</a:t>
              </a:r>
              <a:endParaRPr lang="en-US" altLang="de-DE" sz="1100"/>
            </a:p>
          </p:txBody>
        </p:sp>
        <p:sp>
          <p:nvSpPr>
            <p:cNvPr id="142554" name="Text Box 75"/>
            <p:cNvSpPr txBox="1">
              <a:spLocks noChangeArrowheads="1"/>
            </p:cNvSpPr>
            <p:nvPr/>
          </p:nvSpPr>
          <p:spPr bwMode="auto">
            <a:xfrm>
              <a:off x="3122" y="1391"/>
              <a:ext cx="146" cy="130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057" tIns="19057" rIns="19057" bIns="19057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100">
                  <a:solidFill>
                    <a:srgbClr val="3333CC"/>
                  </a:solidFill>
                </a:rPr>
                <a:t>8,4</a:t>
              </a:r>
              <a:endParaRPr lang="en-US" altLang="de-DE" sz="1100">
                <a:solidFill>
                  <a:srgbClr val="3333CC"/>
                </a:solidFill>
              </a:endParaRPr>
            </a:p>
          </p:txBody>
        </p:sp>
        <p:sp>
          <p:nvSpPr>
            <p:cNvPr id="142555" name="Text Box 76"/>
            <p:cNvSpPr txBox="1">
              <a:spLocks noChangeArrowheads="1"/>
            </p:cNvSpPr>
            <p:nvPr/>
          </p:nvSpPr>
          <p:spPr bwMode="auto">
            <a:xfrm>
              <a:off x="2992" y="2213"/>
              <a:ext cx="195" cy="130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057" tIns="19057" rIns="19057" bIns="19057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100">
                  <a:solidFill>
                    <a:srgbClr val="969696"/>
                  </a:solidFill>
                </a:rPr>
                <a:t>10,6</a:t>
              </a:r>
              <a:endParaRPr lang="en-US" altLang="de-DE" sz="1100">
                <a:solidFill>
                  <a:srgbClr val="969696"/>
                </a:solidFill>
              </a:endParaRPr>
            </a:p>
          </p:txBody>
        </p:sp>
        <p:sp>
          <p:nvSpPr>
            <p:cNvPr id="142556" name="Text Box 77"/>
            <p:cNvSpPr txBox="1">
              <a:spLocks noChangeArrowheads="1"/>
            </p:cNvSpPr>
            <p:nvPr/>
          </p:nvSpPr>
          <p:spPr bwMode="auto">
            <a:xfrm>
              <a:off x="3266" y="2112"/>
              <a:ext cx="146" cy="130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057" tIns="19057" rIns="19057" bIns="19057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100">
                  <a:solidFill>
                    <a:srgbClr val="008000"/>
                  </a:solidFill>
                </a:rPr>
                <a:t>8,6</a:t>
              </a:r>
              <a:endParaRPr lang="en-US" altLang="de-DE" sz="1100">
                <a:solidFill>
                  <a:srgbClr val="008000"/>
                </a:solidFill>
              </a:endParaRPr>
            </a:p>
          </p:txBody>
        </p:sp>
        <p:sp>
          <p:nvSpPr>
            <p:cNvPr id="142557" name="Text Box 78"/>
            <p:cNvSpPr txBox="1">
              <a:spLocks noChangeArrowheads="1"/>
            </p:cNvSpPr>
            <p:nvPr/>
          </p:nvSpPr>
          <p:spPr bwMode="auto">
            <a:xfrm>
              <a:off x="2641" y="1823"/>
              <a:ext cx="195" cy="130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057" tIns="19057" rIns="19057" bIns="19057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100">
                  <a:solidFill>
                    <a:srgbClr val="969696"/>
                  </a:solidFill>
                </a:rPr>
                <a:t>12,6</a:t>
              </a:r>
              <a:endParaRPr lang="en-US" altLang="de-DE" sz="1100">
                <a:solidFill>
                  <a:srgbClr val="969696"/>
                </a:solidFill>
              </a:endParaRPr>
            </a:p>
          </p:txBody>
        </p:sp>
        <p:sp>
          <p:nvSpPr>
            <p:cNvPr id="142558" name="Text Box 79"/>
            <p:cNvSpPr txBox="1">
              <a:spLocks noChangeArrowheads="1"/>
            </p:cNvSpPr>
            <p:nvPr/>
          </p:nvSpPr>
          <p:spPr bwMode="auto">
            <a:xfrm>
              <a:off x="2638" y="2364"/>
              <a:ext cx="195" cy="130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057" tIns="19057" rIns="19057" bIns="19057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100">
                  <a:solidFill>
                    <a:srgbClr val="969696"/>
                  </a:solidFill>
                </a:rPr>
                <a:t>13,4</a:t>
              </a:r>
              <a:endParaRPr lang="en-US" altLang="de-DE" sz="1100">
                <a:solidFill>
                  <a:srgbClr val="969696"/>
                </a:solidFill>
              </a:endParaRPr>
            </a:p>
          </p:txBody>
        </p:sp>
        <p:sp>
          <p:nvSpPr>
            <p:cNvPr id="142559" name="Text Box 80"/>
            <p:cNvSpPr txBox="1">
              <a:spLocks noChangeArrowheads="1"/>
            </p:cNvSpPr>
            <p:nvPr/>
          </p:nvSpPr>
          <p:spPr bwMode="auto">
            <a:xfrm>
              <a:off x="2929" y="1987"/>
              <a:ext cx="146" cy="130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057" tIns="19057" rIns="19057" bIns="19057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100">
                  <a:solidFill>
                    <a:srgbClr val="009999"/>
                  </a:solidFill>
                </a:rPr>
                <a:t>8,6</a:t>
              </a:r>
              <a:endParaRPr lang="en-US" altLang="de-DE" sz="1100">
                <a:solidFill>
                  <a:srgbClr val="009999"/>
                </a:solidFill>
              </a:endParaRPr>
            </a:p>
          </p:txBody>
        </p:sp>
      </p:grpSp>
      <p:sp>
        <p:nvSpPr>
          <p:cNvPr id="142374" name="Text Box 218"/>
          <p:cNvSpPr txBox="1">
            <a:spLocks noChangeArrowheads="1"/>
          </p:cNvSpPr>
          <p:nvPr/>
        </p:nvSpPr>
        <p:spPr bwMode="auto">
          <a:xfrm>
            <a:off x="0" y="1504950"/>
            <a:ext cx="3968750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 sz="1500"/>
              <a:t>(1) Triangulation, (2</a:t>
            </a:r>
            <a:r>
              <a:rPr lang="de-DE" altLang="de-DE" sz="800"/>
              <a:t> </a:t>
            </a:r>
            <a:r>
              <a:rPr lang="de-DE" altLang="de-DE" sz="1500"/>
              <a:t>/</a:t>
            </a:r>
            <a:r>
              <a:rPr lang="de-DE" altLang="de-DE" sz="800"/>
              <a:t> </a:t>
            </a:r>
            <a:r>
              <a:rPr lang="de-DE" altLang="de-DE" sz="1500"/>
              <a:t>3) Verbindungslänge</a:t>
            </a:r>
            <a:endParaRPr lang="en-US" altLang="de-DE" sz="1500"/>
          </a:p>
        </p:txBody>
      </p:sp>
      <p:grpSp>
        <p:nvGrpSpPr>
          <p:cNvPr id="894175" name="Group 223"/>
          <p:cNvGrpSpPr>
            <a:grpSpLocks/>
          </p:cNvGrpSpPr>
          <p:nvPr/>
        </p:nvGrpSpPr>
        <p:grpSpPr bwMode="auto">
          <a:xfrm>
            <a:off x="5867400" y="1504950"/>
            <a:ext cx="3097213" cy="2933700"/>
            <a:chOff x="3696" y="948"/>
            <a:chExt cx="1951" cy="1848"/>
          </a:xfrm>
        </p:grpSpPr>
        <p:sp>
          <p:nvSpPr>
            <p:cNvPr id="142457" name="AutoShape 157"/>
            <p:cNvSpPr>
              <a:spLocks noChangeArrowheads="1"/>
            </p:cNvSpPr>
            <p:nvPr/>
          </p:nvSpPr>
          <p:spPr bwMode="auto">
            <a:xfrm>
              <a:off x="3696" y="1820"/>
              <a:ext cx="143" cy="288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458" name="Line 158"/>
            <p:cNvSpPr>
              <a:spLocks noChangeShapeType="1"/>
            </p:cNvSpPr>
            <p:nvPr/>
          </p:nvSpPr>
          <p:spPr bwMode="auto">
            <a:xfrm>
              <a:off x="3875" y="1258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59" name="Line 159"/>
            <p:cNvSpPr>
              <a:spLocks noChangeShapeType="1"/>
            </p:cNvSpPr>
            <p:nvPr/>
          </p:nvSpPr>
          <p:spPr bwMode="auto">
            <a:xfrm>
              <a:off x="3875" y="1355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60" name="Line 160"/>
            <p:cNvSpPr>
              <a:spLocks noChangeShapeType="1"/>
            </p:cNvSpPr>
            <p:nvPr/>
          </p:nvSpPr>
          <p:spPr bwMode="auto">
            <a:xfrm>
              <a:off x="3875" y="1451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61" name="Line 161"/>
            <p:cNvSpPr>
              <a:spLocks noChangeShapeType="1"/>
            </p:cNvSpPr>
            <p:nvPr/>
          </p:nvSpPr>
          <p:spPr bwMode="auto">
            <a:xfrm>
              <a:off x="3875" y="1546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62" name="Line 162"/>
            <p:cNvSpPr>
              <a:spLocks noChangeShapeType="1"/>
            </p:cNvSpPr>
            <p:nvPr/>
          </p:nvSpPr>
          <p:spPr bwMode="auto">
            <a:xfrm>
              <a:off x="3875" y="1643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63" name="Line 163"/>
            <p:cNvSpPr>
              <a:spLocks noChangeShapeType="1"/>
            </p:cNvSpPr>
            <p:nvPr/>
          </p:nvSpPr>
          <p:spPr bwMode="auto">
            <a:xfrm>
              <a:off x="3875" y="1739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64" name="Line 164"/>
            <p:cNvSpPr>
              <a:spLocks noChangeShapeType="1"/>
            </p:cNvSpPr>
            <p:nvPr/>
          </p:nvSpPr>
          <p:spPr bwMode="auto">
            <a:xfrm>
              <a:off x="3875" y="1834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65" name="Line 165"/>
            <p:cNvSpPr>
              <a:spLocks noChangeShapeType="1"/>
            </p:cNvSpPr>
            <p:nvPr/>
          </p:nvSpPr>
          <p:spPr bwMode="auto">
            <a:xfrm>
              <a:off x="3875" y="1931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66" name="Line 166"/>
            <p:cNvSpPr>
              <a:spLocks noChangeShapeType="1"/>
            </p:cNvSpPr>
            <p:nvPr/>
          </p:nvSpPr>
          <p:spPr bwMode="auto">
            <a:xfrm>
              <a:off x="3875" y="2027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67" name="Line 167"/>
            <p:cNvSpPr>
              <a:spLocks noChangeShapeType="1"/>
            </p:cNvSpPr>
            <p:nvPr/>
          </p:nvSpPr>
          <p:spPr bwMode="auto">
            <a:xfrm>
              <a:off x="3875" y="2123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68" name="Line 168"/>
            <p:cNvSpPr>
              <a:spLocks noChangeShapeType="1"/>
            </p:cNvSpPr>
            <p:nvPr/>
          </p:nvSpPr>
          <p:spPr bwMode="auto">
            <a:xfrm>
              <a:off x="3875" y="2219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69" name="Line 169"/>
            <p:cNvSpPr>
              <a:spLocks noChangeShapeType="1"/>
            </p:cNvSpPr>
            <p:nvPr/>
          </p:nvSpPr>
          <p:spPr bwMode="auto">
            <a:xfrm>
              <a:off x="3875" y="2315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70" name="Line 170"/>
            <p:cNvSpPr>
              <a:spLocks noChangeShapeType="1"/>
            </p:cNvSpPr>
            <p:nvPr/>
          </p:nvSpPr>
          <p:spPr bwMode="auto">
            <a:xfrm>
              <a:off x="3875" y="2411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71" name="Line 171"/>
            <p:cNvSpPr>
              <a:spLocks noChangeShapeType="1"/>
            </p:cNvSpPr>
            <p:nvPr/>
          </p:nvSpPr>
          <p:spPr bwMode="auto">
            <a:xfrm>
              <a:off x="3875" y="2507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72" name="Line 172"/>
            <p:cNvSpPr>
              <a:spLocks noChangeShapeType="1"/>
            </p:cNvSpPr>
            <p:nvPr/>
          </p:nvSpPr>
          <p:spPr bwMode="auto">
            <a:xfrm>
              <a:off x="3875" y="2603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73" name="Line 173"/>
            <p:cNvSpPr>
              <a:spLocks noChangeShapeType="1"/>
            </p:cNvSpPr>
            <p:nvPr/>
          </p:nvSpPr>
          <p:spPr bwMode="auto">
            <a:xfrm>
              <a:off x="3875" y="2699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74" name="Line 174"/>
            <p:cNvSpPr>
              <a:spLocks noChangeShapeType="1"/>
            </p:cNvSpPr>
            <p:nvPr/>
          </p:nvSpPr>
          <p:spPr bwMode="auto">
            <a:xfrm>
              <a:off x="3875" y="2603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75" name="Line 175"/>
            <p:cNvSpPr>
              <a:spLocks noChangeShapeType="1"/>
            </p:cNvSpPr>
            <p:nvPr/>
          </p:nvSpPr>
          <p:spPr bwMode="auto">
            <a:xfrm>
              <a:off x="3875" y="1258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76" name="Line 176"/>
            <p:cNvSpPr>
              <a:spLocks noChangeShapeType="1"/>
            </p:cNvSpPr>
            <p:nvPr/>
          </p:nvSpPr>
          <p:spPr bwMode="auto">
            <a:xfrm>
              <a:off x="3972" y="1258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77" name="Line 177"/>
            <p:cNvSpPr>
              <a:spLocks noChangeShapeType="1"/>
            </p:cNvSpPr>
            <p:nvPr/>
          </p:nvSpPr>
          <p:spPr bwMode="auto">
            <a:xfrm>
              <a:off x="4068" y="1258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78" name="Line 178"/>
            <p:cNvSpPr>
              <a:spLocks noChangeShapeType="1"/>
            </p:cNvSpPr>
            <p:nvPr/>
          </p:nvSpPr>
          <p:spPr bwMode="auto">
            <a:xfrm>
              <a:off x="4164" y="1258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79" name="Line 179"/>
            <p:cNvSpPr>
              <a:spLocks noChangeShapeType="1"/>
            </p:cNvSpPr>
            <p:nvPr/>
          </p:nvSpPr>
          <p:spPr bwMode="auto">
            <a:xfrm>
              <a:off x="4260" y="1258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80" name="Line 180"/>
            <p:cNvSpPr>
              <a:spLocks noChangeShapeType="1"/>
            </p:cNvSpPr>
            <p:nvPr/>
          </p:nvSpPr>
          <p:spPr bwMode="auto">
            <a:xfrm>
              <a:off x="4356" y="1258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81" name="Line 181"/>
            <p:cNvSpPr>
              <a:spLocks noChangeShapeType="1"/>
            </p:cNvSpPr>
            <p:nvPr/>
          </p:nvSpPr>
          <p:spPr bwMode="auto">
            <a:xfrm>
              <a:off x="4452" y="1258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82" name="Line 182"/>
            <p:cNvSpPr>
              <a:spLocks noChangeShapeType="1"/>
            </p:cNvSpPr>
            <p:nvPr/>
          </p:nvSpPr>
          <p:spPr bwMode="auto">
            <a:xfrm flipH="1">
              <a:off x="4548" y="1258"/>
              <a:ext cx="1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83" name="Line 183"/>
            <p:cNvSpPr>
              <a:spLocks noChangeShapeType="1"/>
            </p:cNvSpPr>
            <p:nvPr/>
          </p:nvSpPr>
          <p:spPr bwMode="auto">
            <a:xfrm>
              <a:off x="4644" y="1258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84" name="Line 184"/>
            <p:cNvSpPr>
              <a:spLocks noChangeShapeType="1"/>
            </p:cNvSpPr>
            <p:nvPr/>
          </p:nvSpPr>
          <p:spPr bwMode="auto">
            <a:xfrm>
              <a:off x="4740" y="1258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85" name="Line 185"/>
            <p:cNvSpPr>
              <a:spLocks noChangeShapeType="1"/>
            </p:cNvSpPr>
            <p:nvPr/>
          </p:nvSpPr>
          <p:spPr bwMode="auto">
            <a:xfrm>
              <a:off x="4837" y="1258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86" name="Line 186"/>
            <p:cNvSpPr>
              <a:spLocks noChangeShapeType="1"/>
            </p:cNvSpPr>
            <p:nvPr/>
          </p:nvSpPr>
          <p:spPr bwMode="auto">
            <a:xfrm flipH="1">
              <a:off x="4932" y="1258"/>
              <a:ext cx="1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87" name="Line 187"/>
            <p:cNvSpPr>
              <a:spLocks noChangeShapeType="1"/>
            </p:cNvSpPr>
            <p:nvPr/>
          </p:nvSpPr>
          <p:spPr bwMode="auto">
            <a:xfrm flipH="1">
              <a:off x="5028" y="1258"/>
              <a:ext cx="1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88" name="Line 188"/>
            <p:cNvSpPr>
              <a:spLocks noChangeShapeType="1"/>
            </p:cNvSpPr>
            <p:nvPr/>
          </p:nvSpPr>
          <p:spPr bwMode="auto">
            <a:xfrm>
              <a:off x="5125" y="1258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89" name="Line 189"/>
            <p:cNvSpPr>
              <a:spLocks noChangeShapeType="1"/>
            </p:cNvSpPr>
            <p:nvPr/>
          </p:nvSpPr>
          <p:spPr bwMode="auto">
            <a:xfrm>
              <a:off x="5221" y="1258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90" name="Line 190"/>
            <p:cNvSpPr>
              <a:spLocks noChangeShapeType="1"/>
            </p:cNvSpPr>
            <p:nvPr/>
          </p:nvSpPr>
          <p:spPr bwMode="auto">
            <a:xfrm>
              <a:off x="5316" y="1258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91" name="Line 191"/>
            <p:cNvSpPr>
              <a:spLocks noChangeShapeType="1"/>
            </p:cNvSpPr>
            <p:nvPr/>
          </p:nvSpPr>
          <p:spPr bwMode="auto">
            <a:xfrm>
              <a:off x="5413" y="1258"/>
              <a:ext cx="0" cy="1537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92" name="Line 192"/>
            <p:cNvSpPr>
              <a:spLocks noChangeShapeType="1"/>
            </p:cNvSpPr>
            <p:nvPr/>
          </p:nvSpPr>
          <p:spPr bwMode="auto">
            <a:xfrm>
              <a:off x="5509" y="1258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93" name="Rectangle 193"/>
            <p:cNvSpPr>
              <a:spLocks noChangeArrowheads="1"/>
            </p:cNvSpPr>
            <p:nvPr/>
          </p:nvSpPr>
          <p:spPr bwMode="auto">
            <a:xfrm>
              <a:off x="4212" y="1690"/>
              <a:ext cx="95" cy="97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494" name="Rectangle 194"/>
            <p:cNvSpPr>
              <a:spLocks noChangeArrowheads="1"/>
            </p:cNvSpPr>
            <p:nvPr/>
          </p:nvSpPr>
          <p:spPr bwMode="auto">
            <a:xfrm>
              <a:off x="5365" y="2171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495" name="Rectangle 195"/>
            <p:cNvSpPr>
              <a:spLocks noChangeArrowheads="1"/>
            </p:cNvSpPr>
            <p:nvPr/>
          </p:nvSpPr>
          <p:spPr bwMode="auto">
            <a:xfrm>
              <a:off x="4020" y="1883"/>
              <a:ext cx="96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496" name="Rectangle 196"/>
            <p:cNvSpPr>
              <a:spLocks noChangeArrowheads="1"/>
            </p:cNvSpPr>
            <p:nvPr/>
          </p:nvSpPr>
          <p:spPr bwMode="auto">
            <a:xfrm>
              <a:off x="5172" y="2651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497" name="Rectangle 197"/>
            <p:cNvSpPr>
              <a:spLocks noChangeArrowheads="1"/>
            </p:cNvSpPr>
            <p:nvPr/>
          </p:nvSpPr>
          <p:spPr bwMode="auto">
            <a:xfrm>
              <a:off x="4500" y="2363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498" name="Rectangle 198"/>
            <p:cNvSpPr>
              <a:spLocks noChangeArrowheads="1"/>
            </p:cNvSpPr>
            <p:nvPr/>
          </p:nvSpPr>
          <p:spPr bwMode="auto">
            <a:xfrm>
              <a:off x="4116" y="2651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499" name="Rectangle 199"/>
            <p:cNvSpPr>
              <a:spLocks noChangeArrowheads="1"/>
            </p:cNvSpPr>
            <p:nvPr/>
          </p:nvSpPr>
          <p:spPr bwMode="auto">
            <a:xfrm>
              <a:off x="4884" y="1306"/>
              <a:ext cx="96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500" name="Rectangle 200"/>
            <p:cNvSpPr>
              <a:spLocks noChangeArrowheads="1"/>
            </p:cNvSpPr>
            <p:nvPr/>
          </p:nvSpPr>
          <p:spPr bwMode="auto">
            <a:xfrm>
              <a:off x="5172" y="1595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501" name="Rectangle 201"/>
            <p:cNvSpPr>
              <a:spLocks noChangeArrowheads="1"/>
            </p:cNvSpPr>
            <p:nvPr/>
          </p:nvSpPr>
          <p:spPr bwMode="auto">
            <a:xfrm>
              <a:off x="4884" y="1883"/>
              <a:ext cx="96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502" name="Rectangle 202"/>
            <p:cNvSpPr>
              <a:spLocks noChangeArrowheads="1"/>
            </p:cNvSpPr>
            <p:nvPr/>
          </p:nvSpPr>
          <p:spPr bwMode="auto">
            <a:xfrm>
              <a:off x="4981" y="2171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503" name="Line 203"/>
            <p:cNvSpPr>
              <a:spLocks noChangeShapeType="1"/>
            </p:cNvSpPr>
            <p:nvPr/>
          </p:nvSpPr>
          <p:spPr bwMode="auto">
            <a:xfrm flipV="1">
              <a:off x="4068" y="1739"/>
              <a:ext cx="192" cy="192"/>
            </a:xfrm>
            <a:prstGeom prst="line">
              <a:avLst/>
            </a:prstGeom>
            <a:noFill/>
            <a:ln w="28575">
              <a:solidFill>
                <a:srgbClr val="6666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04" name="Line 204"/>
            <p:cNvSpPr>
              <a:spLocks noChangeShapeType="1"/>
            </p:cNvSpPr>
            <p:nvPr/>
          </p:nvSpPr>
          <p:spPr bwMode="auto">
            <a:xfrm>
              <a:off x="4068" y="1931"/>
              <a:ext cx="480" cy="480"/>
            </a:xfrm>
            <a:prstGeom prst="line">
              <a:avLst/>
            </a:prstGeom>
            <a:noFill/>
            <a:ln w="28575">
              <a:solidFill>
                <a:srgbClr val="6666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05" name="Line 205"/>
            <p:cNvSpPr>
              <a:spLocks noChangeShapeType="1"/>
            </p:cNvSpPr>
            <p:nvPr/>
          </p:nvSpPr>
          <p:spPr bwMode="auto">
            <a:xfrm flipV="1">
              <a:off x="4163" y="2363"/>
              <a:ext cx="337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06" name="Line 206"/>
            <p:cNvSpPr>
              <a:spLocks noChangeShapeType="1"/>
            </p:cNvSpPr>
            <p:nvPr/>
          </p:nvSpPr>
          <p:spPr bwMode="auto">
            <a:xfrm flipV="1">
              <a:off x="5220" y="2411"/>
              <a:ext cx="1" cy="288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07" name="Line 207"/>
            <p:cNvSpPr>
              <a:spLocks noChangeShapeType="1"/>
            </p:cNvSpPr>
            <p:nvPr/>
          </p:nvSpPr>
          <p:spPr bwMode="auto">
            <a:xfrm flipV="1">
              <a:off x="4548" y="2219"/>
              <a:ext cx="192" cy="192"/>
            </a:xfrm>
            <a:prstGeom prst="line">
              <a:avLst/>
            </a:prstGeom>
            <a:noFill/>
            <a:ln w="28575">
              <a:solidFill>
                <a:srgbClr val="0099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08" name="Line 208"/>
            <p:cNvSpPr>
              <a:spLocks noChangeShapeType="1"/>
            </p:cNvSpPr>
            <p:nvPr/>
          </p:nvSpPr>
          <p:spPr bwMode="auto">
            <a:xfrm>
              <a:off x="3876" y="2796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2509" name="Group 209"/>
            <p:cNvGrpSpPr>
              <a:grpSpLocks/>
            </p:cNvGrpSpPr>
            <p:nvPr/>
          </p:nvGrpSpPr>
          <p:grpSpPr bwMode="auto">
            <a:xfrm>
              <a:off x="4942" y="1926"/>
              <a:ext cx="471" cy="293"/>
              <a:chOff x="3083" y="1785"/>
              <a:chExt cx="471" cy="293"/>
            </a:xfrm>
          </p:grpSpPr>
          <p:sp>
            <p:nvSpPr>
              <p:cNvPr id="142516" name="Line 210"/>
              <p:cNvSpPr>
                <a:spLocks noChangeShapeType="1"/>
              </p:cNvSpPr>
              <p:nvPr/>
            </p:nvSpPr>
            <p:spPr bwMode="auto">
              <a:xfrm flipH="1" flipV="1">
                <a:off x="3083" y="1785"/>
                <a:ext cx="85" cy="101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517" name="Line 211"/>
              <p:cNvSpPr>
                <a:spLocks noChangeShapeType="1"/>
              </p:cNvSpPr>
              <p:nvPr/>
            </p:nvSpPr>
            <p:spPr bwMode="auto">
              <a:xfrm flipV="1">
                <a:off x="3168" y="1878"/>
                <a:ext cx="0" cy="200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518" name="Line 212"/>
              <p:cNvSpPr>
                <a:spLocks noChangeShapeType="1"/>
              </p:cNvSpPr>
              <p:nvPr/>
            </p:nvSpPr>
            <p:spPr bwMode="auto">
              <a:xfrm>
                <a:off x="3170" y="2078"/>
                <a:ext cx="384" cy="0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42510" name="Line 213"/>
            <p:cNvSpPr>
              <a:spLocks noChangeShapeType="1"/>
            </p:cNvSpPr>
            <p:nvPr/>
          </p:nvSpPr>
          <p:spPr bwMode="auto">
            <a:xfrm flipV="1">
              <a:off x="4740" y="2219"/>
              <a:ext cx="287" cy="0"/>
            </a:xfrm>
            <a:prstGeom prst="line">
              <a:avLst/>
            </a:prstGeom>
            <a:noFill/>
            <a:ln w="28575">
              <a:solidFill>
                <a:srgbClr val="0099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2511" name="Group 214"/>
            <p:cNvGrpSpPr>
              <a:grpSpLocks/>
            </p:cNvGrpSpPr>
            <p:nvPr/>
          </p:nvGrpSpPr>
          <p:grpSpPr bwMode="auto">
            <a:xfrm>
              <a:off x="4932" y="1355"/>
              <a:ext cx="288" cy="576"/>
              <a:chOff x="3073" y="1214"/>
              <a:chExt cx="288" cy="576"/>
            </a:xfrm>
          </p:grpSpPr>
          <p:sp>
            <p:nvSpPr>
              <p:cNvPr id="142514" name="Line 215"/>
              <p:cNvSpPr>
                <a:spLocks noChangeShapeType="1"/>
              </p:cNvSpPr>
              <p:nvPr/>
            </p:nvSpPr>
            <p:spPr bwMode="auto">
              <a:xfrm flipV="1">
                <a:off x="3073" y="1502"/>
                <a:ext cx="288" cy="288"/>
              </a:xfrm>
              <a:prstGeom prst="line">
                <a:avLst/>
              </a:prstGeom>
              <a:noFill/>
              <a:ln w="28575">
                <a:solidFill>
                  <a:srgbClr val="3333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515" name="Line 216"/>
              <p:cNvSpPr>
                <a:spLocks noChangeShapeType="1"/>
              </p:cNvSpPr>
              <p:nvPr/>
            </p:nvSpPr>
            <p:spPr bwMode="auto">
              <a:xfrm flipH="1" flipV="1">
                <a:off x="3073" y="1214"/>
                <a:ext cx="288" cy="288"/>
              </a:xfrm>
              <a:prstGeom prst="line">
                <a:avLst/>
              </a:prstGeom>
              <a:noFill/>
              <a:ln w="28575">
                <a:solidFill>
                  <a:srgbClr val="3333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42512" name="Line 217"/>
            <p:cNvSpPr>
              <a:spLocks noChangeShapeType="1"/>
            </p:cNvSpPr>
            <p:nvPr/>
          </p:nvSpPr>
          <p:spPr bwMode="auto">
            <a:xfrm>
              <a:off x="5038" y="2229"/>
              <a:ext cx="191" cy="191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513" name="Text Box 219"/>
            <p:cNvSpPr txBox="1">
              <a:spLocks noChangeArrowheads="1"/>
            </p:cNvSpPr>
            <p:nvPr/>
          </p:nvSpPr>
          <p:spPr bwMode="auto">
            <a:xfrm>
              <a:off x="3819" y="948"/>
              <a:ext cx="1828" cy="2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/>
              <a:r>
                <a:rPr lang="de-DE" altLang="de-DE" sz="1500"/>
                <a:t>(4 b) Einfügen der Subgraphen</a:t>
              </a:r>
              <a:endParaRPr lang="en-US" altLang="de-DE" sz="1500"/>
            </a:p>
          </p:txBody>
        </p:sp>
      </p:grpSp>
      <p:sp>
        <p:nvSpPr>
          <p:cNvPr id="142376" name="Line 38"/>
          <p:cNvSpPr>
            <a:spLocks noChangeShapeType="1"/>
          </p:cNvSpPr>
          <p:nvPr/>
        </p:nvSpPr>
        <p:spPr bwMode="auto">
          <a:xfrm>
            <a:off x="2843213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94177" name="Group 225"/>
          <p:cNvGrpSpPr>
            <a:grpSpLocks/>
          </p:cNvGrpSpPr>
          <p:nvPr/>
        </p:nvGrpSpPr>
        <p:grpSpPr bwMode="auto">
          <a:xfrm>
            <a:off x="2854325" y="1504950"/>
            <a:ext cx="3302000" cy="2925763"/>
            <a:chOff x="1798" y="948"/>
            <a:chExt cx="2080" cy="1843"/>
          </a:xfrm>
        </p:grpSpPr>
        <p:sp>
          <p:nvSpPr>
            <p:cNvPr id="142378" name="AutoShape 3"/>
            <p:cNvSpPr>
              <a:spLocks noChangeArrowheads="1"/>
            </p:cNvSpPr>
            <p:nvPr/>
          </p:nvSpPr>
          <p:spPr bwMode="auto">
            <a:xfrm>
              <a:off x="1882" y="1842"/>
              <a:ext cx="96" cy="288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379" name="Line 81"/>
            <p:cNvSpPr>
              <a:spLocks noChangeShapeType="1"/>
            </p:cNvSpPr>
            <p:nvPr/>
          </p:nvSpPr>
          <p:spPr bwMode="auto">
            <a:xfrm>
              <a:off x="2019" y="1253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380" name="Line 82"/>
            <p:cNvSpPr>
              <a:spLocks noChangeShapeType="1"/>
            </p:cNvSpPr>
            <p:nvPr/>
          </p:nvSpPr>
          <p:spPr bwMode="auto">
            <a:xfrm>
              <a:off x="2019" y="1350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381" name="Line 83"/>
            <p:cNvSpPr>
              <a:spLocks noChangeShapeType="1"/>
            </p:cNvSpPr>
            <p:nvPr/>
          </p:nvSpPr>
          <p:spPr bwMode="auto">
            <a:xfrm>
              <a:off x="2019" y="1446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382" name="Line 84"/>
            <p:cNvSpPr>
              <a:spLocks noChangeShapeType="1"/>
            </p:cNvSpPr>
            <p:nvPr/>
          </p:nvSpPr>
          <p:spPr bwMode="auto">
            <a:xfrm>
              <a:off x="2019" y="1541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383" name="Line 85"/>
            <p:cNvSpPr>
              <a:spLocks noChangeShapeType="1"/>
            </p:cNvSpPr>
            <p:nvPr/>
          </p:nvSpPr>
          <p:spPr bwMode="auto">
            <a:xfrm>
              <a:off x="2019" y="1638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384" name="Line 86"/>
            <p:cNvSpPr>
              <a:spLocks noChangeShapeType="1"/>
            </p:cNvSpPr>
            <p:nvPr/>
          </p:nvSpPr>
          <p:spPr bwMode="auto">
            <a:xfrm>
              <a:off x="2019" y="1734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385" name="Line 87"/>
            <p:cNvSpPr>
              <a:spLocks noChangeShapeType="1"/>
            </p:cNvSpPr>
            <p:nvPr/>
          </p:nvSpPr>
          <p:spPr bwMode="auto">
            <a:xfrm>
              <a:off x="2019" y="1829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386" name="Line 88"/>
            <p:cNvSpPr>
              <a:spLocks noChangeShapeType="1"/>
            </p:cNvSpPr>
            <p:nvPr/>
          </p:nvSpPr>
          <p:spPr bwMode="auto">
            <a:xfrm>
              <a:off x="2019" y="1926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387" name="Line 89"/>
            <p:cNvSpPr>
              <a:spLocks noChangeShapeType="1"/>
            </p:cNvSpPr>
            <p:nvPr/>
          </p:nvSpPr>
          <p:spPr bwMode="auto">
            <a:xfrm>
              <a:off x="2019" y="2022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388" name="Line 90"/>
            <p:cNvSpPr>
              <a:spLocks noChangeShapeType="1"/>
            </p:cNvSpPr>
            <p:nvPr/>
          </p:nvSpPr>
          <p:spPr bwMode="auto">
            <a:xfrm>
              <a:off x="2019" y="2118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389" name="Line 91"/>
            <p:cNvSpPr>
              <a:spLocks noChangeShapeType="1"/>
            </p:cNvSpPr>
            <p:nvPr/>
          </p:nvSpPr>
          <p:spPr bwMode="auto">
            <a:xfrm>
              <a:off x="2019" y="2214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390" name="Line 92"/>
            <p:cNvSpPr>
              <a:spLocks noChangeShapeType="1"/>
            </p:cNvSpPr>
            <p:nvPr/>
          </p:nvSpPr>
          <p:spPr bwMode="auto">
            <a:xfrm>
              <a:off x="2019" y="2310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391" name="Line 93"/>
            <p:cNvSpPr>
              <a:spLocks noChangeShapeType="1"/>
            </p:cNvSpPr>
            <p:nvPr/>
          </p:nvSpPr>
          <p:spPr bwMode="auto">
            <a:xfrm>
              <a:off x="2019" y="2406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392" name="Line 94"/>
            <p:cNvSpPr>
              <a:spLocks noChangeShapeType="1"/>
            </p:cNvSpPr>
            <p:nvPr/>
          </p:nvSpPr>
          <p:spPr bwMode="auto">
            <a:xfrm>
              <a:off x="2019" y="2502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393" name="Line 95"/>
            <p:cNvSpPr>
              <a:spLocks noChangeShapeType="1"/>
            </p:cNvSpPr>
            <p:nvPr/>
          </p:nvSpPr>
          <p:spPr bwMode="auto">
            <a:xfrm>
              <a:off x="2019" y="2598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394" name="Line 96"/>
            <p:cNvSpPr>
              <a:spLocks noChangeShapeType="1"/>
            </p:cNvSpPr>
            <p:nvPr/>
          </p:nvSpPr>
          <p:spPr bwMode="auto">
            <a:xfrm>
              <a:off x="2019" y="2694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395" name="Line 97"/>
            <p:cNvSpPr>
              <a:spLocks noChangeShapeType="1"/>
            </p:cNvSpPr>
            <p:nvPr/>
          </p:nvSpPr>
          <p:spPr bwMode="auto">
            <a:xfrm>
              <a:off x="2019" y="2598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396" name="Line 98"/>
            <p:cNvSpPr>
              <a:spLocks noChangeShapeType="1"/>
            </p:cNvSpPr>
            <p:nvPr/>
          </p:nvSpPr>
          <p:spPr bwMode="auto">
            <a:xfrm>
              <a:off x="2019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397" name="Line 99"/>
            <p:cNvSpPr>
              <a:spLocks noChangeShapeType="1"/>
            </p:cNvSpPr>
            <p:nvPr/>
          </p:nvSpPr>
          <p:spPr bwMode="auto">
            <a:xfrm>
              <a:off x="2116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398" name="Line 100"/>
            <p:cNvSpPr>
              <a:spLocks noChangeShapeType="1"/>
            </p:cNvSpPr>
            <p:nvPr/>
          </p:nvSpPr>
          <p:spPr bwMode="auto">
            <a:xfrm>
              <a:off x="2212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399" name="Line 101"/>
            <p:cNvSpPr>
              <a:spLocks noChangeShapeType="1"/>
            </p:cNvSpPr>
            <p:nvPr/>
          </p:nvSpPr>
          <p:spPr bwMode="auto">
            <a:xfrm>
              <a:off x="2308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00" name="Line 102"/>
            <p:cNvSpPr>
              <a:spLocks noChangeShapeType="1"/>
            </p:cNvSpPr>
            <p:nvPr/>
          </p:nvSpPr>
          <p:spPr bwMode="auto">
            <a:xfrm>
              <a:off x="2404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01" name="Line 103"/>
            <p:cNvSpPr>
              <a:spLocks noChangeShapeType="1"/>
            </p:cNvSpPr>
            <p:nvPr/>
          </p:nvSpPr>
          <p:spPr bwMode="auto">
            <a:xfrm>
              <a:off x="2500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02" name="Line 104"/>
            <p:cNvSpPr>
              <a:spLocks noChangeShapeType="1"/>
            </p:cNvSpPr>
            <p:nvPr/>
          </p:nvSpPr>
          <p:spPr bwMode="auto">
            <a:xfrm>
              <a:off x="2596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03" name="Line 105"/>
            <p:cNvSpPr>
              <a:spLocks noChangeShapeType="1"/>
            </p:cNvSpPr>
            <p:nvPr/>
          </p:nvSpPr>
          <p:spPr bwMode="auto">
            <a:xfrm flipH="1">
              <a:off x="2692" y="1253"/>
              <a:ext cx="1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04" name="Line 106"/>
            <p:cNvSpPr>
              <a:spLocks noChangeShapeType="1"/>
            </p:cNvSpPr>
            <p:nvPr/>
          </p:nvSpPr>
          <p:spPr bwMode="auto">
            <a:xfrm>
              <a:off x="2788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05" name="Line 107"/>
            <p:cNvSpPr>
              <a:spLocks noChangeShapeType="1"/>
            </p:cNvSpPr>
            <p:nvPr/>
          </p:nvSpPr>
          <p:spPr bwMode="auto">
            <a:xfrm>
              <a:off x="2884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06" name="Line 108"/>
            <p:cNvSpPr>
              <a:spLocks noChangeShapeType="1"/>
            </p:cNvSpPr>
            <p:nvPr/>
          </p:nvSpPr>
          <p:spPr bwMode="auto">
            <a:xfrm>
              <a:off x="2981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07" name="Line 109"/>
            <p:cNvSpPr>
              <a:spLocks noChangeShapeType="1"/>
            </p:cNvSpPr>
            <p:nvPr/>
          </p:nvSpPr>
          <p:spPr bwMode="auto">
            <a:xfrm flipH="1">
              <a:off x="3076" y="1253"/>
              <a:ext cx="1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08" name="Line 110"/>
            <p:cNvSpPr>
              <a:spLocks noChangeShapeType="1"/>
            </p:cNvSpPr>
            <p:nvPr/>
          </p:nvSpPr>
          <p:spPr bwMode="auto">
            <a:xfrm flipH="1">
              <a:off x="3172" y="1253"/>
              <a:ext cx="1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09" name="Line 111"/>
            <p:cNvSpPr>
              <a:spLocks noChangeShapeType="1"/>
            </p:cNvSpPr>
            <p:nvPr/>
          </p:nvSpPr>
          <p:spPr bwMode="auto">
            <a:xfrm>
              <a:off x="3269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10" name="Line 112"/>
            <p:cNvSpPr>
              <a:spLocks noChangeShapeType="1"/>
            </p:cNvSpPr>
            <p:nvPr/>
          </p:nvSpPr>
          <p:spPr bwMode="auto">
            <a:xfrm>
              <a:off x="3365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11" name="Line 113"/>
            <p:cNvSpPr>
              <a:spLocks noChangeShapeType="1"/>
            </p:cNvSpPr>
            <p:nvPr/>
          </p:nvSpPr>
          <p:spPr bwMode="auto">
            <a:xfrm>
              <a:off x="3460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12" name="Line 114"/>
            <p:cNvSpPr>
              <a:spLocks noChangeShapeType="1"/>
            </p:cNvSpPr>
            <p:nvPr/>
          </p:nvSpPr>
          <p:spPr bwMode="auto">
            <a:xfrm>
              <a:off x="3557" y="1253"/>
              <a:ext cx="0" cy="1537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13" name="Line 115"/>
            <p:cNvSpPr>
              <a:spLocks noChangeShapeType="1"/>
            </p:cNvSpPr>
            <p:nvPr/>
          </p:nvSpPr>
          <p:spPr bwMode="auto">
            <a:xfrm>
              <a:off x="3653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14" name="Rectangle 116"/>
            <p:cNvSpPr>
              <a:spLocks noChangeArrowheads="1"/>
            </p:cNvSpPr>
            <p:nvPr/>
          </p:nvSpPr>
          <p:spPr bwMode="auto">
            <a:xfrm>
              <a:off x="2356" y="1685"/>
              <a:ext cx="95" cy="97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415" name="Rectangle 117"/>
            <p:cNvSpPr>
              <a:spLocks noChangeArrowheads="1"/>
            </p:cNvSpPr>
            <p:nvPr/>
          </p:nvSpPr>
          <p:spPr bwMode="auto">
            <a:xfrm>
              <a:off x="3509" y="2166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416" name="Rectangle 118"/>
            <p:cNvSpPr>
              <a:spLocks noChangeArrowheads="1"/>
            </p:cNvSpPr>
            <p:nvPr/>
          </p:nvSpPr>
          <p:spPr bwMode="auto">
            <a:xfrm>
              <a:off x="2164" y="1878"/>
              <a:ext cx="96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417" name="Rectangle 119"/>
            <p:cNvSpPr>
              <a:spLocks noChangeArrowheads="1"/>
            </p:cNvSpPr>
            <p:nvPr/>
          </p:nvSpPr>
          <p:spPr bwMode="auto">
            <a:xfrm>
              <a:off x="3316" y="2646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418" name="Rectangle 120"/>
            <p:cNvSpPr>
              <a:spLocks noChangeArrowheads="1"/>
            </p:cNvSpPr>
            <p:nvPr/>
          </p:nvSpPr>
          <p:spPr bwMode="auto">
            <a:xfrm>
              <a:off x="2644" y="2358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419" name="Rectangle 121"/>
            <p:cNvSpPr>
              <a:spLocks noChangeArrowheads="1"/>
            </p:cNvSpPr>
            <p:nvPr/>
          </p:nvSpPr>
          <p:spPr bwMode="auto">
            <a:xfrm>
              <a:off x="2260" y="2646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420" name="Rectangle 122"/>
            <p:cNvSpPr>
              <a:spLocks noChangeArrowheads="1"/>
            </p:cNvSpPr>
            <p:nvPr/>
          </p:nvSpPr>
          <p:spPr bwMode="auto">
            <a:xfrm>
              <a:off x="3028" y="1301"/>
              <a:ext cx="96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421" name="Rectangle 123"/>
            <p:cNvSpPr>
              <a:spLocks noChangeArrowheads="1"/>
            </p:cNvSpPr>
            <p:nvPr/>
          </p:nvSpPr>
          <p:spPr bwMode="auto">
            <a:xfrm>
              <a:off x="3316" y="1590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422" name="Rectangle 124"/>
            <p:cNvSpPr>
              <a:spLocks noChangeArrowheads="1"/>
            </p:cNvSpPr>
            <p:nvPr/>
          </p:nvSpPr>
          <p:spPr bwMode="auto">
            <a:xfrm>
              <a:off x="3028" y="1878"/>
              <a:ext cx="96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423" name="Rectangle 125"/>
            <p:cNvSpPr>
              <a:spLocks noChangeArrowheads="1"/>
            </p:cNvSpPr>
            <p:nvPr/>
          </p:nvSpPr>
          <p:spPr bwMode="auto">
            <a:xfrm>
              <a:off x="3125" y="2166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424" name="Line 126"/>
            <p:cNvSpPr>
              <a:spLocks noChangeShapeType="1"/>
            </p:cNvSpPr>
            <p:nvPr/>
          </p:nvSpPr>
          <p:spPr bwMode="auto">
            <a:xfrm flipV="1">
              <a:off x="2212" y="1734"/>
              <a:ext cx="192" cy="192"/>
            </a:xfrm>
            <a:prstGeom prst="line">
              <a:avLst/>
            </a:prstGeom>
            <a:noFill/>
            <a:ln w="28575">
              <a:solidFill>
                <a:srgbClr val="6666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25" name="Line 127"/>
            <p:cNvSpPr>
              <a:spLocks noChangeShapeType="1"/>
            </p:cNvSpPr>
            <p:nvPr/>
          </p:nvSpPr>
          <p:spPr bwMode="auto">
            <a:xfrm>
              <a:off x="2212" y="1926"/>
              <a:ext cx="480" cy="480"/>
            </a:xfrm>
            <a:prstGeom prst="line">
              <a:avLst/>
            </a:prstGeom>
            <a:noFill/>
            <a:ln w="28575">
              <a:solidFill>
                <a:srgbClr val="6666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26" name="Line 128"/>
            <p:cNvSpPr>
              <a:spLocks noChangeShapeType="1"/>
            </p:cNvSpPr>
            <p:nvPr/>
          </p:nvSpPr>
          <p:spPr bwMode="auto">
            <a:xfrm flipV="1">
              <a:off x="2307" y="2358"/>
              <a:ext cx="337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27" name="Line 129"/>
            <p:cNvSpPr>
              <a:spLocks noChangeShapeType="1"/>
            </p:cNvSpPr>
            <p:nvPr/>
          </p:nvSpPr>
          <p:spPr bwMode="auto">
            <a:xfrm flipH="1">
              <a:off x="3364" y="2214"/>
              <a:ext cx="193" cy="192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28" name="Line 130"/>
            <p:cNvSpPr>
              <a:spLocks noChangeShapeType="1"/>
            </p:cNvSpPr>
            <p:nvPr/>
          </p:nvSpPr>
          <p:spPr bwMode="auto">
            <a:xfrm flipV="1">
              <a:off x="3364" y="2406"/>
              <a:ext cx="0" cy="288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29" name="Line 131"/>
            <p:cNvSpPr>
              <a:spLocks noChangeShapeType="1"/>
            </p:cNvSpPr>
            <p:nvPr/>
          </p:nvSpPr>
          <p:spPr bwMode="auto">
            <a:xfrm flipV="1">
              <a:off x="2692" y="2214"/>
              <a:ext cx="192" cy="192"/>
            </a:xfrm>
            <a:prstGeom prst="line">
              <a:avLst/>
            </a:prstGeom>
            <a:noFill/>
            <a:ln w="28575">
              <a:solidFill>
                <a:srgbClr val="0099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30" name="Line 132"/>
            <p:cNvSpPr>
              <a:spLocks noChangeShapeType="1"/>
            </p:cNvSpPr>
            <p:nvPr/>
          </p:nvSpPr>
          <p:spPr bwMode="auto">
            <a:xfrm>
              <a:off x="2020" y="2791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2431" name="Group 133"/>
            <p:cNvGrpSpPr>
              <a:grpSpLocks/>
            </p:cNvGrpSpPr>
            <p:nvPr/>
          </p:nvGrpSpPr>
          <p:grpSpPr bwMode="auto">
            <a:xfrm>
              <a:off x="3086" y="1921"/>
              <a:ext cx="471" cy="293"/>
              <a:chOff x="3083" y="1785"/>
              <a:chExt cx="471" cy="293"/>
            </a:xfrm>
          </p:grpSpPr>
          <p:sp>
            <p:nvSpPr>
              <p:cNvPr id="142454" name="Line 134"/>
              <p:cNvSpPr>
                <a:spLocks noChangeShapeType="1"/>
              </p:cNvSpPr>
              <p:nvPr/>
            </p:nvSpPr>
            <p:spPr bwMode="auto">
              <a:xfrm flipH="1" flipV="1">
                <a:off x="3083" y="1785"/>
                <a:ext cx="85" cy="101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455" name="Line 135"/>
              <p:cNvSpPr>
                <a:spLocks noChangeShapeType="1"/>
              </p:cNvSpPr>
              <p:nvPr/>
            </p:nvSpPr>
            <p:spPr bwMode="auto">
              <a:xfrm flipV="1">
                <a:off x="3168" y="1878"/>
                <a:ext cx="0" cy="200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456" name="Line 136"/>
              <p:cNvSpPr>
                <a:spLocks noChangeShapeType="1"/>
              </p:cNvSpPr>
              <p:nvPr/>
            </p:nvSpPr>
            <p:spPr bwMode="auto">
              <a:xfrm>
                <a:off x="3170" y="2078"/>
                <a:ext cx="384" cy="0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42432" name="Line 137"/>
            <p:cNvSpPr>
              <a:spLocks noChangeShapeType="1"/>
            </p:cNvSpPr>
            <p:nvPr/>
          </p:nvSpPr>
          <p:spPr bwMode="auto">
            <a:xfrm flipV="1">
              <a:off x="2884" y="2214"/>
              <a:ext cx="287" cy="0"/>
            </a:xfrm>
            <a:prstGeom prst="line">
              <a:avLst/>
            </a:prstGeom>
            <a:noFill/>
            <a:ln w="28575">
              <a:solidFill>
                <a:srgbClr val="0099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33" name="Line 138"/>
            <p:cNvSpPr>
              <a:spLocks noChangeShapeType="1"/>
            </p:cNvSpPr>
            <p:nvPr/>
          </p:nvSpPr>
          <p:spPr bwMode="auto">
            <a:xfrm>
              <a:off x="3173" y="2215"/>
              <a:ext cx="191" cy="191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34" name="Line 139"/>
            <p:cNvSpPr>
              <a:spLocks noChangeShapeType="1"/>
            </p:cNvSpPr>
            <p:nvPr/>
          </p:nvSpPr>
          <p:spPr bwMode="auto">
            <a:xfrm flipV="1">
              <a:off x="3076" y="1921"/>
              <a:ext cx="0" cy="288"/>
            </a:xfrm>
            <a:prstGeom prst="line">
              <a:avLst/>
            </a:prstGeom>
            <a:noFill/>
            <a:ln w="28575">
              <a:solidFill>
                <a:srgbClr val="0099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35" name="Line 140"/>
            <p:cNvSpPr>
              <a:spLocks noChangeShapeType="1"/>
            </p:cNvSpPr>
            <p:nvPr/>
          </p:nvSpPr>
          <p:spPr bwMode="auto">
            <a:xfrm>
              <a:off x="2200" y="1933"/>
              <a:ext cx="480" cy="480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36" name="Line 141"/>
            <p:cNvSpPr>
              <a:spLocks noChangeShapeType="1"/>
            </p:cNvSpPr>
            <p:nvPr/>
          </p:nvSpPr>
          <p:spPr bwMode="auto">
            <a:xfrm flipV="1">
              <a:off x="2309" y="2694"/>
              <a:ext cx="1056" cy="0"/>
            </a:xfrm>
            <a:prstGeom prst="line">
              <a:avLst/>
            </a:prstGeom>
            <a:noFill/>
            <a:ln w="2857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37" name="Line 142"/>
            <p:cNvSpPr>
              <a:spLocks noChangeShapeType="1"/>
            </p:cNvSpPr>
            <p:nvPr/>
          </p:nvSpPr>
          <p:spPr bwMode="auto">
            <a:xfrm flipV="1">
              <a:off x="2691" y="2406"/>
              <a:ext cx="0" cy="288"/>
            </a:xfrm>
            <a:prstGeom prst="line">
              <a:avLst/>
            </a:prstGeom>
            <a:noFill/>
            <a:ln w="2857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38" name="Line 143"/>
            <p:cNvSpPr>
              <a:spLocks noChangeShapeType="1"/>
            </p:cNvSpPr>
            <p:nvPr/>
          </p:nvSpPr>
          <p:spPr bwMode="auto">
            <a:xfrm>
              <a:off x="3070" y="2397"/>
              <a:ext cx="282" cy="287"/>
            </a:xfrm>
            <a:prstGeom prst="line">
              <a:avLst/>
            </a:prstGeom>
            <a:noFill/>
            <a:ln w="2857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39" name="Line 144"/>
            <p:cNvSpPr>
              <a:spLocks noChangeShapeType="1"/>
            </p:cNvSpPr>
            <p:nvPr/>
          </p:nvSpPr>
          <p:spPr bwMode="auto">
            <a:xfrm flipV="1">
              <a:off x="2691" y="2406"/>
              <a:ext cx="385" cy="0"/>
            </a:xfrm>
            <a:prstGeom prst="line">
              <a:avLst/>
            </a:prstGeom>
            <a:noFill/>
            <a:ln w="2857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40" name="Line 145"/>
            <p:cNvSpPr>
              <a:spLocks noChangeShapeType="1"/>
            </p:cNvSpPr>
            <p:nvPr/>
          </p:nvSpPr>
          <p:spPr bwMode="auto">
            <a:xfrm flipV="1">
              <a:off x="3076" y="2209"/>
              <a:ext cx="96" cy="101"/>
            </a:xfrm>
            <a:prstGeom prst="line">
              <a:avLst/>
            </a:prstGeom>
            <a:noFill/>
            <a:ln w="2857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41" name="Line 146"/>
            <p:cNvSpPr>
              <a:spLocks noChangeShapeType="1"/>
            </p:cNvSpPr>
            <p:nvPr/>
          </p:nvSpPr>
          <p:spPr bwMode="auto">
            <a:xfrm flipV="1">
              <a:off x="3070" y="2301"/>
              <a:ext cx="0" cy="96"/>
            </a:xfrm>
            <a:prstGeom prst="line">
              <a:avLst/>
            </a:prstGeom>
            <a:noFill/>
            <a:ln w="2857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42" name="Line 147"/>
            <p:cNvSpPr>
              <a:spLocks noChangeShapeType="1"/>
            </p:cNvSpPr>
            <p:nvPr/>
          </p:nvSpPr>
          <p:spPr bwMode="auto">
            <a:xfrm>
              <a:off x="2417" y="1737"/>
              <a:ext cx="179" cy="189"/>
            </a:xfrm>
            <a:prstGeom prst="line">
              <a:avLst/>
            </a:prstGeom>
            <a:noFill/>
            <a:ln w="2857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43" name="Line 148"/>
            <p:cNvSpPr>
              <a:spLocks noChangeShapeType="1"/>
            </p:cNvSpPr>
            <p:nvPr/>
          </p:nvSpPr>
          <p:spPr bwMode="auto">
            <a:xfrm flipV="1">
              <a:off x="2699" y="1933"/>
              <a:ext cx="0" cy="454"/>
            </a:xfrm>
            <a:prstGeom prst="line">
              <a:avLst/>
            </a:prstGeom>
            <a:noFill/>
            <a:ln w="2857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44" name="Line 149"/>
            <p:cNvSpPr>
              <a:spLocks noChangeShapeType="1"/>
            </p:cNvSpPr>
            <p:nvPr/>
          </p:nvSpPr>
          <p:spPr bwMode="auto">
            <a:xfrm>
              <a:off x="2596" y="1926"/>
              <a:ext cx="480" cy="0"/>
            </a:xfrm>
            <a:prstGeom prst="line">
              <a:avLst/>
            </a:prstGeom>
            <a:noFill/>
            <a:ln w="2857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45" name="Line 150"/>
            <p:cNvSpPr>
              <a:spLocks noChangeShapeType="1"/>
            </p:cNvSpPr>
            <p:nvPr/>
          </p:nvSpPr>
          <p:spPr bwMode="auto">
            <a:xfrm flipV="1">
              <a:off x="3079" y="1350"/>
              <a:ext cx="0" cy="562"/>
            </a:xfrm>
            <a:prstGeom prst="line">
              <a:avLst/>
            </a:prstGeom>
            <a:noFill/>
            <a:ln w="2857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46" name="Line 151"/>
            <p:cNvSpPr>
              <a:spLocks noChangeShapeType="1"/>
            </p:cNvSpPr>
            <p:nvPr/>
          </p:nvSpPr>
          <p:spPr bwMode="auto">
            <a:xfrm>
              <a:off x="2417" y="1734"/>
              <a:ext cx="659" cy="3"/>
            </a:xfrm>
            <a:prstGeom prst="line">
              <a:avLst/>
            </a:prstGeom>
            <a:noFill/>
            <a:ln w="2857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47" name="Line 152"/>
            <p:cNvSpPr>
              <a:spLocks noChangeShapeType="1"/>
            </p:cNvSpPr>
            <p:nvPr/>
          </p:nvSpPr>
          <p:spPr bwMode="auto">
            <a:xfrm flipV="1">
              <a:off x="3100" y="1633"/>
              <a:ext cx="288" cy="288"/>
            </a:xfrm>
            <a:prstGeom prst="line">
              <a:avLst/>
            </a:prstGeom>
            <a:noFill/>
            <a:ln w="2857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448" name="Line 153"/>
            <p:cNvSpPr>
              <a:spLocks noChangeShapeType="1"/>
            </p:cNvSpPr>
            <p:nvPr/>
          </p:nvSpPr>
          <p:spPr bwMode="auto">
            <a:xfrm flipH="1" flipV="1">
              <a:off x="3173" y="1829"/>
              <a:ext cx="382" cy="380"/>
            </a:xfrm>
            <a:prstGeom prst="line">
              <a:avLst/>
            </a:prstGeom>
            <a:noFill/>
            <a:ln w="2857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2449" name="Group 154"/>
            <p:cNvGrpSpPr>
              <a:grpSpLocks/>
            </p:cNvGrpSpPr>
            <p:nvPr/>
          </p:nvGrpSpPr>
          <p:grpSpPr bwMode="auto">
            <a:xfrm>
              <a:off x="3076" y="1350"/>
              <a:ext cx="288" cy="576"/>
              <a:chOff x="3073" y="1214"/>
              <a:chExt cx="288" cy="576"/>
            </a:xfrm>
          </p:grpSpPr>
          <p:sp>
            <p:nvSpPr>
              <p:cNvPr id="142452" name="Line 155"/>
              <p:cNvSpPr>
                <a:spLocks noChangeShapeType="1"/>
              </p:cNvSpPr>
              <p:nvPr/>
            </p:nvSpPr>
            <p:spPr bwMode="auto">
              <a:xfrm flipV="1">
                <a:off x="3073" y="1502"/>
                <a:ext cx="288" cy="288"/>
              </a:xfrm>
              <a:prstGeom prst="line">
                <a:avLst/>
              </a:prstGeom>
              <a:noFill/>
              <a:ln w="28575">
                <a:solidFill>
                  <a:srgbClr val="3333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453" name="Line 156"/>
              <p:cNvSpPr>
                <a:spLocks noChangeShapeType="1"/>
              </p:cNvSpPr>
              <p:nvPr/>
            </p:nvSpPr>
            <p:spPr bwMode="auto">
              <a:xfrm flipH="1" flipV="1">
                <a:off x="3073" y="1214"/>
                <a:ext cx="288" cy="288"/>
              </a:xfrm>
              <a:prstGeom prst="line">
                <a:avLst/>
              </a:prstGeom>
              <a:noFill/>
              <a:ln w="28575">
                <a:solidFill>
                  <a:srgbClr val="3333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42450" name="AutoShape 220"/>
            <p:cNvSpPr>
              <a:spLocks noChangeArrowheads="1"/>
            </p:cNvSpPr>
            <p:nvPr/>
          </p:nvSpPr>
          <p:spPr bwMode="auto">
            <a:xfrm rot="10800000">
              <a:off x="1798" y="1842"/>
              <a:ext cx="84" cy="288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451" name="Text Box 224"/>
            <p:cNvSpPr txBox="1">
              <a:spLocks noChangeArrowheads="1"/>
            </p:cNvSpPr>
            <p:nvPr/>
          </p:nvSpPr>
          <p:spPr bwMode="auto">
            <a:xfrm>
              <a:off x="2311" y="948"/>
              <a:ext cx="1567" cy="2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/>
              <a:r>
                <a:rPr lang="de-DE" altLang="de-DE" sz="1500"/>
                <a:t>(4 a) Dreiecksverdrahtung</a:t>
              </a:r>
              <a:endParaRPr lang="en-US" altLang="de-DE" sz="1500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94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94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7.10.1	Oktilineare Steinerbäume: Beispiel</a:t>
            </a:r>
          </a:p>
        </p:txBody>
      </p:sp>
      <p:sp>
        <p:nvSpPr>
          <p:cNvPr id="143363" name="Text Box 81"/>
          <p:cNvSpPr txBox="1">
            <a:spLocks noChangeArrowheads="1"/>
          </p:cNvSpPr>
          <p:nvPr/>
        </p:nvSpPr>
        <p:spPr bwMode="auto">
          <a:xfrm rot="-5400000">
            <a:off x="6786563" y="3343275"/>
            <a:ext cx="4357688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800">
                <a:solidFill>
                  <a:srgbClr val="B2B2B2"/>
                </a:solidFill>
              </a:rPr>
              <a:t>Nach Ho, T.-Y.; Chang, et. al.: Multilevel Full-Chip Routing for the X-Based Architecture</a:t>
            </a:r>
          </a:p>
        </p:txBody>
      </p:sp>
      <p:sp>
        <p:nvSpPr>
          <p:cNvPr id="143364" name="Line 159"/>
          <p:cNvSpPr>
            <a:spLocks noChangeShapeType="1"/>
          </p:cNvSpPr>
          <p:nvPr/>
        </p:nvSpPr>
        <p:spPr bwMode="auto">
          <a:xfrm>
            <a:off x="250825" y="1997075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65" name="Line 160"/>
          <p:cNvSpPr>
            <a:spLocks noChangeShapeType="1"/>
          </p:cNvSpPr>
          <p:nvPr/>
        </p:nvSpPr>
        <p:spPr bwMode="auto">
          <a:xfrm>
            <a:off x="250825" y="2151063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66" name="Line 161"/>
          <p:cNvSpPr>
            <a:spLocks noChangeShapeType="1"/>
          </p:cNvSpPr>
          <p:nvPr/>
        </p:nvSpPr>
        <p:spPr bwMode="auto">
          <a:xfrm>
            <a:off x="250825" y="2303463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67" name="Line 162"/>
          <p:cNvSpPr>
            <a:spLocks noChangeShapeType="1"/>
          </p:cNvSpPr>
          <p:nvPr/>
        </p:nvSpPr>
        <p:spPr bwMode="auto">
          <a:xfrm>
            <a:off x="250825" y="2454275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68" name="Line 163"/>
          <p:cNvSpPr>
            <a:spLocks noChangeShapeType="1"/>
          </p:cNvSpPr>
          <p:nvPr/>
        </p:nvSpPr>
        <p:spPr bwMode="auto">
          <a:xfrm>
            <a:off x="250825" y="2608263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69" name="Line 164"/>
          <p:cNvSpPr>
            <a:spLocks noChangeShapeType="1"/>
          </p:cNvSpPr>
          <p:nvPr/>
        </p:nvSpPr>
        <p:spPr bwMode="auto">
          <a:xfrm>
            <a:off x="250825" y="2760663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70" name="Line 165"/>
          <p:cNvSpPr>
            <a:spLocks noChangeShapeType="1"/>
          </p:cNvSpPr>
          <p:nvPr/>
        </p:nvSpPr>
        <p:spPr bwMode="auto">
          <a:xfrm>
            <a:off x="250825" y="2911475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71" name="Line 166"/>
          <p:cNvSpPr>
            <a:spLocks noChangeShapeType="1"/>
          </p:cNvSpPr>
          <p:nvPr/>
        </p:nvSpPr>
        <p:spPr bwMode="auto">
          <a:xfrm>
            <a:off x="250825" y="3065463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72" name="Line 167"/>
          <p:cNvSpPr>
            <a:spLocks noChangeShapeType="1"/>
          </p:cNvSpPr>
          <p:nvPr/>
        </p:nvSpPr>
        <p:spPr bwMode="auto">
          <a:xfrm>
            <a:off x="250825" y="3217863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73" name="Line 168"/>
          <p:cNvSpPr>
            <a:spLocks noChangeShapeType="1"/>
          </p:cNvSpPr>
          <p:nvPr/>
        </p:nvSpPr>
        <p:spPr bwMode="auto">
          <a:xfrm>
            <a:off x="250825" y="3370263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74" name="Line 169"/>
          <p:cNvSpPr>
            <a:spLocks noChangeShapeType="1"/>
          </p:cNvSpPr>
          <p:nvPr/>
        </p:nvSpPr>
        <p:spPr bwMode="auto">
          <a:xfrm>
            <a:off x="250825" y="3522663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75" name="Line 170"/>
          <p:cNvSpPr>
            <a:spLocks noChangeShapeType="1"/>
          </p:cNvSpPr>
          <p:nvPr/>
        </p:nvSpPr>
        <p:spPr bwMode="auto">
          <a:xfrm>
            <a:off x="250825" y="3675063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76" name="Line 171"/>
          <p:cNvSpPr>
            <a:spLocks noChangeShapeType="1"/>
          </p:cNvSpPr>
          <p:nvPr/>
        </p:nvSpPr>
        <p:spPr bwMode="auto">
          <a:xfrm>
            <a:off x="250825" y="3827463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77" name="Line 172"/>
          <p:cNvSpPr>
            <a:spLocks noChangeShapeType="1"/>
          </p:cNvSpPr>
          <p:nvPr/>
        </p:nvSpPr>
        <p:spPr bwMode="auto">
          <a:xfrm>
            <a:off x="250825" y="3979863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78" name="Line 173"/>
          <p:cNvSpPr>
            <a:spLocks noChangeShapeType="1"/>
          </p:cNvSpPr>
          <p:nvPr/>
        </p:nvSpPr>
        <p:spPr bwMode="auto">
          <a:xfrm>
            <a:off x="250825" y="4132263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79" name="Line 174"/>
          <p:cNvSpPr>
            <a:spLocks noChangeShapeType="1"/>
          </p:cNvSpPr>
          <p:nvPr/>
        </p:nvSpPr>
        <p:spPr bwMode="auto">
          <a:xfrm>
            <a:off x="250825" y="4284663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80" name="Line 175"/>
          <p:cNvSpPr>
            <a:spLocks noChangeShapeType="1"/>
          </p:cNvSpPr>
          <p:nvPr/>
        </p:nvSpPr>
        <p:spPr bwMode="auto">
          <a:xfrm>
            <a:off x="250825" y="4132263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81" name="Line 176"/>
          <p:cNvSpPr>
            <a:spLocks noChangeShapeType="1"/>
          </p:cNvSpPr>
          <p:nvPr/>
        </p:nvSpPr>
        <p:spPr bwMode="auto">
          <a:xfrm>
            <a:off x="250825" y="1997075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82" name="Line 177"/>
          <p:cNvSpPr>
            <a:spLocks noChangeShapeType="1"/>
          </p:cNvSpPr>
          <p:nvPr/>
        </p:nvSpPr>
        <p:spPr bwMode="auto">
          <a:xfrm>
            <a:off x="404813" y="1997075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83" name="Line 178"/>
          <p:cNvSpPr>
            <a:spLocks noChangeShapeType="1"/>
          </p:cNvSpPr>
          <p:nvPr/>
        </p:nvSpPr>
        <p:spPr bwMode="auto">
          <a:xfrm>
            <a:off x="557213" y="1997075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84" name="Line 179"/>
          <p:cNvSpPr>
            <a:spLocks noChangeShapeType="1"/>
          </p:cNvSpPr>
          <p:nvPr/>
        </p:nvSpPr>
        <p:spPr bwMode="auto">
          <a:xfrm>
            <a:off x="709613" y="1997075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85" name="Line 180"/>
          <p:cNvSpPr>
            <a:spLocks noChangeShapeType="1"/>
          </p:cNvSpPr>
          <p:nvPr/>
        </p:nvSpPr>
        <p:spPr bwMode="auto">
          <a:xfrm>
            <a:off x="862013" y="1997075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86" name="Line 181"/>
          <p:cNvSpPr>
            <a:spLocks noChangeShapeType="1"/>
          </p:cNvSpPr>
          <p:nvPr/>
        </p:nvSpPr>
        <p:spPr bwMode="auto">
          <a:xfrm>
            <a:off x="1014413" y="1997075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87" name="Line 182"/>
          <p:cNvSpPr>
            <a:spLocks noChangeShapeType="1"/>
          </p:cNvSpPr>
          <p:nvPr/>
        </p:nvSpPr>
        <p:spPr bwMode="auto">
          <a:xfrm>
            <a:off x="1166813" y="1997075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88" name="Line 183"/>
          <p:cNvSpPr>
            <a:spLocks noChangeShapeType="1"/>
          </p:cNvSpPr>
          <p:nvPr/>
        </p:nvSpPr>
        <p:spPr bwMode="auto">
          <a:xfrm flipH="1">
            <a:off x="1319213" y="1997075"/>
            <a:ext cx="1587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89" name="Line 184"/>
          <p:cNvSpPr>
            <a:spLocks noChangeShapeType="1"/>
          </p:cNvSpPr>
          <p:nvPr/>
        </p:nvSpPr>
        <p:spPr bwMode="auto">
          <a:xfrm>
            <a:off x="1471613" y="1997075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90" name="Line 185"/>
          <p:cNvSpPr>
            <a:spLocks noChangeShapeType="1"/>
          </p:cNvSpPr>
          <p:nvPr/>
        </p:nvSpPr>
        <p:spPr bwMode="auto">
          <a:xfrm>
            <a:off x="1624013" y="1997075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91" name="Line 186"/>
          <p:cNvSpPr>
            <a:spLocks noChangeShapeType="1"/>
          </p:cNvSpPr>
          <p:nvPr/>
        </p:nvSpPr>
        <p:spPr bwMode="auto">
          <a:xfrm>
            <a:off x="1778000" y="1997075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92" name="Line 187"/>
          <p:cNvSpPr>
            <a:spLocks noChangeShapeType="1"/>
          </p:cNvSpPr>
          <p:nvPr/>
        </p:nvSpPr>
        <p:spPr bwMode="auto">
          <a:xfrm flipH="1">
            <a:off x="1928813" y="1997075"/>
            <a:ext cx="1587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93" name="Line 188"/>
          <p:cNvSpPr>
            <a:spLocks noChangeShapeType="1"/>
          </p:cNvSpPr>
          <p:nvPr/>
        </p:nvSpPr>
        <p:spPr bwMode="auto">
          <a:xfrm flipH="1">
            <a:off x="2081213" y="1997075"/>
            <a:ext cx="1587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94" name="Line 189"/>
          <p:cNvSpPr>
            <a:spLocks noChangeShapeType="1"/>
          </p:cNvSpPr>
          <p:nvPr/>
        </p:nvSpPr>
        <p:spPr bwMode="auto">
          <a:xfrm>
            <a:off x="2235200" y="1997075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95" name="Line 190"/>
          <p:cNvSpPr>
            <a:spLocks noChangeShapeType="1"/>
          </p:cNvSpPr>
          <p:nvPr/>
        </p:nvSpPr>
        <p:spPr bwMode="auto">
          <a:xfrm>
            <a:off x="2387600" y="1997075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96" name="Line 191"/>
          <p:cNvSpPr>
            <a:spLocks noChangeShapeType="1"/>
          </p:cNvSpPr>
          <p:nvPr/>
        </p:nvSpPr>
        <p:spPr bwMode="auto">
          <a:xfrm>
            <a:off x="2538413" y="1997075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97" name="Line 192"/>
          <p:cNvSpPr>
            <a:spLocks noChangeShapeType="1"/>
          </p:cNvSpPr>
          <p:nvPr/>
        </p:nvSpPr>
        <p:spPr bwMode="auto">
          <a:xfrm>
            <a:off x="2692400" y="1997075"/>
            <a:ext cx="0" cy="2439988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98" name="Line 193"/>
          <p:cNvSpPr>
            <a:spLocks noChangeShapeType="1"/>
          </p:cNvSpPr>
          <p:nvPr/>
        </p:nvSpPr>
        <p:spPr bwMode="auto">
          <a:xfrm>
            <a:off x="2844800" y="1997075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399" name="Rectangle 194"/>
          <p:cNvSpPr>
            <a:spLocks noChangeArrowheads="1"/>
          </p:cNvSpPr>
          <p:nvPr/>
        </p:nvSpPr>
        <p:spPr bwMode="auto">
          <a:xfrm>
            <a:off x="785813" y="2682875"/>
            <a:ext cx="150812" cy="153988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3400" name="Rectangle 195"/>
          <p:cNvSpPr>
            <a:spLocks noChangeArrowheads="1"/>
          </p:cNvSpPr>
          <p:nvPr/>
        </p:nvSpPr>
        <p:spPr bwMode="auto">
          <a:xfrm>
            <a:off x="2616200" y="3446463"/>
            <a:ext cx="150813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3401" name="Rectangle 196"/>
          <p:cNvSpPr>
            <a:spLocks noChangeArrowheads="1"/>
          </p:cNvSpPr>
          <p:nvPr/>
        </p:nvSpPr>
        <p:spPr bwMode="auto">
          <a:xfrm>
            <a:off x="481013" y="2989263"/>
            <a:ext cx="152400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3402" name="Rectangle 197"/>
          <p:cNvSpPr>
            <a:spLocks noChangeArrowheads="1"/>
          </p:cNvSpPr>
          <p:nvPr/>
        </p:nvSpPr>
        <p:spPr bwMode="auto">
          <a:xfrm>
            <a:off x="2309813" y="4208463"/>
            <a:ext cx="150812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3403" name="Rectangle 198"/>
          <p:cNvSpPr>
            <a:spLocks noChangeArrowheads="1"/>
          </p:cNvSpPr>
          <p:nvPr/>
        </p:nvSpPr>
        <p:spPr bwMode="auto">
          <a:xfrm>
            <a:off x="1243013" y="3751263"/>
            <a:ext cx="150812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3404" name="Rectangle 199"/>
          <p:cNvSpPr>
            <a:spLocks noChangeArrowheads="1"/>
          </p:cNvSpPr>
          <p:nvPr/>
        </p:nvSpPr>
        <p:spPr bwMode="auto">
          <a:xfrm>
            <a:off x="633413" y="4208463"/>
            <a:ext cx="150812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3405" name="Rectangle 200"/>
          <p:cNvSpPr>
            <a:spLocks noChangeArrowheads="1"/>
          </p:cNvSpPr>
          <p:nvPr/>
        </p:nvSpPr>
        <p:spPr bwMode="auto">
          <a:xfrm>
            <a:off x="1852613" y="2073275"/>
            <a:ext cx="152400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3406" name="Rectangle 201"/>
          <p:cNvSpPr>
            <a:spLocks noChangeArrowheads="1"/>
          </p:cNvSpPr>
          <p:nvPr/>
        </p:nvSpPr>
        <p:spPr bwMode="auto">
          <a:xfrm>
            <a:off x="2309813" y="2532063"/>
            <a:ext cx="150812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3407" name="Rectangle 202"/>
          <p:cNvSpPr>
            <a:spLocks noChangeArrowheads="1"/>
          </p:cNvSpPr>
          <p:nvPr/>
        </p:nvSpPr>
        <p:spPr bwMode="auto">
          <a:xfrm>
            <a:off x="1852613" y="2989263"/>
            <a:ext cx="152400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3408" name="Rectangle 203"/>
          <p:cNvSpPr>
            <a:spLocks noChangeArrowheads="1"/>
          </p:cNvSpPr>
          <p:nvPr/>
        </p:nvSpPr>
        <p:spPr bwMode="auto">
          <a:xfrm>
            <a:off x="2006600" y="3446463"/>
            <a:ext cx="150813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3409" name="Line 204"/>
          <p:cNvSpPr>
            <a:spLocks noChangeShapeType="1"/>
          </p:cNvSpPr>
          <p:nvPr/>
        </p:nvSpPr>
        <p:spPr bwMode="auto">
          <a:xfrm flipV="1">
            <a:off x="557213" y="2760663"/>
            <a:ext cx="304800" cy="304800"/>
          </a:xfrm>
          <a:prstGeom prst="line">
            <a:avLst/>
          </a:prstGeom>
          <a:noFill/>
          <a:ln w="28575">
            <a:solidFill>
              <a:srgbClr val="666699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410" name="Line 205"/>
          <p:cNvSpPr>
            <a:spLocks noChangeShapeType="1"/>
          </p:cNvSpPr>
          <p:nvPr/>
        </p:nvSpPr>
        <p:spPr bwMode="auto">
          <a:xfrm>
            <a:off x="557213" y="3065463"/>
            <a:ext cx="762000" cy="762000"/>
          </a:xfrm>
          <a:prstGeom prst="line">
            <a:avLst/>
          </a:prstGeom>
          <a:noFill/>
          <a:ln w="28575">
            <a:solidFill>
              <a:srgbClr val="666699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411" name="Line 206"/>
          <p:cNvSpPr>
            <a:spLocks noChangeShapeType="1"/>
          </p:cNvSpPr>
          <p:nvPr/>
        </p:nvSpPr>
        <p:spPr bwMode="auto">
          <a:xfrm flipV="1">
            <a:off x="708025" y="3751263"/>
            <a:ext cx="534988" cy="533400"/>
          </a:xfrm>
          <a:prstGeom prst="line">
            <a:avLst/>
          </a:prstGeom>
          <a:noFill/>
          <a:ln w="28575">
            <a:solidFill>
              <a:srgbClr val="CC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412" name="Line 207"/>
          <p:cNvSpPr>
            <a:spLocks noChangeShapeType="1"/>
          </p:cNvSpPr>
          <p:nvPr/>
        </p:nvSpPr>
        <p:spPr bwMode="auto">
          <a:xfrm flipV="1">
            <a:off x="2386013" y="3827463"/>
            <a:ext cx="1587" cy="4572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413" name="Line 208"/>
          <p:cNvSpPr>
            <a:spLocks noChangeShapeType="1"/>
          </p:cNvSpPr>
          <p:nvPr/>
        </p:nvSpPr>
        <p:spPr bwMode="auto">
          <a:xfrm flipV="1">
            <a:off x="1319213" y="3522663"/>
            <a:ext cx="304800" cy="304800"/>
          </a:xfrm>
          <a:prstGeom prst="line">
            <a:avLst/>
          </a:prstGeom>
          <a:noFill/>
          <a:ln w="28575">
            <a:solidFill>
              <a:srgbClr val="009999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414" name="Line 209"/>
          <p:cNvSpPr>
            <a:spLocks noChangeShapeType="1"/>
          </p:cNvSpPr>
          <p:nvPr/>
        </p:nvSpPr>
        <p:spPr bwMode="auto">
          <a:xfrm>
            <a:off x="252413" y="4438650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43415" name="Group 210"/>
          <p:cNvGrpSpPr>
            <a:grpSpLocks/>
          </p:cNvGrpSpPr>
          <p:nvPr/>
        </p:nvGrpSpPr>
        <p:grpSpPr bwMode="auto">
          <a:xfrm>
            <a:off x="1944688" y="3057525"/>
            <a:ext cx="747712" cy="465138"/>
            <a:chOff x="3083" y="1785"/>
            <a:chExt cx="471" cy="293"/>
          </a:xfrm>
        </p:grpSpPr>
        <p:sp>
          <p:nvSpPr>
            <p:cNvPr id="143544" name="Line 211"/>
            <p:cNvSpPr>
              <a:spLocks noChangeShapeType="1"/>
            </p:cNvSpPr>
            <p:nvPr/>
          </p:nvSpPr>
          <p:spPr bwMode="auto">
            <a:xfrm flipH="1" flipV="1">
              <a:off x="3083" y="1785"/>
              <a:ext cx="85" cy="101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45" name="Line 212"/>
            <p:cNvSpPr>
              <a:spLocks noChangeShapeType="1"/>
            </p:cNvSpPr>
            <p:nvPr/>
          </p:nvSpPr>
          <p:spPr bwMode="auto">
            <a:xfrm flipV="1">
              <a:off x="3168" y="1878"/>
              <a:ext cx="0" cy="20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46" name="Line 213"/>
            <p:cNvSpPr>
              <a:spLocks noChangeShapeType="1"/>
            </p:cNvSpPr>
            <p:nvPr/>
          </p:nvSpPr>
          <p:spPr bwMode="auto">
            <a:xfrm>
              <a:off x="3170" y="2078"/>
              <a:ext cx="384" cy="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43416" name="Line 214"/>
          <p:cNvSpPr>
            <a:spLocks noChangeShapeType="1"/>
          </p:cNvSpPr>
          <p:nvPr/>
        </p:nvSpPr>
        <p:spPr bwMode="auto">
          <a:xfrm flipV="1">
            <a:off x="1624013" y="3522663"/>
            <a:ext cx="455612" cy="0"/>
          </a:xfrm>
          <a:prstGeom prst="line">
            <a:avLst/>
          </a:prstGeom>
          <a:noFill/>
          <a:ln w="28575">
            <a:solidFill>
              <a:srgbClr val="009999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43417" name="Group 215"/>
          <p:cNvGrpSpPr>
            <a:grpSpLocks/>
          </p:cNvGrpSpPr>
          <p:nvPr/>
        </p:nvGrpSpPr>
        <p:grpSpPr bwMode="auto">
          <a:xfrm>
            <a:off x="1928813" y="2151063"/>
            <a:ext cx="457200" cy="914400"/>
            <a:chOff x="3073" y="1214"/>
            <a:chExt cx="288" cy="576"/>
          </a:xfrm>
        </p:grpSpPr>
        <p:sp>
          <p:nvSpPr>
            <p:cNvPr id="143542" name="Line 216"/>
            <p:cNvSpPr>
              <a:spLocks noChangeShapeType="1"/>
            </p:cNvSpPr>
            <p:nvPr/>
          </p:nvSpPr>
          <p:spPr bwMode="auto">
            <a:xfrm flipV="1">
              <a:off x="3073" y="1502"/>
              <a:ext cx="288" cy="288"/>
            </a:xfrm>
            <a:prstGeom prst="line">
              <a:avLst/>
            </a:prstGeom>
            <a:noFill/>
            <a:ln w="28575">
              <a:solidFill>
                <a:srgbClr val="3333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43" name="Line 217"/>
            <p:cNvSpPr>
              <a:spLocks noChangeShapeType="1"/>
            </p:cNvSpPr>
            <p:nvPr/>
          </p:nvSpPr>
          <p:spPr bwMode="auto">
            <a:xfrm flipH="1" flipV="1">
              <a:off x="3073" y="1214"/>
              <a:ext cx="288" cy="288"/>
            </a:xfrm>
            <a:prstGeom prst="line">
              <a:avLst/>
            </a:prstGeom>
            <a:noFill/>
            <a:ln w="28575">
              <a:solidFill>
                <a:srgbClr val="3333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43418" name="Line 218"/>
          <p:cNvSpPr>
            <a:spLocks noChangeShapeType="1"/>
          </p:cNvSpPr>
          <p:nvPr/>
        </p:nvSpPr>
        <p:spPr bwMode="auto">
          <a:xfrm>
            <a:off x="2097088" y="3538538"/>
            <a:ext cx="303212" cy="303212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93274" name="Group 346"/>
          <p:cNvGrpSpPr>
            <a:grpSpLocks/>
          </p:cNvGrpSpPr>
          <p:nvPr/>
        </p:nvGrpSpPr>
        <p:grpSpPr bwMode="auto">
          <a:xfrm>
            <a:off x="2127250" y="3903663"/>
            <a:ext cx="3584575" cy="2447925"/>
            <a:chOff x="1340" y="2459"/>
            <a:chExt cx="2258" cy="1542"/>
          </a:xfrm>
        </p:grpSpPr>
        <p:sp>
          <p:nvSpPr>
            <p:cNvPr id="143484" name="Rectangle 279"/>
            <p:cNvSpPr>
              <a:spLocks noChangeArrowheads="1"/>
            </p:cNvSpPr>
            <p:nvPr/>
          </p:nvSpPr>
          <p:spPr bwMode="auto">
            <a:xfrm>
              <a:off x="1839" y="3833"/>
              <a:ext cx="232" cy="15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485" name="Rectangle 280"/>
            <p:cNvSpPr>
              <a:spLocks noChangeArrowheads="1"/>
            </p:cNvSpPr>
            <p:nvPr/>
          </p:nvSpPr>
          <p:spPr bwMode="auto">
            <a:xfrm>
              <a:off x="2191" y="3833"/>
              <a:ext cx="826" cy="150"/>
            </a:xfrm>
            <a:prstGeom prst="rect">
              <a:avLst/>
            </a:prstGeom>
            <a:solidFill>
              <a:srgbClr val="A7CE7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486" name="Line 281"/>
            <p:cNvSpPr>
              <a:spLocks noChangeShapeType="1"/>
            </p:cNvSpPr>
            <p:nvPr/>
          </p:nvSpPr>
          <p:spPr bwMode="auto">
            <a:xfrm>
              <a:off x="3069" y="3161"/>
              <a:ext cx="482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87" name="Line 282"/>
            <p:cNvSpPr>
              <a:spLocks noChangeShapeType="1"/>
            </p:cNvSpPr>
            <p:nvPr/>
          </p:nvSpPr>
          <p:spPr bwMode="auto">
            <a:xfrm>
              <a:off x="3069" y="3257"/>
              <a:ext cx="482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88" name="Line 283"/>
            <p:cNvSpPr>
              <a:spLocks noChangeShapeType="1"/>
            </p:cNvSpPr>
            <p:nvPr/>
          </p:nvSpPr>
          <p:spPr bwMode="auto">
            <a:xfrm>
              <a:off x="3069" y="3353"/>
              <a:ext cx="482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89" name="Line 284"/>
            <p:cNvSpPr>
              <a:spLocks noChangeShapeType="1"/>
            </p:cNvSpPr>
            <p:nvPr/>
          </p:nvSpPr>
          <p:spPr bwMode="auto">
            <a:xfrm>
              <a:off x="3069" y="3450"/>
              <a:ext cx="482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90" name="Line 285"/>
            <p:cNvSpPr>
              <a:spLocks noChangeShapeType="1"/>
            </p:cNvSpPr>
            <p:nvPr/>
          </p:nvSpPr>
          <p:spPr bwMode="auto">
            <a:xfrm>
              <a:off x="3069" y="3545"/>
              <a:ext cx="482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91" name="Line 286"/>
            <p:cNvSpPr>
              <a:spLocks noChangeShapeType="1"/>
            </p:cNvSpPr>
            <p:nvPr/>
          </p:nvSpPr>
          <p:spPr bwMode="auto">
            <a:xfrm>
              <a:off x="3069" y="3641"/>
              <a:ext cx="482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92" name="Line 287"/>
            <p:cNvSpPr>
              <a:spLocks noChangeShapeType="1"/>
            </p:cNvSpPr>
            <p:nvPr/>
          </p:nvSpPr>
          <p:spPr bwMode="auto">
            <a:xfrm>
              <a:off x="3069" y="3161"/>
              <a:ext cx="0" cy="48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93" name="Line 288"/>
            <p:cNvSpPr>
              <a:spLocks noChangeShapeType="1"/>
            </p:cNvSpPr>
            <p:nvPr/>
          </p:nvSpPr>
          <p:spPr bwMode="auto">
            <a:xfrm>
              <a:off x="3166" y="3161"/>
              <a:ext cx="0" cy="48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94" name="Line 289"/>
            <p:cNvSpPr>
              <a:spLocks noChangeShapeType="1"/>
            </p:cNvSpPr>
            <p:nvPr/>
          </p:nvSpPr>
          <p:spPr bwMode="auto">
            <a:xfrm>
              <a:off x="3262" y="3161"/>
              <a:ext cx="0" cy="48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95" name="Line 290"/>
            <p:cNvSpPr>
              <a:spLocks noChangeShapeType="1"/>
            </p:cNvSpPr>
            <p:nvPr/>
          </p:nvSpPr>
          <p:spPr bwMode="auto">
            <a:xfrm>
              <a:off x="3357" y="3161"/>
              <a:ext cx="0" cy="48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96" name="Line 291"/>
            <p:cNvSpPr>
              <a:spLocks noChangeShapeType="1"/>
            </p:cNvSpPr>
            <p:nvPr/>
          </p:nvSpPr>
          <p:spPr bwMode="auto">
            <a:xfrm>
              <a:off x="3454" y="3161"/>
              <a:ext cx="0" cy="48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97" name="Line 292"/>
            <p:cNvSpPr>
              <a:spLocks noChangeShapeType="1"/>
            </p:cNvSpPr>
            <p:nvPr/>
          </p:nvSpPr>
          <p:spPr bwMode="auto">
            <a:xfrm>
              <a:off x="3550" y="3161"/>
              <a:ext cx="0" cy="48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98" name="Rectangle 293"/>
            <p:cNvSpPr>
              <a:spLocks noChangeArrowheads="1"/>
            </p:cNvSpPr>
            <p:nvPr/>
          </p:nvSpPr>
          <p:spPr bwMode="auto">
            <a:xfrm>
              <a:off x="3218" y="3582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499" name="Rectangle 294"/>
            <p:cNvSpPr>
              <a:spLocks noChangeArrowheads="1"/>
            </p:cNvSpPr>
            <p:nvPr/>
          </p:nvSpPr>
          <p:spPr bwMode="auto">
            <a:xfrm>
              <a:off x="3502" y="3401"/>
              <a:ext cx="96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500" name="Rectangle 295"/>
            <p:cNvSpPr>
              <a:spLocks noChangeArrowheads="1"/>
            </p:cNvSpPr>
            <p:nvPr/>
          </p:nvSpPr>
          <p:spPr bwMode="auto">
            <a:xfrm>
              <a:off x="3221" y="3113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501" name="Line 296"/>
            <p:cNvSpPr>
              <a:spLocks noChangeShapeType="1"/>
            </p:cNvSpPr>
            <p:nvPr/>
          </p:nvSpPr>
          <p:spPr bwMode="auto">
            <a:xfrm flipV="1">
              <a:off x="3262" y="3448"/>
              <a:ext cx="196" cy="193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02" name="Line 297"/>
            <p:cNvSpPr>
              <a:spLocks noChangeShapeType="1"/>
            </p:cNvSpPr>
            <p:nvPr/>
          </p:nvSpPr>
          <p:spPr bwMode="auto">
            <a:xfrm flipH="1" flipV="1">
              <a:off x="3454" y="3353"/>
              <a:ext cx="0" cy="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03" name="Line 298"/>
            <p:cNvSpPr>
              <a:spLocks noChangeShapeType="1"/>
            </p:cNvSpPr>
            <p:nvPr/>
          </p:nvSpPr>
          <p:spPr bwMode="auto">
            <a:xfrm>
              <a:off x="3448" y="3448"/>
              <a:ext cx="97" cy="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04" name="Line 299"/>
            <p:cNvSpPr>
              <a:spLocks noChangeShapeType="1"/>
            </p:cNvSpPr>
            <p:nvPr/>
          </p:nvSpPr>
          <p:spPr bwMode="auto">
            <a:xfrm flipH="1" flipV="1">
              <a:off x="3265" y="3161"/>
              <a:ext cx="189" cy="192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05" name="Line 300"/>
            <p:cNvSpPr>
              <a:spLocks noChangeShapeType="1"/>
            </p:cNvSpPr>
            <p:nvPr/>
          </p:nvSpPr>
          <p:spPr bwMode="auto">
            <a:xfrm>
              <a:off x="1340" y="3161"/>
              <a:ext cx="481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06" name="Line 301"/>
            <p:cNvSpPr>
              <a:spLocks noChangeShapeType="1"/>
            </p:cNvSpPr>
            <p:nvPr/>
          </p:nvSpPr>
          <p:spPr bwMode="auto">
            <a:xfrm>
              <a:off x="1340" y="3257"/>
              <a:ext cx="481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07" name="Line 302"/>
            <p:cNvSpPr>
              <a:spLocks noChangeShapeType="1"/>
            </p:cNvSpPr>
            <p:nvPr/>
          </p:nvSpPr>
          <p:spPr bwMode="auto">
            <a:xfrm>
              <a:off x="1340" y="3353"/>
              <a:ext cx="481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08" name="Line 303"/>
            <p:cNvSpPr>
              <a:spLocks noChangeShapeType="1"/>
            </p:cNvSpPr>
            <p:nvPr/>
          </p:nvSpPr>
          <p:spPr bwMode="auto">
            <a:xfrm>
              <a:off x="1340" y="3450"/>
              <a:ext cx="481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09" name="Line 304"/>
            <p:cNvSpPr>
              <a:spLocks noChangeShapeType="1"/>
            </p:cNvSpPr>
            <p:nvPr/>
          </p:nvSpPr>
          <p:spPr bwMode="auto">
            <a:xfrm>
              <a:off x="1340" y="3545"/>
              <a:ext cx="481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10" name="Line 305"/>
            <p:cNvSpPr>
              <a:spLocks noChangeShapeType="1"/>
            </p:cNvSpPr>
            <p:nvPr/>
          </p:nvSpPr>
          <p:spPr bwMode="auto">
            <a:xfrm>
              <a:off x="1340" y="3641"/>
              <a:ext cx="481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11" name="Line 306"/>
            <p:cNvSpPr>
              <a:spLocks noChangeShapeType="1"/>
            </p:cNvSpPr>
            <p:nvPr/>
          </p:nvSpPr>
          <p:spPr bwMode="auto">
            <a:xfrm>
              <a:off x="1340" y="3161"/>
              <a:ext cx="0" cy="48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12" name="Line 307"/>
            <p:cNvSpPr>
              <a:spLocks noChangeShapeType="1"/>
            </p:cNvSpPr>
            <p:nvPr/>
          </p:nvSpPr>
          <p:spPr bwMode="auto">
            <a:xfrm>
              <a:off x="1436" y="3161"/>
              <a:ext cx="0" cy="48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13" name="Line 308"/>
            <p:cNvSpPr>
              <a:spLocks noChangeShapeType="1"/>
            </p:cNvSpPr>
            <p:nvPr/>
          </p:nvSpPr>
          <p:spPr bwMode="auto">
            <a:xfrm>
              <a:off x="1532" y="3161"/>
              <a:ext cx="0" cy="48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14" name="Line 309"/>
            <p:cNvSpPr>
              <a:spLocks noChangeShapeType="1"/>
            </p:cNvSpPr>
            <p:nvPr/>
          </p:nvSpPr>
          <p:spPr bwMode="auto">
            <a:xfrm>
              <a:off x="1627" y="3161"/>
              <a:ext cx="0" cy="48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15" name="Line 310"/>
            <p:cNvSpPr>
              <a:spLocks noChangeShapeType="1"/>
            </p:cNvSpPr>
            <p:nvPr/>
          </p:nvSpPr>
          <p:spPr bwMode="auto">
            <a:xfrm>
              <a:off x="1724" y="3161"/>
              <a:ext cx="0" cy="48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16" name="Line 311"/>
            <p:cNvSpPr>
              <a:spLocks noChangeShapeType="1"/>
            </p:cNvSpPr>
            <p:nvPr/>
          </p:nvSpPr>
          <p:spPr bwMode="auto">
            <a:xfrm>
              <a:off x="1820" y="3161"/>
              <a:ext cx="0" cy="48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17" name="Rectangle 312"/>
            <p:cNvSpPr>
              <a:spLocks noChangeArrowheads="1"/>
            </p:cNvSpPr>
            <p:nvPr/>
          </p:nvSpPr>
          <p:spPr bwMode="auto">
            <a:xfrm>
              <a:off x="1474" y="3588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518" name="Rectangle 313"/>
            <p:cNvSpPr>
              <a:spLocks noChangeArrowheads="1"/>
            </p:cNvSpPr>
            <p:nvPr/>
          </p:nvSpPr>
          <p:spPr bwMode="auto">
            <a:xfrm>
              <a:off x="1773" y="3401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519" name="Rectangle 314"/>
            <p:cNvSpPr>
              <a:spLocks noChangeArrowheads="1"/>
            </p:cNvSpPr>
            <p:nvPr/>
          </p:nvSpPr>
          <p:spPr bwMode="auto">
            <a:xfrm>
              <a:off x="1474" y="3113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520" name="Line 315"/>
            <p:cNvSpPr>
              <a:spLocks noChangeShapeType="1"/>
            </p:cNvSpPr>
            <p:nvPr/>
          </p:nvSpPr>
          <p:spPr bwMode="auto">
            <a:xfrm flipV="1">
              <a:off x="1532" y="3402"/>
              <a:ext cx="232" cy="239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21" name="Line 316"/>
            <p:cNvSpPr>
              <a:spLocks noChangeShapeType="1"/>
            </p:cNvSpPr>
            <p:nvPr/>
          </p:nvSpPr>
          <p:spPr bwMode="auto">
            <a:xfrm flipH="1" flipV="1">
              <a:off x="1512" y="3161"/>
              <a:ext cx="308" cy="288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22" name="Line 318"/>
            <p:cNvSpPr>
              <a:spLocks noChangeShapeType="1"/>
            </p:cNvSpPr>
            <p:nvPr/>
          </p:nvSpPr>
          <p:spPr bwMode="auto">
            <a:xfrm rot="5400000" flipV="1">
              <a:off x="2444" y="3401"/>
              <a:ext cx="0" cy="4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23" name="Line 319"/>
            <p:cNvSpPr>
              <a:spLocks noChangeShapeType="1"/>
            </p:cNvSpPr>
            <p:nvPr/>
          </p:nvSpPr>
          <p:spPr bwMode="auto">
            <a:xfrm rot="5400000" flipH="1" flipV="1">
              <a:off x="1968" y="3401"/>
              <a:ext cx="481" cy="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24" name="Line 320"/>
            <p:cNvSpPr>
              <a:spLocks noChangeShapeType="1"/>
            </p:cNvSpPr>
            <p:nvPr/>
          </p:nvSpPr>
          <p:spPr bwMode="auto">
            <a:xfrm rot="5400000" flipV="1">
              <a:off x="2203" y="3161"/>
              <a:ext cx="481" cy="48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25" name="Line 321"/>
            <p:cNvSpPr>
              <a:spLocks noChangeShapeType="1"/>
            </p:cNvSpPr>
            <p:nvPr/>
          </p:nvSpPr>
          <p:spPr bwMode="auto">
            <a:xfrm rot="5400000">
              <a:off x="2204" y="3401"/>
              <a:ext cx="240" cy="24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526" name="Text Box 322"/>
            <p:cNvSpPr txBox="1">
              <a:spLocks noChangeArrowheads="1"/>
            </p:cNvSpPr>
            <p:nvPr/>
          </p:nvSpPr>
          <p:spPr bwMode="auto">
            <a:xfrm>
              <a:off x="2449" y="3619"/>
              <a:ext cx="134" cy="13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057" tIns="19057" rIns="19057" bIns="19057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100">
                  <a:latin typeface="Times New Roman" pitchFamily="18" charset="0"/>
                </a:rPr>
                <a:t>1,0</a:t>
              </a:r>
              <a:endParaRPr lang="en-US" altLang="de-DE" sz="1100">
                <a:latin typeface="Times New Roman" pitchFamily="18" charset="0"/>
              </a:endParaRPr>
            </a:p>
          </p:txBody>
        </p:sp>
        <p:grpSp>
          <p:nvGrpSpPr>
            <p:cNvPr id="143527" name="Group 323"/>
            <p:cNvGrpSpPr>
              <a:grpSpLocks/>
            </p:cNvGrpSpPr>
            <p:nvPr/>
          </p:nvGrpSpPr>
          <p:grpSpPr bwMode="auto">
            <a:xfrm>
              <a:off x="2232" y="3435"/>
              <a:ext cx="212" cy="158"/>
              <a:chOff x="3635" y="3256"/>
              <a:chExt cx="212" cy="158"/>
            </a:xfrm>
          </p:grpSpPr>
          <p:sp>
            <p:nvSpPr>
              <p:cNvPr id="143540" name="Rectangle 324"/>
              <p:cNvSpPr>
                <a:spLocks noChangeArrowheads="1"/>
              </p:cNvSpPr>
              <p:nvPr/>
            </p:nvSpPr>
            <p:spPr bwMode="auto">
              <a:xfrm>
                <a:off x="3650" y="3256"/>
                <a:ext cx="192" cy="144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graphicFrame>
            <p:nvGraphicFramePr>
              <p:cNvPr id="143541" name="Object 32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916831809"/>
                  </p:ext>
                </p:extLst>
              </p:nvPr>
            </p:nvGraphicFramePr>
            <p:xfrm>
              <a:off x="3635" y="3261"/>
              <a:ext cx="212" cy="15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Formel" r:id="rId2" imgW="317362" imgH="228501" progId="Equation.3">
                      <p:embed/>
                    </p:oleObj>
                  </mc:Choice>
                  <mc:Fallback>
                    <p:oleObj name="Formel" r:id="rId2" imgW="317362" imgH="228501" progId="Equation.3">
                      <p:embed/>
                      <p:pic>
                        <p:nvPicPr>
                          <p:cNvPr id="0" name="Object 32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635" y="3261"/>
                            <a:ext cx="212" cy="153"/>
                          </a:xfrm>
                          <a:prstGeom prst="rect">
                            <a:avLst/>
                          </a:prstGeom>
                          <a:solidFill>
                            <a:srgbClr val="A7CE7C"/>
                          </a:solidFill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43528" name="Text Box 326"/>
            <p:cNvSpPr txBox="1">
              <a:spLocks noChangeArrowheads="1"/>
            </p:cNvSpPr>
            <p:nvPr/>
          </p:nvSpPr>
          <p:spPr bwMode="auto">
            <a:xfrm>
              <a:off x="2094" y="3223"/>
              <a:ext cx="134" cy="13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057" tIns="19057" rIns="19057" bIns="19057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100">
                  <a:latin typeface="Times New Roman" pitchFamily="18" charset="0"/>
                </a:rPr>
                <a:t>1,0</a:t>
              </a:r>
              <a:endParaRPr lang="en-US" altLang="de-DE" sz="1100">
                <a:latin typeface="Times New Roman" pitchFamily="18" charset="0"/>
              </a:endParaRPr>
            </a:p>
          </p:txBody>
        </p:sp>
        <p:graphicFrame>
          <p:nvGraphicFramePr>
            <p:cNvPr id="143529" name="Object 32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757432977"/>
                </p:ext>
              </p:extLst>
            </p:nvPr>
          </p:nvGraphicFramePr>
          <p:xfrm>
            <a:off x="1840" y="3833"/>
            <a:ext cx="1160" cy="16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Formel" r:id="rId4" imgW="1739900" imgH="254000" progId="Equation.3">
                    <p:embed/>
                  </p:oleObj>
                </mc:Choice>
                <mc:Fallback>
                  <p:oleObj name="Formel" r:id="rId4" imgW="1739900" imgH="254000" progId="Equation.3">
                    <p:embed/>
                    <p:pic>
                      <p:nvPicPr>
                        <p:cNvPr id="0" name="Object 32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840" y="3833"/>
                          <a:ext cx="1160" cy="16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43530" name="AutoShape 328"/>
            <p:cNvSpPr>
              <a:spLocks noChangeArrowheads="1"/>
            </p:cNvSpPr>
            <p:nvPr/>
          </p:nvSpPr>
          <p:spPr bwMode="auto">
            <a:xfrm>
              <a:off x="2878" y="3265"/>
              <a:ext cx="95" cy="241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531" name="Oval 329"/>
            <p:cNvSpPr>
              <a:spLocks noChangeArrowheads="1"/>
            </p:cNvSpPr>
            <p:nvPr/>
          </p:nvSpPr>
          <p:spPr bwMode="auto">
            <a:xfrm flipH="1">
              <a:off x="1621" y="3251"/>
              <a:ext cx="286" cy="3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532" name="Line 330"/>
            <p:cNvSpPr>
              <a:spLocks noChangeShapeType="1"/>
            </p:cNvSpPr>
            <p:nvPr/>
          </p:nvSpPr>
          <p:spPr bwMode="auto">
            <a:xfrm>
              <a:off x="1907" y="3403"/>
              <a:ext cx="1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3533" name="Group 331"/>
            <p:cNvGrpSpPr>
              <a:grpSpLocks/>
            </p:cNvGrpSpPr>
            <p:nvPr/>
          </p:nvGrpSpPr>
          <p:grpSpPr bwMode="auto">
            <a:xfrm>
              <a:off x="2296" y="3160"/>
              <a:ext cx="212" cy="158"/>
              <a:chOff x="3635" y="3256"/>
              <a:chExt cx="212" cy="158"/>
            </a:xfrm>
          </p:grpSpPr>
          <p:sp>
            <p:nvSpPr>
              <p:cNvPr id="143538" name="Rectangle 332"/>
              <p:cNvSpPr>
                <a:spLocks noChangeArrowheads="1"/>
              </p:cNvSpPr>
              <p:nvPr/>
            </p:nvSpPr>
            <p:spPr bwMode="auto">
              <a:xfrm>
                <a:off x="3650" y="3256"/>
                <a:ext cx="192" cy="144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graphicFrame>
            <p:nvGraphicFramePr>
              <p:cNvPr id="143539" name="Object 33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136530084"/>
                  </p:ext>
                </p:extLst>
              </p:nvPr>
            </p:nvGraphicFramePr>
            <p:xfrm>
              <a:off x="3635" y="3261"/>
              <a:ext cx="212" cy="15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Formel" r:id="rId6" imgW="317362" imgH="228501" progId="Equation.3">
                      <p:embed/>
                    </p:oleObj>
                  </mc:Choice>
                  <mc:Fallback>
                    <p:oleObj name="Formel" r:id="rId6" imgW="317362" imgH="228501" progId="Equation.3">
                      <p:embed/>
                      <p:pic>
                        <p:nvPicPr>
                          <p:cNvPr id="0" name="Object 33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635" y="3261"/>
                            <a:ext cx="212" cy="153"/>
                          </a:xfrm>
                          <a:prstGeom prst="rect">
                            <a:avLst/>
                          </a:prstGeom>
                          <a:solidFill>
                            <a:srgbClr val="A7CE7C"/>
                          </a:solidFill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grpSp>
          <p:nvGrpSpPr>
            <p:cNvPr id="143534" name="Group 334"/>
            <p:cNvGrpSpPr>
              <a:grpSpLocks/>
            </p:cNvGrpSpPr>
            <p:nvPr/>
          </p:nvGrpSpPr>
          <p:grpSpPr bwMode="auto">
            <a:xfrm>
              <a:off x="2561" y="3430"/>
              <a:ext cx="212" cy="158"/>
              <a:chOff x="3635" y="3256"/>
              <a:chExt cx="212" cy="158"/>
            </a:xfrm>
          </p:grpSpPr>
          <p:sp>
            <p:nvSpPr>
              <p:cNvPr id="143536" name="Rectangle 335"/>
              <p:cNvSpPr>
                <a:spLocks noChangeArrowheads="1"/>
              </p:cNvSpPr>
              <p:nvPr/>
            </p:nvSpPr>
            <p:spPr bwMode="auto">
              <a:xfrm>
                <a:off x="3650" y="3256"/>
                <a:ext cx="192" cy="144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graphicFrame>
            <p:nvGraphicFramePr>
              <p:cNvPr id="143537" name="Object 33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6340979"/>
                  </p:ext>
                </p:extLst>
              </p:nvPr>
            </p:nvGraphicFramePr>
            <p:xfrm>
              <a:off x="3635" y="3261"/>
              <a:ext cx="212" cy="15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Formel" r:id="rId7" imgW="317362" imgH="228501" progId="Equation.3">
                      <p:embed/>
                    </p:oleObj>
                  </mc:Choice>
                  <mc:Fallback>
                    <p:oleObj name="Formel" r:id="rId7" imgW="317362" imgH="228501" progId="Equation.3">
                      <p:embed/>
                      <p:pic>
                        <p:nvPicPr>
                          <p:cNvPr id="0" name="Object 33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635" y="3261"/>
                            <a:ext cx="212" cy="153"/>
                          </a:xfrm>
                          <a:prstGeom prst="rect">
                            <a:avLst/>
                          </a:prstGeom>
                          <a:solidFill>
                            <a:srgbClr val="A7CE7C"/>
                          </a:solidFill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43535" name="Line 340"/>
            <p:cNvSpPr>
              <a:spLocks noChangeShapeType="1"/>
            </p:cNvSpPr>
            <p:nvPr/>
          </p:nvSpPr>
          <p:spPr bwMode="auto">
            <a:xfrm flipV="1">
              <a:off x="2583" y="2459"/>
              <a:ext cx="61" cy="5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93273" name="Group 345"/>
          <p:cNvGrpSpPr>
            <a:grpSpLocks/>
          </p:cNvGrpSpPr>
          <p:nvPr/>
        </p:nvGrpSpPr>
        <p:grpSpPr bwMode="auto">
          <a:xfrm>
            <a:off x="2921000" y="1504950"/>
            <a:ext cx="4387850" cy="2925763"/>
            <a:chOff x="1840" y="948"/>
            <a:chExt cx="2764" cy="1843"/>
          </a:xfrm>
        </p:grpSpPr>
        <p:sp>
          <p:nvSpPr>
            <p:cNvPr id="143422" name="Line 219"/>
            <p:cNvSpPr>
              <a:spLocks noChangeShapeType="1"/>
            </p:cNvSpPr>
            <p:nvPr/>
          </p:nvSpPr>
          <p:spPr bwMode="auto">
            <a:xfrm>
              <a:off x="2064" y="1253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23" name="Line 220"/>
            <p:cNvSpPr>
              <a:spLocks noChangeShapeType="1"/>
            </p:cNvSpPr>
            <p:nvPr/>
          </p:nvSpPr>
          <p:spPr bwMode="auto">
            <a:xfrm>
              <a:off x="2064" y="1350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24" name="Line 221"/>
            <p:cNvSpPr>
              <a:spLocks noChangeShapeType="1"/>
            </p:cNvSpPr>
            <p:nvPr/>
          </p:nvSpPr>
          <p:spPr bwMode="auto">
            <a:xfrm>
              <a:off x="2064" y="1446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25" name="Line 222"/>
            <p:cNvSpPr>
              <a:spLocks noChangeShapeType="1"/>
            </p:cNvSpPr>
            <p:nvPr/>
          </p:nvSpPr>
          <p:spPr bwMode="auto">
            <a:xfrm>
              <a:off x="2064" y="1541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26" name="Line 223"/>
            <p:cNvSpPr>
              <a:spLocks noChangeShapeType="1"/>
            </p:cNvSpPr>
            <p:nvPr/>
          </p:nvSpPr>
          <p:spPr bwMode="auto">
            <a:xfrm>
              <a:off x="2064" y="1638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27" name="Line 224"/>
            <p:cNvSpPr>
              <a:spLocks noChangeShapeType="1"/>
            </p:cNvSpPr>
            <p:nvPr/>
          </p:nvSpPr>
          <p:spPr bwMode="auto">
            <a:xfrm>
              <a:off x="2064" y="1734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28" name="Line 225"/>
            <p:cNvSpPr>
              <a:spLocks noChangeShapeType="1"/>
            </p:cNvSpPr>
            <p:nvPr/>
          </p:nvSpPr>
          <p:spPr bwMode="auto">
            <a:xfrm>
              <a:off x="2064" y="1829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29" name="Line 226"/>
            <p:cNvSpPr>
              <a:spLocks noChangeShapeType="1"/>
            </p:cNvSpPr>
            <p:nvPr/>
          </p:nvSpPr>
          <p:spPr bwMode="auto">
            <a:xfrm>
              <a:off x="2064" y="1926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30" name="Line 227"/>
            <p:cNvSpPr>
              <a:spLocks noChangeShapeType="1"/>
            </p:cNvSpPr>
            <p:nvPr/>
          </p:nvSpPr>
          <p:spPr bwMode="auto">
            <a:xfrm>
              <a:off x="2064" y="2022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31" name="Line 228"/>
            <p:cNvSpPr>
              <a:spLocks noChangeShapeType="1"/>
            </p:cNvSpPr>
            <p:nvPr/>
          </p:nvSpPr>
          <p:spPr bwMode="auto">
            <a:xfrm>
              <a:off x="2064" y="2118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32" name="Line 229"/>
            <p:cNvSpPr>
              <a:spLocks noChangeShapeType="1"/>
            </p:cNvSpPr>
            <p:nvPr/>
          </p:nvSpPr>
          <p:spPr bwMode="auto">
            <a:xfrm>
              <a:off x="2064" y="2214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33" name="Line 230"/>
            <p:cNvSpPr>
              <a:spLocks noChangeShapeType="1"/>
            </p:cNvSpPr>
            <p:nvPr/>
          </p:nvSpPr>
          <p:spPr bwMode="auto">
            <a:xfrm>
              <a:off x="2064" y="2310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34" name="Line 231"/>
            <p:cNvSpPr>
              <a:spLocks noChangeShapeType="1"/>
            </p:cNvSpPr>
            <p:nvPr/>
          </p:nvSpPr>
          <p:spPr bwMode="auto">
            <a:xfrm>
              <a:off x="2064" y="2406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35" name="Line 232"/>
            <p:cNvSpPr>
              <a:spLocks noChangeShapeType="1"/>
            </p:cNvSpPr>
            <p:nvPr/>
          </p:nvSpPr>
          <p:spPr bwMode="auto">
            <a:xfrm>
              <a:off x="2064" y="2502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36" name="Line 233"/>
            <p:cNvSpPr>
              <a:spLocks noChangeShapeType="1"/>
            </p:cNvSpPr>
            <p:nvPr/>
          </p:nvSpPr>
          <p:spPr bwMode="auto">
            <a:xfrm>
              <a:off x="2064" y="2598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37" name="Line 234"/>
            <p:cNvSpPr>
              <a:spLocks noChangeShapeType="1"/>
            </p:cNvSpPr>
            <p:nvPr/>
          </p:nvSpPr>
          <p:spPr bwMode="auto">
            <a:xfrm>
              <a:off x="2064" y="2694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38" name="Line 235"/>
            <p:cNvSpPr>
              <a:spLocks noChangeShapeType="1"/>
            </p:cNvSpPr>
            <p:nvPr/>
          </p:nvSpPr>
          <p:spPr bwMode="auto">
            <a:xfrm>
              <a:off x="2064" y="2598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39" name="Line 236"/>
            <p:cNvSpPr>
              <a:spLocks noChangeShapeType="1"/>
            </p:cNvSpPr>
            <p:nvPr/>
          </p:nvSpPr>
          <p:spPr bwMode="auto">
            <a:xfrm>
              <a:off x="2064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40" name="Line 237"/>
            <p:cNvSpPr>
              <a:spLocks noChangeShapeType="1"/>
            </p:cNvSpPr>
            <p:nvPr/>
          </p:nvSpPr>
          <p:spPr bwMode="auto">
            <a:xfrm>
              <a:off x="2161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41" name="Line 238"/>
            <p:cNvSpPr>
              <a:spLocks noChangeShapeType="1"/>
            </p:cNvSpPr>
            <p:nvPr/>
          </p:nvSpPr>
          <p:spPr bwMode="auto">
            <a:xfrm>
              <a:off x="2257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42" name="Line 239"/>
            <p:cNvSpPr>
              <a:spLocks noChangeShapeType="1"/>
            </p:cNvSpPr>
            <p:nvPr/>
          </p:nvSpPr>
          <p:spPr bwMode="auto">
            <a:xfrm>
              <a:off x="2353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43" name="Line 240"/>
            <p:cNvSpPr>
              <a:spLocks noChangeShapeType="1"/>
            </p:cNvSpPr>
            <p:nvPr/>
          </p:nvSpPr>
          <p:spPr bwMode="auto">
            <a:xfrm>
              <a:off x="2449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44" name="Line 241"/>
            <p:cNvSpPr>
              <a:spLocks noChangeShapeType="1"/>
            </p:cNvSpPr>
            <p:nvPr/>
          </p:nvSpPr>
          <p:spPr bwMode="auto">
            <a:xfrm>
              <a:off x="2545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45" name="Line 242"/>
            <p:cNvSpPr>
              <a:spLocks noChangeShapeType="1"/>
            </p:cNvSpPr>
            <p:nvPr/>
          </p:nvSpPr>
          <p:spPr bwMode="auto">
            <a:xfrm>
              <a:off x="2641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46" name="Line 243"/>
            <p:cNvSpPr>
              <a:spLocks noChangeShapeType="1"/>
            </p:cNvSpPr>
            <p:nvPr/>
          </p:nvSpPr>
          <p:spPr bwMode="auto">
            <a:xfrm flipH="1">
              <a:off x="2737" y="1253"/>
              <a:ext cx="1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47" name="Line 244"/>
            <p:cNvSpPr>
              <a:spLocks noChangeShapeType="1"/>
            </p:cNvSpPr>
            <p:nvPr/>
          </p:nvSpPr>
          <p:spPr bwMode="auto">
            <a:xfrm>
              <a:off x="2833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48" name="Line 245"/>
            <p:cNvSpPr>
              <a:spLocks noChangeShapeType="1"/>
            </p:cNvSpPr>
            <p:nvPr/>
          </p:nvSpPr>
          <p:spPr bwMode="auto">
            <a:xfrm>
              <a:off x="2929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49" name="Line 246"/>
            <p:cNvSpPr>
              <a:spLocks noChangeShapeType="1"/>
            </p:cNvSpPr>
            <p:nvPr/>
          </p:nvSpPr>
          <p:spPr bwMode="auto">
            <a:xfrm>
              <a:off x="3026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50" name="Line 247"/>
            <p:cNvSpPr>
              <a:spLocks noChangeShapeType="1"/>
            </p:cNvSpPr>
            <p:nvPr/>
          </p:nvSpPr>
          <p:spPr bwMode="auto">
            <a:xfrm flipH="1">
              <a:off x="3121" y="1253"/>
              <a:ext cx="1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51" name="Line 248"/>
            <p:cNvSpPr>
              <a:spLocks noChangeShapeType="1"/>
            </p:cNvSpPr>
            <p:nvPr/>
          </p:nvSpPr>
          <p:spPr bwMode="auto">
            <a:xfrm flipH="1">
              <a:off x="3217" y="1253"/>
              <a:ext cx="1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52" name="Line 249"/>
            <p:cNvSpPr>
              <a:spLocks noChangeShapeType="1"/>
            </p:cNvSpPr>
            <p:nvPr/>
          </p:nvSpPr>
          <p:spPr bwMode="auto">
            <a:xfrm>
              <a:off x="3314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53" name="Line 250"/>
            <p:cNvSpPr>
              <a:spLocks noChangeShapeType="1"/>
            </p:cNvSpPr>
            <p:nvPr/>
          </p:nvSpPr>
          <p:spPr bwMode="auto">
            <a:xfrm>
              <a:off x="3410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54" name="Line 251"/>
            <p:cNvSpPr>
              <a:spLocks noChangeShapeType="1"/>
            </p:cNvSpPr>
            <p:nvPr/>
          </p:nvSpPr>
          <p:spPr bwMode="auto">
            <a:xfrm>
              <a:off x="3505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55" name="Line 252"/>
            <p:cNvSpPr>
              <a:spLocks noChangeShapeType="1"/>
            </p:cNvSpPr>
            <p:nvPr/>
          </p:nvSpPr>
          <p:spPr bwMode="auto">
            <a:xfrm>
              <a:off x="3602" y="1253"/>
              <a:ext cx="0" cy="1537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56" name="Line 253"/>
            <p:cNvSpPr>
              <a:spLocks noChangeShapeType="1"/>
            </p:cNvSpPr>
            <p:nvPr/>
          </p:nvSpPr>
          <p:spPr bwMode="auto">
            <a:xfrm>
              <a:off x="3698" y="1253"/>
              <a:ext cx="0" cy="1538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57" name="Rectangle 254"/>
            <p:cNvSpPr>
              <a:spLocks noChangeArrowheads="1"/>
            </p:cNvSpPr>
            <p:nvPr/>
          </p:nvSpPr>
          <p:spPr bwMode="auto">
            <a:xfrm>
              <a:off x="2401" y="1685"/>
              <a:ext cx="95" cy="97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458" name="Rectangle 255"/>
            <p:cNvSpPr>
              <a:spLocks noChangeArrowheads="1"/>
            </p:cNvSpPr>
            <p:nvPr/>
          </p:nvSpPr>
          <p:spPr bwMode="auto">
            <a:xfrm>
              <a:off x="3554" y="2166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459" name="Rectangle 256"/>
            <p:cNvSpPr>
              <a:spLocks noChangeArrowheads="1"/>
            </p:cNvSpPr>
            <p:nvPr/>
          </p:nvSpPr>
          <p:spPr bwMode="auto">
            <a:xfrm>
              <a:off x="2209" y="1878"/>
              <a:ext cx="96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460" name="Rectangle 257"/>
            <p:cNvSpPr>
              <a:spLocks noChangeArrowheads="1"/>
            </p:cNvSpPr>
            <p:nvPr/>
          </p:nvSpPr>
          <p:spPr bwMode="auto">
            <a:xfrm>
              <a:off x="3361" y="2646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461" name="Rectangle 258"/>
            <p:cNvSpPr>
              <a:spLocks noChangeArrowheads="1"/>
            </p:cNvSpPr>
            <p:nvPr/>
          </p:nvSpPr>
          <p:spPr bwMode="auto">
            <a:xfrm>
              <a:off x="2689" y="2358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462" name="Rectangle 259"/>
            <p:cNvSpPr>
              <a:spLocks noChangeArrowheads="1"/>
            </p:cNvSpPr>
            <p:nvPr/>
          </p:nvSpPr>
          <p:spPr bwMode="auto">
            <a:xfrm>
              <a:off x="2305" y="2646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463" name="Rectangle 260"/>
            <p:cNvSpPr>
              <a:spLocks noChangeArrowheads="1"/>
            </p:cNvSpPr>
            <p:nvPr/>
          </p:nvSpPr>
          <p:spPr bwMode="auto">
            <a:xfrm>
              <a:off x="3073" y="1301"/>
              <a:ext cx="96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464" name="Rectangle 261"/>
            <p:cNvSpPr>
              <a:spLocks noChangeArrowheads="1"/>
            </p:cNvSpPr>
            <p:nvPr/>
          </p:nvSpPr>
          <p:spPr bwMode="auto">
            <a:xfrm>
              <a:off x="3361" y="1590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465" name="Rectangle 262"/>
            <p:cNvSpPr>
              <a:spLocks noChangeArrowheads="1"/>
            </p:cNvSpPr>
            <p:nvPr/>
          </p:nvSpPr>
          <p:spPr bwMode="auto">
            <a:xfrm>
              <a:off x="3073" y="1878"/>
              <a:ext cx="96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466" name="Rectangle 263"/>
            <p:cNvSpPr>
              <a:spLocks noChangeArrowheads="1"/>
            </p:cNvSpPr>
            <p:nvPr/>
          </p:nvSpPr>
          <p:spPr bwMode="auto">
            <a:xfrm>
              <a:off x="3170" y="2166"/>
              <a:ext cx="95" cy="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467" name="Line 264"/>
            <p:cNvSpPr>
              <a:spLocks noChangeShapeType="1"/>
            </p:cNvSpPr>
            <p:nvPr/>
          </p:nvSpPr>
          <p:spPr bwMode="auto">
            <a:xfrm flipV="1">
              <a:off x="2257" y="1734"/>
              <a:ext cx="192" cy="1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68" name="Line 265"/>
            <p:cNvSpPr>
              <a:spLocks noChangeShapeType="1"/>
            </p:cNvSpPr>
            <p:nvPr/>
          </p:nvSpPr>
          <p:spPr bwMode="auto">
            <a:xfrm>
              <a:off x="2257" y="1926"/>
              <a:ext cx="384" cy="38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69" name="Line 266"/>
            <p:cNvSpPr>
              <a:spLocks noChangeShapeType="1"/>
            </p:cNvSpPr>
            <p:nvPr/>
          </p:nvSpPr>
          <p:spPr bwMode="auto">
            <a:xfrm flipV="1">
              <a:off x="2352" y="2411"/>
              <a:ext cx="289" cy="28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70" name="Line 267"/>
            <p:cNvSpPr>
              <a:spLocks noChangeShapeType="1"/>
            </p:cNvSpPr>
            <p:nvPr/>
          </p:nvSpPr>
          <p:spPr bwMode="auto">
            <a:xfrm flipV="1">
              <a:off x="3409" y="2406"/>
              <a:ext cx="0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71" name="Line 268"/>
            <p:cNvSpPr>
              <a:spLocks noChangeShapeType="1"/>
            </p:cNvSpPr>
            <p:nvPr/>
          </p:nvSpPr>
          <p:spPr bwMode="auto">
            <a:xfrm flipV="1">
              <a:off x="2737" y="2214"/>
              <a:ext cx="192" cy="1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72" name="Line 269"/>
            <p:cNvSpPr>
              <a:spLocks noChangeShapeType="1"/>
            </p:cNvSpPr>
            <p:nvPr/>
          </p:nvSpPr>
          <p:spPr bwMode="auto">
            <a:xfrm>
              <a:off x="2065" y="2791"/>
              <a:ext cx="1634" cy="0"/>
            </a:xfrm>
            <a:prstGeom prst="line">
              <a:avLst/>
            </a:prstGeom>
            <a:noFill/>
            <a:ln w="9525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73" name="Line 272"/>
            <p:cNvSpPr>
              <a:spLocks noChangeShapeType="1"/>
            </p:cNvSpPr>
            <p:nvPr/>
          </p:nvSpPr>
          <p:spPr bwMode="auto">
            <a:xfrm flipV="1">
              <a:off x="3122" y="1914"/>
              <a:ext cx="4" cy="30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74" name="Line 273"/>
            <p:cNvSpPr>
              <a:spLocks noChangeShapeType="1"/>
            </p:cNvSpPr>
            <p:nvPr/>
          </p:nvSpPr>
          <p:spPr bwMode="auto">
            <a:xfrm>
              <a:off x="3218" y="2214"/>
              <a:ext cx="38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75" name="Line 274"/>
            <p:cNvSpPr>
              <a:spLocks noChangeShapeType="1"/>
            </p:cNvSpPr>
            <p:nvPr/>
          </p:nvSpPr>
          <p:spPr bwMode="auto">
            <a:xfrm flipV="1">
              <a:off x="2929" y="2214"/>
              <a:ext cx="287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3476" name="Group 275"/>
            <p:cNvGrpSpPr>
              <a:grpSpLocks/>
            </p:cNvGrpSpPr>
            <p:nvPr/>
          </p:nvGrpSpPr>
          <p:grpSpPr bwMode="auto">
            <a:xfrm>
              <a:off x="3121" y="1350"/>
              <a:ext cx="288" cy="576"/>
              <a:chOff x="3073" y="1214"/>
              <a:chExt cx="288" cy="576"/>
            </a:xfrm>
          </p:grpSpPr>
          <p:sp>
            <p:nvSpPr>
              <p:cNvPr id="143482" name="Line 276"/>
              <p:cNvSpPr>
                <a:spLocks noChangeShapeType="1"/>
              </p:cNvSpPr>
              <p:nvPr/>
            </p:nvSpPr>
            <p:spPr bwMode="auto">
              <a:xfrm flipV="1">
                <a:off x="3073" y="1502"/>
                <a:ext cx="288" cy="28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483" name="Line 277"/>
              <p:cNvSpPr>
                <a:spLocks noChangeShapeType="1"/>
              </p:cNvSpPr>
              <p:nvPr/>
            </p:nvSpPr>
            <p:spPr bwMode="auto">
              <a:xfrm flipH="1" flipV="1">
                <a:off x="3073" y="1214"/>
                <a:ext cx="288" cy="28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43477" name="Line 337"/>
            <p:cNvSpPr>
              <a:spLocks noChangeShapeType="1"/>
            </p:cNvSpPr>
            <p:nvPr/>
          </p:nvSpPr>
          <p:spPr bwMode="auto">
            <a:xfrm flipV="1">
              <a:off x="2644" y="2406"/>
              <a:ext cx="94" cy="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78" name="Line 338"/>
            <p:cNvSpPr>
              <a:spLocks noChangeShapeType="1"/>
            </p:cNvSpPr>
            <p:nvPr/>
          </p:nvSpPr>
          <p:spPr bwMode="auto">
            <a:xfrm flipV="1">
              <a:off x="2641" y="2315"/>
              <a:ext cx="0" cy="91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79" name="Line 341"/>
            <p:cNvSpPr>
              <a:spLocks noChangeShapeType="1"/>
            </p:cNvSpPr>
            <p:nvPr/>
          </p:nvSpPr>
          <p:spPr bwMode="auto">
            <a:xfrm flipV="1">
              <a:off x="3410" y="2214"/>
              <a:ext cx="0" cy="192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80" name="AutoShape 342"/>
            <p:cNvSpPr>
              <a:spLocks noChangeArrowheads="1"/>
            </p:cNvSpPr>
            <p:nvPr/>
          </p:nvSpPr>
          <p:spPr bwMode="auto">
            <a:xfrm>
              <a:off x="1840" y="1829"/>
              <a:ext cx="143" cy="288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481" name="Text Box 343"/>
            <p:cNvSpPr txBox="1">
              <a:spLocks noChangeArrowheads="1"/>
            </p:cNvSpPr>
            <p:nvPr/>
          </p:nvSpPr>
          <p:spPr bwMode="auto">
            <a:xfrm>
              <a:off x="1915" y="948"/>
              <a:ext cx="2689" cy="2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/>
              <a:r>
                <a:rPr lang="de-DE" altLang="de-DE" sz="1500"/>
                <a:t>(4 c) Optimieren des oktilinearen Steinerbaums</a:t>
              </a:r>
              <a:endParaRPr lang="en-US" altLang="de-DE" sz="1500"/>
            </a:p>
          </p:txBody>
        </p:sp>
      </p:grpSp>
      <p:sp>
        <p:nvSpPr>
          <p:cNvPr id="143421" name="Text Box 344"/>
          <p:cNvSpPr txBox="1">
            <a:spLocks noChangeArrowheads="1"/>
          </p:cNvSpPr>
          <p:nvPr/>
        </p:nvSpPr>
        <p:spPr bwMode="auto">
          <a:xfrm>
            <a:off x="34925" y="1504950"/>
            <a:ext cx="2901950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 sz="1500"/>
              <a:t>(4 b) Einfügen der Subgraphen</a:t>
            </a:r>
            <a:endParaRPr lang="en-US" altLang="de-DE" sz="15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93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93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7.10.1	Oktilineare Steinerbäume: Beispiel</a:t>
            </a:r>
          </a:p>
        </p:txBody>
      </p:sp>
      <p:sp>
        <p:nvSpPr>
          <p:cNvPr id="144387" name="Line 124"/>
          <p:cNvSpPr>
            <a:spLocks noChangeShapeType="1"/>
          </p:cNvSpPr>
          <p:nvPr/>
        </p:nvSpPr>
        <p:spPr bwMode="auto">
          <a:xfrm>
            <a:off x="3276600" y="1989138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388" name="Line 125"/>
          <p:cNvSpPr>
            <a:spLocks noChangeShapeType="1"/>
          </p:cNvSpPr>
          <p:nvPr/>
        </p:nvSpPr>
        <p:spPr bwMode="auto">
          <a:xfrm>
            <a:off x="3276600" y="2143125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389" name="Line 126"/>
          <p:cNvSpPr>
            <a:spLocks noChangeShapeType="1"/>
          </p:cNvSpPr>
          <p:nvPr/>
        </p:nvSpPr>
        <p:spPr bwMode="auto">
          <a:xfrm>
            <a:off x="3276600" y="2295525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390" name="Line 127"/>
          <p:cNvSpPr>
            <a:spLocks noChangeShapeType="1"/>
          </p:cNvSpPr>
          <p:nvPr/>
        </p:nvSpPr>
        <p:spPr bwMode="auto">
          <a:xfrm>
            <a:off x="3276600" y="2446338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391" name="Line 128"/>
          <p:cNvSpPr>
            <a:spLocks noChangeShapeType="1"/>
          </p:cNvSpPr>
          <p:nvPr/>
        </p:nvSpPr>
        <p:spPr bwMode="auto">
          <a:xfrm>
            <a:off x="3276600" y="2600325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392" name="Line 129"/>
          <p:cNvSpPr>
            <a:spLocks noChangeShapeType="1"/>
          </p:cNvSpPr>
          <p:nvPr/>
        </p:nvSpPr>
        <p:spPr bwMode="auto">
          <a:xfrm>
            <a:off x="3276600" y="2752725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393" name="Line 130"/>
          <p:cNvSpPr>
            <a:spLocks noChangeShapeType="1"/>
          </p:cNvSpPr>
          <p:nvPr/>
        </p:nvSpPr>
        <p:spPr bwMode="auto">
          <a:xfrm>
            <a:off x="3276600" y="2903538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394" name="Line 131"/>
          <p:cNvSpPr>
            <a:spLocks noChangeShapeType="1"/>
          </p:cNvSpPr>
          <p:nvPr/>
        </p:nvSpPr>
        <p:spPr bwMode="auto">
          <a:xfrm>
            <a:off x="3276600" y="3057525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395" name="Line 132"/>
          <p:cNvSpPr>
            <a:spLocks noChangeShapeType="1"/>
          </p:cNvSpPr>
          <p:nvPr/>
        </p:nvSpPr>
        <p:spPr bwMode="auto">
          <a:xfrm>
            <a:off x="3276600" y="3209925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396" name="Line 133"/>
          <p:cNvSpPr>
            <a:spLocks noChangeShapeType="1"/>
          </p:cNvSpPr>
          <p:nvPr/>
        </p:nvSpPr>
        <p:spPr bwMode="auto">
          <a:xfrm>
            <a:off x="3276600" y="3362325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397" name="Line 134"/>
          <p:cNvSpPr>
            <a:spLocks noChangeShapeType="1"/>
          </p:cNvSpPr>
          <p:nvPr/>
        </p:nvSpPr>
        <p:spPr bwMode="auto">
          <a:xfrm>
            <a:off x="3276600" y="3514725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398" name="Line 135"/>
          <p:cNvSpPr>
            <a:spLocks noChangeShapeType="1"/>
          </p:cNvSpPr>
          <p:nvPr/>
        </p:nvSpPr>
        <p:spPr bwMode="auto">
          <a:xfrm>
            <a:off x="3276600" y="3667125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399" name="Line 136"/>
          <p:cNvSpPr>
            <a:spLocks noChangeShapeType="1"/>
          </p:cNvSpPr>
          <p:nvPr/>
        </p:nvSpPr>
        <p:spPr bwMode="auto">
          <a:xfrm>
            <a:off x="3276600" y="3819525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00" name="Line 137"/>
          <p:cNvSpPr>
            <a:spLocks noChangeShapeType="1"/>
          </p:cNvSpPr>
          <p:nvPr/>
        </p:nvSpPr>
        <p:spPr bwMode="auto">
          <a:xfrm>
            <a:off x="3276600" y="3971925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01" name="Line 138"/>
          <p:cNvSpPr>
            <a:spLocks noChangeShapeType="1"/>
          </p:cNvSpPr>
          <p:nvPr/>
        </p:nvSpPr>
        <p:spPr bwMode="auto">
          <a:xfrm>
            <a:off x="3276600" y="4124325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02" name="Line 139"/>
          <p:cNvSpPr>
            <a:spLocks noChangeShapeType="1"/>
          </p:cNvSpPr>
          <p:nvPr/>
        </p:nvSpPr>
        <p:spPr bwMode="auto">
          <a:xfrm>
            <a:off x="3276600" y="4276725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03" name="Line 140"/>
          <p:cNvSpPr>
            <a:spLocks noChangeShapeType="1"/>
          </p:cNvSpPr>
          <p:nvPr/>
        </p:nvSpPr>
        <p:spPr bwMode="auto">
          <a:xfrm>
            <a:off x="3276600" y="4124325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04" name="Line 141"/>
          <p:cNvSpPr>
            <a:spLocks noChangeShapeType="1"/>
          </p:cNvSpPr>
          <p:nvPr/>
        </p:nvSpPr>
        <p:spPr bwMode="auto">
          <a:xfrm>
            <a:off x="3276600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05" name="Line 142"/>
          <p:cNvSpPr>
            <a:spLocks noChangeShapeType="1"/>
          </p:cNvSpPr>
          <p:nvPr/>
        </p:nvSpPr>
        <p:spPr bwMode="auto">
          <a:xfrm>
            <a:off x="3430588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06" name="Line 143"/>
          <p:cNvSpPr>
            <a:spLocks noChangeShapeType="1"/>
          </p:cNvSpPr>
          <p:nvPr/>
        </p:nvSpPr>
        <p:spPr bwMode="auto">
          <a:xfrm>
            <a:off x="3582988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07" name="Line 144"/>
          <p:cNvSpPr>
            <a:spLocks noChangeShapeType="1"/>
          </p:cNvSpPr>
          <p:nvPr/>
        </p:nvSpPr>
        <p:spPr bwMode="auto">
          <a:xfrm>
            <a:off x="3735388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08" name="Line 145"/>
          <p:cNvSpPr>
            <a:spLocks noChangeShapeType="1"/>
          </p:cNvSpPr>
          <p:nvPr/>
        </p:nvSpPr>
        <p:spPr bwMode="auto">
          <a:xfrm>
            <a:off x="3887788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09" name="Line 146"/>
          <p:cNvSpPr>
            <a:spLocks noChangeShapeType="1"/>
          </p:cNvSpPr>
          <p:nvPr/>
        </p:nvSpPr>
        <p:spPr bwMode="auto">
          <a:xfrm>
            <a:off x="4040188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10" name="Line 147"/>
          <p:cNvSpPr>
            <a:spLocks noChangeShapeType="1"/>
          </p:cNvSpPr>
          <p:nvPr/>
        </p:nvSpPr>
        <p:spPr bwMode="auto">
          <a:xfrm>
            <a:off x="4192588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11" name="Line 148"/>
          <p:cNvSpPr>
            <a:spLocks noChangeShapeType="1"/>
          </p:cNvSpPr>
          <p:nvPr/>
        </p:nvSpPr>
        <p:spPr bwMode="auto">
          <a:xfrm flipH="1">
            <a:off x="4344988" y="1989138"/>
            <a:ext cx="1587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12" name="Line 149"/>
          <p:cNvSpPr>
            <a:spLocks noChangeShapeType="1"/>
          </p:cNvSpPr>
          <p:nvPr/>
        </p:nvSpPr>
        <p:spPr bwMode="auto">
          <a:xfrm>
            <a:off x="4497388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13" name="Line 150"/>
          <p:cNvSpPr>
            <a:spLocks noChangeShapeType="1"/>
          </p:cNvSpPr>
          <p:nvPr/>
        </p:nvSpPr>
        <p:spPr bwMode="auto">
          <a:xfrm>
            <a:off x="4649788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14" name="Line 151"/>
          <p:cNvSpPr>
            <a:spLocks noChangeShapeType="1"/>
          </p:cNvSpPr>
          <p:nvPr/>
        </p:nvSpPr>
        <p:spPr bwMode="auto">
          <a:xfrm>
            <a:off x="4803775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15" name="Line 152"/>
          <p:cNvSpPr>
            <a:spLocks noChangeShapeType="1"/>
          </p:cNvSpPr>
          <p:nvPr/>
        </p:nvSpPr>
        <p:spPr bwMode="auto">
          <a:xfrm flipH="1">
            <a:off x="4954588" y="1989138"/>
            <a:ext cx="1587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16" name="Line 153"/>
          <p:cNvSpPr>
            <a:spLocks noChangeShapeType="1"/>
          </p:cNvSpPr>
          <p:nvPr/>
        </p:nvSpPr>
        <p:spPr bwMode="auto">
          <a:xfrm flipH="1">
            <a:off x="5106988" y="1989138"/>
            <a:ext cx="1587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17" name="Line 154"/>
          <p:cNvSpPr>
            <a:spLocks noChangeShapeType="1"/>
          </p:cNvSpPr>
          <p:nvPr/>
        </p:nvSpPr>
        <p:spPr bwMode="auto">
          <a:xfrm>
            <a:off x="5260975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18" name="Line 155"/>
          <p:cNvSpPr>
            <a:spLocks noChangeShapeType="1"/>
          </p:cNvSpPr>
          <p:nvPr/>
        </p:nvSpPr>
        <p:spPr bwMode="auto">
          <a:xfrm>
            <a:off x="5413375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19" name="Line 156"/>
          <p:cNvSpPr>
            <a:spLocks noChangeShapeType="1"/>
          </p:cNvSpPr>
          <p:nvPr/>
        </p:nvSpPr>
        <p:spPr bwMode="auto">
          <a:xfrm>
            <a:off x="5564188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20" name="Line 157"/>
          <p:cNvSpPr>
            <a:spLocks noChangeShapeType="1"/>
          </p:cNvSpPr>
          <p:nvPr/>
        </p:nvSpPr>
        <p:spPr bwMode="auto">
          <a:xfrm>
            <a:off x="5718175" y="1989138"/>
            <a:ext cx="0" cy="2439987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21" name="Line 158"/>
          <p:cNvSpPr>
            <a:spLocks noChangeShapeType="1"/>
          </p:cNvSpPr>
          <p:nvPr/>
        </p:nvSpPr>
        <p:spPr bwMode="auto">
          <a:xfrm>
            <a:off x="5870575" y="1989138"/>
            <a:ext cx="0" cy="2441575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22" name="Rectangle 159"/>
          <p:cNvSpPr>
            <a:spLocks noChangeArrowheads="1"/>
          </p:cNvSpPr>
          <p:nvPr/>
        </p:nvSpPr>
        <p:spPr bwMode="auto">
          <a:xfrm>
            <a:off x="3811588" y="2674938"/>
            <a:ext cx="150812" cy="153987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4423" name="Rectangle 160"/>
          <p:cNvSpPr>
            <a:spLocks noChangeArrowheads="1"/>
          </p:cNvSpPr>
          <p:nvPr/>
        </p:nvSpPr>
        <p:spPr bwMode="auto">
          <a:xfrm>
            <a:off x="5641975" y="3438525"/>
            <a:ext cx="150813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4424" name="Rectangle 161"/>
          <p:cNvSpPr>
            <a:spLocks noChangeArrowheads="1"/>
          </p:cNvSpPr>
          <p:nvPr/>
        </p:nvSpPr>
        <p:spPr bwMode="auto">
          <a:xfrm>
            <a:off x="3506788" y="2981325"/>
            <a:ext cx="152400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4425" name="Rectangle 162"/>
          <p:cNvSpPr>
            <a:spLocks noChangeArrowheads="1"/>
          </p:cNvSpPr>
          <p:nvPr/>
        </p:nvSpPr>
        <p:spPr bwMode="auto">
          <a:xfrm>
            <a:off x="5335588" y="4200525"/>
            <a:ext cx="150812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4426" name="Rectangle 163"/>
          <p:cNvSpPr>
            <a:spLocks noChangeArrowheads="1"/>
          </p:cNvSpPr>
          <p:nvPr/>
        </p:nvSpPr>
        <p:spPr bwMode="auto">
          <a:xfrm>
            <a:off x="4268788" y="3743325"/>
            <a:ext cx="150812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4427" name="Rectangle 164"/>
          <p:cNvSpPr>
            <a:spLocks noChangeArrowheads="1"/>
          </p:cNvSpPr>
          <p:nvPr/>
        </p:nvSpPr>
        <p:spPr bwMode="auto">
          <a:xfrm>
            <a:off x="3659188" y="4200525"/>
            <a:ext cx="150812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4428" name="Rectangle 165"/>
          <p:cNvSpPr>
            <a:spLocks noChangeArrowheads="1"/>
          </p:cNvSpPr>
          <p:nvPr/>
        </p:nvSpPr>
        <p:spPr bwMode="auto">
          <a:xfrm>
            <a:off x="4878388" y="2065338"/>
            <a:ext cx="152400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4429" name="Rectangle 166"/>
          <p:cNvSpPr>
            <a:spLocks noChangeArrowheads="1"/>
          </p:cNvSpPr>
          <p:nvPr/>
        </p:nvSpPr>
        <p:spPr bwMode="auto">
          <a:xfrm>
            <a:off x="5335588" y="2524125"/>
            <a:ext cx="150812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4430" name="Rectangle 167"/>
          <p:cNvSpPr>
            <a:spLocks noChangeArrowheads="1"/>
          </p:cNvSpPr>
          <p:nvPr/>
        </p:nvSpPr>
        <p:spPr bwMode="auto">
          <a:xfrm>
            <a:off x="4878388" y="2981325"/>
            <a:ext cx="152400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4431" name="Rectangle 168"/>
          <p:cNvSpPr>
            <a:spLocks noChangeArrowheads="1"/>
          </p:cNvSpPr>
          <p:nvPr/>
        </p:nvSpPr>
        <p:spPr bwMode="auto">
          <a:xfrm>
            <a:off x="5032375" y="3438525"/>
            <a:ext cx="150813" cy="152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4432" name="Line 169"/>
          <p:cNvSpPr>
            <a:spLocks noChangeShapeType="1"/>
          </p:cNvSpPr>
          <p:nvPr/>
        </p:nvSpPr>
        <p:spPr bwMode="auto">
          <a:xfrm flipV="1">
            <a:off x="3582988" y="2752725"/>
            <a:ext cx="30480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33" name="Line 170"/>
          <p:cNvSpPr>
            <a:spLocks noChangeShapeType="1"/>
          </p:cNvSpPr>
          <p:nvPr/>
        </p:nvSpPr>
        <p:spPr bwMode="auto">
          <a:xfrm>
            <a:off x="3582988" y="3057525"/>
            <a:ext cx="609600" cy="6175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34" name="Line 171"/>
          <p:cNvSpPr>
            <a:spLocks noChangeShapeType="1"/>
          </p:cNvSpPr>
          <p:nvPr/>
        </p:nvSpPr>
        <p:spPr bwMode="auto">
          <a:xfrm flipV="1">
            <a:off x="3733800" y="3827463"/>
            <a:ext cx="458788" cy="4492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35" name="Line 172"/>
          <p:cNvSpPr>
            <a:spLocks noChangeShapeType="1"/>
          </p:cNvSpPr>
          <p:nvPr/>
        </p:nvSpPr>
        <p:spPr bwMode="auto">
          <a:xfrm flipV="1">
            <a:off x="5411788" y="3819525"/>
            <a:ext cx="0" cy="4572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36" name="Line 173"/>
          <p:cNvSpPr>
            <a:spLocks noChangeShapeType="1"/>
          </p:cNvSpPr>
          <p:nvPr/>
        </p:nvSpPr>
        <p:spPr bwMode="auto">
          <a:xfrm flipV="1">
            <a:off x="4344988" y="3514725"/>
            <a:ext cx="30480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37" name="Line 174"/>
          <p:cNvSpPr>
            <a:spLocks noChangeShapeType="1"/>
          </p:cNvSpPr>
          <p:nvPr/>
        </p:nvSpPr>
        <p:spPr bwMode="auto">
          <a:xfrm>
            <a:off x="3278188" y="4430713"/>
            <a:ext cx="259397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38" name="Line 175"/>
          <p:cNvSpPr>
            <a:spLocks noChangeShapeType="1"/>
          </p:cNvSpPr>
          <p:nvPr/>
        </p:nvSpPr>
        <p:spPr bwMode="auto">
          <a:xfrm flipV="1">
            <a:off x="4956175" y="3038475"/>
            <a:ext cx="6350" cy="4762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39" name="Line 176"/>
          <p:cNvSpPr>
            <a:spLocks noChangeShapeType="1"/>
          </p:cNvSpPr>
          <p:nvPr/>
        </p:nvSpPr>
        <p:spPr bwMode="auto">
          <a:xfrm>
            <a:off x="5108575" y="3514725"/>
            <a:ext cx="6096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40" name="Line 177"/>
          <p:cNvSpPr>
            <a:spLocks noChangeShapeType="1"/>
          </p:cNvSpPr>
          <p:nvPr/>
        </p:nvSpPr>
        <p:spPr bwMode="auto">
          <a:xfrm flipV="1">
            <a:off x="4649788" y="3514725"/>
            <a:ext cx="455612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44441" name="Group 178"/>
          <p:cNvGrpSpPr>
            <a:grpSpLocks/>
          </p:cNvGrpSpPr>
          <p:nvPr/>
        </p:nvGrpSpPr>
        <p:grpSpPr bwMode="auto">
          <a:xfrm>
            <a:off x="4954588" y="2143125"/>
            <a:ext cx="457200" cy="914400"/>
            <a:chOff x="3073" y="1214"/>
            <a:chExt cx="288" cy="576"/>
          </a:xfrm>
        </p:grpSpPr>
        <p:sp>
          <p:nvSpPr>
            <p:cNvPr id="144446" name="Line 179"/>
            <p:cNvSpPr>
              <a:spLocks noChangeShapeType="1"/>
            </p:cNvSpPr>
            <p:nvPr/>
          </p:nvSpPr>
          <p:spPr bwMode="auto">
            <a:xfrm flipV="1">
              <a:off x="3073" y="1502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447" name="Line 180"/>
            <p:cNvSpPr>
              <a:spLocks noChangeShapeType="1"/>
            </p:cNvSpPr>
            <p:nvPr/>
          </p:nvSpPr>
          <p:spPr bwMode="auto">
            <a:xfrm flipH="1" flipV="1">
              <a:off x="3073" y="1214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44442" name="Line 181"/>
          <p:cNvSpPr>
            <a:spLocks noChangeShapeType="1"/>
          </p:cNvSpPr>
          <p:nvPr/>
        </p:nvSpPr>
        <p:spPr bwMode="auto">
          <a:xfrm flipV="1">
            <a:off x="4197350" y="3819525"/>
            <a:ext cx="1492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43" name="Line 182"/>
          <p:cNvSpPr>
            <a:spLocks noChangeShapeType="1"/>
          </p:cNvSpPr>
          <p:nvPr/>
        </p:nvSpPr>
        <p:spPr bwMode="auto">
          <a:xfrm flipV="1">
            <a:off x="4192588" y="3675063"/>
            <a:ext cx="0" cy="1444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44" name="Line 183"/>
          <p:cNvSpPr>
            <a:spLocks noChangeShapeType="1"/>
          </p:cNvSpPr>
          <p:nvPr/>
        </p:nvSpPr>
        <p:spPr bwMode="auto">
          <a:xfrm flipV="1">
            <a:off x="5413375" y="3514725"/>
            <a:ext cx="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4445" name="Text Box 185"/>
          <p:cNvSpPr txBox="1">
            <a:spLocks noChangeArrowheads="1"/>
          </p:cNvSpPr>
          <p:nvPr/>
        </p:nvSpPr>
        <p:spPr bwMode="auto">
          <a:xfrm>
            <a:off x="3040063" y="1504950"/>
            <a:ext cx="2392362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 sz="1500"/>
              <a:t>Oktilinearer Steinerbaum</a:t>
            </a:r>
            <a:endParaRPr lang="en-US" altLang="de-DE" sz="15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7"/>
          <p:cNvSpPr>
            <a:spLocks noChangeArrowheads="1"/>
          </p:cNvSpPr>
          <p:nvPr/>
        </p:nvSpPr>
        <p:spPr bwMode="auto">
          <a:xfrm>
            <a:off x="406400" y="2092325"/>
            <a:ext cx="2298700" cy="2301875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endParaRPr lang="de-DE" altLang="de-DE" sz="1500"/>
          </a:p>
        </p:txBody>
      </p:sp>
      <p:grpSp>
        <p:nvGrpSpPr>
          <p:cNvPr id="831662" name="Group 174"/>
          <p:cNvGrpSpPr>
            <a:grpSpLocks/>
          </p:cNvGrpSpPr>
          <p:nvPr/>
        </p:nvGrpSpPr>
        <p:grpSpPr bwMode="auto">
          <a:xfrm>
            <a:off x="1417638" y="2792413"/>
            <a:ext cx="914400" cy="931862"/>
            <a:chOff x="893" y="1759"/>
            <a:chExt cx="576" cy="587"/>
          </a:xfrm>
        </p:grpSpPr>
        <p:sp>
          <p:nvSpPr>
            <p:cNvPr id="145567" name="Text Box 26"/>
            <p:cNvSpPr txBox="1">
              <a:spLocks noChangeArrowheads="1"/>
            </p:cNvSpPr>
            <p:nvPr/>
          </p:nvSpPr>
          <p:spPr bwMode="auto">
            <a:xfrm>
              <a:off x="1278" y="1950"/>
              <a:ext cx="188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568" name="Text Box 27"/>
            <p:cNvSpPr txBox="1">
              <a:spLocks noChangeArrowheads="1"/>
            </p:cNvSpPr>
            <p:nvPr/>
          </p:nvSpPr>
          <p:spPr bwMode="auto">
            <a:xfrm>
              <a:off x="1085" y="1759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569" name="Text Box 28"/>
            <p:cNvSpPr txBox="1">
              <a:spLocks noChangeArrowheads="1"/>
            </p:cNvSpPr>
            <p:nvPr/>
          </p:nvSpPr>
          <p:spPr bwMode="auto">
            <a:xfrm>
              <a:off x="893" y="1950"/>
              <a:ext cx="189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570" name="Text Box 32"/>
            <p:cNvSpPr txBox="1">
              <a:spLocks noChangeArrowheads="1"/>
            </p:cNvSpPr>
            <p:nvPr/>
          </p:nvSpPr>
          <p:spPr bwMode="auto">
            <a:xfrm>
              <a:off x="1085" y="2143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571" name="Line 143"/>
            <p:cNvSpPr>
              <a:spLocks noChangeShapeType="1"/>
            </p:cNvSpPr>
            <p:nvPr/>
          </p:nvSpPr>
          <p:spPr bwMode="auto">
            <a:xfrm flipV="1">
              <a:off x="1181" y="1903"/>
              <a:ext cx="0" cy="144"/>
            </a:xfrm>
            <a:prstGeom prst="line">
              <a:avLst/>
            </a:prstGeom>
            <a:noFill/>
            <a:ln w="57150">
              <a:solidFill>
                <a:srgbClr val="B2B2B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72" name="Line 148"/>
            <p:cNvSpPr>
              <a:spLocks noChangeShapeType="1"/>
            </p:cNvSpPr>
            <p:nvPr/>
          </p:nvSpPr>
          <p:spPr bwMode="auto">
            <a:xfrm flipV="1">
              <a:off x="1181" y="2047"/>
              <a:ext cx="1" cy="144"/>
            </a:xfrm>
            <a:prstGeom prst="line">
              <a:avLst/>
            </a:prstGeom>
            <a:noFill/>
            <a:ln w="57150">
              <a:solidFill>
                <a:srgbClr val="B2B2B2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73" name="Line 149"/>
            <p:cNvSpPr>
              <a:spLocks noChangeShapeType="1"/>
            </p:cNvSpPr>
            <p:nvPr/>
          </p:nvSpPr>
          <p:spPr bwMode="auto">
            <a:xfrm flipH="1" flipV="1">
              <a:off x="1181" y="2047"/>
              <a:ext cx="144" cy="0"/>
            </a:xfrm>
            <a:prstGeom prst="line">
              <a:avLst/>
            </a:prstGeom>
            <a:noFill/>
            <a:ln w="57150">
              <a:solidFill>
                <a:srgbClr val="B2B2B2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74" name="Line 153"/>
            <p:cNvSpPr>
              <a:spLocks noChangeShapeType="1"/>
            </p:cNvSpPr>
            <p:nvPr/>
          </p:nvSpPr>
          <p:spPr bwMode="auto">
            <a:xfrm flipH="1" flipV="1">
              <a:off x="1037" y="2047"/>
              <a:ext cx="144" cy="0"/>
            </a:xfrm>
            <a:prstGeom prst="line">
              <a:avLst/>
            </a:prstGeom>
            <a:noFill/>
            <a:ln w="57150">
              <a:solidFill>
                <a:srgbClr val="B2B2B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75" name="Line 159"/>
            <p:cNvSpPr>
              <a:spLocks noChangeShapeType="1"/>
            </p:cNvSpPr>
            <p:nvPr/>
          </p:nvSpPr>
          <p:spPr bwMode="auto">
            <a:xfrm flipV="1">
              <a:off x="1187" y="1895"/>
              <a:ext cx="144" cy="144"/>
            </a:xfrm>
            <a:prstGeom prst="line">
              <a:avLst/>
            </a:prstGeom>
            <a:noFill/>
            <a:ln w="5715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76" name="Line 160"/>
            <p:cNvSpPr>
              <a:spLocks noChangeShapeType="1"/>
            </p:cNvSpPr>
            <p:nvPr/>
          </p:nvSpPr>
          <p:spPr bwMode="auto">
            <a:xfrm flipH="1" flipV="1">
              <a:off x="1033" y="1902"/>
              <a:ext cx="144" cy="144"/>
            </a:xfrm>
            <a:prstGeom prst="line">
              <a:avLst/>
            </a:prstGeom>
            <a:noFill/>
            <a:ln w="5715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77" name="Line 161"/>
            <p:cNvSpPr>
              <a:spLocks noChangeShapeType="1"/>
            </p:cNvSpPr>
            <p:nvPr/>
          </p:nvSpPr>
          <p:spPr bwMode="auto">
            <a:xfrm flipH="1">
              <a:off x="1027" y="2055"/>
              <a:ext cx="144" cy="144"/>
            </a:xfrm>
            <a:prstGeom prst="line">
              <a:avLst/>
            </a:prstGeom>
            <a:noFill/>
            <a:ln w="5715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78" name="Line 162"/>
            <p:cNvSpPr>
              <a:spLocks noChangeShapeType="1"/>
            </p:cNvSpPr>
            <p:nvPr/>
          </p:nvSpPr>
          <p:spPr bwMode="auto">
            <a:xfrm flipH="1" flipV="1">
              <a:off x="1206" y="2070"/>
              <a:ext cx="144" cy="144"/>
            </a:xfrm>
            <a:prstGeom prst="line">
              <a:avLst/>
            </a:prstGeom>
            <a:noFill/>
            <a:ln w="57150">
              <a:solidFill>
                <a:srgbClr val="CC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79" name="Text Box 166"/>
            <p:cNvSpPr txBox="1">
              <a:spLocks noChangeArrowheads="1"/>
            </p:cNvSpPr>
            <p:nvPr/>
          </p:nvSpPr>
          <p:spPr bwMode="auto">
            <a:xfrm>
              <a:off x="1281" y="1759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580" name="Text Box 167"/>
            <p:cNvSpPr txBox="1">
              <a:spLocks noChangeArrowheads="1"/>
            </p:cNvSpPr>
            <p:nvPr/>
          </p:nvSpPr>
          <p:spPr bwMode="auto">
            <a:xfrm>
              <a:off x="897" y="1759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581" name="Text Box 168"/>
            <p:cNvSpPr txBox="1">
              <a:spLocks noChangeArrowheads="1"/>
            </p:cNvSpPr>
            <p:nvPr/>
          </p:nvSpPr>
          <p:spPr bwMode="auto">
            <a:xfrm>
              <a:off x="1278" y="2143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582" name="Text Box 169"/>
            <p:cNvSpPr txBox="1">
              <a:spLocks noChangeArrowheads="1"/>
            </p:cNvSpPr>
            <p:nvPr/>
          </p:nvSpPr>
          <p:spPr bwMode="auto">
            <a:xfrm>
              <a:off x="893" y="2143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</p:grpSp>
      <p:grpSp>
        <p:nvGrpSpPr>
          <p:cNvPr id="831665" name="Group 177"/>
          <p:cNvGrpSpPr>
            <a:grpSpLocks/>
          </p:cNvGrpSpPr>
          <p:nvPr/>
        </p:nvGrpSpPr>
        <p:grpSpPr bwMode="auto">
          <a:xfrm>
            <a:off x="5943600" y="2090738"/>
            <a:ext cx="2905125" cy="2751137"/>
            <a:chOff x="3744" y="1317"/>
            <a:chExt cx="1830" cy="1733"/>
          </a:xfrm>
        </p:grpSpPr>
        <p:sp>
          <p:nvSpPr>
            <p:cNvPr id="145506" name="Rectangle 3"/>
            <p:cNvSpPr>
              <a:spLocks noChangeArrowheads="1"/>
            </p:cNvSpPr>
            <p:nvPr/>
          </p:nvSpPr>
          <p:spPr bwMode="auto">
            <a:xfrm>
              <a:off x="4120" y="1320"/>
              <a:ext cx="1448" cy="1450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endParaRPr lang="de-DE" altLang="de-DE" sz="1500"/>
            </a:p>
          </p:txBody>
        </p:sp>
        <p:sp>
          <p:nvSpPr>
            <p:cNvPr id="145507" name="Rectangle 80"/>
            <p:cNvSpPr>
              <a:spLocks noChangeArrowheads="1"/>
            </p:cNvSpPr>
            <p:nvPr/>
          </p:nvSpPr>
          <p:spPr bwMode="auto">
            <a:xfrm>
              <a:off x="4121" y="1317"/>
              <a:ext cx="1447" cy="1449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5508" name="Oval 95"/>
            <p:cNvSpPr>
              <a:spLocks noChangeArrowheads="1"/>
            </p:cNvSpPr>
            <p:nvPr/>
          </p:nvSpPr>
          <p:spPr bwMode="auto">
            <a:xfrm>
              <a:off x="4970" y="1970"/>
              <a:ext cx="157" cy="146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5509" name="Text Box 31"/>
            <p:cNvSpPr txBox="1">
              <a:spLocks noChangeArrowheads="1"/>
            </p:cNvSpPr>
            <p:nvPr/>
          </p:nvSpPr>
          <p:spPr bwMode="auto">
            <a:xfrm>
              <a:off x="4062" y="2827"/>
              <a:ext cx="1069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Rückverfolgung</a:t>
              </a:r>
              <a:endParaRPr lang="en-US" altLang="de-DE"/>
            </a:p>
          </p:txBody>
        </p:sp>
        <p:sp>
          <p:nvSpPr>
            <p:cNvPr id="145510" name="Line 81"/>
            <p:cNvSpPr>
              <a:spLocks noChangeShapeType="1"/>
            </p:cNvSpPr>
            <p:nvPr/>
          </p:nvSpPr>
          <p:spPr bwMode="auto">
            <a:xfrm>
              <a:off x="4121" y="1524"/>
              <a:ext cx="144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11" name="Line 82"/>
            <p:cNvSpPr>
              <a:spLocks noChangeShapeType="1"/>
            </p:cNvSpPr>
            <p:nvPr/>
          </p:nvSpPr>
          <p:spPr bwMode="auto">
            <a:xfrm>
              <a:off x="4121" y="1730"/>
              <a:ext cx="144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12" name="Line 83"/>
            <p:cNvSpPr>
              <a:spLocks noChangeShapeType="1"/>
            </p:cNvSpPr>
            <p:nvPr/>
          </p:nvSpPr>
          <p:spPr bwMode="auto">
            <a:xfrm>
              <a:off x="4121" y="1937"/>
              <a:ext cx="144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13" name="Line 84"/>
            <p:cNvSpPr>
              <a:spLocks noChangeShapeType="1"/>
            </p:cNvSpPr>
            <p:nvPr/>
          </p:nvSpPr>
          <p:spPr bwMode="auto">
            <a:xfrm>
              <a:off x="4121" y="2145"/>
              <a:ext cx="144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14" name="Line 85"/>
            <p:cNvSpPr>
              <a:spLocks noChangeShapeType="1"/>
            </p:cNvSpPr>
            <p:nvPr/>
          </p:nvSpPr>
          <p:spPr bwMode="auto">
            <a:xfrm>
              <a:off x="4121" y="2352"/>
              <a:ext cx="144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15" name="Line 86"/>
            <p:cNvSpPr>
              <a:spLocks noChangeShapeType="1"/>
            </p:cNvSpPr>
            <p:nvPr/>
          </p:nvSpPr>
          <p:spPr bwMode="auto">
            <a:xfrm>
              <a:off x="4327" y="1317"/>
              <a:ext cx="0" cy="144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16" name="Line 87"/>
            <p:cNvSpPr>
              <a:spLocks noChangeShapeType="1"/>
            </p:cNvSpPr>
            <p:nvPr/>
          </p:nvSpPr>
          <p:spPr bwMode="auto">
            <a:xfrm>
              <a:off x="4534" y="1317"/>
              <a:ext cx="0" cy="144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17" name="Line 88"/>
            <p:cNvSpPr>
              <a:spLocks noChangeShapeType="1"/>
            </p:cNvSpPr>
            <p:nvPr/>
          </p:nvSpPr>
          <p:spPr bwMode="auto">
            <a:xfrm>
              <a:off x="4741" y="1317"/>
              <a:ext cx="0" cy="144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18" name="Line 89"/>
            <p:cNvSpPr>
              <a:spLocks noChangeShapeType="1"/>
            </p:cNvSpPr>
            <p:nvPr/>
          </p:nvSpPr>
          <p:spPr bwMode="auto">
            <a:xfrm>
              <a:off x="4948" y="1317"/>
              <a:ext cx="0" cy="144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19" name="Line 90"/>
            <p:cNvSpPr>
              <a:spLocks noChangeShapeType="1"/>
            </p:cNvSpPr>
            <p:nvPr/>
          </p:nvSpPr>
          <p:spPr bwMode="auto">
            <a:xfrm>
              <a:off x="5155" y="1317"/>
              <a:ext cx="0" cy="144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20" name="Line 91"/>
            <p:cNvSpPr>
              <a:spLocks noChangeShapeType="1"/>
            </p:cNvSpPr>
            <p:nvPr/>
          </p:nvSpPr>
          <p:spPr bwMode="auto">
            <a:xfrm>
              <a:off x="5361" y="1317"/>
              <a:ext cx="0" cy="144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21" name="Line 92"/>
            <p:cNvSpPr>
              <a:spLocks noChangeShapeType="1"/>
            </p:cNvSpPr>
            <p:nvPr/>
          </p:nvSpPr>
          <p:spPr bwMode="auto">
            <a:xfrm>
              <a:off x="4121" y="2559"/>
              <a:ext cx="144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22" name="Line 93"/>
            <p:cNvSpPr>
              <a:spLocks noChangeShapeType="1"/>
            </p:cNvSpPr>
            <p:nvPr/>
          </p:nvSpPr>
          <p:spPr bwMode="auto">
            <a:xfrm>
              <a:off x="4121" y="1325"/>
              <a:ext cx="0" cy="14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23" name="Oval 98"/>
            <p:cNvSpPr>
              <a:spLocks noChangeArrowheads="1"/>
            </p:cNvSpPr>
            <p:nvPr/>
          </p:nvSpPr>
          <p:spPr bwMode="auto">
            <a:xfrm>
              <a:off x="4556" y="2590"/>
              <a:ext cx="157" cy="145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5524" name="Text Box 99"/>
            <p:cNvSpPr txBox="1">
              <a:spLocks noChangeArrowheads="1"/>
            </p:cNvSpPr>
            <p:nvPr/>
          </p:nvSpPr>
          <p:spPr bwMode="auto">
            <a:xfrm>
              <a:off x="4591" y="2594"/>
              <a:ext cx="90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 b="1" i="1"/>
                <a:t>T</a:t>
              </a:r>
              <a:endParaRPr lang="en-US" altLang="de-DE" sz="1500" i="1"/>
            </a:p>
          </p:txBody>
        </p:sp>
        <p:sp>
          <p:nvSpPr>
            <p:cNvPr id="145525" name="Text Box 101"/>
            <p:cNvSpPr txBox="1">
              <a:spLocks noChangeArrowheads="1"/>
            </p:cNvSpPr>
            <p:nvPr/>
          </p:nvSpPr>
          <p:spPr bwMode="auto">
            <a:xfrm>
              <a:off x="5149" y="1740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526" name="Text Box 102"/>
            <p:cNvSpPr txBox="1">
              <a:spLocks noChangeArrowheads="1"/>
            </p:cNvSpPr>
            <p:nvPr/>
          </p:nvSpPr>
          <p:spPr bwMode="auto">
            <a:xfrm>
              <a:off x="4953" y="1740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527" name="Text Box 103"/>
            <p:cNvSpPr txBox="1">
              <a:spLocks noChangeArrowheads="1"/>
            </p:cNvSpPr>
            <p:nvPr/>
          </p:nvSpPr>
          <p:spPr bwMode="auto">
            <a:xfrm>
              <a:off x="4949" y="1520"/>
              <a:ext cx="189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528" name="Text Box 104"/>
            <p:cNvSpPr txBox="1">
              <a:spLocks noChangeArrowheads="1"/>
            </p:cNvSpPr>
            <p:nvPr/>
          </p:nvSpPr>
          <p:spPr bwMode="auto">
            <a:xfrm>
              <a:off x="4539" y="1520"/>
              <a:ext cx="189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529" name="Text Box 105"/>
            <p:cNvSpPr txBox="1">
              <a:spLocks noChangeArrowheads="1"/>
            </p:cNvSpPr>
            <p:nvPr/>
          </p:nvSpPr>
          <p:spPr bwMode="auto">
            <a:xfrm>
              <a:off x="4552" y="1740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530" name="Text Box 106"/>
            <p:cNvSpPr txBox="1">
              <a:spLocks noChangeArrowheads="1"/>
            </p:cNvSpPr>
            <p:nvPr/>
          </p:nvSpPr>
          <p:spPr bwMode="auto">
            <a:xfrm>
              <a:off x="4739" y="1329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3</a:t>
              </a:r>
              <a:endParaRPr lang="en-US" altLang="de-DE" sz="1500"/>
            </a:p>
          </p:txBody>
        </p:sp>
        <p:sp>
          <p:nvSpPr>
            <p:cNvPr id="145531" name="Text Box 107"/>
            <p:cNvSpPr txBox="1">
              <a:spLocks noChangeArrowheads="1"/>
            </p:cNvSpPr>
            <p:nvPr/>
          </p:nvSpPr>
          <p:spPr bwMode="auto">
            <a:xfrm>
              <a:off x="4741" y="1520"/>
              <a:ext cx="188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532" name="Text Box 108"/>
            <p:cNvSpPr txBox="1">
              <a:spLocks noChangeArrowheads="1"/>
            </p:cNvSpPr>
            <p:nvPr/>
          </p:nvSpPr>
          <p:spPr bwMode="auto">
            <a:xfrm>
              <a:off x="4765" y="1740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533" name="Text Box 109"/>
            <p:cNvSpPr txBox="1">
              <a:spLocks noChangeArrowheads="1"/>
            </p:cNvSpPr>
            <p:nvPr/>
          </p:nvSpPr>
          <p:spPr bwMode="auto">
            <a:xfrm>
              <a:off x="4762" y="1948"/>
              <a:ext cx="188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534" name="Text Box 110"/>
            <p:cNvSpPr txBox="1">
              <a:spLocks noChangeArrowheads="1"/>
            </p:cNvSpPr>
            <p:nvPr/>
          </p:nvSpPr>
          <p:spPr bwMode="auto">
            <a:xfrm>
              <a:off x="4569" y="1948"/>
              <a:ext cx="188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535" name="Text Box 111"/>
            <p:cNvSpPr txBox="1">
              <a:spLocks noChangeArrowheads="1"/>
            </p:cNvSpPr>
            <p:nvPr/>
          </p:nvSpPr>
          <p:spPr bwMode="auto">
            <a:xfrm>
              <a:off x="5172" y="2556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3</a:t>
              </a:r>
              <a:endParaRPr lang="en-US" altLang="de-DE" sz="1500"/>
            </a:p>
          </p:txBody>
        </p:sp>
        <p:sp>
          <p:nvSpPr>
            <p:cNvPr id="145536" name="Text Box 112"/>
            <p:cNvSpPr txBox="1">
              <a:spLocks noChangeArrowheads="1"/>
            </p:cNvSpPr>
            <p:nvPr/>
          </p:nvSpPr>
          <p:spPr bwMode="auto">
            <a:xfrm>
              <a:off x="4569" y="2141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537" name="Text Box 113"/>
            <p:cNvSpPr txBox="1">
              <a:spLocks noChangeArrowheads="1"/>
            </p:cNvSpPr>
            <p:nvPr/>
          </p:nvSpPr>
          <p:spPr bwMode="auto">
            <a:xfrm>
              <a:off x="4329" y="1948"/>
              <a:ext cx="188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3</a:t>
              </a:r>
              <a:endParaRPr lang="en-US" altLang="de-DE" sz="1500"/>
            </a:p>
          </p:txBody>
        </p:sp>
        <p:sp>
          <p:nvSpPr>
            <p:cNvPr id="145538" name="Text Box 114"/>
            <p:cNvSpPr txBox="1">
              <a:spLocks noChangeArrowheads="1"/>
            </p:cNvSpPr>
            <p:nvPr/>
          </p:nvSpPr>
          <p:spPr bwMode="auto">
            <a:xfrm>
              <a:off x="4341" y="2145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3</a:t>
              </a:r>
              <a:endParaRPr lang="en-US" altLang="de-DE" sz="1500"/>
            </a:p>
          </p:txBody>
        </p:sp>
        <p:sp>
          <p:nvSpPr>
            <p:cNvPr id="145539" name="Text Box 115"/>
            <p:cNvSpPr txBox="1">
              <a:spLocks noChangeArrowheads="1"/>
            </p:cNvSpPr>
            <p:nvPr/>
          </p:nvSpPr>
          <p:spPr bwMode="auto">
            <a:xfrm>
              <a:off x="5146" y="2141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540" name="Text Box 116"/>
            <p:cNvSpPr txBox="1">
              <a:spLocks noChangeArrowheads="1"/>
            </p:cNvSpPr>
            <p:nvPr/>
          </p:nvSpPr>
          <p:spPr bwMode="auto">
            <a:xfrm>
              <a:off x="4953" y="2141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541" name="Text Box 117"/>
            <p:cNvSpPr txBox="1">
              <a:spLocks noChangeArrowheads="1"/>
            </p:cNvSpPr>
            <p:nvPr/>
          </p:nvSpPr>
          <p:spPr bwMode="auto">
            <a:xfrm>
              <a:off x="4762" y="2141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542" name="Text Box 118"/>
            <p:cNvSpPr txBox="1">
              <a:spLocks noChangeArrowheads="1"/>
            </p:cNvSpPr>
            <p:nvPr/>
          </p:nvSpPr>
          <p:spPr bwMode="auto">
            <a:xfrm>
              <a:off x="4569" y="2370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543" name="Text Box 119"/>
            <p:cNvSpPr txBox="1">
              <a:spLocks noChangeArrowheads="1"/>
            </p:cNvSpPr>
            <p:nvPr/>
          </p:nvSpPr>
          <p:spPr bwMode="auto">
            <a:xfrm>
              <a:off x="5189" y="1520"/>
              <a:ext cx="189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544" name="Text Box 120"/>
            <p:cNvSpPr txBox="1">
              <a:spLocks noChangeArrowheads="1"/>
            </p:cNvSpPr>
            <p:nvPr/>
          </p:nvSpPr>
          <p:spPr bwMode="auto">
            <a:xfrm>
              <a:off x="5385" y="1740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545" name="Text Box 122"/>
            <p:cNvSpPr txBox="1">
              <a:spLocks noChangeArrowheads="1"/>
            </p:cNvSpPr>
            <p:nvPr/>
          </p:nvSpPr>
          <p:spPr bwMode="auto">
            <a:xfrm>
              <a:off x="5385" y="2141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546" name="Text Box 123"/>
            <p:cNvSpPr txBox="1">
              <a:spLocks noChangeArrowheads="1"/>
            </p:cNvSpPr>
            <p:nvPr/>
          </p:nvSpPr>
          <p:spPr bwMode="auto">
            <a:xfrm>
              <a:off x="5149" y="2370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547" name="Text Box 124"/>
            <p:cNvSpPr txBox="1">
              <a:spLocks noChangeArrowheads="1"/>
            </p:cNvSpPr>
            <p:nvPr/>
          </p:nvSpPr>
          <p:spPr bwMode="auto">
            <a:xfrm>
              <a:off x="4953" y="2370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548" name="Text Box 125"/>
            <p:cNvSpPr txBox="1">
              <a:spLocks noChangeArrowheads="1"/>
            </p:cNvSpPr>
            <p:nvPr/>
          </p:nvSpPr>
          <p:spPr bwMode="auto">
            <a:xfrm>
              <a:off x="4762" y="2370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549" name="Text Box 126"/>
            <p:cNvSpPr txBox="1">
              <a:spLocks noChangeArrowheads="1"/>
            </p:cNvSpPr>
            <p:nvPr/>
          </p:nvSpPr>
          <p:spPr bwMode="auto">
            <a:xfrm>
              <a:off x="5385" y="2370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550" name="Text Box 127"/>
            <p:cNvSpPr txBox="1">
              <a:spLocks noChangeArrowheads="1"/>
            </p:cNvSpPr>
            <p:nvPr/>
          </p:nvSpPr>
          <p:spPr bwMode="auto">
            <a:xfrm>
              <a:off x="5381" y="1520"/>
              <a:ext cx="188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551" name="Text Box 128"/>
            <p:cNvSpPr txBox="1">
              <a:spLocks noChangeArrowheads="1"/>
            </p:cNvSpPr>
            <p:nvPr/>
          </p:nvSpPr>
          <p:spPr bwMode="auto">
            <a:xfrm>
              <a:off x="5385" y="1325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3</a:t>
              </a:r>
              <a:endParaRPr lang="en-US" altLang="de-DE" sz="1500"/>
            </a:p>
          </p:txBody>
        </p:sp>
        <p:sp>
          <p:nvSpPr>
            <p:cNvPr id="145552" name="Text Box 129"/>
            <p:cNvSpPr txBox="1">
              <a:spLocks noChangeArrowheads="1"/>
            </p:cNvSpPr>
            <p:nvPr/>
          </p:nvSpPr>
          <p:spPr bwMode="auto">
            <a:xfrm>
              <a:off x="5146" y="1325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3</a:t>
              </a:r>
              <a:endParaRPr lang="en-US" altLang="de-DE" sz="1500"/>
            </a:p>
          </p:txBody>
        </p:sp>
        <p:sp>
          <p:nvSpPr>
            <p:cNvPr id="145553" name="Text Box 130"/>
            <p:cNvSpPr txBox="1">
              <a:spLocks noChangeArrowheads="1"/>
            </p:cNvSpPr>
            <p:nvPr/>
          </p:nvSpPr>
          <p:spPr bwMode="auto">
            <a:xfrm>
              <a:off x="4953" y="1325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3</a:t>
              </a:r>
              <a:endParaRPr lang="en-US" altLang="de-DE" sz="1500"/>
            </a:p>
          </p:txBody>
        </p:sp>
        <p:sp>
          <p:nvSpPr>
            <p:cNvPr id="145554" name="Text Box 131"/>
            <p:cNvSpPr txBox="1">
              <a:spLocks noChangeArrowheads="1"/>
            </p:cNvSpPr>
            <p:nvPr/>
          </p:nvSpPr>
          <p:spPr bwMode="auto">
            <a:xfrm>
              <a:off x="4569" y="1325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3</a:t>
              </a:r>
              <a:endParaRPr lang="en-US" altLang="de-DE" sz="1500"/>
            </a:p>
          </p:txBody>
        </p:sp>
        <p:sp>
          <p:nvSpPr>
            <p:cNvPr id="145555" name="Text Box 132"/>
            <p:cNvSpPr txBox="1">
              <a:spLocks noChangeArrowheads="1"/>
            </p:cNvSpPr>
            <p:nvPr/>
          </p:nvSpPr>
          <p:spPr bwMode="auto">
            <a:xfrm>
              <a:off x="4329" y="1325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3</a:t>
              </a:r>
              <a:endParaRPr lang="en-US" altLang="de-DE" sz="1500"/>
            </a:p>
          </p:txBody>
        </p:sp>
        <p:sp>
          <p:nvSpPr>
            <p:cNvPr id="145556" name="Text Box 133"/>
            <p:cNvSpPr txBox="1">
              <a:spLocks noChangeArrowheads="1"/>
            </p:cNvSpPr>
            <p:nvPr/>
          </p:nvSpPr>
          <p:spPr bwMode="auto">
            <a:xfrm>
              <a:off x="4324" y="1520"/>
              <a:ext cx="189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3</a:t>
              </a:r>
              <a:endParaRPr lang="en-US" altLang="de-DE" sz="1500"/>
            </a:p>
          </p:txBody>
        </p:sp>
        <p:sp>
          <p:nvSpPr>
            <p:cNvPr id="145557" name="Text Box 134"/>
            <p:cNvSpPr txBox="1">
              <a:spLocks noChangeArrowheads="1"/>
            </p:cNvSpPr>
            <p:nvPr/>
          </p:nvSpPr>
          <p:spPr bwMode="auto">
            <a:xfrm>
              <a:off x="4329" y="1740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3</a:t>
              </a:r>
              <a:endParaRPr lang="en-US" altLang="de-DE" sz="1500"/>
            </a:p>
          </p:txBody>
        </p:sp>
        <p:sp>
          <p:nvSpPr>
            <p:cNvPr id="145558" name="Text Box 135"/>
            <p:cNvSpPr txBox="1">
              <a:spLocks noChangeArrowheads="1"/>
            </p:cNvSpPr>
            <p:nvPr/>
          </p:nvSpPr>
          <p:spPr bwMode="auto">
            <a:xfrm>
              <a:off x="4341" y="2353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3</a:t>
              </a:r>
              <a:endParaRPr lang="en-US" altLang="de-DE" sz="1500"/>
            </a:p>
          </p:txBody>
        </p:sp>
        <p:sp>
          <p:nvSpPr>
            <p:cNvPr id="145559" name="Text Box 136"/>
            <p:cNvSpPr txBox="1">
              <a:spLocks noChangeArrowheads="1"/>
            </p:cNvSpPr>
            <p:nvPr/>
          </p:nvSpPr>
          <p:spPr bwMode="auto">
            <a:xfrm>
              <a:off x="5375" y="2564"/>
              <a:ext cx="188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3</a:t>
              </a:r>
              <a:endParaRPr lang="en-US" altLang="de-DE" sz="1500"/>
            </a:p>
          </p:txBody>
        </p:sp>
        <p:sp>
          <p:nvSpPr>
            <p:cNvPr id="145560" name="Text Box 137"/>
            <p:cNvSpPr txBox="1">
              <a:spLocks noChangeArrowheads="1"/>
            </p:cNvSpPr>
            <p:nvPr/>
          </p:nvSpPr>
          <p:spPr bwMode="auto">
            <a:xfrm>
              <a:off x="4955" y="2556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3</a:t>
              </a:r>
              <a:endParaRPr lang="en-US" altLang="de-DE" sz="1500"/>
            </a:p>
          </p:txBody>
        </p:sp>
        <p:sp>
          <p:nvSpPr>
            <p:cNvPr id="145561" name="Text Box 138"/>
            <p:cNvSpPr txBox="1">
              <a:spLocks noChangeArrowheads="1"/>
            </p:cNvSpPr>
            <p:nvPr/>
          </p:nvSpPr>
          <p:spPr bwMode="auto">
            <a:xfrm>
              <a:off x="4748" y="2560"/>
              <a:ext cx="188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3</a:t>
              </a:r>
              <a:endParaRPr lang="en-US" altLang="de-DE" sz="1500"/>
            </a:p>
          </p:txBody>
        </p:sp>
        <p:sp>
          <p:nvSpPr>
            <p:cNvPr id="145562" name="Text Box 139"/>
            <p:cNvSpPr txBox="1">
              <a:spLocks noChangeArrowheads="1"/>
            </p:cNvSpPr>
            <p:nvPr/>
          </p:nvSpPr>
          <p:spPr bwMode="auto">
            <a:xfrm>
              <a:off x="4337" y="2560"/>
              <a:ext cx="189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3</a:t>
              </a:r>
              <a:endParaRPr lang="en-US" altLang="de-DE" sz="1500"/>
            </a:p>
          </p:txBody>
        </p:sp>
        <p:sp>
          <p:nvSpPr>
            <p:cNvPr id="145563" name="AutoShape 173"/>
            <p:cNvSpPr>
              <a:spLocks noChangeArrowheads="1"/>
            </p:cNvSpPr>
            <p:nvPr/>
          </p:nvSpPr>
          <p:spPr bwMode="auto">
            <a:xfrm>
              <a:off x="3744" y="1885"/>
              <a:ext cx="244" cy="370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5564" name="Text Box 96"/>
            <p:cNvSpPr txBox="1">
              <a:spLocks noChangeArrowheads="1"/>
            </p:cNvSpPr>
            <p:nvPr/>
          </p:nvSpPr>
          <p:spPr bwMode="auto">
            <a:xfrm>
              <a:off x="4999" y="1968"/>
              <a:ext cx="90" cy="1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 b="1" i="1"/>
                <a:t>S</a:t>
              </a:r>
              <a:endParaRPr lang="en-US" altLang="de-DE" sz="1500" i="1"/>
            </a:p>
          </p:txBody>
        </p:sp>
        <p:sp>
          <p:nvSpPr>
            <p:cNvPr id="145565" name="Text Box 100"/>
            <p:cNvSpPr txBox="1">
              <a:spLocks noChangeArrowheads="1"/>
            </p:cNvSpPr>
            <p:nvPr/>
          </p:nvSpPr>
          <p:spPr bwMode="auto">
            <a:xfrm>
              <a:off x="5146" y="1948"/>
              <a:ext cx="188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566" name="Text Box 121"/>
            <p:cNvSpPr txBox="1">
              <a:spLocks noChangeArrowheads="1"/>
            </p:cNvSpPr>
            <p:nvPr/>
          </p:nvSpPr>
          <p:spPr bwMode="auto">
            <a:xfrm>
              <a:off x="5385" y="1948"/>
              <a:ext cx="189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</p:grpSp>
      <p:sp>
        <p:nvSpPr>
          <p:cNvPr id="14541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7.10.2	Oktilineare Wegsuche</a:t>
            </a:r>
          </a:p>
        </p:txBody>
      </p:sp>
      <p:sp>
        <p:nvSpPr>
          <p:cNvPr id="145414" name="Rectangle 6"/>
          <p:cNvSpPr>
            <a:spLocks noChangeArrowheads="1"/>
          </p:cNvSpPr>
          <p:nvPr/>
        </p:nvSpPr>
        <p:spPr bwMode="auto">
          <a:xfrm rot="-5400000">
            <a:off x="-96837" y="2473325"/>
            <a:ext cx="1752600" cy="790575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145415" name="Group 8"/>
          <p:cNvGrpSpPr>
            <a:grpSpLocks/>
          </p:cNvGrpSpPr>
          <p:nvPr/>
        </p:nvGrpSpPr>
        <p:grpSpPr bwMode="auto">
          <a:xfrm>
            <a:off x="401638" y="2093913"/>
            <a:ext cx="2297112" cy="2300287"/>
            <a:chOff x="346" y="3787"/>
            <a:chExt cx="1587" cy="1588"/>
          </a:xfrm>
        </p:grpSpPr>
        <p:sp>
          <p:nvSpPr>
            <p:cNvPr id="145493" name="Rectangle 9"/>
            <p:cNvSpPr>
              <a:spLocks noChangeArrowheads="1"/>
            </p:cNvSpPr>
            <p:nvPr/>
          </p:nvSpPr>
          <p:spPr bwMode="auto">
            <a:xfrm>
              <a:off x="346" y="3787"/>
              <a:ext cx="1587" cy="158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5494" name="Line 10"/>
            <p:cNvSpPr>
              <a:spLocks noChangeShapeType="1"/>
            </p:cNvSpPr>
            <p:nvPr/>
          </p:nvSpPr>
          <p:spPr bwMode="auto">
            <a:xfrm>
              <a:off x="346" y="4014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495" name="Line 11"/>
            <p:cNvSpPr>
              <a:spLocks noChangeShapeType="1"/>
            </p:cNvSpPr>
            <p:nvPr/>
          </p:nvSpPr>
          <p:spPr bwMode="auto">
            <a:xfrm>
              <a:off x="346" y="4240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496" name="Line 12"/>
            <p:cNvSpPr>
              <a:spLocks noChangeShapeType="1"/>
            </p:cNvSpPr>
            <p:nvPr/>
          </p:nvSpPr>
          <p:spPr bwMode="auto">
            <a:xfrm>
              <a:off x="346" y="4467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497" name="Line 13"/>
            <p:cNvSpPr>
              <a:spLocks noChangeShapeType="1"/>
            </p:cNvSpPr>
            <p:nvPr/>
          </p:nvSpPr>
          <p:spPr bwMode="auto">
            <a:xfrm>
              <a:off x="346" y="4694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498" name="Line 14"/>
            <p:cNvSpPr>
              <a:spLocks noChangeShapeType="1"/>
            </p:cNvSpPr>
            <p:nvPr/>
          </p:nvSpPr>
          <p:spPr bwMode="auto">
            <a:xfrm>
              <a:off x="346" y="4921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499" name="Line 15"/>
            <p:cNvSpPr>
              <a:spLocks noChangeShapeType="1"/>
            </p:cNvSpPr>
            <p:nvPr/>
          </p:nvSpPr>
          <p:spPr bwMode="auto">
            <a:xfrm>
              <a:off x="572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00" name="Line 16"/>
            <p:cNvSpPr>
              <a:spLocks noChangeShapeType="1"/>
            </p:cNvSpPr>
            <p:nvPr/>
          </p:nvSpPr>
          <p:spPr bwMode="auto">
            <a:xfrm>
              <a:off x="799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01" name="Line 17"/>
            <p:cNvSpPr>
              <a:spLocks noChangeShapeType="1"/>
            </p:cNvSpPr>
            <p:nvPr/>
          </p:nvSpPr>
          <p:spPr bwMode="auto">
            <a:xfrm>
              <a:off x="1026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02" name="Line 18"/>
            <p:cNvSpPr>
              <a:spLocks noChangeShapeType="1"/>
            </p:cNvSpPr>
            <p:nvPr/>
          </p:nvSpPr>
          <p:spPr bwMode="auto">
            <a:xfrm>
              <a:off x="1253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03" name="Line 19"/>
            <p:cNvSpPr>
              <a:spLocks noChangeShapeType="1"/>
            </p:cNvSpPr>
            <p:nvPr/>
          </p:nvSpPr>
          <p:spPr bwMode="auto">
            <a:xfrm>
              <a:off x="1480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04" name="Line 20"/>
            <p:cNvSpPr>
              <a:spLocks noChangeShapeType="1"/>
            </p:cNvSpPr>
            <p:nvPr/>
          </p:nvSpPr>
          <p:spPr bwMode="auto">
            <a:xfrm>
              <a:off x="1706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505" name="Line 21"/>
            <p:cNvSpPr>
              <a:spLocks noChangeShapeType="1"/>
            </p:cNvSpPr>
            <p:nvPr/>
          </p:nvSpPr>
          <p:spPr bwMode="auto">
            <a:xfrm>
              <a:off x="346" y="5148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45416" name="Line 22"/>
          <p:cNvSpPr>
            <a:spLocks noChangeShapeType="1"/>
          </p:cNvSpPr>
          <p:nvPr/>
        </p:nvSpPr>
        <p:spPr bwMode="auto">
          <a:xfrm>
            <a:off x="401638" y="2106613"/>
            <a:ext cx="0" cy="2287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45417" name="Group 23"/>
          <p:cNvGrpSpPr>
            <a:grpSpLocks/>
          </p:cNvGrpSpPr>
          <p:nvPr/>
        </p:nvGrpSpPr>
        <p:grpSpPr bwMode="auto">
          <a:xfrm>
            <a:off x="1092200" y="4114800"/>
            <a:ext cx="249238" cy="231775"/>
            <a:chOff x="1401" y="2250"/>
            <a:chExt cx="148" cy="138"/>
          </a:xfrm>
        </p:grpSpPr>
        <p:sp>
          <p:nvSpPr>
            <p:cNvPr id="145491" name="Oval 24"/>
            <p:cNvSpPr>
              <a:spLocks noChangeArrowheads="1"/>
            </p:cNvSpPr>
            <p:nvPr/>
          </p:nvSpPr>
          <p:spPr bwMode="auto">
            <a:xfrm>
              <a:off x="1401" y="2250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5492" name="Text Box 25"/>
            <p:cNvSpPr txBox="1">
              <a:spLocks noChangeArrowheads="1"/>
            </p:cNvSpPr>
            <p:nvPr/>
          </p:nvSpPr>
          <p:spPr bwMode="auto">
            <a:xfrm>
              <a:off x="1434" y="2254"/>
              <a:ext cx="85" cy="1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 b="1" i="1"/>
                <a:t>T</a:t>
              </a:r>
              <a:endParaRPr lang="en-US" altLang="de-DE" sz="1500" i="1"/>
            </a:p>
          </p:txBody>
        </p:sp>
      </p:grpSp>
      <p:sp>
        <p:nvSpPr>
          <p:cNvPr id="831517" name="Text Box 29"/>
          <p:cNvSpPr txBox="1">
            <a:spLocks noChangeArrowheads="1"/>
          </p:cNvSpPr>
          <p:nvPr/>
        </p:nvSpPr>
        <p:spPr bwMode="auto">
          <a:xfrm>
            <a:off x="309563" y="4494213"/>
            <a:ext cx="1665287" cy="357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/>
              <a:t>Ausbreitung (1)</a:t>
            </a:r>
            <a:endParaRPr lang="en-US" altLang="de-DE"/>
          </a:p>
        </p:txBody>
      </p:sp>
      <p:grpSp>
        <p:nvGrpSpPr>
          <p:cNvPr id="831663" name="Group 175"/>
          <p:cNvGrpSpPr>
            <a:grpSpLocks/>
          </p:cNvGrpSpPr>
          <p:nvPr/>
        </p:nvGrpSpPr>
        <p:grpSpPr bwMode="auto">
          <a:xfrm>
            <a:off x="2895600" y="1989138"/>
            <a:ext cx="2901950" cy="2862262"/>
            <a:chOff x="1824" y="1253"/>
            <a:chExt cx="1828" cy="1803"/>
          </a:xfrm>
        </p:grpSpPr>
        <p:sp>
          <p:nvSpPr>
            <p:cNvPr id="145426" name="Text Box 30"/>
            <p:cNvSpPr txBox="1">
              <a:spLocks noChangeArrowheads="1"/>
            </p:cNvSpPr>
            <p:nvPr/>
          </p:nvSpPr>
          <p:spPr bwMode="auto">
            <a:xfrm>
              <a:off x="2115" y="2831"/>
              <a:ext cx="1087" cy="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Ausbreitung (2) </a:t>
              </a:r>
              <a:endParaRPr lang="en-US" altLang="de-DE"/>
            </a:p>
          </p:txBody>
        </p:sp>
        <p:sp>
          <p:nvSpPr>
            <p:cNvPr id="145427" name="Rectangle 33"/>
            <p:cNvSpPr>
              <a:spLocks noChangeArrowheads="1"/>
            </p:cNvSpPr>
            <p:nvPr/>
          </p:nvSpPr>
          <p:spPr bwMode="auto">
            <a:xfrm rot="-5400000">
              <a:off x="1886" y="1556"/>
              <a:ext cx="1104" cy="498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5428" name="Rectangle 34"/>
            <p:cNvSpPr>
              <a:spLocks noChangeArrowheads="1"/>
            </p:cNvSpPr>
            <p:nvPr/>
          </p:nvSpPr>
          <p:spPr bwMode="auto">
            <a:xfrm>
              <a:off x="2203" y="1316"/>
              <a:ext cx="1448" cy="1450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endParaRPr lang="de-DE" altLang="de-DE" sz="1500"/>
            </a:p>
          </p:txBody>
        </p:sp>
        <p:grpSp>
          <p:nvGrpSpPr>
            <p:cNvPr id="145429" name="Group 35"/>
            <p:cNvGrpSpPr>
              <a:grpSpLocks/>
            </p:cNvGrpSpPr>
            <p:nvPr/>
          </p:nvGrpSpPr>
          <p:grpSpPr bwMode="auto">
            <a:xfrm>
              <a:off x="2200" y="1317"/>
              <a:ext cx="1447" cy="1449"/>
              <a:chOff x="346" y="3787"/>
              <a:chExt cx="1587" cy="1588"/>
            </a:xfrm>
          </p:grpSpPr>
          <p:sp>
            <p:nvSpPr>
              <p:cNvPr id="145478" name="Rectangle 36"/>
              <p:cNvSpPr>
                <a:spLocks noChangeArrowheads="1"/>
              </p:cNvSpPr>
              <p:nvPr/>
            </p:nvSpPr>
            <p:spPr bwMode="auto">
              <a:xfrm>
                <a:off x="346" y="3787"/>
                <a:ext cx="1587" cy="158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45479" name="Line 37"/>
              <p:cNvSpPr>
                <a:spLocks noChangeShapeType="1"/>
              </p:cNvSpPr>
              <p:nvPr/>
            </p:nvSpPr>
            <p:spPr bwMode="auto">
              <a:xfrm>
                <a:off x="346" y="4014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5480" name="Line 38"/>
              <p:cNvSpPr>
                <a:spLocks noChangeShapeType="1"/>
              </p:cNvSpPr>
              <p:nvPr/>
            </p:nvSpPr>
            <p:spPr bwMode="auto">
              <a:xfrm>
                <a:off x="346" y="4240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5481" name="Line 39"/>
              <p:cNvSpPr>
                <a:spLocks noChangeShapeType="1"/>
              </p:cNvSpPr>
              <p:nvPr/>
            </p:nvSpPr>
            <p:spPr bwMode="auto">
              <a:xfrm>
                <a:off x="346" y="4467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5482" name="Line 40"/>
              <p:cNvSpPr>
                <a:spLocks noChangeShapeType="1"/>
              </p:cNvSpPr>
              <p:nvPr/>
            </p:nvSpPr>
            <p:spPr bwMode="auto">
              <a:xfrm>
                <a:off x="346" y="4694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5483" name="Line 41"/>
              <p:cNvSpPr>
                <a:spLocks noChangeShapeType="1"/>
              </p:cNvSpPr>
              <p:nvPr/>
            </p:nvSpPr>
            <p:spPr bwMode="auto">
              <a:xfrm>
                <a:off x="346" y="4921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5484" name="Line 42"/>
              <p:cNvSpPr>
                <a:spLocks noChangeShapeType="1"/>
              </p:cNvSpPr>
              <p:nvPr/>
            </p:nvSpPr>
            <p:spPr bwMode="auto">
              <a:xfrm>
                <a:off x="572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5485" name="Line 43"/>
              <p:cNvSpPr>
                <a:spLocks noChangeShapeType="1"/>
              </p:cNvSpPr>
              <p:nvPr/>
            </p:nvSpPr>
            <p:spPr bwMode="auto">
              <a:xfrm>
                <a:off x="799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5486" name="Line 44"/>
              <p:cNvSpPr>
                <a:spLocks noChangeShapeType="1"/>
              </p:cNvSpPr>
              <p:nvPr/>
            </p:nvSpPr>
            <p:spPr bwMode="auto">
              <a:xfrm>
                <a:off x="1026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5487" name="Line 45"/>
              <p:cNvSpPr>
                <a:spLocks noChangeShapeType="1"/>
              </p:cNvSpPr>
              <p:nvPr/>
            </p:nvSpPr>
            <p:spPr bwMode="auto">
              <a:xfrm>
                <a:off x="1253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5488" name="Line 46"/>
              <p:cNvSpPr>
                <a:spLocks noChangeShapeType="1"/>
              </p:cNvSpPr>
              <p:nvPr/>
            </p:nvSpPr>
            <p:spPr bwMode="auto">
              <a:xfrm>
                <a:off x="1480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5489" name="Line 47"/>
              <p:cNvSpPr>
                <a:spLocks noChangeShapeType="1"/>
              </p:cNvSpPr>
              <p:nvPr/>
            </p:nvSpPr>
            <p:spPr bwMode="auto">
              <a:xfrm>
                <a:off x="1706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5490" name="Line 48"/>
              <p:cNvSpPr>
                <a:spLocks noChangeShapeType="1"/>
              </p:cNvSpPr>
              <p:nvPr/>
            </p:nvSpPr>
            <p:spPr bwMode="auto">
              <a:xfrm>
                <a:off x="346" y="5148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45430" name="Line 49"/>
            <p:cNvSpPr>
              <a:spLocks noChangeShapeType="1"/>
            </p:cNvSpPr>
            <p:nvPr/>
          </p:nvSpPr>
          <p:spPr bwMode="auto">
            <a:xfrm>
              <a:off x="2200" y="1325"/>
              <a:ext cx="0" cy="14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5431" name="Group 50"/>
            <p:cNvGrpSpPr>
              <a:grpSpLocks/>
            </p:cNvGrpSpPr>
            <p:nvPr/>
          </p:nvGrpSpPr>
          <p:grpSpPr bwMode="auto">
            <a:xfrm>
              <a:off x="3049" y="1968"/>
              <a:ext cx="157" cy="148"/>
              <a:chOff x="827" y="1470"/>
              <a:chExt cx="148" cy="139"/>
            </a:xfrm>
          </p:grpSpPr>
          <p:sp>
            <p:nvSpPr>
              <p:cNvPr id="145476" name="Oval 51"/>
              <p:cNvSpPr>
                <a:spLocks noChangeArrowheads="1"/>
              </p:cNvSpPr>
              <p:nvPr/>
            </p:nvSpPr>
            <p:spPr bwMode="auto">
              <a:xfrm>
                <a:off x="827" y="1472"/>
                <a:ext cx="148" cy="137"/>
              </a:xfrm>
              <a:prstGeom prst="ellipse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45477" name="Text Box 52"/>
              <p:cNvSpPr txBox="1">
                <a:spLocks noChangeArrowheads="1"/>
              </p:cNvSpPr>
              <p:nvPr/>
            </p:nvSpPr>
            <p:spPr bwMode="auto">
              <a:xfrm>
                <a:off x="854" y="1470"/>
                <a:ext cx="85" cy="1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</a:pPr>
                <a:r>
                  <a:rPr lang="de-DE" altLang="de-DE" sz="1500" b="1" i="1"/>
                  <a:t>S</a:t>
                </a:r>
                <a:endParaRPr lang="en-US" altLang="de-DE" sz="1500" i="1"/>
              </a:p>
            </p:txBody>
          </p:sp>
        </p:grpSp>
        <p:grpSp>
          <p:nvGrpSpPr>
            <p:cNvPr id="145432" name="Group 53"/>
            <p:cNvGrpSpPr>
              <a:grpSpLocks/>
            </p:cNvGrpSpPr>
            <p:nvPr/>
          </p:nvGrpSpPr>
          <p:grpSpPr bwMode="auto">
            <a:xfrm>
              <a:off x="2635" y="2590"/>
              <a:ext cx="157" cy="146"/>
              <a:chOff x="1401" y="2250"/>
              <a:chExt cx="148" cy="138"/>
            </a:xfrm>
          </p:grpSpPr>
          <p:sp>
            <p:nvSpPr>
              <p:cNvPr id="145474" name="Oval 54"/>
              <p:cNvSpPr>
                <a:spLocks noChangeArrowheads="1"/>
              </p:cNvSpPr>
              <p:nvPr/>
            </p:nvSpPr>
            <p:spPr bwMode="auto">
              <a:xfrm>
                <a:off x="1401" y="2250"/>
                <a:ext cx="148" cy="137"/>
              </a:xfrm>
              <a:prstGeom prst="ellipse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45475" name="Text Box 55"/>
              <p:cNvSpPr txBox="1">
                <a:spLocks noChangeArrowheads="1"/>
              </p:cNvSpPr>
              <p:nvPr/>
            </p:nvSpPr>
            <p:spPr bwMode="auto">
              <a:xfrm>
                <a:off x="1434" y="2254"/>
                <a:ext cx="85" cy="1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</a:pPr>
                <a:r>
                  <a:rPr lang="de-DE" altLang="de-DE" sz="1500" b="1" i="1"/>
                  <a:t>T</a:t>
                </a:r>
                <a:endParaRPr lang="en-US" altLang="de-DE" sz="1500" i="1"/>
              </a:p>
            </p:txBody>
          </p:sp>
        </p:grpSp>
        <p:sp>
          <p:nvSpPr>
            <p:cNvPr id="145433" name="Text Box 56"/>
            <p:cNvSpPr txBox="1">
              <a:spLocks noChangeArrowheads="1"/>
            </p:cNvSpPr>
            <p:nvPr/>
          </p:nvSpPr>
          <p:spPr bwMode="auto">
            <a:xfrm>
              <a:off x="3225" y="1948"/>
              <a:ext cx="188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434" name="Text Box 57"/>
            <p:cNvSpPr txBox="1">
              <a:spLocks noChangeArrowheads="1"/>
            </p:cNvSpPr>
            <p:nvPr/>
          </p:nvSpPr>
          <p:spPr bwMode="auto">
            <a:xfrm>
              <a:off x="3228" y="1757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435" name="Text Box 58"/>
            <p:cNvSpPr txBox="1">
              <a:spLocks noChangeArrowheads="1"/>
            </p:cNvSpPr>
            <p:nvPr/>
          </p:nvSpPr>
          <p:spPr bwMode="auto">
            <a:xfrm>
              <a:off x="3032" y="1757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436" name="Text Box 59"/>
            <p:cNvSpPr txBox="1">
              <a:spLocks noChangeArrowheads="1"/>
            </p:cNvSpPr>
            <p:nvPr/>
          </p:nvSpPr>
          <p:spPr bwMode="auto">
            <a:xfrm>
              <a:off x="3032" y="1516"/>
              <a:ext cx="188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437" name="Text Box 60"/>
            <p:cNvSpPr txBox="1">
              <a:spLocks noChangeArrowheads="1"/>
            </p:cNvSpPr>
            <p:nvPr/>
          </p:nvSpPr>
          <p:spPr bwMode="auto">
            <a:xfrm>
              <a:off x="2622" y="1516"/>
              <a:ext cx="189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438" name="Text Box 61"/>
            <p:cNvSpPr txBox="1">
              <a:spLocks noChangeArrowheads="1"/>
            </p:cNvSpPr>
            <p:nvPr/>
          </p:nvSpPr>
          <p:spPr bwMode="auto">
            <a:xfrm>
              <a:off x="2631" y="1757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439" name="Text Box 62"/>
            <p:cNvSpPr txBox="1">
              <a:spLocks noChangeArrowheads="1"/>
            </p:cNvSpPr>
            <p:nvPr/>
          </p:nvSpPr>
          <p:spPr bwMode="auto">
            <a:xfrm>
              <a:off x="2823" y="1516"/>
              <a:ext cx="189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440" name="Text Box 63"/>
            <p:cNvSpPr txBox="1">
              <a:spLocks noChangeArrowheads="1"/>
            </p:cNvSpPr>
            <p:nvPr/>
          </p:nvSpPr>
          <p:spPr bwMode="auto">
            <a:xfrm>
              <a:off x="2843" y="1757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441" name="Text Box 64"/>
            <p:cNvSpPr txBox="1">
              <a:spLocks noChangeArrowheads="1"/>
            </p:cNvSpPr>
            <p:nvPr/>
          </p:nvSpPr>
          <p:spPr bwMode="auto">
            <a:xfrm>
              <a:off x="2840" y="1948"/>
              <a:ext cx="189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442" name="Text Box 65"/>
            <p:cNvSpPr txBox="1">
              <a:spLocks noChangeArrowheads="1"/>
            </p:cNvSpPr>
            <p:nvPr/>
          </p:nvSpPr>
          <p:spPr bwMode="auto">
            <a:xfrm>
              <a:off x="2648" y="1948"/>
              <a:ext cx="188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443" name="Text Box 66"/>
            <p:cNvSpPr txBox="1">
              <a:spLocks noChangeArrowheads="1"/>
            </p:cNvSpPr>
            <p:nvPr/>
          </p:nvSpPr>
          <p:spPr bwMode="auto">
            <a:xfrm>
              <a:off x="2648" y="2141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444" name="Text Box 67"/>
            <p:cNvSpPr txBox="1">
              <a:spLocks noChangeArrowheads="1"/>
            </p:cNvSpPr>
            <p:nvPr/>
          </p:nvSpPr>
          <p:spPr bwMode="auto">
            <a:xfrm>
              <a:off x="3032" y="2141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445" name="Text Box 68"/>
            <p:cNvSpPr txBox="1">
              <a:spLocks noChangeArrowheads="1"/>
            </p:cNvSpPr>
            <p:nvPr/>
          </p:nvSpPr>
          <p:spPr bwMode="auto">
            <a:xfrm>
              <a:off x="2840" y="2141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446" name="Text Box 69"/>
            <p:cNvSpPr txBox="1">
              <a:spLocks noChangeArrowheads="1"/>
            </p:cNvSpPr>
            <p:nvPr/>
          </p:nvSpPr>
          <p:spPr bwMode="auto">
            <a:xfrm>
              <a:off x="2648" y="2370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447" name="Text Box 70"/>
            <p:cNvSpPr txBox="1">
              <a:spLocks noChangeArrowheads="1"/>
            </p:cNvSpPr>
            <p:nvPr/>
          </p:nvSpPr>
          <p:spPr bwMode="auto">
            <a:xfrm>
              <a:off x="3272" y="1516"/>
              <a:ext cx="189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448" name="Text Box 71"/>
            <p:cNvSpPr txBox="1">
              <a:spLocks noChangeArrowheads="1"/>
            </p:cNvSpPr>
            <p:nvPr/>
          </p:nvSpPr>
          <p:spPr bwMode="auto">
            <a:xfrm>
              <a:off x="3464" y="1757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449" name="Text Box 72"/>
            <p:cNvSpPr txBox="1">
              <a:spLocks noChangeArrowheads="1"/>
            </p:cNvSpPr>
            <p:nvPr/>
          </p:nvSpPr>
          <p:spPr bwMode="auto">
            <a:xfrm>
              <a:off x="3464" y="1948"/>
              <a:ext cx="188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450" name="Text Box 73"/>
            <p:cNvSpPr txBox="1">
              <a:spLocks noChangeArrowheads="1"/>
            </p:cNvSpPr>
            <p:nvPr/>
          </p:nvSpPr>
          <p:spPr bwMode="auto">
            <a:xfrm>
              <a:off x="3464" y="2141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451" name="Text Box 74"/>
            <p:cNvSpPr txBox="1">
              <a:spLocks noChangeArrowheads="1"/>
            </p:cNvSpPr>
            <p:nvPr/>
          </p:nvSpPr>
          <p:spPr bwMode="auto">
            <a:xfrm>
              <a:off x="3228" y="2370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452" name="Text Box 75"/>
            <p:cNvSpPr txBox="1">
              <a:spLocks noChangeArrowheads="1"/>
            </p:cNvSpPr>
            <p:nvPr/>
          </p:nvSpPr>
          <p:spPr bwMode="auto">
            <a:xfrm>
              <a:off x="3032" y="2370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453" name="Text Box 76"/>
            <p:cNvSpPr txBox="1">
              <a:spLocks noChangeArrowheads="1"/>
            </p:cNvSpPr>
            <p:nvPr/>
          </p:nvSpPr>
          <p:spPr bwMode="auto">
            <a:xfrm>
              <a:off x="2840" y="2370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454" name="Text Box 77"/>
            <p:cNvSpPr txBox="1">
              <a:spLocks noChangeArrowheads="1"/>
            </p:cNvSpPr>
            <p:nvPr/>
          </p:nvSpPr>
          <p:spPr bwMode="auto">
            <a:xfrm>
              <a:off x="3464" y="2370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455" name="Text Box 78"/>
            <p:cNvSpPr txBox="1">
              <a:spLocks noChangeArrowheads="1"/>
            </p:cNvSpPr>
            <p:nvPr/>
          </p:nvSpPr>
          <p:spPr bwMode="auto">
            <a:xfrm>
              <a:off x="3464" y="1516"/>
              <a:ext cx="188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de-DE" sz="1500"/>
            </a:p>
          </p:txBody>
        </p:sp>
        <p:sp>
          <p:nvSpPr>
            <p:cNvPr id="145456" name="Line 140"/>
            <p:cNvSpPr>
              <a:spLocks noChangeShapeType="1"/>
            </p:cNvSpPr>
            <p:nvPr/>
          </p:nvSpPr>
          <p:spPr bwMode="auto">
            <a:xfrm flipV="1">
              <a:off x="2924" y="1662"/>
              <a:ext cx="0" cy="144"/>
            </a:xfrm>
            <a:prstGeom prst="line">
              <a:avLst/>
            </a:prstGeom>
            <a:noFill/>
            <a:ln w="57150">
              <a:solidFill>
                <a:srgbClr val="B2B2B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457" name="Line 141"/>
            <p:cNvSpPr>
              <a:spLocks noChangeShapeType="1"/>
            </p:cNvSpPr>
            <p:nvPr/>
          </p:nvSpPr>
          <p:spPr bwMode="auto">
            <a:xfrm flipV="1">
              <a:off x="3131" y="1658"/>
              <a:ext cx="0" cy="144"/>
            </a:xfrm>
            <a:prstGeom prst="line">
              <a:avLst/>
            </a:prstGeom>
            <a:noFill/>
            <a:ln w="57150">
              <a:solidFill>
                <a:srgbClr val="B2B2B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458" name="Line 142"/>
            <p:cNvSpPr>
              <a:spLocks noChangeShapeType="1"/>
            </p:cNvSpPr>
            <p:nvPr/>
          </p:nvSpPr>
          <p:spPr bwMode="auto">
            <a:xfrm flipV="1">
              <a:off x="3355" y="1662"/>
              <a:ext cx="1" cy="144"/>
            </a:xfrm>
            <a:prstGeom prst="line">
              <a:avLst/>
            </a:prstGeom>
            <a:noFill/>
            <a:ln w="57150">
              <a:solidFill>
                <a:srgbClr val="B2B2B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459" name="Line 144"/>
            <p:cNvSpPr>
              <a:spLocks noChangeShapeType="1"/>
            </p:cNvSpPr>
            <p:nvPr/>
          </p:nvSpPr>
          <p:spPr bwMode="auto">
            <a:xfrm flipH="1" flipV="1">
              <a:off x="2749" y="1659"/>
              <a:ext cx="144" cy="144"/>
            </a:xfrm>
            <a:prstGeom prst="line">
              <a:avLst/>
            </a:prstGeom>
            <a:noFill/>
            <a:ln w="5715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460" name="Line 145"/>
            <p:cNvSpPr>
              <a:spLocks noChangeShapeType="1"/>
            </p:cNvSpPr>
            <p:nvPr/>
          </p:nvSpPr>
          <p:spPr bwMode="auto">
            <a:xfrm flipH="1">
              <a:off x="2766" y="2284"/>
              <a:ext cx="144" cy="144"/>
            </a:xfrm>
            <a:prstGeom prst="line">
              <a:avLst/>
            </a:prstGeom>
            <a:noFill/>
            <a:ln w="5715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461" name="Line 146"/>
            <p:cNvSpPr>
              <a:spLocks noChangeShapeType="1"/>
            </p:cNvSpPr>
            <p:nvPr/>
          </p:nvSpPr>
          <p:spPr bwMode="auto">
            <a:xfrm flipV="1">
              <a:off x="3328" y="2268"/>
              <a:ext cx="0" cy="144"/>
            </a:xfrm>
            <a:prstGeom prst="line">
              <a:avLst/>
            </a:prstGeom>
            <a:noFill/>
            <a:ln w="57150">
              <a:solidFill>
                <a:srgbClr val="B2B2B2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462" name="Line 147"/>
            <p:cNvSpPr>
              <a:spLocks noChangeShapeType="1"/>
            </p:cNvSpPr>
            <p:nvPr/>
          </p:nvSpPr>
          <p:spPr bwMode="auto">
            <a:xfrm flipV="1">
              <a:off x="2941" y="2289"/>
              <a:ext cx="0" cy="144"/>
            </a:xfrm>
            <a:prstGeom prst="line">
              <a:avLst/>
            </a:prstGeom>
            <a:noFill/>
            <a:ln w="57150">
              <a:solidFill>
                <a:srgbClr val="B2B2B2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463" name="Line 150"/>
            <p:cNvSpPr>
              <a:spLocks noChangeShapeType="1"/>
            </p:cNvSpPr>
            <p:nvPr/>
          </p:nvSpPr>
          <p:spPr bwMode="auto">
            <a:xfrm flipV="1">
              <a:off x="3132" y="2268"/>
              <a:ext cx="0" cy="144"/>
            </a:xfrm>
            <a:prstGeom prst="line">
              <a:avLst/>
            </a:prstGeom>
            <a:noFill/>
            <a:ln w="57150">
              <a:solidFill>
                <a:srgbClr val="B2B2B2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464" name="Line 151"/>
            <p:cNvSpPr>
              <a:spLocks noChangeShapeType="1"/>
            </p:cNvSpPr>
            <p:nvPr/>
          </p:nvSpPr>
          <p:spPr bwMode="auto">
            <a:xfrm flipH="1" flipV="1">
              <a:off x="3367" y="1858"/>
              <a:ext cx="144" cy="0"/>
            </a:xfrm>
            <a:prstGeom prst="line">
              <a:avLst/>
            </a:prstGeom>
            <a:noFill/>
            <a:ln w="57150">
              <a:solidFill>
                <a:srgbClr val="B2B2B2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465" name="Line 152"/>
            <p:cNvSpPr>
              <a:spLocks noChangeShapeType="1"/>
            </p:cNvSpPr>
            <p:nvPr/>
          </p:nvSpPr>
          <p:spPr bwMode="auto">
            <a:xfrm flipH="1" flipV="1">
              <a:off x="3356" y="2050"/>
              <a:ext cx="144" cy="0"/>
            </a:xfrm>
            <a:prstGeom prst="line">
              <a:avLst/>
            </a:prstGeom>
            <a:noFill/>
            <a:ln w="57150">
              <a:solidFill>
                <a:srgbClr val="B2B2B2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466" name="Line 154"/>
            <p:cNvSpPr>
              <a:spLocks noChangeShapeType="1"/>
            </p:cNvSpPr>
            <p:nvPr/>
          </p:nvSpPr>
          <p:spPr bwMode="auto">
            <a:xfrm flipH="1" flipV="1">
              <a:off x="2766" y="2239"/>
              <a:ext cx="144" cy="0"/>
            </a:xfrm>
            <a:prstGeom prst="line">
              <a:avLst/>
            </a:prstGeom>
            <a:noFill/>
            <a:ln w="57150">
              <a:solidFill>
                <a:srgbClr val="B2B2B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467" name="Line 155"/>
            <p:cNvSpPr>
              <a:spLocks noChangeShapeType="1"/>
            </p:cNvSpPr>
            <p:nvPr/>
          </p:nvSpPr>
          <p:spPr bwMode="auto">
            <a:xfrm flipH="1" flipV="1">
              <a:off x="2770" y="2049"/>
              <a:ext cx="144" cy="0"/>
            </a:xfrm>
            <a:prstGeom prst="line">
              <a:avLst/>
            </a:prstGeom>
            <a:noFill/>
            <a:ln w="57150">
              <a:solidFill>
                <a:srgbClr val="B2B2B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468" name="Line 156"/>
            <p:cNvSpPr>
              <a:spLocks noChangeShapeType="1"/>
            </p:cNvSpPr>
            <p:nvPr/>
          </p:nvSpPr>
          <p:spPr bwMode="auto">
            <a:xfrm flipH="1" flipV="1">
              <a:off x="2770" y="1850"/>
              <a:ext cx="144" cy="0"/>
            </a:xfrm>
            <a:prstGeom prst="line">
              <a:avLst/>
            </a:prstGeom>
            <a:noFill/>
            <a:ln w="57150">
              <a:solidFill>
                <a:srgbClr val="B2B2B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469" name="Line 157"/>
            <p:cNvSpPr>
              <a:spLocks noChangeShapeType="1"/>
            </p:cNvSpPr>
            <p:nvPr/>
          </p:nvSpPr>
          <p:spPr bwMode="auto">
            <a:xfrm flipV="1">
              <a:off x="3387" y="1659"/>
              <a:ext cx="144" cy="144"/>
            </a:xfrm>
            <a:prstGeom prst="line">
              <a:avLst/>
            </a:prstGeom>
            <a:noFill/>
            <a:ln w="5715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470" name="Line 158"/>
            <p:cNvSpPr>
              <a:spLocks noChangeShapeType="1"/>
            </p:cNvSpPr>
            <p:nvPr/>
          </p:nvSpPr>
          <p:spPr bwMode="auto">
            <a:xfrm flipH="1" flipV="1">
              <a:off x="3365" y="2280"/>
              <a:ext cx="144" cy="144"/>
            </a:xfrm>
            <a:prstGeom prst="line">
              <a:avLst/>
            </a:prstGeom>
            <a:noFill/>
            <a:ln w="57150">
              <a:solidFill>
                <a:srgbClr val="CC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471" name="Line 170"/>
            <p:cNvSpPr>
              <a:spLocks noChangeShapeType="1"/>
            </p:cNvSpPr>
            <p:nvPr/>
          </p:nvSpPr>
          <p:spPr bwMode="auto">
            <a:xfrm flipH="1" flipV="1">
              <a:off x="3356" y="2236"/>
              <a:ext cx="144" cy="0"/>
            </a:xfrm>
            <a:prstGeom prst="line">
              <a:avLst/>
            </a:prstGeom>
            <a:noFill/>
            <a:ln w="57150">
              <a:solidFill>
                <a:srgbClr val="B2B2B2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472" name="Text Box 171"/>
            <p:cNvSpPr txBox="1">
              <a:spLocks noChangeArrowheads="1"/>
            </p:cNvSpPr>
            <p:nvPr/>
          </p:nvSpPr>
          <p:spPr bwMode="auto">
            <a:xfrm>
              <a:off x="3225" y="2141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de-DE" sz="1500"/>
            </a:p>
          </p:txBody>
        </p:sp>
        <p:sp>
          <p:nvSpPr>
            <p:cNvPr id="145473" name="AutoShape 172"/>
            <p:cNvSpPr>
              <a:spLocks noChangeArrowheads="1"/>
            </p:cNvSpPr>
            <p:nvPr/>
          </p:nvSpPr>
          <p:spPr bwMode="auto">
            <a:xfrm>
              <a:off x="1824" y="1886"/>
              <a:ext cx="244" cy="370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45420" name="Group 163"/>
          <p:cNvGrpSpPr>
            <a:grpSpLocks/>
          </p:cNvGrpSpPr>
          <p:nvPr/>
        </p:nvGrpSpPr>
        <p:grpSpPr bwMode="auto">
          <a:xfrm>
            <a:off x="1749425" y="3127375"/>
            <a:ext cx="249238" cy="234950"/>
            <a:chOff x="827" y="1470"/>
            <a:chExt cx="148" cy="139"/>
          </a:xfrm>
        </p:grpSpPr>
        <p:sp>
          <p:nvSpPr>
            <p:cNvPr id="145424" name="Oval 164"/>
            <p:cNvSpPr>
              <a:spLocks noChangeArrowheads="1"/>
            </p:cNvSpPr>
            <p:nvPr/>
          </p:nvSpPr>
          <p:spPr bwMode="auto">
            <a:xfrm>
              <a:off x="827" y="1472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5425" name="Text Box 165"/>
            <p:cNvSpPr txBox="1">
              <a:spLocks noChangeArrowheads="1"/>
            </p:cNvSpPr>
            <p:nvPr/>
          </p:nvSpPr>
          <p:spPr bwMode="auto">
            <a:xfrm>
              <a:off x="854" y="1470"/>
              <a:ext cx="85" cy="1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 b="1" i="1"/>
                <a:t>S</a:t>
              </a:r>
              <a:endParaRPr lang="en-US" altLang="de-DE" sz="1500" i="1"/>
            </a:p>
          </p:txBody>
        </p:sp>
      </p:grpSp>
      <p:sp>
        <p:nvSpPr>
          <p:cNvPr id="831669" name="Line 181"/>
          <p:cNvSpPr>
            <a:spLocks noChangeShapeType="1"/>
          </p:cNvSpPr>
          <p:nvPr/>
        </p:nvSpPr>
        <p:spPr bwMode="auto">
          <a:xfrm flipV="1">
            <a:off x="7431088" y="3949700"/>
            <a:ext cx="190500" cy="21590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1670" name="Line 182"/>
          <p:cNvSpPr>
            <a:spLocks noChangeShapeType="1"/>
          </p:cNvSpPr>
          <p:nvPr/>
        </p:nvSpPr>
        <p:spPr bwMode="auto">
          <a:xfrm flipV="1">
            <a:off x="8007350" y="3300413"/>
            <a:ext cx="4763" cy="19367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1672" name="Line 184"/>
          <p:cNvSpPr>
            <a:spLocks noChangeShapeType="1"/>
          </p:cNvSpPr>
          <p:nvPr/>
        </p:nvSpPr>
        <p:spPr bwMode="auto">
          <a:xfrm flipV="1">
            <a:off x="7777163" y="3624263"/>
            <a:ext cx="190500" cy="21590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1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31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31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31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31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831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831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1517" grpId="0"/>
      <p:bldP spid="831669" grpId="0" animBg="1"/>
      <p:bldP spid="831670" grpId="0" animBg="1"/>
      <p:bldP spid="831672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21"/>
          <p:cNvSpPr>
            <a:spLocks noChangeArrowheads="1"/>
          </p:cNvSpPr>
          <p:nvPr/>
        </p:nvSpPr>
        <p:spPr bwMode="auto">
          <a:xfrm>
            <a:off x="6540500" y="2095500"/>
            <a:ext cx="2298700" cy="2301875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endParaRPr lang="de-DE" altLang="de-DE" sz="1500"/>
          </a:p>
        </p:txBody>
      </p:sp>
      <p:sp>
        <p:nvSpPr>
          <p:cNvPr id="146435" name="Rectangle 22"/>
          <p:cNvSpPr>
            <a:spLocks noChangeArrowheads="1"/>
          </p:cNvSpPr>
          <p:nvPr/>
        </p:nvSpPr>
        <p:spPr bwMode="auto">
          <a:xfrm>
            <a:off x="6542088" y="2090738"/>
            <a:ext cx="2297112" cy="230028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6436" name="Oval 23"/>
          <p:cNvSpPr>
            <a:spLocks noChangeArrowheads="1"/>
          </p:cNvSpPr>
          <p:nvPr/>
        </p:nvSpPr>
        <p:spPr bwMode="auto">
          <a:xfrm>
            <a:off x="7889875" y="3127375"/>
            <a:ext cx="249238" cy="23177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6437" name="Line 25"/>
          <p:cNvSpPr>
            <a:spLocks noChangeShapeType="1"/>
          </p:cNvSpPr>
          <p:nvPr/>
        </p:nvSpPr>
        <p:spPr bwMode="auto">
          <a:xfrm>
            <a:off x="6542088" y="2419350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6438" name="Line 26"/>
          <p:cNvSpPr>
            <a:spLocks noChangeShapeType="1"/>
          </p:cNvSpPr>
          <p:nvPr/>
        </p:nvSpPr>
        <p:spPr bwMode="auto">
          <a:xfrm>
            <a:off x="6542088" y="2746375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6439" name="Line 27"/>
          <p:cNvSpPr>
            <a:spLocks noChangeShapeType="1"/>
          </p:cNvSpPr>
          <p:nvPr/>
        </p:nvSpPr>
        <p:spPr bwMode="auto">
          <a:xfrm>
            <a:off x="6542088" y="3074988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6440" name="Line 28"/>
          <p:cNvSpPr>
            <a:spLocks noChangeShapeType="1"/>
          </p:cNvSpPr>
          <p:nvPr/>
        </p:nvSpPr>
        <p:spPr bwMode="auto">
          <a:xfrm>
            <a:off x="6542088" y="3405188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6441" name="Line 29"/>
          <p:cNvSpPr>
            <a:spLocks noChangeShapeType="1"/>
          </p:cNvSpPr>
          <p:nvPr/>
        </p:nvSpPr>
        <p:spPr bwMode="auto">
          <a:xfrm>
            <a:off x="6542088" y="3733800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6442" name="Line 30"/>
          <p:cNvSpPr>
            <a:spLocks noChangeShapeType="1"/>
          </p:cNvSpPr>
          <p:nvPr/>
        </p:nvSpPr>
        <p:spPr bwMode="auto">
          <a:xfrm>
            <a:off x="6869113" y="2090738"/>
            <a:ext cx="0" cy="2300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6443" name="Line 31"/>
          <p:cNvSpPr>
            <a:spLocks noChangeShapeType="1"/>
          </p:cNvSpPr>
          <p:nvPr/>
        </p:nvSpPr>
        <p:spPr bwMode="auto">
          <a:xfrm>
            <a:off x="7197725" y="2090738"/>
            <a:ext cx="0" cy="2300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6444" name="Line 32"/>
          <p:cNvSpPr>
            <a:spLocks noChangeShapeType="1"/>
          </p:cNvSpPr>
          <p:nvPr/>
        </p:nvSpPr>
        <p:spPr bwMode="auto">
          <a:xfrm>
            <a:off x="7526338" y="2090738"/>
            <a:ext cx="0" cy="2300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6445" name="Line 33"/>
          <p:cNvSpPr>
            <a:spLocks noChangeShapeType="1"/>
          </p:cNvSpPr>
          <p:nvPr/>
        </p:nvSpPr>
        <p:spPr bwMode="auto">
          <a:xfrm>
            <a:off x="7854950" y="2090738"/>
            <a:ext cx="0" cy="2300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6446" name="Line 34"/>
          <p:cNvSpPr>
            <a:spLocks noChangeShapeType="1"/>
          </p:cNvSpPr>
          <p:nvPr/>
        </p:nvSpPr>
        <p:spPr bwMode="auto">
          <a:xfrm>
            <a:off x="8183563" y="2090738"/>
            <a:ext cx="0" cy="2300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6447" name="Line 35"/>
          <p:cNvSpPr>
            <a:spLocks noChangeShapeType="1"/>
          </p:cNvSpPr>
          <p:nvPr/>
        </p:nvSpPr>
        <p:spPr bwMode="auto">
          <a:xfrm>
            <a:off x="8510588" y="2090738"/>
            <a:ext cx="0" cy="2300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6448" name="Line 36"/>
          <p:cNvSpPr>
            <a:spLocks noChangeShapeType="1"/>
          </p:cNvSpPr>
          <p:nvPr/>
        </p:nvSpPr>
        <p:spPr bwMode="auto">
          <a:xfrm>
            <a:off x="6542088" y="4062413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6449" name="Line 37"/>
          <p:cNvSpPr>
            <a:spLocks noChangeShapeType="1"/>
          </p:cNvSpPr>
          <p:nvPr/>
        </p:nvSpPr>
        <p:spPr bwMode="auto">
          <a:xfrm>
            <a:off x="6542088" y="2103438"/>
            <a:ext cx="0" cy="2287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6450" name="Oval 38"/>
          <p:cNvSpPr>
            <a:spLocks noChangeArrowheads="1"/>
          </p:cNvSpPr>
          <p:nvPr/>
        </p:nvSpPr>
        <p:spPr bwMode="auto">
          <a:xfrm>
            <a:off x="7232650" y="4111625"/>
            <a:ext cx="249238" cy="230188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46451" name="Text Box 39"/>
          <p:cNvSpPr txBox="1">
            <a:spLocks noChangeArrowheads="1"/>
          </p:cNvSpPr>
          <p:nvPr/>
        </p:nvSpPr>
        <p:spPr bwMode="auto">
          <a:xfrm>
            <a:off x="7288213" y="4117975"/>
            <a:ext cx="142875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 b="1" i="1"/>
              <a:t>T</a:t>
            </a:r>
            <a:endParaRPr lang="en-US" altLang="de-DE" sz="1500" i="1"/>
          </a:p>
        </p:txBody>
      </p:sp>
      <p:sp>
        <p:nvSpPr>
          <p:cNvPr id="146452" name="Text Box 79"/>
          <p:cNvSpPr txBox="1">
            <a:spLocks noChangeArrowheads="1"/>
          </p:cNvSpPr>
          <p:nvPr/>
        </p:nvSpPr>
        <p:spPr bwMode="auto">
          <a:xfrm>
            <a:off x="7935913" y="3124200"/>
            <a:ext cx="142875" cy="227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 b="1" i="1"/>
              <a:t>S</a:t>
            </a:r>
            <a:endParaRPr lang="en-US" altLang="de-DE" sz="1500" i="1"/>
          </a:p>
        </p:txBody>
      </p:sp>
      <p:sp>
        <p:nvSpPr>
          <p:cNvPr id="146453" name="Rectangle 8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7.10.2	Oktilineare Wegsuche</a:t>
            </a:r>
          </a:p>
        </p:txBody>
      </p:sp>
      <p:sp>
        <p:nvSpPr>
          <p:cNvPr id="146454" name="Line 175"/>
          <p:cNvSpPr>
            <a:spLocks noChangeShapeType="1"/>
          </p:cNvSpPr>
          <p:nvPr/>
        </p:nvSpPr>
        <p:spPr bwMode="auto">
          <a:xfrm flipV="1">
            <a:off x="7431088" y="3586163"/>
            <a:ext cx="573087" cy="579437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6455" name="Line 176"/>
          <p:cNvSpPr>
            <a:spLocks noChangeShapeType="1"/>
          </p:cNvSpPr>
          <p:nvPr/>
        </p:nvSpPr>
        <p:spPr bwMode="auto">
          <a:xfrm>
            <a:off x="8004175" y="3359150"/>
            <a:ext cx="0" cy="227013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/>
          <a:p>
            <a:endParaRPr 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Zusammenfassung Kapitel 7 – Flächenverdrahtung</a:t>
            </a:r>
            <a:endParaRPr lang="en-US" altLang="de-DE"/>
          </a:p>
        </p:txBody>
      </p:sp>
      <p:sp>
        <p:nvSpPr>
          <p:cNvPr id="9041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281113"/>
            <a:ext cx="8193087" cy="4884737"/>
          </a:xfrm>
        </p:spPr>
        <p:txBody>
          <a:bodyPr/>
          <a:lstStyle/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7.1	Einführung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7.2	Begriffsbestimmungen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7.3	Festlegung der Netzreihenfolge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7.4	Manhattan- und euklidische Metrik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7.5	Verdrahtung der Versorgungsnetze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7.6	Optimierungsziele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7.7	Sequentielle Verdrahtungsalgorithmen 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200"/>
              <a:t>	</a:t>
            </a:r>
            <a:r>
              <a:rPr lang="de-DE" altLang="de-DE" sz="1400"/>
              <a:t>	</a:t>
            </a:r>
            <a:r>
              <a:rPr lang="de-DE" altLang="de-DE" sz="1600"/>
              <a:t>7.7.1  Rasterverdrahtung nach </a:t>
            </a:r>
            <a:r>
              <a:rPr lang="de-DE" altLang="de-DE" sz="1600" i="1"/>
              <a:t>Lee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600"/>
              <a:t>		7.7.2  Rasterverdrahtung mit Wegwichtung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600"/>
              <a:t>		7.7.3  Linienverdrahtung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7.8	Quasiparallele 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7.9	Dreidimensionale 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7.10	X-Verdrahtung</a:t>
            </a:r>
          </a:p>
          <a:p>
            <a:pPr marL="0" indent="0" defTabSz="849313">
              <a:lnSpc>
                <a:spcPct val="80000"/>
              </a:lnSpc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endParaRPr lang="de-DE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1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041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1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041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1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9041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1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9041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1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9041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1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041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19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90419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19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90419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19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90419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19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90419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19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90419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19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90419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19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90419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4195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7.2	Begriffsbestimmungen</a:t>
            </a:r>
          </a:p>
        </p:txBody>
      </p:sp>
      <p:sp>
        <p:nvSpPr>
          <p:cNvPr id="18436" name="Rectangle 5"/>
          <p:cNvSpPr>
            <a:spLocks noChangeAspect="1" noChangeArrowheads="1"/>
          </p:cNvSpPr>
          <p:nvPr/>
        </p:nvSpPr>
        <p:spPr bwMode="auto">
          <a:xfrm>
            <a:off x="833438" y="2519363"/>
            <a:ext cx="2562225" cy="2441575"/>
          </a:xfrm>
          <a:prstGeom prst="rect">
            <a:avLst/>
          </a:prstGeom>
          <a:solidFill>
            <a:srgbClr val="DDDDDD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8437" name="Rectangle 6"/>
          <p:cNvSpPr>
            <a:spLocks noChangeAspect="1" noChangeArrowheads="1"/>
          </p:cNvSpPr>
          <p:nvPr/>
        </p:nvSpPr>
        <p:spPr bwMode="auto">
          <a:xfrm>
            <a:off x="1662113" y="2743200"/>
            <a:ext cx="573087" cy="5476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8438" name="Rectangle 7"/>
          <p:cNvSpPr>
            <a:spLocks noChangeAspect="1" noChangeArrowheads="1"/>
          </p:cNvSpPr>
          <p:nvPr/>
        </p:nvSpPr>
        <p:spPr bwMode="auto">
          <a:xfrm>
            <a:off x="2257425" y="2743200"/>
            <a:ext cx="569913" cy="5476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8439" name="Rectangle 8"/>
          <p:cNvSpPr>
            <a:spLocks noChangeAspect="1" noChangeArrowheads="1"/>
          </p:cNvSpPr>
          <p:nvPr/>
        </p:nvSpPr>
        <p:spPr bwMode="auto">
          <a:xfrm>
            <a:off x="1147763" y="3144838"/>
            <a:ext cx="80962" cy="658812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8440" name="Rectangle 9"/>
          <p:cNvSpPr>
            <a:spLocks noChangeAspect="1" noChangeArrowheads="1"/>
          </p:cNvSpPr>
          <p:nvPr/>
        </p:nvSpPr>
        <p:spPr bwMode="auto">
          <a:xfrm>
            <a:off x="1400175" y="3154363"/>
            <a:ext cx="79375" cy="461962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8441" name="Rectangle 10"/>
          <p:cNvSpPr>
            <a:spLocks noChangeAspect="1" noChangeArrowheads="1"/>
          </p:cNvSpPr>
          <p:nvPr/>
        </p:nvSpPr>
        <p:spPr bwMode="auto">
          <a:xfrm>
            <a:off x="1231900" y="3740150"/>
            <a:ext cx="1630363" cy="82550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8442" name="Rectangle 11"/>
          <p:cNvSpPr>
            <a:spLocks noChangeAspect="1" noChangeArrowheads="1"/>
          </p:cNvSpPr>
          <p:nvPr/>
        </p:nvSpPr>
        <p:spPr bwMode="auto">
          <a:xfrm>
            <a:off x="1492250" y="3556000"/>
            <a:ext cx="1600200" cy="80963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8443" name="Rectangle 12"/>
          <p:cNvSpPr>
            <a:spLocks noChangeAspect="1" noChangeArrowheads="1"/>
          </p:cNvSpPr>
          <p:nvPr/>
        </p:nvSpPr>
        <p:spPr bwMode="auto">
          <a:xfrm>
            <a:off x="1479550" y="4114800"/>
            <a:ext cx="568325" cy="53181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8444" name="Rectangle 13"/>
          <p:cNvSpPr>
            <a:spLocks noChangeAspect="1" noChangeArrowheads="1"/>
          </p:cNvSpPr>
          <p:nvPr/>
        </p:nvSpPr>
        <p:spPr bwMode="auto">
          <a:xfrm>
            <a:off x="2066925" y="4114800"/>
            <a:ext cx="571500" cy="5349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8445" name="Rectangle 14"/>
          <p:cNvSpPr>
            <a:spLocks noChangeAspect="1" noChangeArrowheads="1"/>
          </p:cNvSpPr>
          <p:nvPr/>
        </p:nvSpPr>
        <p:spPr bwMode="auto">
          <a:xfrm>
            <a:off x="3016250" y="3560763"/>
            <a:ext cx="87313" cy="650875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8446" name="Rectangle 15"/>
          <p:cNvSpPr>
            <a:spLocks noChangeAspect="1" noChangeArrowheads="1"/>
          </p:cNvSpPr>
          <p:nvPr/>
        </p:nvSpPr>
        <p:spPr bwMode="auto">
          <a:xfrm>
            <a:off x="2794000" y="3752850"/>
            <a:ext cx="69850" cy="46831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8447" name="Line 16"/>
          <p:cNvSpPr>
            <a:spLocks noChangeAspect="1" noChangeShapeType="1"/>
          </p:cNvSpPr>
          <p:nvPr/>
        </p:nvSpPr>
        <p:spPr bwMode="auto">
          <a:xfrm>
            <a:off x="3017838" y="4151313"/>
            <a:ext cx="96837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48" name="Line 17"/>
          <p:cNvSpPr>
            <a:spLocks noChangeAspect="1" noChangeShapeType="1"/>
          </p:cNvSpPr>
          <p:nvPr/>
        </p:nvSpPr>
        <p:spPr bwMode="auto">
          <a:xfrm>
            <a:off x="2797175" y="4160838"/>
            <a:ext cx="79375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49" name="Line 18"/>
          <p:cNvSpPr>
            <a:spLocks noChangeAspect="1" noChangeShapeType="1"/>
          </p:cNvSpPr>
          <p:nvPr/>
        </p:nvSpPr>
        <p:spPr bwMode="auto">
          <a:xfrm flipH="1">
            <a:off x="1144588" y="3241675"/>
            <a:ext cx="98425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50" name="Line 19"/>
          <p:cNvSpPr>
            <a:spLocks noChangeAspect="1" noChangeShapeType="1"/>
          </p:cNvSpPr>
          <p:nvPr/>
        </p:nvSpPr>
        <p:spPr bwMode="auto">
          <a:xfrm flipH="1">
            <a:off x="1403350" y="3241675"/>
            <a:ext cx="96838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51" name="Rectangle 33"/>
          <p:cNvSpPr>
            <a:spLocks noChangeAspect="1" noChangeArrowheads="1"/>
          </p:cNvSpPr>
          <p:nvPr/>
        </p:nvSpPr>
        <p:spPr bwMode="auto">
          <a:xfrm>
            <a:off x="1065213" y="2743200"/>
            <a:ext cx="573087" cy="5476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8452" name="Rectangle 34"/>
          <p:cNvSpPr>
            <a:spLocks noChangeAspect="1" noChangeArrowheads="1"/>
          </p:cNvSpPr>
          <p:nvPr/>
        </p:nvSpPr>
        <p:spPr bwMode="auto">
          <a:xfrm>
            <a:off x="2665413" y="4114800"/>
            <a:ext cx="534987" cy="5349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8453" name="Rectangle 44"/>
          <p:cNvSpPr>
            <a:spLocks noChangeAspect="1" noChangeArrowheads="1"/>
          </p:cNvSpPr>
          <p:nvPr/>
        </p:nvSpPr>
        <p:spPr bwMode="auto">
          <a:xfrm>
            <a:off x="2740025" y="3706813"/>
            <a:ext cx="174625" cy="17462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8454" name="Rectangle 45"/>
          <p:cNvSpPr>
            <a:spLocks noChangeAspect="1" noChangeArrowheads="1"/>
          </p:cNvSpPr>
          <p:nvPr/>
        </p:nvSpPr>
        <p:spPr bwMode="auto">
          <a:xfrm>
            <a:off x="2963863" y="3511550"/>
            <a:ext cx="176212" cy="1762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8455" name="Rectangle 46"/>
          <p:cNvSpPr>
            <a:spLocks noChangeAspect="1" noChangeArrowheads="1"/>
          </p:cNvSpPr>
          <p:nvPr/>
        </p:nvSpPr>
        <p:spPr bwMode="auto">
          <a:xfrm>
            <a:off x="1349375" y="3487738"/>
            <a:ext cx="174625" cy="17621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8456" name="Rectangle 47"/>
          <p:cNvSpPr>
            <a:spLocks noChangeAspect="1" noChangeArrowheads="1"/>
          </p:cNvSpPr>
          <p:nvPr/>
        </p:nvSpPr>
        <p:spPr bwMode="auto">
          <a:xfrm>
            <a:off x="1119188" y="3694113"/>
            <a:ext cx="176212" cy="17621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8457" name="Rectangle 48"/>
          <p:cNvSpPr>
            <a:spLocks noChangeAspect="1" noChangeArrowheads="1"/>
          </p:cNvSpPr>
          <p:nvPr/>
        </p:nvSpPr>
        <p:spPr bwMode="auto">
          <a:xfrm>
            <a:off x="1063625" y="4114800"/>
            <a:ext cx="388938" cy="5349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8458" name="Rectangle 49"/>
          <p:cNvSpPr>
            <a:spLocks noChangeAspect="1" noChangeArrowheads="1"/>
          </p:cNvSpPr>
          <p:nvPr/>
        </p:nvSpPr>
        <p:spPr bwMode="auto">
          <a:xfrm>
            <a:off x="2857500" y="2743200"/>
            <a:ext cx="342900" cy="5476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8459" name="Text Box 50"/>
          <p:cNvSpPr txBox="1">
            <a:spLocks noChangeArrowheads="1"/>
          </p:cNvSpPr>
          <p:nvPr/>
        </p:nvSpPr>
        <p:spPr bwMode="auto">
          <a:xfrm>
            <a:off x="1835150" y="3213100"/>
            <a:ext cx="387350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 sz="1500"/>
              <a:t>1</a:t>
            </a:r>
            <a:endParaRPr lang="en-US" altLang="de-DE" sz="1500"/>
          </a:p>
        </p:txBody>
      </p:sp>
      <p:sp>
        <p:nvSpPr>
          <p:cNvPr id="18460" name="Text Box 52"/>
          <p:cNvSpPr txBox="1">
            <a:spLocks noChangeArrowheads="1"/>
          </p:cNvSpPr>
          <p:nvPr/>
        </p:nvSpPr>
        <p:spPr bwMode="auto">
          <a:xfrm>
            <a:off x="1835150" y="3716338"/>
            <a:ext cx="387350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 sz="1500"/>
              <a:t>2</a:t>
            </a:r>
            <a:endParaRPr lang="en-US" altLang="de-DE" sz="1500"/>
          </a:p>
        </p:txBody>
      </p:sp>
      <p:sp>
        <p:nvSpPr>
          <p:cNvPr id="18461" name="Text Box 54"/>
          <p:cNvSpPr txBox="1">
            <a:spLocks noChangeArrowheads="1"/>
          </p:cNvSpPr>
          <p:nvPr/>
        </p:nvSpPr>
        <p:spPr bwMode="auto">
          <a:xfrm>
            <a:off x="815975" y="5291138"/>
            <a:ext cx="2047875" cy="4111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 dirty="0"/>
              <a:t>(</a:t>
            </a:r>
            <a:r>
              <a:rPr lang="de-DE" altLang="de-DE" i="1" dirty="0"/>
              <a:t>R</a:t>
            </a:r>
            <a:r>
              <a:rPr lang="de-DE" altLang="de-DE" baseline="-25000" dirty="0"/>
              <a:t>1</a:t>
            </a:r>
            <a:r>
              <a:rPr lang="de-DE" altLang="de-DE" dirty="0"/>
              <a:t>, </a:t>
            </a:r>
            <a:r>
              <a:rPr lang="de-DE" altLang="de-DE" i="1" dirty="0"/>
              <a:t>C</a:t>
            </a:r>
            <a:r>
              <a:rPr lang="de-DE" altLang="de-DE" baseline="-25000" dirty="0"/>
              <a:t>1</a:t>
            </a:r>
            <a:r>
              <a:rPr lang="de-DE" altLang="de-DE" dirty="0"/>
              <a:t>) = (</a:t>
            </a:r>
            <a:r>
              <a:rPr lang="de-DE" altLang="de-DE" i="1" dirty="0"/>
              <a:t>R</a:t>
            </a:r>
            <a:r>
              <a:rPr lang="de-DE" altLang="de-DE" baseline="-25000" dirty="0"/>
              <a:t>2</a:t>
            </a:r>
            <a:r>
              <a:rPr lang="de-DE" altLang="de-DE" dirty="0"/>
              <a:t>, </a:t>
            </a:r>
            <a:r>
              <a:rPr lang="de-DE" altLang="de-DE" i="1" dirty="0"/>
              <a:t>C</a:t>
            </a:r>
            <a:r>
              <a:rPr lang="de-DE" altLang="de-DE" baseline="-25000" dirty="0"/>
              <a:t>2</a:t>
            </a:r>
            <a:r>
              <a:rPr lang="de-DE" altLang="de-DE" dirty="0"/>
              <a:t>) </a:t>
            </a:r>
            <a:endParaRPr lang="en-US" altLang="de-DE" dirty="0"/>
          </a:p>
        </p:txBody>
      </p:sp>
      <p:sp>
        <p:nvSpPr>
          <p:cNvPr id="18462" name="AutoShape 57"/>
          <p:cNvSpPr>
            <a:spLocks noChangeArrowheads="1"/>
          </p:cNvSpPr>
          <p:nvPr/>
        </p:nvSpPr>
        <p:spPr bwMode="auto">
          <a:xfrm>
            <a:off x="3260725" y="5168900"/>
            <a:ext cx="650875" cy="609600"/>
          </a:xfrm>
          <a:prstGeom prst="rightArrow">
            <a:avLst>
              <a:gd name="adj1" fmla="val 50000"/>
              <a:gd name="adj2" fmla="val 26693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8463" name="Rectangle 130"/>
          <p:cNvSpPr>
            <a:spLocks noChangeArrowheads="1"/>
          </p:cNvSpPr>
          <p:nvPr/>
        </p:nvSpPr>
        <p:spPr bwMode="auto">
          <a:xfrm>
            <a:off x="4438650" y="4749800"/>
            <a:ext cx="825500" cy="700088"/>
          </a:xfrm>
          <a:prstGeom prst="rect">
            <a:avLst/>
          </a:prstGeom>
          <a:solidFill>
            <a:srgbClr val="DEE1DE"/>
          </a:solidFill>
          <a:ln w="0">
            <a:solidFill>
              <a:srgbClr val="DEE1DE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8464" name="Line 131"/>
          <p:cNvSpPr>
            <a:spLocks noChangeShapeType="1"/>
          </p:cNvSpPr>
          <p:nvPr/>
        </p:nvSpPr>
        <p:spPr bwMode="auto">
          <a:xfrm>
            <a:off x="4438650" y="4749800"/>
            <a:ext cx="825500" cy="1588"/>
          </a:xfrm>
          <a:prstGeom prst="line">
            <a:avLst/>
          </a:prstGeom>
          <a:noFill/>
          <a:ln w="7938">
            <a:solidFill>
              <a:srgbClr val="BDC2B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65" name="Line 132"/>
          <p:cNvSpPr>
            <a:spLocks noChangeShapeType="1"/>
          </p:cNvSpPr>
          <p:nvPr/>
        </p:nvSpPr>
        <p:spPr bwMode="auto">
          <a:xfrm>
            <a:off x="5264150" y="4749800"/>
            <a:ext cx="1588" cy="700088"/>
          </a:xfrm>
          <a:prstGeom prst="line">
            <a:avLst/>
          </a:prstGeom>
          <a:noFill/>
          <a:ln w="7938">
            <a:solidFill>
              <a:srgbClr val="BDC2B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66" name="Line 133"/>
          <p:cNvSpPr>
            <a:spLocks noChangeShapeType="1"/>
          </p:cNvSpPr>
          <p:nvPr/>
        </p:nvSpPr>
        <p:spPr bwMode="auto">
          <a:xfrm flipH="1">
            <a:off x="4438650" y="5449888"/>
            <a:ext cx="825500" cy="1587"/>
          </a:xfrm>
          <a:prstGeom prst="line">
            <a:avLst/>
          </a:prstGeom>
          <a:noFill/>
          <a:ln w="7938">
            <a:solidFill>
              <a:srgbClr val="BDC2B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67" name="Line 134"/>
          <p:cNvSpPr>
            <a:spLocks noChangeShapeType="1"/>
          </p:cNvSpPr>
          <p:nvPr/>
        </p:nvSpPr>
        <p:spPr bwMode="auto">
          <a:xfrm flipV="1">
            <a:off x="4438650" y="4749800"/>
            <a:ext cx="1588" cy="700088"/>
          </a:xfrm>
          <a:prstGeom prst="line">
            <a:avLst/>
          </a:prstGeom>
          <a:noFill/>
          <a:ln w="7938">
            <a:solidFill>
              <a:srgbClr val="BDC2B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68" name="Line 381"/>
          <p:cNvSpPr>
            <a:spLocks noChangeShapeType="1"/>
          </p:cNvSpPr>
          <p:nvPr/>
        </p:nvSpPr>
        <p:spPr bwMode="auto">
          <a:xfrm>
            <a:off x="5583238" y="5727700"/>
            <a:ext cx="1587" cy="3381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69" name="Freeform 383"/>
          <p:cNvSpPr>
            <a:spLocks/>
          </p:cNvSpPr>
          <p:nvPr/>
        </p:nvSpPr>
        <p:spPr bwMode="auto">
          <a:xfrm>
            <a:off x="5554663" y="5727700"/>
            <a:ext cx="55562" cy="109538"/>
          </a:xfrm>
          <a:custGeom>
            <a:avLst/>
            <a:gdLst>
              <a:gd name="T0" fmla="*/ 2147483647 w 69"/>
              <a:gd name="T1" fmla="*/ 0 h 138"/>
              <a:gd name="T2" fmla="*/ 2147483647 w 69"/>
              <a:gd name="T3" fmla="*/ 2147483647 h 138"/>
              <a:gd name="T4" fmla="*/ 0 w 69"/>
              <a:gd name="T5" fmla="*/ 2147483647 h 138"/>
              <a:gd name="T6" fmla="*/ 2147483647 w 69"/>
              <a:gd name="T7" fmla="*/ 0 h 1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9" h="138">
                <a:moveTo>
                  <a:pt x="35" y="0"/>
                </a:moveTo>
                <a:lnTo>
                  <a:pt x="69" y="138"/>
                </a:lnTo>
                <a:lnTo>
                  <a:pt x="0" y="138"/>
                </a:lnTo>
                <a:lnTo>
                  <a:pt x="3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8470" name="Line 384"/>
          <p:cNvSpPr>
            <a:spLocks noChangeShapeType="1"/>
          </p:cNvSpPr>
          <p:nvPr/>
        </p:nvSpPr>
        <p:spPr bwMode="auto">
          <a:xfrm flipH="1" flipV="1">
            <a:off x="5583238" y="5727700"/>
            <a:ext cx="26987" cy="1095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8471" name="Group 946"/>
          <p:cNvGrpSpPr>
            <a:grpSpLocks/>
          </p:cNvGrpSpPr>
          <p:nvPr/>
        </p:nvGrpSpPr>
        <p:grpSpPr bwMode="auto">
          <a:xfrm>
            <a:off x="5554663" y="5727700"/>
            <a:ext cx="715962" cy="365125"/>
            <a:chOff x="3499" y="3569"/>
            <a:chExt cx="451" cy="230"/>
          </a:xfrm>
        </p:grpSpPr>
        <p:sp>
          <p:nvSpPr>
            <p:cNvPr id="19259" name="Line 382"/>
            <p:cNvSpPr>
              <a:spLocks noChangeShapeType="1"/>
            </p:cNvSpPr>
            <p:nvPr/>
          </p:nvSpPr>
          <p:spPr bwMode="auto">
            <a:xfrm>
              <a:off x="3517" y="3782"/>
              <a:ext cx="43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60" name="Line 385"/>
            <p:cNvSpPr>
              <a:spLocks noChangeShapeType="1"/>
            </p:cNvSpPr>
            <p:nvPr/>
          </p:nvSpPr>
          <p:spPr bwMode="auto">
            <a:xfrm flipH="1">
              <a:off x="3499" y="3569"/>
              <a:ext cx="18" cy="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61" name="Line 386"/>
            <p:cNvSpPr>
              <a:spLocks noChangeShapeType="1"/>
            </p:cNvSpPr>
            <p:nvPr/>
          </p:nvSpPr>
          <p:spPr bwMode="auto">
            <a:xfrm>
              <a:off x="3499" y="3638"/>
              <a:ext cx="3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62" name="Freeform 387"/>
            <p:cNvSpPr>
              <a:spLocks/>
            </p:cNvSpPr>
            <p:nvPr/>
          </p:nvSpPr>
          <p:spPr bwMode="auto">
            <a:xfrm>
              <a:off x="3880" y="3765"/>
              <a:ext cx="70" cy="34"/>
            </a:xfrm>
            <a:custGeom>
              <a:avLst/>
              <a:gdLst>
                <a:gd name="T0" fmla="*/ 0 w 138"/>
                <a:gd name="T1" fmla="*/ 0 h 69"/>
                <a:gd name="T2" fmla="*/ 5 w 138"/>
                <a:gd name="T3" fmla="*/ 1 h 69"/>
                <a:gd name="T4" fmla="*/ 0 w 138"/>
                <a:gd name="T5" fmla="*/ 2 h 69"/>
                <a:gd name="T6" fmla="*/ 0 w 138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69">
                  <a:moveTo>
                    <a:pt x="0" y="0"/>
                  </a:moveTo>
                  <a:lnTo>
                    <a:pt x="138" y="34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263" name="Line 388"/>
            <p:cNvSpPr>
              <a:spLocks noChangeShapeType="1"/>
            </p:cNvSpPr>
            <p:nvPr/>
          </p:nvSpPr>
          <p:spPr bwMode="auto">
            <a:xfrm flipV="1">
              <a:off x="3880" y="3782"/>
              <a:ext cx="70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64" name="Line 389"/>
            <p:cNvSpPr>
              <a:spLocks noChangeShapeType="1"/>
            </p:cNvSpPr>
            <p:nvPr/>
          </p:nvSpPr>
          <p:spPr bwMode="auto">
            <a:xfrm flipH="1" flipV="1">
              <a:off x="3880" y="3765"/>
              <a:ext cx="70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65" name="Line 390"/>
            <p:cNvSpPr>
              <a:spLocks noChangeShapeType="1"/>
            </p:cNvSpPr>
            <p:nvPr/>
          </p:nvSpPr>
          <p:spPr bwMode="auto">
            <a:xfrm>
              <a:off x="3880" y="3765"/>
              <a:ext cx="1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66" name="Line 391"/>
            <p:cNvSpPr>
              <a:spLocks noChangeShapeType="1"/>
            </p:cNvSpPr>
            <p:nvPr/>
          </p:nvSpPr>
          <p:spPr bwMode="auto">
            <a:xfrm>
              <a:off x="3516" y="3781"/>
              <a:ext cx="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67" name="Line 392"/>
            <p:cNvSpPr>
              <a:spLocks noChangeShapeType="1"/>
            </p:cNvSpPr>
            <p:nvPr/>
          </p:nvSpPr>
          <p:spPr bwMode="auto">
            <a:xfrm flipV="1">
              <a:off x="3516" y="3779"/>
              <a:ext cx="3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68" name="Line 393"/>
            <p:cNvSpPr>
              <a:spLocks noChangeShapeType="1"/>
            </p:cNvSpPr>
            <p:nvPr/>
          </p:nvSpPr>
          <p:spPr bwMode="auto">
            <a:xfrm flipV="1">
              <a:off x="3519" y="3776"/>
              <a:ext cx="4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69" name="Line 394"/>
            <p:cNvSpPr>
              <a:spLocks noChangeShapeType="1"/>
            </p:cNvSpPr>
            <p:nvPr/>
          </p:nvSpPr>
          <p:spPr bwMode="auto">
            <a:xfrm flipV="1">
              <a:off x="3523" y="3773"/>
              <a:ext cx="5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70" name="Line 395"/>
            <p:cNvSpPr>
              <a:spLocks noChangeShapeType="1"/>
            </p:cNvSpPr>
            <p:nvPr/>
          </p:nvSpPr>
          <p:spPr bwMode="auto">
            <a:xfrm flipV="1">
              <a:off x="3528" y="3763"/>
              <a:ext cx="10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71" name="Line 396"/>
            <p:cNvSpPr>
              <a:spLocks noChangeShapeType="1"/>
            </p:cNvSpPr>
            <p:nvPr/>
          </p:nvSpPr>
          <p:spPr bwMode="auto">
            <a:xfrm flipV="1">
              <a:off x="3538" y="3756"/>
              <a:ext cx="5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72" name="Line 397"/>
            <p:cNvSpPr>
              <a:spLocks noChangeShapeType="1"/>
            </p:cNvSpPr>
            <p:nvPr/>
          </p:nvSpPr>
          <p:spPr bwMode="auto">
            <a:xfrm flipV="1">
              <a:off x="3543" y="3747"/>
              <a:ext cx="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73" name="Line 398"/>
            <p:cNvSpPr>
              <a:spLocks noChangeShapeType="1"/>
            </p:cNvSpPr>
            <p:nvPr/>
          </p:nvSpPr>
          <p:spPr bwMode="auto">
            <a:xfrm flipV="1">
              <a:off x="3546" y="3742"/>
              <a:ext cx="3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74" name="Line 399"/>
            <p:cNvSpPr>
              <a:spLocks noChangeShapeType="1"/>
            </p:cNvSpPr>
            <p:nvPr/>
          </p:nvSpPr>
          <p:spPr bwMode="auto">
            <a:xfrm flipV="1">
              <a:off x="3549" y="3736"/>
              <a:ext cx="3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75" name="Line 400"/>
            <p:cNvSpPr>
              <a:spLocks noChangeShapeType="1"/>
            </p:cNvSpPr>
            <p:nvPr/>
          </p:nvSpPr>
          <p:spPr bwMode="auto">
            <a:xfrm flipV="1">
              <a:off x="3552" y="3729"/>
              <a:ext cx="3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76" name="Line 401"/>
            <p:cNvSpPr>
              <a:spLocks noChangeShapeType="1"/>
            </p:cNvSpPr>
            <p:nvPr/>
          </p:nvSpPr>
          <p:spPr bwMode="auto">
            <a:xfrm flipV="1">
              <a:off x="3555" y="3721"/>
              <a:ext cx="3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77" name="Line 402"/>
            <p:cNvSpPr>
              <a:spLocks noChangeShapeType="1"/>
            </p:cNvSpPr>
            <p:nvPr/>
          </p:nvSpPr>
          <p:spPr bwMode="auto">
            <a:xfrm flipV="1">
              <a:off x="3558" y="3713"/>
              <a:ext cx="4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78" name="Line 403"/>
            <p:cNvSpPr>
              <a:spLocks noChangeShapeType="1"/>
            </p:cNvSpPr>
            <p:nvPr/>
          </p:nvSpPr>
          <p:spPr bwMode="auto">
            <a:xfrm flipV="1">
              <a:off x="3562" y="3704"/>
              <a:ext cx="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79" name="Line 404"/>
            <p:cNvSpPr>
              <a:spLocks noChangeShapeType="1"/>
            </p:cNvSpPr>
            <p:nvPr/>
          </p:nvSpPr>
          <p:spPr bwMode="auto">
            <a:xfrm flipV="1">
              <a:off x="3565" y="3696"/>
              <a:ext cx="4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80" name="Line 405"/>
            <p:cNvSpPr>
              <a:spLocks noChangeShapeType="1"/>
            </p:cNvSpPr>
            <p:nvPr/>
          </p:nvSpPr>
          <p:spPr bwMode="auto">
            <a:xfrm flipV="1">
              <a:off x="3569" y="3677"/>
              <a:ext cx="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81" name="Line 406"/>
            <p:cNvSpPr>
              <a:spLocks noChangeShapeType="1"/>
            </p:cNvSpPr>
            <p:nvPr/>
          </p:nvSpPr>
          <p:spPr bwMode="auto">
            <a:xfrm flipV="1">
              <a:off x="3575" y="3670"/>
              <a:ext cx="3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82" name="Line 407"/>
            <p:cNvSpPr>
              <a:spLocks noChangeShapeType="1"/>
            </p:cNvSpPr>
            <p:nvPr/>
          </p:nvSpPr>
          <p:spPr bwMode="auto">
            <a:xfrm flipV="1">
              <a:off x="3578" y="3661"/>
              <a:ext cx="4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83" name="Line 408"/>
            <p:cNvSpPr>
              <a:spLocks noChangeShapeType="1"/>
            </p:cNvSpPr>
            <p:nvPr/>
          </p:nvSpPr>
          <p:spPr bwMode="auto">
            <a:xfrm flipV="1">
              <a:off x="3582" y="3654"/>
              <a:ext cx="3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84" name="Line 409"/>
            <p:cNvSpPr>
              <a:spLocks noChangeShapeType="1"/>
            </p:cNvSpPr>
            <p:nvPr/>
          </p:nvSpPr>
          <p:spPr bwMode="auto">
            <a:xfrm flipV="1">
              <a:off x="3585" y="3647"/>
              <a:ext cx="2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85" name="Line 410"/>
            <p:cNvSpPr>
              <a:spLocks noChangeShapeType="1"/>
            </p:cNvSpPr>
            <p:nvPr/>
          </p:nvSpPr>
          <p:spPr bwMode="auto">
            <a:xfrm flipV="1">
              <a:off x="3587" y="3642"/>
              <a:ext cx="2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86" name="Line 411"/>
            <p:cNvSpPr>
              <a:spLocks noChangeShapeType="1"/>
            </p:cNvSpPr>
            <p:nvPr/>
          </p:nvSpPr>
          <p:spPr bwMode="auto">
            <a:xfrm flipV="1">
              <a:off x="3589" y="3636"/>
              <a:ext cx="4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87" name="Line 412"/>
            <p:cNvSpPr>
              <a:spLocks noChangeShapeType="1"/>
            </p:cNvSpPr>
            <p:nvPr/>
          </p:nvSpPr>
          <p:spPr bwMode="auto">
            <a:xfrm flipV="1">
              <a:off x="3593" y="3630"/>
              <a:ext cx="3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88" name="Line 413"/>
            <p:cNvSpPr>
              <a:spLocks noChangeShapeType="1"/>
            </p:cNvSpPr>
            <p:nvPr/>
          </p:nvSpPr>
          <p:spPr bwMode="auto">
            <a:xfrm flipV="1">
              <a:off x="3596" y="3624"/>
              <a:ext cx="3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89" name="Line 414"/>
            <p:cNvSpPr>
              <a:spLocks noChangeShapeType="1"/>
            </p:cNvSpPr>
            <p:nvPr/>
          </p:nvSpPr>
          <p:spPr bwMode="auto">
            <a:xfrm flipV="1">
              <a:off x="3599" y="3620"/>
              <a:ext cx="4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90" name="Line 415"/>
            <p:cNvSpPr>
              <a:spLocks noChangeShapeType="1"/>
            </p:cNvSpPr>
            <p:nvPr/>
          </p:nvSpPr>
          <p:spPr bwMode="auto">
            <a:xfrm flipV="1">
              <a:off x="3603" y="3616"/>
              <a:ext cx="3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91" name="Line 416"/>
            <p:cNvSpPr>
              <a:spLocks noChangeShapeType="1"/>
            </p:cNvSpPr>
            <p:nvPr/>
          </p:nvSpPr>
          <p:spPr bwMode="auto">
            <a:xfrm flipV="1">
              <a:off x="3606" y="3613"/>
              <a:ext cx="4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92" name="Line 417"/>
            <p:cNvSpPr>
              <a:spLocks noChangeShapeType="1"/>
            </p:cNvSpPr>
            <p:nvPr/>
          </p:nvSpPr>
          <p:spPr bwMode="auto">
            <a:xfrm flipV="1">
              <a:off x="3610" y="3609"/>
              <a:ext cx="4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93" name="Line 418"/>
            <p:cNvSpPr>
              <a:spLocks noChangeShapeType="1"/>
            </p:cNvSpPr>
            <p:nvPr/>
          </p:nvSpPr>
          <p:spPr bwMode="auto">
            <a:xfrm flipV="1">
              <a:off x="3614" y="3607"/>
              <a:ext cx="4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94" name="Line 419"/>
            <p:cNvSpPr>
              <a:spLocks noChangeShapeType="1"/>
            </p:cNvSpPr>
            <p:nvPr/>
          </p:nvSpPr>
          <p:spPr bwMode="auto">
            <a:xfrm flipV="1">
              <a:off x="3618" y="3604"/>
              <a:ext cx="5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95" name="Line 420"/>
            <p:cNvSpPr>
              <a:spLocks noChangeShapeType="1"/>
            </p:cNvSpPr>
            <p:nvPr/>
          </p:nvSpPr>
          <p:spPr bwMode="auto">
            <a:xfrm flipV="1">
              <a:off x="3623" y="3604"/>
              <a:ext cx="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96" name="Line 421"/>
            <p:cNvSpPr>
              <a:spLocks noChangeShapeType="1"/>
            </p:cNvSpPr>
            <p:nvPr/>
          </p:nvSpPr>
          <p:spPr bwMode="auto">
            <a:xfrm flipV="1">
              <a:off x="3628" y="3602"/>
              <a:ext cx="5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97" name="Line 422"/>
            <p:cNvSpPr>
              <a:spLocks noChangeShapeType="1"/>
            </p:cNvSpPr>
            <p:nvPr/>
          </p:nvSpPr>
          <p:spPr bwMode="auto">
            <a:xfrm flipV="1">
              <a:off x="3633" y="3601"/>
              <a:ext cx="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98" name="Line 423"/>
            <p:cNvSpPr>
              <a:spLocks noChangeShapeType="1"/>
            </p:cNvSpPr>
            <p:nvPr/>
          </p:nvSpPr>
          <p:spPr bwMode="auto">
            <a:xfrm flipV="1">
              <a:off x="3639" y="3600"/>
              <a:ext cx="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99" name="Line 424"/>
            <p:cNvSpPr>
              <a:spLocks noChangeShapeType="1"/>
            </p:cNvSpPr>
            <p:nvPr/>
          </p:nvSpPr>
          <p:spPr bwMode="auto">
            <a:xfrm flipV="1">
              <a:off x="3645" y="3599"/>
              <a:ext cx="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00" name="Line 425"/>
            <p:cNvSpPr>
              <a:spLocks noChangeShapeType="1"/>
            </p:cNvSpPr>
            <p:nvPr/>
          </p:nvSpPr>
          <p:spPr bwMode="auto">
            <a:xfrm>
              <a:off x="3652" y="3599"/>
              <a:ext cx="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01" name="Line 426"/>
            <p:cNvSpPr>
              <a:spLocks noChangeShapeType="1"/>
            </p:cNvSpPr>
            <p:nvPr/>
          </p:nvSpPr>
          <p:spPr bwMode="auto">
            <a:xfrm flipV="1">
              <a:off x="3660" y="3598"/>
              <a:ext cx="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02" name="Line 427"/>
            <p:cNvSpPr>
              <a:spLocks noChangeShapeType="1"/>
            </p:cNvSpPr>
            <p:nvPr/>
          </p:nvSpPr>
          <p:spPr bwMode="auto">
            <a:xfrm>
              <a:off x="3668" y="3598"/>
              <a:ext cx="3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03" name="Line 428"/>
            <p:cNvSpPr>
              <a:spLocks noChangeShapeType="1"/>
            </p:cNvSpPr>
            <p:nvPr/>
          </p:nvSpPr>
          <p:spPr bwMode="auto">
            <a:xfrm>
              <a:off x="3704" y="3598"/>
              <a:ext cx="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04" name="Line 429"/>
            <p:cNvSpPr>
              <a:spLocks noChangeShapeType="1"/>
            </p:cNvSpPr>
            <p:nvPr/>
          </p:nvSpPr>
          <p:spPr bwMode="auto">
            <a:xfrm>
              <a:off x="3713" y="3599"/>
              <a:ext cx="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05" name="Line 430"/>
            <p:cNvSpPr>
              <a:spLocks noChangeShapeType="1"/>
            </p:cNvSpPr>
            <p:nvPr/>
          </p:nvSpPr>
          <p:spPr bwMode="auto">
            <a:xfrm>
              <a:off x="3720" y="3599"/>
              <a:ext cx="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06" name="Line 431"/>
            <p:cNvSpPr>
              <a:spLocks noChangeShapeType="1"/>
            </p:cNvSpPr>
            <p:nvPr/>
          </p:nvSpPr>
          <p:spPr bwMode="auto">
            <a:xfrm>
              <a:off x="3727" y="3600"/>
              <a:ext cx="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07" name="Line 432"/>
            <p:cNvSpPr>
              <a:spLocks noChangeShapeType="1"/>
            </p:cNvSpPr>
            <p:nvPr/>
          </p:nvSpPr>
          <p:spPr bwMode="auto">
            <a:xfrm>
              <a:off x="3733" y="3601"/>
              <a:ext cx="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08" name="Line 433"/>
            <p:cNvSpPr>
              <a:spLocks noChangeShapeType="1"/>
            </p:cNvSpPr>
            <p:nvPr/>
          </p:nvSpPr>
          <p:spPr bwMode="auto">
            <a:xfrm>
              <a:off x="3740" y="3602"/>
              <a:ext cx="5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09" name="Line 434"/>
            <p:cNvSpPr>
              <a:spLocks noChangeShapeType="1"/>
            </p:cNvSpPr>
            <p:nvPr/>
          </p:nvSpPr>
          <p:spPr bwMode="auto">
            <a:xfrm>
              <a:off x="3745" y="3604"/>
              <a:ext cx="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10" name="Line 435"/>
            <p:cNvSpPr>
              <a:spLocks noChangeShapeType="1"/>
            </p:cNvSpPr>
            <p:nvPr/>
          </p:nvSpPr>
          <p:spPr bwMode="auto">
            <a:xfrm>
              <a:off x="3750" y="3604"/>
              <a:ext cx="9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11" name="Line 436"/>
            <p:cNvSpPr>
              <a:spLocks noChangeShapeType="1"/>
            </p:cNvSpPr>
            <p:nvPr/>
          </p:nvSpPr>
          <p:spPr bwMode="auto">
            <a:xfrm>
              <a:off x="3759" y="3609"/>
              <a:ext cx="4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12" name="Line 437"/>
            <p:cNvSpPr>
              <a:spLocks noChangeShapeType="1"/>
            </p:cNvSpPr>
            <p:nvPr/>
          </p:nvSpPr>
          <p:spPr bwMode="auto">
            <a:xfrm>
              <a:off x="3763" y="3613"/>
              <a:ext cx="4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13" name="Line 438"/>
            <p:cNvSpPr>
              <a:spLocks noChangeShapeType="1"/>
            </p:cNvSpPr>
            <p:nvPr/>
          </p:nvSpPr>
          <p:spPr bwMode="auto">
            <a:xfrm>
              <a:off x="3767" y="3616"/>
              <a:ext cx="3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14" name="Line 439"/>
            <p:cNvSpPr>
              <a:spLocks noChangeShapeType="1"/>
            </p:cNvSpPr>
            <p:nvPr/>
          </p:nvSpPr>
          <p:spPr bwMode="auto">
            <a:xfrm>
              <a:off x="3770" y="3620"/>
              <a:ext cx="3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15" name="Line 440"/>
            <p:cNvSpPr>
              <a:spLocks noChangeShapeType="1"/>
            </p:cNvSpPr>
            <p:nvPr/>
          </p:nvSpPr>
          <p:spPr bwMode="auto">
            <a:xfrm>
              <a:off x="3773" y="3624"/>
              <a:ext cx="4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16" name="Line 441"/>
            <p:cNvSpPr>
              <a:spLocks noChangeShapeType="1"/>
            </p:cNvSpPr>
            <p:nvPr/>
          </p:nvSpPr>
          <p:spPr bwMode="auto">
            <a:xfrm>
              <a:off x="3777" y="3630"/>
              <a:ext cx="6" cy="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17" name="Line 442"/>
            <p:cNvSpPr>
              <a:spLocks noChangeShapeType="1"/>
            </p:cNvSpPr>
            <p:nvPr/>
          </p:nvSpPr>
          <p:spPr bwMode="auto">
            <a:xfrm>
              <a:off x="3783" y="3642"/>
              <a:ext cx="2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18" name="Line 443"/>
            <p:cNvSpPr>
              <a:spLocks noChangeShapeType="1"/>
            </p:cNvSpPr>
            <p:nvPr/>
          </p:nvSpPr>
          <p:spPr bwMode="auto">
            <a:xfrm>
              <a:off x="3785" y="3647"/>
              <a:ext cx="6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19" name="Line 444"/>
            <p:cNvSpPr>
              <a:spLocks noChangeShapeType="1"/>
            </p:cNvSpPr>
            <p:nvPr/>
          </p:nvSpPr>
          <p:spPr bwMode="auto">
            <a:xfrm>
              <a:off x="3791" y="3661"/>
              <a:ext cx="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20" name="Line 445"/>
            <p:cNvSpPr>
              <a:spLocks noChangeShapeType="1"/>
            </p:cNvSpPr>
            <p:nvPr/>
          </p:nvSpPr>
          <p:spPr bwMode="auto">
            <a:xfrm>
              <a:off x="3794" y="3670"/>
              <a:ext cx="4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21" name="Line 446"/>
            <p:cNvSpPr>
              <a:spLocks noChangeShapeType="1"/>
            </p:cNvSpPr>
            <p:nvPr/>
          </p:nvSpPr>
          <p:spPr bwMode="auto">
            <a:xfrm>
              <a:off x="3798" y="3677"/>
              <a:ext cx="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22" name="Line 447"/>
            <p:cNvSpPr>
              <a:spLocks noChangeShapeType="1"/>
            </p:cNvSpPr>
            <p:nvPr/>
          </p:nvSpPr>
          <p:spPr bwMode="auto">
            <a:xfrm>
              <a:off x="3800" y="3687"/>
              <a:ext cx="4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23" name="Line 448"/>
            <p:cNvSpPr>
              <a:spLocks noChangeShapeType="1"/>
            </p:cNvSpPr>
            <p:nvPr/>
          </p:nvSpPr>
          <p:spPr bwMode="auto">
            <a:xfrm>
              <a:off x="3804" y="3696"/>
              <a:ext cx="3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24" name="Line 449"/>
            <p:cNvSpPr>
              <a:spLocks noChangeShapeType="1"/>
            </p:cNvSpPr>
            <p:nvPr/>
          </p:nvSpPr>
          <p:spPr bwMode="auto">
            <a:xfrm>
              <a:off x="3807" y="3704"/>
              <a:ext cx="4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25" name="Line 450"/>
            <p:cNvSpPr>
              <a:spLocks noChangeShapeType="1"/>
            </p:cNvSpPr>
            <p:nvPr/>
          </p:nvSpPr>
          <p:spPr bwMode="auto">
            <a:xfrm>
              <a:off x="3811" y="3713"/>
              <a:ext cx="3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26" name="Line 451"/>
            <p:cNvSpPr>
              <a:spLocks noChangeShapeType="1"/>
            </p:cNvSpPr>
            <p:nvPr/>
          </p:nvSpPr>
          <p:spPr bwMode="auto">
            <a:xfrm>
              <a:off x="3814" y="3721"/>
              <a:ext cx="3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27" name="Line 452"/>
            <p:cNvSpPr>
              <a:spLocks noChangeShapeType="1"/>
            </p:cNvSpPr>
            <p:nvPr/>
          </p:nvSpPr>
          <p:spPr bwMode="auto">
            <a:xfrm>
              <a:off x="3817" y="3729"/>
              <a:ext cx="4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28" name="Line 453"/>
            <p:cNvSpPr>
              <a:spLocks noChangeShapeType="1"/>
            </p:cNvSpPr>
            <p:nvPr/>
          </p:nvSpPr>
          <p:spPr bwMode="auto">
            <a:xfrm>
              <a:off x="3821" y="3736"/>
              <a:ext cx="2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29" name="Line 454"/>
            <p:cNvSpPr>
              <a:spLocks noChangeShapeType="1"/>
            </p:cNvSpPr>
            <p:nvPr/>
          </p:nvSpPr>
          <p:spPr bwMode="auto">
            <a:xfrm>
              <a:off x="3823" y="3742"/>
              <a:ext cx="3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30" name="Line 455"/>
            <p:cNvSpPr>
              <a:spLocks noChangeShapeType="1"/>
            </p:cNvSpPr>
            <p:nvPr/>
          </p:nvSpPr>
          <p:spPr bwMode="auto">
            <a:xfrm>
              <a:off x="3826" y="3747"/>
              <a:ext cx="4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31" name="Line 456"/>
            <p:cNvSpPr>
              <a:spLocks noChangeShapeType="1"/>
            </p:cNvSpPr>
            <p:nvPr/>
          </p:nvSpPr>
          <p:spPr bwMode="auto">
            <a:xfrm>
              <a:off x="3830" y="3756"/>
              <a:ext cx="5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32" name="Line 457"/>
            <p:cNvSpPr>
              <a:spLocks noChangeShapeType="1"/>
            </p:cNvSpPr>
            <p:nvPr/>
          </p:nvSpPr>
          <p:spPr bwMode="auto">
            <a:xfrm>
              <a:off x="3835" y="3763"/>
              <a:ext cx="5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33" name="Line 458"/>
            <p:cNvSpPr>
              <a:spLocks noChangeShapeType="1"/>
            </p:cNvSpPr>
            <p:nvPr/>
          </p:nvSpPr>
          <p:spPr bwMode="auto">
            <a:xfrm>
              <a:off x="3840" y="3767"/>
              <a:ext cx="4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34" name="Line 459"/>
            <p:cNvSpPr>
              <a:spLocks noChangeShapeType="1"/>
            </p:cNvSpPr>
            <p:nvPr/>
          </p:nvSpPr>
          <p:spPr bwMode="auto">
            <a:xfrm>
              <a:off x="3844" y="3773"/>
              <a:ext cx="6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35" name="Line 460"/>
            <p:cNvSpPr>
              <a:spLocks noChangeShapeType="1"/>
            </p:cNvSpPr>
            <p:nvPr/>
          </p:nvSpPr>
          <p:spPr bwMode="auto">
            <a:xfrm>
              <a:off x="3850" y="3776"/>
              <a:ext cx="3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36" name="Line 462"/>
            <p:cNvSpPr>
              <a:spLocks noChangeShapeType="1"/>
            </p:cNvSpPr>
            <p:nvPr/>
          </p:nvSpPr>
          <p:spPr bwMode="auto">
            <a:xfrm>
              <a:off x="3853" y="3779"/>
              <a:ext cx="3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37" name="Line 463"/>
            <p:cNvSpPr>
              <a:spLocks noChangeShapeType="1"/>
            </p:cNvSpPr>
            <p:nvPr/>
          </p:nvSpPr>
          <p:spPr bwMode="auto">
            <a:xfrm>
              <a:off x="3856" y="3781"/>
              <a:ext cx="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38" name="Freeform 464"/>
            <p:cNvSpPr>
              <a:spLocks/>
            </p:cNvSpPr>
            <p:nvPr/>
          </p:nvSpPr>
          <p:spPr bwMode="auto">
            <a:xfrm>
              <a:off x="3894" y="3710"/>
              <a:ext cx="23" cy="50"/>
            </a:xfrm>
            <a:custGeom>
              <a:avLst/>
              <a:gdLst>
                <a:gd name="T0" fmla="*/ 2 w 46"/>
                <a:gd name="T1" fmla="*/ 0 h 100"/>
                <a:gd name="T2" fmla="*/ 2 w 46"/>
                <a:gd name="T3" fmla="*/ 0 h 100"/>
                <a:gd name="T4" fmla="*/ 1 w 46"/>
                <a:gd name="T5" fmla="*/ 1 h 100"/>
                <a:gd name="T6" fmla="*/ 2 w 46"/>
                <a:gd name="T7" fmla="*/ 1 h 100"/>
                <a:gd name="T8" fmla="*/ 2 w 46"/>
                <a:gd name="T9" fmla="*/ 1 h 100"/>
                <a:gd name="T10" fmla="*/ 1 w 46"/>
                <a:gd name="T11" fmla="*/ 1 h 100"/>
                <a:gd name="T12" fmla="*/ 1 w 46"/>
                <a:gd name="T13" fmla="*/ 3 h 100"/>
                <a:gd name="T14" fmla="*/ 1 w 46"/>
                <a:gd name="T15" fmla="*/ 3 h 100"/>
                <a:gd name="T16" fmla="*/ 1 w 46"/>
                <a:gd name="T17" fmla="*/ 3 h 100"/>
                <a:gd name="T18" fmla="*/ 1 w 46"/>
                <a:gd name="T19" fmla="*/ 3 h 100"/>
                <a:gd name="T20" fmla="*/ 1 w 46"/>
                <a:gd name="T21" fmla="*/ 3 h 100"/>
                <a:gd name="T22" fmla="*/ 1 w 46"/>
                <a:gd name="T23" fmla="*/ 3 h 100"/>
                <a:gd name="T24" fmla="*/ 1 w 46"/>
                <a:gd name="T25" fmla="*/ 3 h 100"/>
                <a:gd name="T26" fmla="*/ 1 w 46"/>
                <a:gd name="T27" fmla="*/ 3 h 100"/>
                <a:gd name="T28" fmla="*/ 1 w 46"/>
                <a:gd name="T29" fmla="*/ 3 h 100"/>
                <a:gd name="T30" fmla="*/ 1 w 46"/>
                <a:gd name="T31" fmla="*/ 3 h 100"/>
                <a:gd name="T32" fmla="*/ 1 w 46"/>
                <a:gd name="T33" fmla="*/ 3 h 100"/>
                <a:gd name="T34" fmla="*/ 1 w 46"/>
                <a:gd name="T35" fmla="*/ 3 h 100"/>
                <a:gd name="T36" fmla="*/ 1 w 46"/>
                <a:gd name="T37" fmla="*/ 3 h 100"/>
                <a:gd name="T38" fmla="*/ 1 w 46"/>
                <a:gd name="T39" fmla="*/ 4 h 100"/>
                <a:gd name="T40" fmla="*/ 1 w 46"/>
                <a:gd name="T41" fmla="*/ 4 h 100"/>
                <a:gd name="T42" fmla="*/ 0 w 46"/>
                <a:gd name="T43" fmla="*/ 3 h 100"/>
                <a:gd name="T44" fmla="*/ 0 w 46"/>
                <a:gd name="T45" fmla="*/ 3 h 100"/>
                <a:gd name="T46" fmla="*/ 1 w 46"/>
                <a:gd name="T47" fmla="*/ 3 h 100"/>
                <a:gd name="T48" fmla="*/ 1 w 46"/>
                <a:gd name="T49" fmla="*/ 1 h 100"/>
                <a:gd name="T50" fmla="*/ 1 w 46"/>
                <a:gd name="T51" fmla="*/ 1 h 100"/>
                <a:gd name="T52" fmla="*/ 1 w 46"/>
                <a:gd name="T53" fmla="*/ 1 h 100"/>
                <a:gd name="T54" fmla="*/ 1 w 46"/>
                <a:gd name="T55" fmla="*/ 1 h 100"/>
                <a:gd name="T56" fmla="*/ 1 w 46"/>
                <a:gd name="T57" fmla="*/ 1 h 100"/>
                <a:gd name="T58" fmla="*/ 1 w 46"/>
                <a:gd name="T59" fmla="*/ 1 h 100"/>
                <a:gd name="T60" fmla="*/ 1 w 46"/>
                <a:gd name="T61" fmla="*/ 1 h 100"/>
                <a:gd name="T62" fmla="*/ 2 w 46"/>
                <a:gd name="T63" fmla="*/ 0 h 1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6" h="100">
                  <a:moveTo>
                    <a:pt x="34" y="0"/>
                  </a:moveTo>
                  <a:lnTo>
                    <a:pt x="39" y="0"/>
                  </a:lnTo>
                  <a:lnTo>
                    <a:pt x="32" y="23"/>
                  </a:lnTo>
                  <a:lnTo>
                    <a:pt x="46" y="23"/>
                  </a:lnTo>
                  <a:lnTo>
                    <a:pt x="46" y="26"/>
                  </a:lnTo>
                  <a:lnTo>
                    <a:pt x="29" y="26"/>
                  </a:lnTo>
                  <a:lnTo>
                    <a:pt x="15" y="78"/>
                  </a:lnTo>
                  <a:lnTo>
                    <a:pt x="14" y="83"/>
                  </a:lnTo>
                  <a:lnTo>
                    <a:pt x="14" y="92"/>
                  </a:lnTo>
                  <a:lnTo>
                    <a:pt x="15" y="92"/>
                  </a:lnTo>
                  <a:lnTo>
                    <a:pt x="19" y="89"/>
                  </a:lnTo>
                  <a:lnTo>
                    <a:pt x="20" y="89"/>
                  </a:lnTo>
                  <a:lnTo>
                    <a:pt x="25" y="84"/>
                  </a:lnTo>
                  <a:lnTo>
                    <a:pt x="28" y="80"/>
                  </a:lnTo>
                  <a:lnTo>
                    <a:pt x="29" y="81"/>
                  </a:lnTo>
                  <a:lnTo>
                    <a:pt x="26" y="87"/>
                  </a:lnTo>
                  <a:lnTo>
                    <a:pt x="23" y="90"/>
                  </a:lnTo>
                  <a:lnTo>
                    <a:pt x="20" y="95"/>
                  </a:lnTo>
                  <a:lnTo>
                    <a:pt x="15" y="96"/>
                  </a:lnTo>
                  <a:lnTo>
                    <a:pt x="12" y="100"/>
                  </a:lnTo>
                  <a:lnTo>
                    <a:pt x="3" y="100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3" y="77"/>
                  </a:lnTo>
                  <a:lnTo>
                    <a:pt x="17" y="26"/>
                  </a:lnTo>
                  <a:lnTo>
                    <a:pt x="3" y="26"/>
                  </a:lnTo>
                  <a:lnTo>
                    <a:pt x="5" y="24"/>
                  </a:lnTo>
                  <a:lnTo>
                    <a:pt x="12" y="21"/>
                  </a:lnTo>
                  <a:lnTo>
                    <a:pt x="22" y="17"/>
                  </a:lnTo>
                  <a:lnTo>
                    <a:pt x="28" y="10"/>
                  </a:lnTo>
                  <a:lnTo>
                    <a:pt x="31" y="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72" name="Group 947"/>
          <p:cNvGrpSpPr>
            <a:grpSpLocks/>
          </p:cNvGrpSpPr>
          <p:nvPr/>
        </p:nvGrpSpPr>
        <p:grpSpPr bwMode="auto">
          <a:xfrm>
            <a:off x="4948238" y="5994400"/>
            <a:ext cx="487362" cy="171450"/>
            <a:chOff x="3499" y="3453"/>
            <a:chExt cx="307" cy="108"/>
          </a:xfrm>
        </p:grpSpPr>
        <p:sp>
          <p:nvSpPr>
            <p:cNvPr id="19250" name="Freeform 465"/>
            <p:cNvSpPr>
              <a:spLocks noEditPoints="1"/>
            </p:cNvSpPr>
            <p:nvPr/>
          </p:nvSpPr>
          <p:spPr bwMode="auto">
            <a:xfrm>
              <a:off x="3499" y="3474"/>
              <a:ext cx="41" cy="39"/>
            </a:xfrm>
            <a:custGeom>
              <a:avLst/>
              <a:gdLst>
                <a:gd name="T0" fmla="*/ 2 w 81"/>
                <a:gd name="T1" fmla="*/ 0 h 79"/>
                <a:gd name="T2" fmla="*/ 2 w 81"/>
                <a:gd name="T3" fmla="*/ 0 h 79"/>
                <a:gd name="T4" fmla="*/ 2 w 81"/>
                <a:gd name="T5" fmla="*/ 0 h 79"/>
                <a:gd name="T6" fmla="*/ 1 w 81"/>
                <a:gd name="T7" fmla="*/ 0 h 79"/>
                <a:gd name="T8" fmla="*/ 1 w 81"/>
                <a:gd name="T9" fmla="*/ 0 h 79"/>
                <a:gd name="T10" fmla="*/ 1 w 81"/>
                <a:gd name="T11" fmla="*/ 1 h 79"/>
                <a:gd name="T12" fmla="*/ 1 w 81"/>
                <a:gd name="T13" fmla="*/ 1 h 79"/>
                <a:gd name="T14" fmla="*/ 1 w 81"/>
                <a:gd name="T15" fmla="*/ 1 h 79"/>
                <a:gd name="T16" fmla="*/ 1 w 81"/>
                <a:gd name="T17" fmla="*/ 2 h 79"/>
                <a:gd name="T18" fmla="*/ 1 w 81"/>
                <a:gd name="T19" fmla="*/ 2 h 79"/>
                <a:gd name="T20" fmla="*/ 1 w 81"/>
                <a:gd name="T21" fmla="*/ 2 h 79"/>
                <a:gd name="T22" fmla="*/ 1 w 81"/>
                <a:gd name="T23" fmla="*/ 2 h 79"/>
                <a:gd name="T24" fmla="*/ 2 w 81"/>
                <a:gd name="T25" fmla="*/ 2 h 79"/>
                <a:gd name="T26" fmla="*/ 2 w 81"/>
                <a:gd name="T27" fmla="*/ 1 h 79"/>
                <a:gd name="T28" fmla="*/ 2 w 81"/>
                <a:gd name="T29" fmla="*/ 1 h 79"/>
                <a:gd name="T30" fmla="*/ 2 w 81"/>
                <a:gd name="T31" fmla="*/ 0 h 79"/>
                <a:gd name="T32" fmla="*/ 2 w 81"/>
                <a:gd name="T33" fmla="*/ 0 h 79"/>
                <a:gd name="T34" fmla="*/ 2 w 81"/>
                <a:gd name="T35" fmla="*/ 0 h 79"/>
                <a:gd name="T36" fmla="*/ 2 w 81"/>
                <a:gd name="T37" fmla="*/ 0 h 79"/>
                <a:gd name="T38" fmla="*/ 2 w 81"/>
                <a:gd name="T39" fmla="*/ 0 h 79"/>
                <a:gd name="T40" fmla="*/ 2 w 81"/>
                <a:gd name="T41" fmla="*/ 0 h 79"/>
                <a:gd name="T42" fmla="*/ 2 w 81"/>
                <a:gd name="T43" fmla="*/ 0 h 79"/>
                <a:gd name="T44" fmla="*/ 2 w 81"/>
                <a:gd name="T45" fmla="*/ 0 h 79"/>
                <a:gd name="T46" fmla="*/ 2 w 81"/>
                <a:gd name="T47" fmla="*/ 0 h 79"/>
                <a:gd name="T48" fmla="*/ 2 w 81"/>
                <a:gd name="T49" fmla="*/ 0 h 79"/>
                <a:gd name="T50" fmla="*/ 3 w 81"/>
                <a:gd name="T51" fmla="*/ 0 h 79"/>
                <a:gd name="T52" fmla="*/ 3 w 81"/>
                <a:gd name="T53" fmla="*/ 0 h 79"/>
                <a:gd name="T54" fmla="*/ 3 w 81"/>
                <a:gd name="T55" fmla="*/ 0 h 79"/>
                <a:gd name="T56" fmla="*/ 3 w 81"/>
                <a:gd name="T57" fmla="*/ 1 h 79"/>
                <a:gd name="T58" fmla="*/ 2 w 81"/>
                <a:gd name="T59" fmla="*/ 2 h 79"/>
                <a:gd name="T60" fmla="*/ 2 w 81"/>
                <a:gd name="T61" fmla="*/ 2 h 79"/>
                <a:gd name="T62" fmla="*/ 3 w 81"/>
                <a:gd name="T63" fmla="*/ 2 h 79"/>
                <a:gd name="T64" fmla="*/ 3 w 81"/>
                <a:gd name="T65" fmla="*/ 2 h 79"/>
                <a:gd name="T66" fmla="*/ 3 w 81"/>
                <a:gd name="T67" fmla="*/ 1 h 79"/>
                <a:gd name="T68" fmla="*/ 3 w 81"/>
                <a:gd name="T69" fmla="*/ 1 h 79"/>
                <a:gd name="T70" fmla="*/ 3 w 81"/>
                <a:gd name="T71" fmla="*/ 2 h 79"/>
                <a:gd name="T72" fmla="*/ 3 w 81"/>
                <a:gd name="T73" fmla="*/ 2 h 79"/>
                <a:gd name="T74" fmla="*/ 2 w 81"/>
                <a:gd name="T75" fmla="*/ 2 h 79"/>
                <a:gd name="T76" fmla="*/ 2 w 81"/>
                <a:gd name="T77" fmla="*/ 2 h 79"/>
                <a:gd name="T78" fmla="*/ 2 w 81"/>
                <a:gd name="T79" fmla="*/ 2 h 79"/>
                <a:gd name="T80" fmla="*/ 2 w 81"/>
                <a:gd name="T81" fmla="*/ 2 h 79"/>
                <a:gd name="T82" fmla="*/ 2 w 81"/>
                <a:gd name="T83" fmla="*/ 2 h 79"/>
                <a:gd name="T84" fmla="*/ 2 w 81"/>
                <a:gd name="T85" fmla="*/ 2 h 79"/>
                <a:gd name="T86" fmla="*/ 2 w 81"/>
                <a:gd name="T87" fmla="*/ 2 h 79"/>
                <a:gd name="T88" fmla="*/ 2 w 81"/>
                <a:gd name="T89" fmla="*/ 1 h 79"/>
                <a:gd name="T90" fmla="*/ 2 w 81"/>
                <a:gd name="T91" fmla="*/ 1 h 79"/>
                <a:gd name="T92" fmla="*/ 2 w 81"/>
                <a:gd name="T93" fmla="*/ 1 h 79"/>
                <a:gd name="T94" fmla="*/ 2 w 81"/>
                <a:gd name="T95" fmla="*/ 2 h 79"/>
                <a:gd name="T96" fmla="*/ 1 w 81"/>
                <a:gd name="T97" fmla="*/ 2 h 79"/>
                <a:gd name="T98" fmla="*/ 1 w 81"/>
                <a:gd name="T99" fmla="*/ 2 h 79"/>
                <a:gd name="T100" fmla="*/ 1 w 81"/>
                <a:gd name="T101" fmla="*/ 2 h 79"/>
                <a:gd name="T102" fmla="*/ 1 w 81"/>
                <a:gd name="T103" fmla="*/ 2 h 79"/>
                <a:gd name="T104" fmla="*/ 1 w 81"/>
                <a:gd name="T105" fmla="*/ 2 h 79"/>
                <a:gd name="T106" fmla="*/ 1 w 81"/>
                <a:gd name="T107" fmla="*/ 1 h 79"/>
                <a:gd name="T108" fmla="*/ 0 w 81"/>
                <a:gd name="T109" fmla="*/ 1 h 79"/>
                <a:gd name="T110" fmla="*/ 1 w 81"/>
                <a:gd name="T111" fmla="*/ 1 h 79"/>
                <a:gd name="T112" fmla="*/ 1 w 81"/>
                <a:gd name="T113" fmla="*/ 0 h 79"/>
                <a:gd name="T114" fmla="*/ 1 w 81"/>
                <a:gd name="T115" fmla="*/ 0 h 79"/>
                <a:gd name="T116" fmla="*/ 1 w 81"/>
                <a:gd name="T117" fmla="*/ 0 h 79"/>
                <a:gd name="T118" fmla="*/ 1 w 81"/>
                <a:gd name="T119" fmla="*/ 0 h 79"/>
                <a:gd name="T120" fmla="*/ 1 w 81"/>
                <a:gd name="T121" fmla="*/ 0 h 79"/>
                <a:gd name="T122" fmla="*/ 2 w 81"/>
                <a:gd name="T123" fmla="*/ 0 h 79"/>
                <a:gd name="T124" fmla="*/ 2 w 81"/>
                <a:gd name="T125" fmla="*/ 0 h 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81" h="79">
                  <a:moveTo>
                    <a:pt x="48" y="3"/>
                  </a:moveTo>
                  <a:lnTo>
                    <a:pt x="43" y="5"/>
                  </a:lnTo>
                  <a:lnTo>
                    <a:pt x="38" y="8"/>
                  </a:lnTo>
                  <a:lnTo>
                    <a:pt x="31" y="19"/>
                  </a:lnTo>
                  <a:lnTo>
                    <a:pt x="21" y="31"/>
                  </a:lnTo>
                  <a:lnTo>
                    <a:pt x="17" y="45"/>
                  </a:lnTo>
                  <a:lnTo>
                    <a:pt x="15" y="57"/>
                  </a:lnTo>
                  <a:lnTo>
                    <a:pt x="15" y="60"/>
                  </a:lnTo>
                  <a:lnTo>
                    <a:pt x="18" y="66"/>
                  </a:lnTo>
                  <a:lnTo>
                    <a:pt x="21" y="68"/>
                  </a:lnTo>
                  <a:lnTo>
                    <a:pt x="23" y="70"/>
                  </a:lnTo>
                  <a:lnTo>
                    <a:pt x="31" y="70"/>
                  </a:lnTo>
                  <a:lnTo>
                    <a:pt x="37" y="66"/>
                  </a:lnTo>
                  <a:lnTo>
                    <a:pt x="48" y="56"/>
                  </a:lnTo>
                  <a:lnTo>
                    <a:pt x="58" y="37"/>
                  </a:lnTo>
                  <a:lnTo>
                    <a:pt x="61" y="17"/>
                  </a:lnTo>
                  <a:lnTo>
                    <a:pt x="61" y="13"/>
                  </a:lnTo>
                  <a:lnTo>
                    <a:pt x="58" y="6"/>
                  </a:lnTo>
                  <a:lnTo>
                    <a:pt x="57" y="5"/>
                  </a:lnTo>
                  <a:lnTo>
                    <a:pt x="54" y="3"/>
                  </a:lnTo>
                  <a:lnTo>
                    <a:pt x="48" y="3"/>
                  </a:lnTo>
                  <a:close/>
                  <a:moveTo>
                    <a:pt x="45" y="0"/>
                  </a:moveTo>
                  <a:lnTo>
                    <a:pt x="54" y="0"/>
                  </a:lnTo>
                  <a:lnTo>
                    <a:pt x="58" y="2"/>
                  </a:lnTo>
                  <a:lnTo>
                    <a:pt x="63" y="6"/>
                  </a:lnTo>
                  <a:lnTo>
                    <a:pt x="66" y="13"/>
                  </a:lnTo>
                  <a:lnTo>
                    <a:pt x="69" y="3"/>
                  </a:lnTo>
                  <a:lnTo>
                    <a:pt x="81" y="0"/>
                  </a:lnTo>
                  <a:lnTo>
                    <a:pt x="66" y="59"/>
                  </a:lnTo>
                  <a:lnTo>
                    <a:pt x="63" y="66"/>
                  </a:lnTo>
                  <a:lnTo>
                    <a:pt x="63" y="71"/>
                  </a:lnTo>
                  <a:lnTo>
                    <a:pt x="66" y="71"/>
                  </a:lnTo>
                  <a:lnTo>
                    <a:pt x="69" y="68"/>
                  </a:lnTo>
                  <a:lnTo>
                    <a:pt x="72" y="59"/>
                  </a:lnTo>
                  <a:lnTo>
                    <a:pt x="77" y="63"/>
                  </a:lnTo>
                  <a:lnTo>
                    <a:pt x="71" y="70"/>
                  </a:lnTo>
                  <a:lnTo>
                    <a:pt x="66" y="76"/>
                  </a:lnTo>
                  <a:lnTo>
                    <a:pt x="63" y="77"/>
                  </a:lnTo>
                  <a:lnTo>
                    <a:pt x="61" y="79"/>
                  </a:lnTo>
                  <a:lnTo>
                    <a:pt x="51" y="79"/>
                  </a:lnTo>
                  <a:lnTo>
                    <a:pt x="51" y="77"/>
                  </a:lnTo>
                  <a:lnTo>
                    <a:pt x="49" y="74"/>
                  </a:lnTo>
                  <a:lnTo>
                    <a:pt x="49" y="70"/>
                  </a:lnTo>
                  <a:lnTo>
                    <a:pt x="51" y="66"/>
                  </a:lnTo>
                  <a:lnTo>
                    <a:pt x="51" y="60"/>
                  </a:lnTo>
                  <a:lnTo>
                    <a:pt x="55" y="56"/>
                  </a:lnTo>
                  <a:lnTo>
                    <a:pt x="46" y="63"/>
                  </a:lnTo>
                  <a:lnTo>
                    <a:pt x="38" y="71"/>
                  </a:lnTo>
                  <a:lnTo>
                    <a:pt x="31" y="76"/>
                  </a:lnTo>
                  <a:lnTo>
                    <a:pt x="24" y="79"/>
                  </a:lnTo>
                  <a:lnTo>
                    <a:pt x="11" y="79"/>
                  </a:lnTo>
                  <a:lnTo>
                    <a:pt x="3" y="71"/>
                  </a:lnTo>
                  <a:lnTo>
                    <a:pt x="1" y="68"/>
                  </a:lnTo>
                  <a:lnTo>
                    <a:pt x="1" y="63"/>
                  </a:lnTo>
                  <a:lnTo>
                    <a:pt x="0" y="59"/>
                  </a:lnTo>
                  <a:lnTo>
                    <a:pt x="3" y="45"/>
                  </a:lnTo>
                  <a:lnTo>
                    <a:pt x="9" y="31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1"/>
                  </a:lnTo>
                  <a:lnTo>
                    <a:pt x="31" y="6"/>
                  </a:lnTo>
                  <a:lnTo>
                    <a:pt x="38" y="2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251" name="Freeform 466"/>
            <p:cNvSpPr>
              <a:spLocks/>
            </p:cNvSpPr>
            <p:nvPr/>
          </p:nvSpPr>
          <p:spPr bwMode="auto">
            <a:xfrm>
              <a:off x="3547" y="3480"/>
              <a:ext cx="9" cy="8"/>
            </a:xfrm>
            <a:custGeom>
              <a:avLst/>
              <a:gdLst>
                <a:gd name="T0" fmla="*/ 1 w 17"/>
                <a:gd name="T1" fmla="*/ 0 h 15"/>
                <a:gd name="T2" fmla="*/ 1 w 17"/>
                <a:gd name="T3" fmla="*/ 0 h 15"/>
                <a:gd name="T4" fmla="*/ 1 w 17"/>
                <a:gd name="T5" fmla="*/ 1 h 15"/>
                <a:gd name="T6" fmla="*/ 1 w 17"/>
                <a:gd name="T7" fmla="*/ 1 h 15"/>
                <a:gd name="T8" fmla="*/ 1 w 17"/>
                <a:gd name="T9" fmla="*/ 1 h 15"/>
                <a:gd name="T10" fmla="*/ 1 w 17"/>
                <a:gd name="T11" fmla="*/ 1 h 15"/>
                <a:gd name="T12" fmla="*/ 1 w 17"/>
                <a:gd name="T13" fmla="*/ 1 h 15"/>
                <a:gd name="T14" fmla="*/ 1 w 17"/>
                <a:gd name="T15" fmla="*/ 1 h 15"/>
                <a:gd name="T16" fmla="*/ 1 w 17"/>
                <a:gd name="T17" fmla="*/ 1 h 15"/>
                <a:gd name="T18" fmla="*/ 1 w 17"/>
                <a:gd name="T19" fmla="*/ 1 h 15"/>
                <a:gd name="T20" fmla="*/ 0 w 17"/>
                <a:gd name="T21" fmla="*/ 1 h 15"/>
                <a:gd name="T22" fmla="*/ 1 w 17"/>
                <a:gd name="T23" fmla="*/ 1 h 15"/>
                <a:gd name="T24" fmla="*/ 1 w 17"/>
                <a:gd name="T25" fmla="*/ 1 h 15"/>
                <a:gd name="T26" fmla="*/ 1 w 17"/>
                <a:gd name="T27" fmla="*/ 0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" h="15">
                  <a:moveTo>
                    <a:pt x="5" y="0"/>
                  </a:moveTo>
                  <a:lnTo>
                    <a:pt x="13" y="0"/>
                  </a:lnTo>
                  <a:lnTo>
                    <a:pt x="16" y="1"/>
                  </a:lnTo>
                  <a:lnTo>
                    <a:pt x="17" y="4"/>
                  </a:lnTo>
                  <a:lnTo>
                    <a:pt x="17" y="12"/>
                  </a:lnTo>
                  <a:lnTo>
                    <a:pt x="14" y="15"/>
                  </a:lnTo>
                  <a:lnTo>
                    <a:pt x="6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9"/>
                  </a:lnTo>
                  <a:lnTo>
                    <a:pt x="0" y="6"/>
                  </a:lnTo>
                  <a:lnTo>
                    <a:pt x="2" y="4"/>
                  </a:lnTo>
                  <a:lnTo>
                    <a:pt x="3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252" name="Freeform 467"/>
            <p:cNvSpPr>
              <a:spLocks/>
            </p:cNvSpPr>
            <p:nvPr/>
          </p:nvSpPr>
          <p:spPr bwMode="auto">
            <a:xfrm>
              <a:off x="3563" y="3454"/>
              <a:ext cx="46" cy="59"/>
            </a:xfrm>
            <a:custGeom>
              <a:avLst/>
              <a:gdLst>
                <a:gd name="T0" fmla="*/ 1 w 94"/>
                <a:gd name="T1" fmla="*/ 0 h 119"/>
                <a:gd name="T2" fmla="*/ 2 w 94"/>
                <a:gd name="T3" fmla="*/ 0 h 119"/>
                <a:gd name="T4" fmla="*/ 2 w 94"/>
                <a:gd name="T5" fmla="*/ 0 h 119"/>
                <a:gd name="T6" fmla="*/ 2 w 94"/>
                <a:gd name="T7" fmla="*/ 0 h 119"/>
                <a:gd name="T8" fmla="*/ 2 w 94"/>
                <a:gd name="T9" fmla="*/ 0 h 119"/>
                <a:gd name="T10" fmla="*/ 2 w 94"/>
                <a:gd name="T11" fmla="*/ 1 h 119"/>
                <a:gd name="T12" fmla="*/ 2 w 94"/>
                <a:gd name="T13" fmla="*/ 0 h 119"/>
                <a:gd name="T14" fmla="*/ 2 w 94"/>
                <a:gd name="T15" fmla="*/ 0 h 119"/>
                <a:gd name="T16" fmla="*/ 2 w 94"/>
                <a:gd name="T17" fmla="*/ 0 h 119"/>
                <a:gd name="T18" fmla="*/ 1 w 94"/>
                <a:gd name="T19" fmla="*/ 0 h 119"/>
                <a:gd name="T20" fmla="*/ 1 w 94"/>
                <a:gd name="T21" fmla="*/ 0 h 119"/>
                <a:gd name="T22" fmla="*/ 1 w 94"/>
                <a:gd name="T23" fmla="*/ 0 h 119"/>
                <a:gd name="T24" fmla="*/ 1 w 94"/>
                <a:gd name="T25" fmla="*/ 0 h 119"/>
                <a:gd name="T26" fmla="*/ 1 w 94"/>
                <a:gd name="T27" fmla="*/ 1 h 119"/>
                <a:gd name="T28" fmla="*/ 2 w 94"/>
                <a:gd name="T29" fmla="*/ 2 h 119"/>
                <a:gd name="T30" fmla="*/ 2 w 94"/>
                <a:gd name="T31" fmla="*/ 2 h 119"/>
                <a:gd name="T32" fmla="*/ 2 w 94"/>
                <a:gd name="T33" fmla="*/ 2 h 119"/>
                <a:gd name="T34" fmla="*/ 2 w 94"/>
                <a:gd name="T35" fmla="*/ 3 h 119"/>
                <a:gd name="T36" fmla="*/ 1 w 94"/>
                <a:gd name="T37" fmla="*/ 3 h 119"/>
                <a:gd name="T38" fmla="*/ 0 w 94"/>
                <a:gd name="T39" fmla="*/ 3 h 119"/>
                <a:gd name="T40" fmla="*/ 0 w 94"/>
                <a:gd name="T41" fmla="*/ 3 h 119"/>
                <a:gd name="T42" fmla="*/ 0 w 94"/>
                <a:gd name="T43" fmla="*/ 3 h 119"/>
                <a:gd name="T44" fmla="*/ 0 w 94"/>
                <a:gd name="T45" fmla="*/ 3 h 119"/>
                <a:gd name="T46" fmla="*/ 0 w 94"/>
                <a:gd name="T47" fmla="*/ 3 h 119"/>
                <a:gd name="T48" fmla="*/ 0 w 94"/>
                <a:gd name="T49" fmla="*/ 2 h 119"/>
                <a:gd name="T50" fmla="*/ 0 w 94"/>
                <a:gd name="T51" fmla="*/ 2 h 119"/>
                <a:gd name="T52" fmla="*/ 0 w 94"/>
                <a:gd name="T53" fmla="*/ 3 h 119"/>
                <a:gd name="T54" fmla="*/ 0 w 94"/>
                <a:gd name="T55" fmla="*/ 3 h 119"/>
                <a:gd name="T56" fmla="*/ 1 w 94"/>
                <a:gd name="T57" fmla="*/ 3 h 119"/>
                <a:gd name="T58" fmla="*/ 1 w 94"/>
                <a:gd name="T59" fmla="*/ 3 h 119"/>
                <a:gd name="T60" fmla="*/ 1 w 94"/>
                <a:gd name="T61" fmla="*/ 3 h 119"/>
                <a:gd name="T62" fmla="*/ 1 w 94"/>
                <a:gd name="T63" fmla="*/ 2 h 119"/>
                <a:gd name="T64" fmla="*/ 1 w 94"/>
                <a:gd name="T65" fmla="*/ 1 h 119"/>
                <a:gd name="T66" fmla="*/ 0 w 94"/>
                <a:gd name="T67" fmla="*/ 1 h 119"/>
                <a:gd name="T68" fmla="*/ 0 w 94"/>
                <a:gd name="T69" fmla="*/ 0 h 119"/>
                <a:gd name="T70" fmla="*/ 0 w 94"/>
                <a:gd name="T71" fmla="*/ 0 h 119"/>
                <a:gd name="T72" fmla="*/ 1 w 94"/>
                <a:gd name="T73" fmla="*/ 0 h 119"/>
                <a:gd name="T74" fmla="*/ 1 w 94"/>
                <a:gd name="T75" fmla="*/ 0 h 1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4" h="119">
                  <a:moveTo>
                    <a:pt x="48" y="0"/>
                  </a:moveTo>
                  <a:lnTo>
                    <a:pt x="62" y="0"/>
                  </a:lnTo>
                  <a:lnTo>
                    <a:pt x="63" y="2"/>
                  </a:lnTo>
                  <a:lnTo>
                    <a:pt x="68" y="2"/>
                  </a:lnTo>
                  <a:lnTo>
                    <a:pt x="77" y="7"/>
                  </a:lnTo>
                  <a:lnTo>
                    <a:pt x="85" y="7"/>
                  </a:lnTo>
                  <a:lnTo>
                    <a:pt x="88" y="5"/>
                  </a:lnTo>
                  <a:lnTo>
                    <a:pt x="89" y="3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86" y="37"/>
                  </a:lnTo>
                  <a:lnTo>
                    <a:pt x="82" y="37"/>
                  </a:lnTo>
                  <a:lnTo>
                    <a:pt x="82" y="23"/>
                  </a:lnTo>
                  <a:lnTo>
                    <a:pt x="80" y="19"/>
                  </a:lnTo>
                  <a:lnTo>
                    <a:pt x="79" y="16"/>
                  </a:lnTo>
                  <a:lnTo>
                    <a:pt x="74" y="13"/>
                  </a:lnTo>
                  <a:lnTo>
                    <a:pt x="71" y="10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7" y="5"/>
                  </a:lnTo>
                  <a:lnTo>
                    <a:pt x="51" y="7"/>
                  </a:lnTo>
                  <a:lnTo>
                    <a:pt x="46" y="8"/>
                  </a:lnTo>
                  <a:lnTo>
                    <a:pt x="42" y="11"/>
                  </a:lnTo>
                  <a:lnTo>
                    <a:pt x="39" y="14"/>
                  </a:lnTo>
                  <a:lnTo>
                    <a:pt x="37" y="19"/>
                  </a:lnTo>
                  <a:lnTo>
                    <a:pt x="37" y="23"/>
                  </a:lnTo>
                  <a:lnTo>
                    <a:pt x="39" y="30"/>
                  </a:lnTo>
                  <a:lnTo>
                    <a:pt x="40" y="34"/>
                  </a:lnTo>
                  <a:lnTo>
                    <a:pt x="42" y="37"/>
                  </a:lnTo>
                  <a:lnTo>
                    <a:pt x="72" y="68"/>
                  </a:lnTo>
                  <a:lnTo>
                    <a:pt x="74" y="73"/>
                  </a:lnTo>
                  <a:lnTo>
                    <a:pt x="76" y="76"/>
                  </a:lnTo>
                  <a:lnTo>
                    <a:pt x="77" y="82"/>
                  </a:lnTo>
                  <a:lnTo>
                    <a:pt x="79" y="86"/>
                  </a:lnTo>
                  <a:lnTo>
                    <a:pt x="77" y="94"/>
                  </a:lnTo>
                  <a:lnTo>
                    <a:pt x="71" y="106"/>
                  </a:lnTo>
                  <a:lnTo>
                    <a:pt x="65" y="113"/>
                  </a:lnTo>
                  <a:lnTo>
                    <a:pt x="60" y="116"/>
                  </a:lnTo>
                  <a:lnTo>
                    <a:pt x="51" y="119"/>
                  </a:lnTo>
                  <a:lnTo>
                    <a:pt x="29" y="119"/>
                  </a:lnTo>
                  <a:lnTo>
                    <a:pt x="26" y="117"/>
                  </a:lnTo>
                  <a:lnTo>
                    <a:pt x="17" y="114"/>
                  </a:lnTo>
                  <a:lnTo>
                    <a:pt x="15" y="113"/>
                  </a:lnTo>
                  <a:lnTo>
                    <a:pt x="14" y="113"/>
                  </a:lnTo>
                  <a:lnTo>
                    <a:pt x="11" y="111"/>
                  </a:lnTo>
                  <a:lnTo>
                    <a:pt x="8" y="113"/>
                  </a:lnTo>
                  <a:lnTo>
                    <a:pt x="6" y="114"/>
                  </a:lnTo>
                  <a:lnTo>
                    <a:pt x="5" y="119"/>
                  </a:lnTo>
                  <a:lnTo>
                    <a:pt x="0" y="119"/>
                  </a:lnTo>
                  <a:lnTo>
                    <a:pt x="9" y="76"/>
                  </a:lnTo>
                  <a:lnTo>
                    <a:pt x="14" y="76"/>
                  </a:lnTo>
                  <a:lnTo>
                    <a:pt x="14" y="93"/>
                  </a:lnTo>
                  <a:lnTo>
                    <a:pt x="15" y="99"/>
                  </a:lnTo>
                  <a:lnTo>
                    <a:pt x="17" y="103"/>
                  </a:lnTo>
                  <a:lnTo>
                    <a:pt x="20" y="108"/>
                  </a:lnTo>
                  <a:lnTo>
                    <a:pt x="29" y="114"/>
                  </a:lnTo>
                  <a:lnTo>
                    <a:pt x="34" y="116"/>
                  </a:lnTo>
                  <a:lnTo>
                    <a:pt x="40" y="116"/>
                  </a:lnTo>
                  <a:lnTo>
                    <a:pt x="52" y="113"/>
                  </a:lnTo>
                  <a:lnTo>
                    <a:pt x="59" y="108"/>
                  </a:lnTo>
                  <a:lnTo>
                    <a:pt x="62" y="105"/>
                  </a:lnTo>
                  <a:lnTo>
                    <a:pt x="63" y="100"/>
                  </a:lnTo>
                  <a:lnTo>
                    <a:pt x="63" y="88"/>
                  </a:lnTo>
                  <a:lnTo>
                    <a:pt x="57" y="76"/>
                  </a:lnTo>
                  <a:lnTo>
                    <a:pt x="49" y="66"/>
                  </a:lnTo>
                  <a:lnTo>
                    <a:pt x="39" y="56"/>
                  </a:lnTo>
                  <a:lnTo>
                    <a:pt x="34" y="53"/>
                  </a:lnTo>
                  <a:lnTo>
                    <a:pt x="28" y="46"/>
                  </a:lnTo>
                  <a:lnTo>
                    <a:pt x="23" y="37"/>
                  </a:lnTo>
                  <a:lnTo>
                    <a:pt x="22" y="30"/>
                  </a:lnTo>
                  <a:lnTo>
                    <a:pt x="23" y="22"/>
                  </a:lnTo>
                  <a:lnTo>
                    <a:pt x="26" y="16"/>
                  </a:lnTo>
                  <a:lnTo>
                    <a:pt x="31" y="10"/>
                  </a:lnTo>
                  <a:lnTo>
                    <a:pt x="35" y="5"/>
                  </a:lnTo>
                  <a:lnTo>
                    <a:pt x="42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253" name="Freeform 468"/>
            <p:cNvSpPr>
              <a:spLocks noEditPoints="1"/>
            </p:cNvSpPr>
            <p:nvPr/>
          </p:nvSpPr>
          <p:spPr bwMode="auto">
            <a:xfrm>
              <a:off x="3615" y="3476"/>
              <a:ext cx="45" cy="16"/>
            </a:xfrm>
            <a:custGeom>
              <a:avLst/>
              <a:gdLst>
                <a:gd name="T0" fmla="*/ 0 w 91"/>
                <a:gd name="T1" fmla="*/ 1 h 32"/>
                <a:gd name="T2" fmla="*/ 2 w 91"/>
                <a:gd name="T3" fmla="*/ 1 h 32"/>
                <a:gd name="T4" fmla="*/ 2 w 91"/>
                <a:gd name="T5" fmla="*/ 1 h 32"/>
                <a:gd name="T6" fmla="*/ 0 w 91"/>
                <a:gd name="T7" fmla="*/ 1 h 32"/>
                <a:gd name="T8" fmla="*/ 0 w 91"/>
                <a:gd name="T9" fmla="*/ 1 h 32"/>
                <a:gd name="T10" fmla="*/ 0 w 91"/>
                <a:gd name="T11" fmla="*/ 0 h 32"/>
                <a:gd name="T12" fmla="*/ 2 w 91"/>
                <a:gd name="T13" fmla="*/ 0 h 32"/>
                <a:gd name="T14" fmla="*/ 2 w 91"/>
                <a:gd name="T15" fmla="*/ 1 h 32"/>
                <a:gd name="T16" fmla="*/ 0 w 91"/>
                <a:gd name="T17" fmla="*/ 1 h 32"/>
                <a:gd name="T18" fmla="*/ 0 w 91"/>
                <a:gd name="T19" fmla="*/ 0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32">
                  <a:moveTo>
                    <a:pt x="0" y="28"/>
                  </a:moveTo>
                  <a:lnTo>
                    <a:pt x="91" y="28"/>
                  </a:lnTo>
                  <a:lnTo>
                    <a:pt x="91" y="32"/>
                  </a:lnTo>
                  <a:lnTo>
                    <a:pt x="0" y="32"/>
                  </a:lnTo>
                  <a:lnTo>
                    <a:pt x="0" y="28"/>
                  </a:lnTo>
                  <a:close/>
                  <a:moveTo>
                    <a:pt x="0" y="0"/>
                  </a:moveTo>
                  <a:lnTo>
                    <a:pt x="91" y="0"/>
                  </a:lnTo>
                  <a:lnTo>
                    <a:pt x="91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254" name="Freeform 469"/>
            <p:cNvSpPr>
              <a:spLocks/>
            </p:cNvSpPr>
            <p:nvPr/>
          </p:nvSpPr>
          <p:spPr bwMode="auto">
            <a:xfrm>
              <a:off x="3667" y="3474"/>
              <a:ext cx="40" cy="39"/>
            </a:xfrm>
            <a:custGeom>
              <a:avLst/>
              <a:gdLst>
                <a:gd name="T0" fmla="*/ 1 w 80"/>
                <a:gd name="T1" fmla="*/ 0 h 79"/>
                <a:gd name="T2" fmla="*/ 2 w 80"/>
                <a:gd name="T3" fmla="*/ 0 h 79"/>
                <a:gd name="T4" fmla="*/ 2 w 80"/>
                <a:gd name="T5" fmla="*/ 0 h 79"/>
                <a:gd name="T6" fmla="*/ 1 w 80"/>
                <a:gd name="T7" fmla="*/ 0 h 79"/>
                <a:gd name="T8" fmla="*/ 1 w 80"/>
                <a:gd name="T9" fmla="*/ 1 h 79"/>
                <a:gd name="T10" fmla="*/ 1 w 80"/>
                <a:gd name="T11" fmla="*/ 2 h 79"/>
                <a:gd name="T12" fmla="*/ 1 w 80"/>
                <a:gd name="T13" fmla="*/ 2 h 79"/>
                <a:gd name="T14" fmla="*/ 2 w 80"/>
                <a:gd name="T15" fmla="*/ 2 h 79"/>
                <a:gd name="T16" fmla="*/ 2 w 80"/>
                <a:gd name="T17" fmla="*/ 1 h 79"/>
                <a:gd name="T18" fmla="*/ 2 w 80"/>
                <a:gd name="T19" fmla="*/ 0 h 79"/>
                <a:gd name="T20" fmla="*/ 3 w 80"/>
                <a:gd name="T21" fmla="*/ 0 h 79"/>
                <a:gd name="T22" fmla="*/ 3 w 80"/>
                <a:gd name="T23" fmla="*/ 1 h 79"/>
                <a:gd name="T24" fmla="*/ 2 w 80"/>
                <a:gd name="T25" fmla="*/ 2 h 79"/>
                <a:gd name="T26" fmla="*/ 2 w 80"/>
                <a:gd name="T27" fmla="*/ 2 h 79"/>
                <a:gd name="T28" fmla="*/ 3 w 80"/>
                <a:gd name="T29" fmla="*/ 2 h 79"/>
                <a:gd name="T30" fmla="*/ 3 w 80"/>
                <a:gd name="T31" fmla="*/ 1 h 79"/>
                <a:gd name="T32" fmla="*/ 3 w 80"/>
                <a:gd name="T33" fmla="*/ 2 h 79"/>
                <a:gd name="T34" fmla="*/ 2 w 80"/>
                <a:gd name="T35" fmla="*/ 2 h 79"/>
                <a:gd name="T36" fmla="*/ 2 w 80"/>
                <a:gd name="T37" fmla="*/ 2 h 79"/>
                <a:gd name="T38" fmla="*/ 2 w 80"/>
                <a:gd name="T39" fmla="*/ 2 h 79"/>
                <a:gd name="T40" fmla="*/ 2 w 80"/>
                <a:gd name="T41" fmla="*/ 2 h 79"/>
                <a:gd name="T42" fmla="*/ 2 w 80"/>
                <a:gd name="T43" fmla="*/ 1 h 79"/>
                <a:gd name="T44" fmla="*/ 2 w 80"/>
                <a:gd name="T45" fmla="*/ 1 h 79"/>
                <a:gd name="T46" fmla="*/ 1 w 80"/>
                <a:gd name="T47" fmla="*/ 2 h 79"/>
                <a:gd name="T48" fmla="*/ 1 w 80"/>
                <a:gd name="T49" fmla="*/ 2 h 79"/>
                <a:gd name="T50" fmla="*/ 1 w 80"/>
                <a:gd name="T51" fmla="*/ 2 h 79"/>
                <a:gd name="T52" fmla="*/ 1 w 80"/>
                <a:gd name="T53" fmla="*/ 2 h 79"/>
                <a:gd name="T54" fmla="*/ 1 w 80"/>
                <a:gd name="T55" fmla="*/ 1 h 79"/>
                <a:gd name="T56" fmla="*/ 1 w 80"/>
                <a:gd name="T57" fmla="*/ 0 h 79"/>
                <a:gd name="T58" fmla="*/ 1 w 80"/>
                <a:gd name="T59" fmla="*/ 0 h 79"/>
                <a:gd name="T60" fmla="*/ 1 w 80"/>
                <a:gd name="T61" fmla="*/ 0 h 79"/>
                <a:gd name="T62" fmla="*/ 1 w 80"/>
                <a:gd name="T63" fmla="*/ 0 h 79"/>
                <a:gd name="T64" fmla="*/ 1 w 80"/>
                <a:gd name="T65" fmla="*/ 0 h 7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0" h="79">
                  <a:moveTo>
                    <a:pt x="24" y="0"/>
                  </a:moveTo>
                  <a:lnTo>
                    <a:pt x="31" y="0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6" y="8"/>
                  </a:lnTo>
                  <a:lnTo>
                    <a:pt x="34" y="13"/>
                  </a:lnTo>
                  <a:lnTo>
                    <a:pt x="34" y="19"/>
                  </a:lnTo>
                  <a:lnTo>
                    <a:pt x="31" y="25"/>
                  </a:lnTo>
                  <a:lnTo>
                    <a:pt x="24" y="53"/>
                  </a:lnTo>
                  <a:lnTo>
                    <a:pt x="20" y="62"/>
                  </a:lnTo>
                  <a:lnTo>
                    <a:pt x="19" y="65"/>
                  </a:lnTo>
                  <a:lnTo>
                    <a:pt x="19" y="66"/>
                  </a:lnTo>
                  <a:lnTo>
                    <a:pt x="22" y="70"/>
                  </a:lnTo>
                  <a:lnTo>
                    <a:pt x="27" y="70"/>
                  </a:lnTo>
                  <a:lnTo>
                    <a:pt x="30" y="66"/>
                  </a:lnTo>
                  <a:lnTo>
                    <a:pt x="33" y="65"/>
                  </a:lnTo>
                  <a:lnTo>
                    <a:pt x="39" y="59"/>
                  </a:lnTo>
                  <a:lnTo>
                    <a:pt x="42" y="54"/>
                  </a:lnTo>
                  <a:lnTo>
                    <a:pt x="56" y="36"/>
                  </a:lnTo>
                  <a:lnTo>
                    <a:pt x="60" y="25"/>
                  </a:lnTo>
                  <a:lnTo>
                    <a:pt x="67" y="11"/>
                  </a:lnTo>
                  <a:lnTo>
                    <a:pt x="68" y="2"/>
                  </a:lnTo>
                  <a:lnTo>
                    <a:pt x="80" y="2"/>
                  </a:lnTo>
                  <a:lnTo>
                    <a:pt x="67" y="54"/>
                  </a:lnTo>
                  <a:lnTo>
                    <a:pt x="64" y="63"/>
                  </a:lnTo>
                  <a:lnTo>
                    <a:pt x="64" y="66"/>
                  </a:lnTo>
                  <a:lnTo>
                    <a:pt x="62" y="68"/>
                  </a:lnTo>
                  <a:lnTo>
                    <a:pt x="62" y="70"/>
                  </a:lnTo>
                  <a:lnTo>
                    <a:pt x="67" y="70"/>
                  </a:lnTo>
                  <a:lnTo>
                    <a:pt x="70" y="66"/>
                  </a:lnTo>
                  <a:lnTo>
                    <a:pt x="71" y="63"/>
                  </a:lnTo>
                  <a:lnTo>
                    <a:pt x="76" y="59"/>
                  </a:lnTo>
                  <a:lnTo>
                    <a:pt x="77" y="60"/>
                  </a:lnTo>
                  <a:lnTo>
                    <a:pt x="74" y="66"/>
                  </a:lnTo>
                  <a:lnTo>
                    <a:pt x="67" y="74"/>
                  </a:lnTo>
                  <a:lnTo>
                    <a:pt x="64" y="76"/>
                  </a:lnTo>
                  <a:lnTo>
                    <a:pt x="60" y="79"/>
                  </a:lnTo>
                  <a:lnTo>
                    <a:pt x="53" y="79"/>
                  </a:lnTo>
                  <a:lnTo>
                    <a:pt x="50" y="77"/>
                  </a:lnTo>
                  <a:lnTo>
                    <a:pt x="48" y="74"/>
                  </a:lnTo>
                  <a:lnTo>
                    <a:pt x="48" y="70"/>
                  </a:lnTo>
                  <a:lnTo>
                    <a:pt x="50" y="68"/>
                  </a:lnTo>
                  <a:lnTo>
                    <a:pt x="50" y="65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45" y="57"/>
                  </a:lnTo>
                  <a:lnTo>
                    <a:pt x="34" y="70"/>
                  </a:lnTo>
                  <a:lnTo>
                    <a:pt x="28" y="74"/>
                  </a:lnTo>
                  <a:lnTo>
                    <a:pt x="24" y="77"/>
                  </a:lnTo>
                  <a:lnTo>
                    <a:pt x="19" y="79"/>
                  </a:lnTo>
                  <a:lnTo>
                    <a:pt x="10" y="79"/>
                  </a:lnTo>
                  <a:lnTo>
                    <a:pt x="7" y="76"/>
                  </a:lnTo>
                  <a:lnTo>
                    <a:pt x="5" y="73"/>
                  </a:lnTo>
                  <a:lnTo>
                    <a:pt x="5" y="66"/>
                  </a:lnTo>
                  <a:lnTo>
                    <a:pt x="8" y="57"/>
                  </a:lnTo>
                  <a:lnTo>
                    <a:pt x="10" y="50"/>
                  </a:lnTo>
                  <a:lnTo>
                    <a:pt x="19" y="23"/>
                  </a:lnTo>
                  <a:lnTo>
                    <a:pt x="20" y="19"/>
                  </a:lnTo>
                  <a:lnTo>
                    <a:pt x="20" y="10"/>
                  </a:lnTo>
                  <a:lnTo>
                    <a:pt x="19" y="8"/>
                  </a:lnTo>
                  <a:lnTo>
                    <a:pt x="16" y="10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5" y="19"/>
                  </a:lnTo>
                  <a:lnTo>
                    <a:pt x="0" y="17"/>
                  </a:lnTo>
                  <a:lnTo>
                    <a:pt x="11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255" name="Freeform 470"/>
            <p:cNvSpPr>
              <a:spLocks/>
            </p:cNvSpPr>
            <p:nvPr/>
          </p:nvSpPr>
          <p:spPr bwMode="auto">
            <a:xfrm>
              <a:off x="3736" y="3453"/>
              <a:ext cx="32" cy="77"/>
            </a:xfrm>
            <a:custGeom>
              <a:avLst/>
              <a:gdLst>
                <a:gd name="T0" fmla="*/ 2 w 63"/>
                <a:gd name="T1" fmla="*/ 0 h 154"/>
                <a:gd name="T2" fmla="*/ 2 w 63"/>
                <a:gd name="T3" fmla="*/ 1 h 154"/>
                <a:gd name="T4" fmla="*/ 2 w 63"/>
                <a:gd name="T5" fmla="*/ 1 h 154"/>
                <a:gd name="T6" fmla="*/ 2 w 63"/>
                <a:gd name="T7" fmla="*/ 1 h 154"/>
                <a:gd name="T8" fmla="*/ 1 w 63"/>
                <a:gd name="T9" fmla="*/ 2 h 154"/>
                <a:gd name="T10" fmla="*/ 1 w 63"/>
                <a:gd name="T11" fmla="*/ 3 h 154"/>
                <a:gd name="T12" fmla="*/ 1 w 63"/>
                <a:gd name="T13" fmla="*/ 3 h 154"/>
                <a:gd name="T14" fmla="*/ 1 w 63"/>
                <a:gd name="T15" fmla="*/ 4 h 154"/>
                <a:gd name="T16" fmla="*/ 1 w 63"/>
                <a:gd name="T17" fmla="*/ 5 h 154"/>
                <a:gd name="T18" fmla="*/ 1 w 63"/>
                <a:gd name="T19" fmla="*/ 5 h 154"/>
                <a:gd name="T20" fmla="*/ 1 w 63"/>
                <a:gd name="T21" fmla="*/ 5 h 154"/>
                <a:gd name="T22" fmla="*/ 1 w 63"/>
                <a:gd name="T23" fmla="*/ 5 h 154"/>
                <a:gd name="T24" fmla="*/ 1 w 63"/>
                <a:gd name="T25" fmla="*/ 4 h 154"/>
                <a:gd name="T26" fmla="*/ 0 w 63"/>
                <a:gd name="T27" fmla="*/ 4 h 154"/>
                <a:gd name="T28" fmla="*/ 0 w 63"/>
                <a:gd name="T29" fmla="*/ 4 h 154"/>
                <a:gd name="T30" fmla="*/ 1 w 63"/>
                <a:gd name="T31" fmla="*/ 3 h 154"/>
                <a:gd name="T32" fmla="*/ 1 w 63"/>
                <a:gd name="T33" fmla="*/ 2 h 154"/>
                <a:gd name="T34" fmla="*/ 1 w 63"/>
                <a:gd name="T35" fmla="*/ 1 h 154"/>
                <a:gd name="T36" fmla="*/ 2 w 63"/>
                <a:gd name="T37" fmla="*/ 1 h 154"/>
                <a:gd name="T38" fmla="*/ 2 w 63"/>
                <a:gd name="T39" fmla="*/ 0 h 15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3" h="154">
                  <a:moveTo>
                    <a:pt x="60" y="0"/>
                  </a:moveTo>
                  <a:lnTo>
                    <a:pt x="63" y="3"/>
                  </a:lnTo>
                  <a:lnTo>
                    <a:pt x="49" y="15"/>
                  </a:lnTo>
                  <a:lnTo>
                    <a:pt x="37" y="28"/>
                  </a:lnTo>
                  <a:lnTo>
                    <a:pt x="26" y="46"/>
                  </a:lnTo>
                  <a:lnTo>
                    <a:pt x="17" y="69"/>
                  </a:lnTo>
                  <a:lnTo>
                    <a:pt x="12" y="94"/>
                  </a:lnTo>
                  <a:lnTo>
                    <a:pt x="11" y="117"/>
                  </a:lnTo>
                  <a:lnTo>
                    <a:pt x="12" y="134"/>
                  </a:lnTo>
                  <a:lnTo>
                    <a:pt x="17" y="152"/>
                  </a:lnTo>
                  <a:lnTo>
                    <a:pt x="15" y="154"/>
                  </a:lnTo>
                  <a:lnTo>
                    <a:pt x="8" y="137"/>
                  </a:lnTo>
                  <a:lnTo>
                    <a:pt x="3" y="120"/>
                  </a:lnTo>
                  <a:lnTo>
                    <a:pt x="0" y="109"/>
                  </a:lnTo>
                  <a:lnTo>
                    <a:pt x="0" y="98"/>
                  </a:lnTo>
                  <a:lnTo>
                    <a:pt x="3" y="72"/>
                  </a:lnTo>
                  <a:lnTo>
                    <a:pt x="12" y="49"/>
                  </a:lnTo>
                  <a:lnTo>
                    <a:pt x="23" y="32"/>
                  </a:lnTo>
                  <a:lnTo>
                    <a:pt x="40" y="15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256" name="Freeform 471"/>
            <p:cNvSpPr>
              <a:spLocks/>
            </p:cNvSpPr>
            <p:nvPr/>
          </p:nvSpPr>
          <p:spPr bwMode="auto">
            <a:xfrm>
              <a:off x="3761" y="3463"/>
              <a:ext cx="24" cy="50"/>
            </a:xfrm>
            <a:custGeom>
              <a:avLst/>
              <a:gdLst>
                <a:gd name="T0" fmla="*/ 2 w 48"/>
                <a:gd name="T1" fmla="*/ 0 h 100"/>
                <a:gd name="T2" fmla="*/ 2 w 48"/>
                <a:gd name="T3" fmla="*/ 0 h 100"/>
                <a:gd name="T4" fmla="*/ 2 w 48"/>
                <a:gd name="T5" fmla="*/ 1 h 100"/>
                <a:gd name="T6" fmla="*/ 2 w 48"/>
                <a:gd name="T7" fmla="*/ 1 h 100"/>
                <a:gd name="T8" fmla="*/ 2 w 48"/>
                <a:gd name="T9" fmla="*/ 1 h 100"/>
                <a:gd name="T10" fmla="*/ 1 w 48"/>
                <a:gd name="T11" fmla="*/ 1 h 100"/>
                <a:gd name="T12" fmla="*/ 1 w 48"/>
                <a:gd name="T13" fmla="*/ 3 h 100"/>
                <a:gd name="T14" fmla="*/ 1 w 48"/>
                <a:gd name="T15" fmla="*/ 3 h 100"/>
                <a:gd name="T16" fmla="*/ 1 w 48"/>
                <a:gd name="T17" fmla="*/ 3 h 100"/>
                <a:gd name="T18" fmla="*/ 1 w 48"/>
                <a:gd name="T19" fmla="*/ 3 h 100"/>
                <a:gd name="T20" fmla="*/ 1 w 48"/>
                <a:gd name="T21" fmla="*/ 3 h 100"/>
                <a:gd name="T22" fmla="*/ 1 w 48"/>
                <a:gd name="T23" fmla="*/ 3 h 100"/>
                <a:gd name="T24" fmla="*/ 1 w 48"/>
                <a:gd name="T25" fmla="*/ 3 h 100"/>
                <a:gd name="T26" fmla="*/ 1 w 48"/>
                <a:gd name="T27" fmla="*/ 3 h 100"/>
                <a:gd name="T28" fmla="*/ 1 w 48"/>
                <a:gd name="T29" fmla="*/ 3 h 100"/>
                <a:gd name="T30" fmla="*/ 1 w 48"/>
                <a:gd name="T31" fmla="*/ 3 h 100"/>
                <a:gd name="T32" fmla="*/ 1 w 48"/>
                <a:gd name="T33" fmla="*/ 3 h 100"/>
                <a:gd name="T34" fmla="*/ 1 w 48"/>
                <a:gd name="T35" fmla="*/ 4 h 100"/>
                <a:gd name="T36" fmla="*/ 1 w 48"/>
                <a:gd name="T37" fmla="*/ 4 h 100"/>
                <a:gd name="T38" fmla="*/ 1 w 48"/>
                <a:gd name="T39" fmla="*/ 4 h 100"/>
                <a:gd name="T40" fmla="*/ 1 w 48"/>
                <a:gd name="T41" fmla="*/ 4 h 100"/>
                <a:gd name="T42" fmla="*/ 0 w 48"/>
                <a:gd name="T43" fmla="*/ 3 h 100"/>
                <a:gd name="T44" fmla="*/ 0 w 48"/>
                <a:gd name="T45" fmla="*/ 3 h 100"/>
                <a:gd name="T46" fmla="*/ 1 w 48"/>
                <a:gd name="T47" fmla="*/ 3 h 100"/>
                <a:gd name="T48" fmla="*/ 1 w 48"/>
                <a:gd name="T49" fmla="*/ 3 h 100"/>
                <a:gd name="T50" fmla="*/ 1 w 48"/>
                <a:gd name="T51" fmla="*/ 1 h 100"/>
                <a:gd name="T52" fmla="*/ 1 w 48"/>
                <a:gd name="T53" fmla="*/ 1 h 100"/>
                <a:gd name="T54" fmla="*/ 1 w 48"/>
                <a:gd name="T55" fmla="*/ 1 h 100"/>
                <a:gd name="T56" fmla="*/ 1 w 48"/>
                <a:gd name="T57" fmla="*/ 1 h 100"/>
                <a:gd name="T58" fmla="*/ 1 w 48"/>
                <a:gd name="T59" fmla="*/ 1 h 100"/>
                <a:gd name="T60" fmla="*/ 1 w 48"/>
                <a:gd name="T61" fmla="*/ 1 h 100"/>
                <a:gd name="T62" fmla="*/ 2 w 48"/>
                <a:gd name="T63" fmla="*/ 1 h 100"/>
                <a:gd name="T64" fmla="*/ 2 w 48"/>
                <a:gd name="T65" fmla="*/ 0 h 1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8" h="100">
                  <a:moveTo>
                    <a:pt x="36" y="0"/>
                  </a:moveTo>
                  <a:lnTo>
                    <a:pt x="40" y="0"/>
                  </a:lnTo>
                  <a:lnTo>
                    <a:pt x="33" y="23"/>
                  </a:lnTo>
                  <a:lnTo>
                    <a:pt x="48" y="23"/>
                  </a:lnTo>
                  <a:lnTo>
                    <a:pt x="48" y="26"/>
                  </a:lnTo>
                  <a:lnTo>
                    <a:pt x="31" y="26"/>
                  </a:lnTo>
                  <a:lnTo>
                    <a:pt x="17" y="78"/>
                  </a:lnTo>
                  <a:lnTo>
                    <a:pt x="16" y="83"/>
                  </a:lnTo>
                  <a:lnTo>
                    <a:pt x="16" y="92"/>
                  </a:lnTo>
                  <a:lnTo>
                    <a:pt x="17" y="92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6" y="84"/>
                  </a:lnTo>
                  <a:lnTo>
                    <a:pt x="30" y="80"/>
                  </a:lnTo>
                  <a:lnTo>
                    <a:pt x="31" y="81"/>
                  </a:lnTo>
                  <a:lnTo>
                    <a:pt x="28" y="87"/>
                  </a:lnTo>
                  <a:lnTo>
                    <a:pt x="20" y="95"/>
                  </a:lnTo>
                  <a:lnTo>
                    <a:pt x="17" y="97"/>
                  </a:lnTo>
                  <a:lnTo>
                    <a:pt x="16" y="98"/>
                  </a:lnTo>
                  <a:lnTo>
                    <a:pt x="13" y="100"/>
                  </a:lnTo>
                  <a:lnTo>
                    <a:pt x="5" y="100"/>
                  </a:lnTo>
                  <a:lnTo>
                    <a:pt x="0" y="95"/>
                  </a:lnTo>
                  <a:lnTo>
                    <a:pt x="0" y="92"/>
                  </a:lnTo>
                  <a:lnTo>
                    <a:pt x="2" y="89"/>
                  </a:lnTo>
                  <a:lnTo>
                    <a:pt x="5" y="77"/>
                  </a:lnTo>
                  <a:lnTo>
                    <a:pt x="19" y="26"/>
                  </a:lnTo>
                  <a:lnTo>
                    <a:pt x="5" y="26"/>
                  </a:lnTo>
                  <a:lnTo>
                    <a:pt x="6" y="24"/>
                  </a:lnTo>
                  <a:lnTo>
                    <a:pt x="14" y="21"/>
                  </a:lnTo>
                  <a:lnTo>
                    <a:pt x="22" y="17"/>
                  </a:lnTo>
                  <a:lnTo>
                    <a:pt x="28" y="11"/>
                  </a:lnTo>
                  <a:lnTo>
                    <a:pt x="33" y="4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257" name="Freeform 472"/>
            <p:cNvSpPr>
              <a:spLocks/>
            </p:cNvSpPr>
            <p:nvPr/>
          </p:nvSpPr>
          <p:spPr bwMode="auto">
            <a:xfrm>
              <a:off x="3774" y="3453"/>
              <a:ext cx="32" cy="77"/>
            </a:xfrm>
            <a:custGeom>
              <a:avLst/>
              <a:gdLst>
                <a:gd name="T0" fmla="*/ 2 w 64"/>
                <a:gd name="T1" fmla="*/ 0 h 154"/>
                <a:gd name="T2" fmla="*/ 2 w 64"/>
                <a:gd name="T3" fmla="*/ 1 h 154"/>
                <a:gd name="T4" fmla="*/ 2 w 64"/>
                <a:gd name="T5" fmla="*/ 1 h 154"/>
                <a:gd name="T6" fmla="*/ 2 w 64"/>
                <a:gd name="T7" fmla="*/ 2 h 154"/>
                <a:gd name="T8" fmla="*/ 2 w 64"/>
                <a:gd name="T9" fmla="*/ 3 h 154"/>
                <a:gd name="T10" fmla="*/ 2 w 64"/>
                <a:gd name="T11" fmla="*/ 4 h 154"/>
                <a:gd name="T12" fmla="*/ 1 w 64"/>
                <a:gd name="T13" fmla="*/ 5 h 154"/>
                <a:gd name="T14" fmla="*/ 1 w 64"/>
                <a:gd name="T15" fmla="*/ 5 h 154"/>
                <a:gd name="T16" fmla="*/ 0 w 64"/>
                <a:gd name="T17" fmla="*/ 5 h 154"/>
                <a:gd name="T18" fmla="*/ 1 w 64"/>
                <a:gd name="T19" fmla="*/ 5 h 154"/>
                <a:gd name="T20" fmla="*/ 1 w 64"/>
                <a:gd name="T21" fmla="*/ 4 h 154"/>
                <a:gd name="T22" fmla="*/ 2 w 64"/>
                <a:gd name="T23" fmla="*/ 4 h 154"/>
                <a:gd name="T24" fmla="*/ 2 w 64"/>
                <a:gd name="T25" fmla="*/ 3 h 154"/>
                <a:gd name="T26" fmla="*/ 2 w 64"/>
                <a:gd name="T27" fmla="*/ 2 h 154"/>
                <a:gd name="T28" fmla="*/ 2 w 64"/>
                <a:gd name="T29" fmla="*/ 2 h 154"/>
                <a:gd name="T30" fmla="*/ 2 w 64"/>
                <a:gd name="T31" fmla="*/ 1 h 154"/>
                <a:gd name="T32" fmla="*/ 2 w 64"/>
                <a:gd name="T33" fmla="*/ 1 h 154"/>
                <a:gd name="T34" fmla="*/ 2 w 64"/>
                <a:gd name="T35" fmla="*/ 0 h 1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4" h="154">
                  <a:moveTo>
                    <a:pt x="47" y="0"/>
                  </a:moveTo>
                  <a:lnTo>
                    <a:pt x="54" y="17"/>
                  </a:lnTo>
                  <a:lnTo>
                    <a:pt x="59" y="32"/>
                  </a:lnTo>
                  <a:lnTo>
                    <a:pt x="64" y="55"/>
                  </a:lnTo>
                  <a:lnTo>
                    <a:pt x="60" y="81"/>
                  </a:lnTo>
                  <a:lnTo>
                    <a:pt x="51" y="104"/>
                  </a:lnTo>
                  <a:lnTo>
                    <a:pt x="30" y="130"/>
                  </a:lnTo>
                  <a:lnTo>
                    <a:pt x="2" y="154"/>
                  </a:lnTo>
                  <a:lnTo>
                    <a:pt x="0" y="152"/>
                  </a:lnTo>
                  <a:lnTo>
                    <a:pt x="14" y="140"/>
                  </a:lnTo>
                  <a:lnTo>
                    <a:pt x="25" y="126"/>
                  </a:lnTo>
                  <a:lnTo>
                    <a:pt x="36" y="107"/>
                  </a:lnTo>
                  <a:lnTo>
                    <a:pt x="45" y="84"/>
                  </a:lnTo>
                  <a:lnTo>
                    <a:pt x="51" y="60"/>
                  </a:lnTo>
                  <a:lnTo>
                    <a:pt x="53" y="37"/>
                  </a:lnTo>
                  <a:lnTo>
                    <a:pt x="51" y="20"/>
                  </a:lnTo>
                  <a:lnTo>
                    <a:pt x="45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258" name="Freeform 473"/>
            <p:cNvSpPr>
              <a:spLocks noEditPoints="1"/>
            </p:cNvSpPr>
            <p:nvPr/>
          </p:nvSpPr>
          <p:spPr bwMode="auto">
            <a:xfrm>
              <a:off x="3696" y="3515"/>
              <a:ext cx="41" cy="46"/>
            </a:xfrm>
            <a:custGeom>
              <a:avLst/>
              <a:gdLst>
                <a:gd name="T0" fmla="*/ 2 w 82"/>
                <a:gd name="T1" fmla="*/ 0 h 93"/>
                <a:gd name="T2" fmla="*/ 2 w 82"/>
                <a:gd name="T3" fmla="*/ 0 h 93"/>
                <a:gd name="T4" fmla="*/ 2 w 82"/>
                <a:gd name="T5" fmla="*/ 0 h 93"/>
                <a:gd name="T6" fmla="*/ 1 w 82"/>
                <a:gd name="T7" fmla="*/ 1 h 93"/>
                <a:gd name="T8" fmla="*/ 2 w 82"/>
                <a:gd name="T9" fmla="*/ 1 h 93"/>
                <a:gd name="T10" fmla="*/ 2 w 82"/>
                <a:gd name="T11" fmla="*/ 1 h 93"/>
                <a:gd name="T12" fmla="*/ 2 w 82"/>
                <a:gd name="T13" fmla="*/ 1 h 93"/>
                <a:gd name="T14" fmla="*/ 2 w 82"/>
                <a:gd name="T15" fmla="*/ 1 h 93"/>
                <a:gd name="T16" fmla="*/ 3 w 82"/>
                <a:gd name="T17" fmla="*/ 0 h 93"/>
                <a:gd name="T18" fmla="*/ 3 w 82"/>
                <a:gd name="T19" fmla="*/ 0 h 93"/>
                <a:gd name="T20" fmla="*/ 3 w 82"/>
                <a:gd name="T21" fmla="*/ 0 h 93"/>
                <a:gd name="T22" fmla="*/ 3 w 82"/>
                <a:gd name="T23" fmla="*/ 0 h 93"/>
                <a:gd name="T24" fmla="*/ 2 w 82"/>
                <a:gd name="T25" fmla="*/ 0 h 93"/>
                <a:gd name="T26" fmla="*/ 2 w 82"/>
                <a:gd name="T27" fmla="*/ 0 h 93"/>
                <a:gd name="T28" fmla="*/ 2 w 82"/>
                <a:gd name="T29" fmla="*/ 0 h 93"/>
                <a:gd name="T30" fmla="*/ 2 w 82"/>
                <a:gd name="T31" fmla="*/ 0 h 93"/>
                <a:gd name="T32" fmla="*/ 3 w 82"/>
                <a:gd name="T33" fmla="*/ 0 h 93"/>
                <a:gd name="T34" fmla="*/ 3 w 82"/>
                <a:gd name="T35" fmla="*/ 0 h 93"/>
                <a:gd name="T36" fmla="*/ 3 w 82"/>
                <a:gd name="T37" fmla="*/ 1 h 93"/>
                <a:gd name="T38" fmla="*/ 2 w 82"/>
                <a:gd name="T39" fmla="*/ 1 h 93"/>
                <a:gd name="T40" fmla="*/ 2 w 82"/>
                <a:gd name="T41" fmla="*/ 1 h 93"/>
                <a:gd name="T42" fmla="*/ 1 w 82"/>
                <a:gd name="T43" fmla="*/ 1 h 93"/>
                <a:gd name="T44" fmla="*/ 1 w 82"/>
                <a:gd name="T45" fmla="*/ 2 h 93"/>
                <a:gd name="T46" fmla="*/ 1 w 82"/>
                <a:gd name="T47" fmla="*/ 2 h 93"/>
                <a:gd name="T48" fmla="*/ 1 w 82"/>
                <a:gd name="T49" fmla="*/ 2 h 93"/>
                <a:gd name="T50" fmla="*/ 1 w 82"/>
                <a:gd name="T51" fmla="*/ 2 h 93"/>
                <a:gd name="T52" fmla="*/ 0 w 82"/>
                <a:gd name="T53" fmla="*/ 2 h 93"/>
                <a:gd name="T54" fmla="*/ 1 w 82"/>
                <a:gd name="T55" fmla="*/ 2 h 93"/>
                <a:gd name="T56" fmla="*/ 1 w 82"/>
                <a:gd name="T57" fmla="*/ 2 h 93"/>
                <a:gd name="T58" fmla="*/ 1 w 82"/>
                <a:gd name="T59" fmla="*/ 2 h 93"/>
                <a:gd name="T60" fmla="*/ 1 w 82"/>
                <a:gd name="T61" fmla="*/ 0 h 93"/>
                <a:gd name="T62" fmla="*/ 1 w 82"/>
                <a:gd name="T63" fmla="*/ 0 h 93"/>
                <a:gd name="T64" fmla="*/ 1 w 82"/>
                <a:gd name="T65" fmla="*/ 0 h 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2" h="93">
                  <a:moveTo>
                    <a:pt x="62" y="5"/>
                  </a:moveTo>
                  <a:lnTo>
                    <a:pt x="55" y="6"/>
                  </a:lnTo>
                  <a:lnTo>
                    <a:pt x="51" y="10"/>
                  </a:lnTo>
                  <a:lnTo>
                    <a:pt x="42" y="19"/>
                  </a:lnTo>
                  <a:lnTo>
                    <a:pt x="38" y="23"/>
                  </a:lnTo>
                  <a:lnTo>
                    <a:pt x="37" y="30"/>
                  </a:lnTo>
                  <a:lnTo>
                    <a:pt x="35" y="34"/>
                  </a:lnTo>
                  <a:lnTo>
                    <a:pt x="29" y="54"/>
                  </a:lnTo>
                  <a:lnTo>
                    <a:pt x="32" y="57"/>
                  </a:lnTo>
                  <a:lnTo>
                    <a:pt x="37" y="60"/>
                  </a:lnTo>
                  <a:lnTo>
                    <a:pt x="45" y="60"/>
                  </a:lnTo>
                  <a:lnTo>
                    <a:pt x="49" y="59"/>
                  </a:lnTo>
                  <a:lnTo>
                    <a:pt x="54" y="54"/>
                  </a:lnTo>
                  <a:lnTo>
                    <a:pt x="55" y="51"/>
                  </a:lnTo>
                  <a:lnTo>
                    <a:pt x="60" y="46"/>
                  </a:lnTo>
                  <a:lnTo>
                    <a:pt x="62" y="43"/>
                  </a:lnTo>
                  <a:lnTo>
                    <a:pt x="65" y="40"/>
                  </a:lnTo>
                  <a:lnTo>
                    <a:pt x="68" y="31"/>
                  </a:lnTo>
                  <a:lnTo>
                    <a:pt x="69" y="23"/>
                  </a:lnTo>
                  <a:lnTo>
                    <a:pt x="71" y="17"/>
                  </a:lnTo>
                  <a:lnTo>
                    <a:pt x="69" y="13"/>
                  </a:lnTo>
                  <a:lnTo>
                    <a:pt x="69" y="11"/>
                  </a:lnTo>
                  <a:lnTo>
                    <a:pt x="68" y="8"/>
                  </a:lnTo>
                  <a:lnTo>
                    <a:pt x="66" y="6"/>
                  </a:lnTo>
                  <a:lnTo>
                    <a:pt x="63" y="6"/>
                  </a:lnTo>
                  <a:lnTo>
                    <a:pt x="62" y="5"/>
                  </a:lnTo>
                  <a:close/>
                  <a:moveTo>
                    <a:pt x="45" y="0"/>
                  </a:moveTo>
                  <a:lnTo>
                    <a:pt x="40" y="16"/>
                  </a:lnTo>
                  <a:lnTo>
                    <a:pt x="49" y="6"/>
                  </a:lnTo>
                  <a:lnTo>
                    <a:pt x="54" y="3"/>
                  </a:lnTo>
                  <a:lnTo>
                    <a:pt x="58" y="2"/>
                  </a:lnTo>
                  <a:lnTo>
                    <a:pt x="62" y="0"/>
                  </a:lnTo>
                  <a:lnTo>
                    <a:pt x="71" y="0"/>
                  </a:lnTo>
                  <a:lnTo>
                    <a:pt x="77" y="3"/>
                  </a:lnTo>
                  <a:lnTo>
                    <a:pt x="80" y="8"/>
                  </a:lnTo>
                  <a:lnTo>
                    <a:pt x="82" y="11"/>
                  </a:lnTo>
                  <a:lnTo>
                    <a:pt x="82" y="17"/>
                  </a:lnTo>
                  <a:lnTo>
                    <a:pt x="78" y="33"/>
                  </a:lnTo>
                  <a:lnTo>
                    <a:pt x="69" y="48"/>
                  </a:lnTo>
                  <a:lnTo>
                    <a:pt x="60" y="56"/>
                  </a:lnTo>
                  <a:lnTo>
                    <a:pt x="51" y="62"/>
                  </a:lnTo>
                  <a:lnTo>
                    <a:pt x="40" y="63"/>
                  </a:lnTo>
                  <a:lnTo>
                    <a:pt x="32" y="63"/>
                  </a:lnTo>
                  <a:lnTo>
                    <a:pt x="31" y="62"/>
                  </a:lnTo>
                  <a:lnTo>
                    <a:pt x="28" y="60"/>
                  </a:lnTo>
                  <a:lnTo>
                    <a:pt x="23" y="77"/>
                  </a:lnTo>
                  <a:lnTo>
                    <a:pt x="21" y="80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3" y="88"/>
                  </a:lnTo>
                  <a:lnTo>
                    <a:pt x="25" y="89"/>
                  </a:lnTo>
                  <a:lnTo>
                    <a:pt x="31" y="89"/>
                  </a:lnTo>
                  <a:lnTo>
                    <a:pt x="31" y="93"/>
                  </a:lnTo>
                  <a:lnTo>
                    <a:pt x="0" y="93"/>
                  </a:lnTo>
                  <a:lnTo>
                    <a:pt x="0" y="89"/>
                  </a:lnTo>
                  <a:lnTo>
                    <a:pt x="5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1" y="82"/>
                  </a:lnTo>
                  <a:lnTo>
                    <a:pt x="12" y="76"/>
                  </a:lnTo>
                  <a:lnTo>
                    <a:pt x="29" y="16"/>
                  </a:lnTo>
                  <a:lnTo>
                    <a:pt x="31" y="13"/>
                  </a:lnTo>
                  <a:lnTo>
                    <a:pt x="31" y="6"/>
                  </a:lnTo>
                  <a:lnTo>
                    <a:pt x="29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8473" name="Line 492"/>
          <p:cNvSpPr>
            <a:spLocks noChangeShapeType="1"/>
          </p:cNvSpPr>
          <p:nvPr/>
        </p:nvSpPr>
        <p:spPr bwMode="auto">
          <a:xfrm>
            <a:off x="4514850" y="4846638"/>
            <a:ext cx="1588" cy="4841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74" name="Line 493"/>
          <p:cNvSpPr>
            <a:spLocks noChangeShapeType="1"/>
          </p:cNvSpPr>
          <p:nvPr/>
        </p:nvSpPr>
        <p:spPr bwMode="auto">
          <a:xfrm>
            <a:off x="4514850" y="5330825"/>
            <a:ext cx="68738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75" name="Freeform 494"/>
          <p:cNvSpPr>
            <a:spLocks/>
          </p:cNvSpPr>
          <p:nvPr/>
        </p:nvSpPr>
        <p:spPr bwMode="auto">
          <a:xfrm>
            <a:off x="4487863" y="4846638"/>
            <a:ext cx="53975" cy="111125"/>
          </a:xfrm>
          <a:custGeom>
            <a:avLst/>
            <a:gdLst>
              <a:gd name="T0" fmla="*/ 2147483647 w 70"/>
              <a:gd name="T1" fmla="*/ 0 h 138"/>
              <a:gd name="T2" fmla="*/ 2147483647 w 70"/>
              <a:gd name="T3" fmla="*/ 2147483647 h 138"/>
              <a:gd name="T4" fmla="*/ 0 w 70"/>
              <a:gd name="T5" fmla="*/ 2147483647 h 138"/>
              <a:gd name="T6" fmla="*/ 2147483647 w 70"/>
              <a:gd name="T7" fmla="*/ 0 h 1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0" h="138">
                <a:moveTo>
                  <a:pt x="36" y="0"/>
                </a:moveTo>
                <a:lnTo>
                  <a:pt x="70" y="138"/>
                </a:lnTo>
                <a:lnTo>
                  <a:pt x="0" y="138"/>
                </a:lnTo>
                <a:lnTo>
                  <a:pt x="3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8476" name="Line 495"/>
          <p:cNvSpPr>
            <a:spLocks noChangeShapeType="1"/>
          </p:cNvSpPr>
          <p:nvPr/>
        </p:nvSpPr>
        <p:spPr bwMode="auto">
          <a:xfrm flipH="1" flipV="1">
            <a:off x="4514850" y="4846638"/>
            <a:ext cx="269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77" name="Line 496"/>
          <p:cNvSpPr>
            <a:spLocks noChangeShapeType="1"/>
          </p:cNvSpPr>
          <p:nvPr/>
        </p:nvSpPr>
        <p:spPr bwMode="auto">
          <a:xfrm flipH="1">
            <a:off x="4487863" y="4846638"/>
            <a:ext cx="269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78" name="Line 497"/>
          <p:cNvSpPr>
            <a:spLocks noChangeShapeType="1"/>
          </p:cNvSpPr>
          <p:nvPr/>
        </p:nvSpPr>
        <p:spPr bwMode="auto">
          <a:xfrm>
            <a:off x="4487863" y="4957763"/>
            <a:ext cx="5397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79" name="Freeform 498"/>
          <p:cNvSpPr>
            <a:spLocks/>
          </p:cNvSpPr>
          <p:nvPr/>
        </p:nvSpPr>
        <p:spPr bwMode="auto">
          <a:xfrm>
            <a:off x="5092700" y="5305425"/>
            <a:ext cx="109538" cy="53975"/>
          </a:xfrm>
          <a:custGeom>
            <a:avLst/>
            <a:gdLst>
              <a:gd name="T0" fmla="*/ 0 w 139"/>
              <a:gd name="T1" fmla="*/ 0 h 69"/>
              <a:gd name="T2" fmla="*/ 2147483647 w 139"/>
              <a:gd name="T3" fmla="*/ 2147483647 h 69"/>
              <a:gd name="T4" fmla="*/ 0 w 139"/>
              <a:gd name="T5" fmla="*/ 2147483647 h 69"/>
              <a:gd name="T6" fmla="*/ 0 w 139"/>
              <a:gd name="T7" fmla="*/ 0 h 6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9" h="69">
                <a:moveTo>
                  <a:pt x="0" y="0"/>
                </a:moveTo>
                <a:lnTo>
                  <a:pt x="139" y="34"/>
                </a:lnTo>
                <a:lnTo>
                  <a:pt x="0" y="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8480" name="Line 499"/>
          <p:cNvSpPr>
            <a:spLocks noChangeShapeType="1"/>
          </p:cNvSpPr>
          <p:nvPr/>
        </p:nvSpPr>
        <p:spPr bwMode="auto">
          <a:xfrm flipV="1">
            <a:off x="5092700" y="5330825"/>
            <a:ext cx="109538" cy="285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81" name="Line 500"/>
          <p:cNvSpPr>
            <a:spLocks noChangeShapeType="1"/>
          </p:cNvSpPr>
          <p:nvPr/>
        </p:nvSpPr>
        <p:spPr bwMode="auto">
          <a:xfrm flipH="1" flipV="1">
            <a:off x="5092700" y="5305425"/>
            <a:ext cx="109538" cy="254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82" name="Line 501"/>
          <p:cNvSpPr>
            <a:spLocks noChangeShapeType="1"/>
          </p:cNvSpPr>
          <p:nvPr/>
        </p:nvSpPr>
        <p:spPr bwMode="auto">
          <a:xfrm>
            <a:off x="5092700" y="5305425"/>
            <a:ext cx="1588" cy="539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83" name="Line 502"/>
          <p:cNvSpPr>
            <a:spLocks noChangeShapeType="1"/>
          </p:cNvSpPr>
          <p:nvPr/>
        </p:nvSpPr>
        <p:spPr bwMode="auto">
          <a:xfrm>
            <a:off x="4513263" y="5330825"/>
            <a:ext cx="158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84" name="Line 503"/>
          <p:cNvSpPr>
            <a:spLocks noChangeShapeType="1"/>
          </p:cNvSpPr>
          <p:nvPr/>
        </p:nvSpPr>
        <p:spPr bwMode="auto">
          <a:xfrm flipV="1">
            <a:off x="4514850" y="5327650"/>
            <a:ext cx="3175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85" name="Line 504"/>
          <p:cNvSpPr>
            <a:spLocks noChangeShapeType="1"/>
          </p:cNvSpPr>
          <p:nvPr/>
        </p:nvSpPr>
        <p:spPr bwMode="auto">
          <a:xfrm flipV="1">
            <a:off x="4518025" y="5324475"/>
            <a:ext cx="635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86" name="Line 505"/>
          <p:cNvSpPr>
            <a:spLocks noChangeShapeType="1"/>
          </p:cNvSpPr>
          <p:nvPr/>
        </p:nvSpPr>
        <p:spPr bwMode="auto">
          <a:xfrm flipV="1">
            <a:off x="4524375" y="5310188"/>
            <a:ext cx="17463" cy="142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87" name="Line 506"/>
          <p:cNvSpPr>
            <a:spLocks noChangeShapeType="1"/>
          </p:cNvSpPr>
          <p:nvPr/>
        </p:nvSpPr>
        <p:spPr bwMode="auto">
          <a:xfrm flipV="1">
            <a:off x="4541838" y="5300663"/>
            <a:ext cx="6350" cy="95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88" name="Line 507"/>
          <p:cNvSpPr>
            <a:spLocks noChangeShapeType="1"/>
          </p:cNvSpPr>
          <p:nvPr/>
        </p:nvSpPr>
        <p:spPr bwMode="auto">
          <a:xfrm flipV="1">
            <a:off x="4548188" y="5291138"/>
            <a:ext cx="7937" cy="95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89" name="Line 508"/>
          <p:cNvSpPr>
            <a:spLocks noChangeShapeType="1"/>
          </p:cNvSpPr>
          <p:nvPr/>
        </p:nvSpPr>
        <p:spPr bwMode="auto">
          <a:xfrm flipV="1">
            <a:off x="4556125" y="5276850"/>
            <a:ext cx="6350" cy="14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90" name="Line 509"/>
          <p:cNvSpPr>
            <a:spLocks noChangeShapeType="1"/>
          </p:cNvSpPr>
          <p:nvPr/>
        </p:nvSpPr>
        <p:spPr bwMode="auto">
          <a:xfrm flipV="1">
            <a:off x="4562475" y="5268913"/>
            <a:ext cx="4763" cy="79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91" name="Line 510"/>
          <p:cNvSpPr>
            <a:spLocks noChangeShapeType="1"/>
          </p:cNvSpPr>
          <p:nvPr/>
        </p:nvSpPr>
        <p:spPr bwMode="auto">
          <a:xfrm flipV="1">
            <a:off x="4567238" y="5257800"/>
            <a:ext cx="3175" cy="11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92" name="Line 511"/>
          <p:cNvSpPr>
            <a:spLocks noChangeShapeType="1"/>
          </p:cNvSpPr>
          <p:nvPr/>
        </p:nvSpPr>
        <p:spPr bwMode="auto">
          <a:xfrm flipV="1">
            <a:off x="4570413" y="5246688"/>
            <a:ext cx="4762" cy="11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93" name="Line 512"/>
          <p:cNvSpPr>
            <a:spLocks noChangeShapeType="1"/>
          </p:cNvSpPr>
          <p:nvPr/>
        </p:nvSpPr>
        <p:spPr bwMode="auto">
          <a:xfrm flipV="1">
            <a:off x="4575175" y="5235575"/>
            <a:ext cx="4763" cy="11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94" name="Line 513"/>
          <p:cNvSpPr>
            <a:spLocks noChangeShapeType="1"/>
          </p:cNvSpPr>
          <p:nvPr/>
        </p:nvSpPr>
        <p:spPr bwMode="auto">
          <a:xfrm flipV="1">
            <a:off x="4579938" y="5221288"/>
            <a:ext cx="4762" cy="142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95" name="Line 514"/>
          <p:cNvSpPr>
            <a:spLocks noChangeShapeType="1"/>
          </p:cNvSpPr>
          <p:nvPr/>
        </p:nvSpPr>
        <p:spPr bwMode="auto">
          <a:xfrm flipV="1">
            <a:off x="4584700" y="5208588"/>
            <a:ext cx="6350" cy="12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96" name="Line 515"/>
          <p:cNvSpPr>
            <a:spLocks noChangeShapeType="1"/>
          </p:cNvSpPr>
          <p:nvPr/>
        </p:nvSpPr>
        <p:spPr bwMode="auto">
          <a:xfrm flipV="1">
            <a:off x="4591050" y="5194300"/>
            <a:ext cx="4763" cy="14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97" name="Line 516"/>
          <p:cNvSpPr>
            <a:spLocks noChangeShapeType="1"/>
          </p:cNvSpPr>
          <p:nvPr/>
        </p:nvSpPr>
        <p:spPr bwMode="auto">
          <a:xfrm flipV="1">
            <a:off x="4595813" y="5181600"/>
            <a:ext cx="6350" cy="12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98" name="Line 517"/>
          <p:cNvSpPr>
            <a:spLocks noChangeShapeType="1"/>
          </p:cNvSpPr>
          <p:nvPr/>
        </p:nvSpPr>
        <p:spPr bwMode="auto">
          <a:xfrm flipV="1">
            <a:off x="4602163" y="5167313"/>
            <a:ext cx="4762" cy="142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99" name="Line 518"/>
          <p:cNvSpPr>
            <a:spLocks noChangeShapeType="1"/>
          </p:cNvSpPr>
          <p:nvPr/>
        </p:nvSpPr>
        <p:spPr bwMode="auto">
          <a:xfrm flipV="1">
            <a:off x="4606925" y="5153025"/>
            <a:ext cx="4763" cy="14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00" name="Line 519"/>
          <p:cNvSpPr>
            <a:spLocks noChangeShapeType="1"/>
          </p:cNvSpPr>
          <p:nvPr/>
        </p:nvSpPr>
        <p:spPr bwMode="auto">
          <a:xfrm flipV="1">
            <a:off x="4611688" y="5141913"/>
            <a:ext cx="6350" cy="11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01" name="Line 520"/>
          <p:cNvSpPr>
            <a:spLocks noChangeShapeType="1"/>
          </p:cNvSpPr>
          <p:nvPr/>
        </p:nvSpPr>
        <p:spPr bwMode="auto">
          <a:xfrm flipV="1">
            <a:off x="4618038" y="5130800"/>
            <a:ext cx="3175" cy="11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02" name="Line 521"/>
          <p:cNvSpPr>
            <a:spLocks noChangeShapeType="1"/>
          </p:cNvSpPr>
          <p:nvPr/>
        </p:nvSpPr>
        <p:spPr bwMode="auto">
          <a:xfrm flipV="1">
            <a:off x="4621213" y="5119688"/>
            <a:ext cx="4762" cy="11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03" name="Line 522"/>
          <p:cNvSpPr>
            <a:spLocks noChangeShapeType="1"/>
          </p:cNvSpPr>
          <p:nvPr/>
        </p:nvSpPr>
        <p:spPr bwMode="auto">
          <a:xfrm flipV="1">
            <a:off x="4625975" y="5110163"/>
            <a:ext cx="4763" cy="95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04" name="Line 523"/>
          <p:cNvSpPr>
            <a:spLocks noChangeShapeType="1"/>
          </p:cNvSpPr>
          <p:nvPr/>
        </p:nvSpPr>
        <p:spPr bwMode="auto">
          <a:xfrm flipV="1">
            <a:off x="4630738" y="5099050"/>
            <a:ext cx="6350" cy="11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05" name="Line 524"/>
          <p:cNvSpPr>
            <a:spLocks noChangeShapeType="1"/>
          </p:cNvSpPr>
          <p:nvPr/>
        </p:nvSpPr>
        <p:spPr bwMode="auto">
          <a:xfrm flipV="1">
            <a:off x="4637088" y="5089525"/>
            <a:ext cx="3175" cy="95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06" name="Line 525"/>
          <p:cNvSpPr>
            <a:spLocks noChangeShapeType="1"/>
          </p:cNvSpPr>
          <p:nvPr/>
        </p:nvSpPr>
        <p:spPr bwMode="auto">
          <a:xfrm flipV="1">
            <a:off x="4640263" y="5083175"/>
            <a:ext cx="4762" cy="63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07" name="Line 526"/>
          <p:cNvSpPr>
            <a:spLocks noChangeShapeType="1"/>
          </p:cNvSpPr>
          <p:nvPr/>
        </p:nvSpPr>
        <p:spPr bwMode="auto">
          <a:xfrm flipV="1">
            <a:off x="4645025" y="5075238"/>
            <a:ext cx="6350" cy="79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08" name="Line 527"/>
          <p:cNvSpPr>
            <a:spLocks noChangeShapeType="1"/>
          </p:cNvSpPr>
          <p:nvPr/>
        </p:nvSpPr>
        <p:spPr bwMode="auto">
          <a:xfrm flipV="1">
            <a:off x="4651375" y="5067300"/>
            <a:ext cx="4763" cy="79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09" name="Line 528"/>
          <p:cNvSpPr>
            <a:spLocks noChangeShapeType="1"/>
          </p:cNvSpPr>
          <p:nvPr/>
        </p:nvSpPr>
        <p:spPr bwMode="auto">
          <a:xfrm flipV="1">
            <a:off x="4656138" y="5062538"/>
            <a:ext cx="6350" cy="47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10" name="Line 529"/>
          <p:cNvSpPr>
            <a:spLocks noChangeShapeType="1"/>
          </p:cNvSpPr>
          <p:nvPr/>
        </p:nvSpPr>
        <p:spPr bwMode="auto">
          <a:xfrm flipV="1">
            <a:off x="4662488" y="5057775"/>
            <a:ext cx="6350" cy="47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11" name="Line 530"/>
          <p:cNvSpPr>
            <a:spLocks noChangeShapeType="1"/>
          </p:cNvSpPr>
          <p:nvPr/>
        </p:nvSpPr>
        <p:spPr bwMode="auto">
          <a:xfrm flipV="1">
            <a:off x="4668838" y="5053013"/>
            <a:ext cx="6350" cy="47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12" name="Line 531"/>
          <p:cNvSpPr>
            <a:spLocks noChangeShapeType="1"/>
          </p:cNvSpPr>
          <p:nvPr/>
        </p:nvSpPr>
        <p:spPr bwMode="auto">
          <a:xfrm flipV="1">
            <a:off x="4675188" y="5049838"/>
            <a:ext cx="7937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13" name="Line 532"/>
          <p:cNvSpPr>
            <a:spLocks noChangeShapeType="1"/>
          </p:cNvSpPr>
          <p:nvPr/>
        </p:nvSpPr>
        <p:spPr bwMode="auto">
          <a:xfrm flipV="1">
            <a:off x="4683125" y="5048250"/>
            <a:ext cx="793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14" name="Line 533"/>
          <p:cNvSpPr>
            <a:spLocks noChangeShapeType="1"/>
          </p:cNvSpPr>
          <p:nvPr/>
        </p:nvSpPr>
        <p:spPr bwMode="auto">
          <a:xfrm flipV="1">
            <a:off x="4691063" y="5046663"/>
            <a:ext cx="79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15" name="Line 534"/>
          <p:cNvSpPr>
            <a:spLocks noChangeShapeType="1"/>
          </p:cNvSpPr>
          <p:nvPr/>
        </p:nvSpPr>
        <p:spPr bwMode="auto">
          <a:xfrm flipV="1">
            <a:off x="4699000" y="5045075"/>
            <a:ext cx="95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16" name="Line 535"/>
          <p:cNvSpPr>
            <a:spLocks noChangeShapeType="1"/>
          </p:cNvSpPr>
          <p:nvPr/>
        </p:nvSpPr>
        <p:spPr bwMode="auto">
          <a:xfrm flipV="1">
            <a:off x="4708525" y="5041900"/>
            <a:ext cx="9525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17" name="Line 536"/>
          <p:cNvSpPr>
            <a:spLocks noChangeShapeType="1"/>
          </p:cNvSpPr>
          <p:nvPr/>
        </p:nvSpPr>
        <p:spPr bwMode="auto">
          <a:xfrm>
            <a:off x="4718050" y="5041900"/>
            <a:ext cx="1111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18" name="Line 537"/>
          <p:cNvSpPr>
            <a:spLocks noChangeShapeType="1"/>
          </p:cNvSpPr>
          <p:nvPr/>
        </p:nvSpPr>
        <p:spPr bwMode="auto">
          <a:xfrm flipV="1">
            <a:off x="4729163" y="5041900"/>
            <a:ext cx="127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19" name="Line 538"/>
          <p:cNvSpPr>
            <a:spLocks noChangeShapeType="1"/>
          </p:cNvSpPr>
          <p:nvPr/>
        </p:nvSpPr>
        <p:spPr bwMode="auto">
          <a:xfrm flipV="1">
            <a:off x="4741863" y="5040313"/>
            <a:ext cx="127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20" name="Line 539"/>
          <p:cNvSpPr>
            <a:spLocks noChangeShapeType="1"/>
          </p:cNvSpPr>
          <p:nvPr/>
        </p:nvSpPr>
        <p:spPr bwMode="auto">
          <a:xfrm>
            <a:off x="4754563" y="5040313"/>
            <a:ext cx="571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21" name="Line 540"/>
          <p:cNvSpPr>
            <a:spLocks noChangeShapeType="1"/>
          </p:cNvSpPr>
          <p:nvPr/>
        </p:nvSpPr>
        <p:spPr bwMode="auto">
          <a:xfrm>
            <a:off x="4811713" y="5040313"/>
            <a:ext cx="1428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22" name="Line 541"/>
          <p:cNvSpPr>
            <a:spLocks noChangeShapeType="1"/>
          </p:cNvSpPr>
          <p:nvPr/>
        </p:nvSpPr>
        <p:spPr bwMode="auto">
          <a:xfrm>
            <a:off x="4826000" y="5041900"/>
            <a:ext cx="127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23" name="Line 542"/>
          <p:cNvSpPr>
            <a:spLocks noChangeShapeType="1"/>
          </p:cNvSpPr>
          <p:nvPr/>
        </p:nvSpPr>
        <p:spPr bwMode="auto">
          <a:xfrm>
            <a:off x="4838700" y="5041900"/>
            <a:ext cx="1111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24" name="Line 543"/>
          <p:cNvSpPr>
            <a:spLocks noChangeShapeType="1"/>
          </p:cNvSpPr>
          <p:nvPr/>
        </p:nvSpPr>
        <p:spPr bwMode="auto">
          <a:xfrm>
            <a:off x="4849813" y="5041900"/>
            <a:ext cx="9525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25" name="Line 544"/>
          <p:cNvSpPr>
            <a:spLocks noChangeShapeType="1"/>
          </p:cNvSpPr>
          <p:nvPr/>
        </p:nvSpPr>
        <p:spPr bwMode="auto">
          <a:xfrm>
            <a:off x="4859338" y="5045075"/>
            <a:ext cx="95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26" name="Line 545"/>
          <p:cNvSpPr>
            <a:spLocks noChangeShapeType="1"/>
          </p:cNvSpPr>
          <p:nvPr/>
        </p:nvSpPr>
        <p:spPr bwMode="auto">
          <a:xfrm>
            <a:off x="4868863" y="5046663"/>
            <a:ext cx="63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27" name="Line 546"/>
          <p:cNvSpPr>
            <a:spLocks noChangeShapeType="1"/>
          </p:cNvSpPr>
          <p:nvPr/>
        </p:nvSpPr>
        <p:spPr bwMode="auto">
          <a:xfrm>
            <a:off x="4875213" y="5048250"/>
            <a:ext cx="95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28" name="Line 547"/>
          <p:cNvSpPr>
            <a:spLocks noChangeShapeType="1"/>
          </p:cNvSpPr>
          <p:nvPr/>
        </p:nvSpPr>
        <p:spPr bwMode="auto">
          <a:xfrm>
            <a:off x="4884738" y="5049838"/>
            <a:ext cx="635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29" name="Line 548"/>
          <p:cNvSpPr>
            <a:spLocks noChangeShapeType="1"/>
          </p:cNvSpPr>
          <p:nvPr/>
        </p:nvSpPr>
        <p:spPr bwMode="auto">
          <a:xfrm>
            <a:off x="4891088" y="5053013"/>
            <a:ext cx="6350" cy="47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30" name="Line 549"/>
          <p:cNvSpPr>
            <a:spLocks noChangeShapeType="1"/>
          </p:cNvSpPr>
          <p:nvPr/>
        </p:nvSpPr>
        <p:spPr bwMode="auto">
          <a:xfrm>
            <a:off x="4897438" y="5057775"/>
            <a:ext cx="7937" cy="47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31" name="Line 550"/>
          <p:cNvSpPr>
            <a:spLocks noChangeShapeType="1"/>
          </p:cNvSpPr>
          <p:nvPr/>
        </p:nvSpPr>
        <p:spPr bwMode="auto">
          <a:xfrm>
            <a:off x="4905375" y="5062538"/>
            <a:ext cx="6350" cy="47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32" name="Line 551"/>
          <p:cNvSpPr>
            <a:spLocks noChangeShapeType="1"/>
          </p:cNvSpPr>
          <p:nvPr/>
        </p:nvSpPr>
        <p:spPr bwMode="auto">
          <a:xfrm>
            <a:off x="4911725" y="5067300"/>
            <a:ext cx="4763" cy="79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33" name="Line 552"/>
          <p:cNvSpPr>
            <a:spLocks noChangeShapeType="1"/>
          </p:cNvSpPr>
          <p:nvPr/>
        </p:nvSpPr>
        <p:spPr bwMode="auto">
          <a:xfrm>
            <a:off x="4916488" y="5075238"/>
            <a:ext cx="6350" cy="79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34" name="Line 553"/>
          <p:cNvSpPr>
            <a:spLocks noChangeShapeType="1"/>
          </p:cNvSpPr>
          <p:nvPr/>
        </p:nvSpPr>
        <p:spPr bwMode="auto">
          <a:xfrm>
            <a:off x="4922838" y="5083175"/>
            <a:ext cx="4762" cy="63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35" name="Line 554"/>
          <p:cNvSpPr>
            <a:spLocks noChangeShapeType="1"/>
          </p:cNvSpPr>
          <p:nvPr/>
        </p:nvSpPr>
        <p:spPr bwMode="auto">
          <a:xfrm>
            <a:off x="4927600" y="5089525"/>
            <a:ext cx="3175" cy="95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36" name="Line 555"/>
          <p:cNvSpPr>
            <a:spLocks noChangeShapeType="1"/>
          </p:cNvSpPr>
          <p:nvPr/>
        </p:nvSpPr>
        <p:spPr bwMode="auto">
          <a:xfrm>
            <a:off x="4930775" y="5099050"/>
            <a:ext cx="6350" cy="11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37" name="Line 556"/>
          <p:cNvSpPr>
            <a:spLocks noChangeShapeType="1"/>
          </p:cNvSpPr>
          <p:nvPr/>
        </p:nvSpPr>
        <p:spPr bwMode="auto">
          <a:xfrm>
            <a:off x="4937125" y="5110163"/>
            <a:ext cx="3175" cy="95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38" name="Line 557"/>
          <p:cNvSpPr>
            <a:spLocks noChangeShapeType="1"/>
          </p:cNvSpPr>
          <p:nvPr/>
        </p:nvSpPr>
        <p:spPr bwMode="auto">
          <a:xfrm>
            <a:off x="4940300" y="5119688"/>
            <a:ext cx="4763" cy="11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39" name="Line 558"/>
          <p:cNvSpPr>
            <a:spLocks noChangeShapeType="1"/>
          </p:cNvSpPr>
          <p:nvPr/>
        </p:nvSpPr>
        <p:spPr bwMode="auto">
          <a:xfrm>
            <a:off x="4945063" y="5130800"/>
            <a:ext cx="4762" cy="11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40" name="Line 559"/>
          <p:cNvSpPr>
            <a:spLocks noChangeShapeType="1"/>
          </p:cNvSpPr>
          <p:nvPr/>
        </p:nvSpPr>
        <p:spPr bwMode="auto">
          <a:xfrm>
            <a:off x="4949825" y="5141913"/>
            <a:ext cx="6350" cy="11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41" name="Line 560"/>
          <p:cNvSpPr>
            <a:spLocks noChangeShapeType="1"/>
          </p:cNvSpPr>
          <p:nvPr/>
        </p:nvSpPr>
        <p:spPr bwMode="auto">
          <a:xfrm>
            <a:off x="4956175" y="5153025"/>
            <a:ext cx="4763" cy="14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42" name="Line 561"/>
          <p:cNvSpPr>
            <a:spLocks noChangeShapeType="1"/>
          </p:cNvSpPr>
          <p:nvPr/>
        </p:nvSpPr>
        <p:spPr bwMode="auto">
          <a:xfrm>
            <a:off x="4960938" y="5167313"/>
            <a:ext cx="4762" cy="142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43" name="Line 562"/>
          <p:cNvSpPr>
            <a:spLocks noChangeShapeType="1"/>
          </p:cNvSpPr>
          <p:nvPr/>
        </p:nvSpPr>
        <p:spPr bwMode="auto">
          <a:xfrm>
            <a:off x="4965700" y="5181600"/>
            <a:ext cx="6350" cy="12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44" name="Line 563"/>
          <p:cNvSpPr>
            <a:spLocks noChangeShapeType="1"/>
          </p:cNvSpPr>
          <p:nvPr/>
        </p:nvSpPr>
        <p:spPr bwMode="auto">
          <a:xfrm>
            <a:off x="4972050" y="5194300"/>
            <a:ext cx="4763" cy="14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45" name="Line 564"/>
          <p:cNvSpPr>
            <a:spLocks noChangeShapeType="1"/>
          </p:cNvSpPr>
          <p:nvPr/>
        </p:nvSpPr>
        <p:spPr bwMode="auto">
          <a:xfrm>
            <a:off x="4976813" y="5208588"/>
            <a:ext cx="4762" cy="12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46" name="Line 565"/>
          <p:cNvSpPr>
            <a:spLocks noChangeShapeType="1"/>
          </p:cNvSpPr>
          <p:nvPr/>
        </p:nvSpPr>
        <p:spPr bwMode="auto">
          <a:xfrm>
            <a:off x="4981575" y="5221288"/>
            <a:ext cx="6350" cy="142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47" name="Line 566"/>
          <p:cNvSpPr>
            <a:spLocks noChangeShapeType="1"/>
          </p:cNvSpPr>
          <p:nvPr/>
        </p:nvSpPr>
        <p:spPr bwMode="auto">
          <a:xfrm>
            <a:off x="4987925" y="5235575"/>
            <a:ext cx="4763" cy="11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48" name="Line 567"/>
          <p:cNvSpPr>
            <a:spLocks noChangeShapeType="1"/>
          </p:cNvSpPr>
          <p:nvPr/>
        </p:nvSpPr>
        <p:spPr bwMode="auto">
          <a:xfrm>
            <a:off x="4992688" y="5246688"/>
            <a:ext cx="4762" cy="11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49" name="Line 568"/>
          <p:cNvSpPr>
            <a:spLocks noChangeShapeType="1"/>
          </p:cNvSpPr>
          <p:nvPr/>
        </p:nvSpPr>
        <p:spPr bwMode="auto">
          <a:xfrm>
            <a:off x="4997450" y="5257800"/>
            <a:ext cx="3175" cy="11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50" name="Line 569"/>
          <p:cNvSpPr>
            <a:spLocks noChangeShapeType="1"/>
          </p:cNvSpPr>
          <p:nvPr/>
        </p:nvSpPr>
        <p:spPr bwMode="auto">
          <a:xfrm>
            <a:off x="5000625" y="5268913"/>
            <a:ext cx="4763" cy="79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51" name="Line 570"/>
          <p:cNvSpPr>
            <a:spLocks noChangeShapeType="1"/>
          </p:cNvSpPr>
          <p:nvPr/>
        </p:nvSpPr>
        <p:spPr bwMode="auto">
          <a:xfrm>
            <a:off x="5005388" y="5276850"/>
            <a:ext cx="6350" cy="14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52" name="Line 571"/>
          <p:cNvSpPr>
            <a:spLocks noChangeShapeType="1"/>
          </p:cNvSpPr>
          <p:nvPr/>
        </p:nvSpPr>
        <p:spPr bwMode="auto">
          <a:xfrm>
            <a:off x="5011738" y="5291138"/>
            <a:ext cx="7937" cy="95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53" name="Line 572"/>
          <p:cNvSpPr>
            <a:spLocks noChangeShapeType="1"/>
          </p:cNvSpPr>
          <p:nvPr/>
        </p:nvSpPr>
        <p:spPr bwMode="auto">
          <a:xfrm>
            <a:off x="5019675" y="5300663"/>
            <a:ext cx="6350" cy="95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54" name="Line 573"/>
          <p:cNvSpPr>
            <a:spLocks noChangeShapeType="1"/>
          </p:cNvSpPr>
          <p:nvPr/>
        </p:nvSpPr>
        <p:spPr bwMode="auto">
          <a:xfrm>
            <a:off x="5026025" y="5310188"/>
            <a:ext cx="17463" cy="142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55" name="Line 574"/>
          <p:cNvSpPr>
            <a:spLocks noChangeShapeType="1"/>
          </p:cNvSpPr>
          <p:nvPr/>
        </p:nvSpPr>
        <p:spPr bwMode="auto">
          <a:xfrm>
            <a:off x="5043488" y="5324475"/>
            <a:ext cx="635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56" name="Line 575"/>
          <p:cNvSpPr>
            <a:spLocks noChangeShapeType="1"/>
          </p:cNvSpPr>
          <p:nvPr/>
        </p:nvSpPr>
        <p:spPr bwMode="auto">
          <a:xfrm>
            <a:off x="5049838" y="5327650"/>
            <a:ext cx="3175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57" name="Line 576"/>
          <p:cNvSpPr>
            <a:spLocks noChangeShapeType="1"/>
          </p:cNvSpPr>
          <p:nvPr/>
        </p:nvSpPr>
        <p:spPr bwMode="auto">
          <a:xfrm>
            <a:off x="5053013" y="5330825"/>
            <a:ext cx="158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58" name="Freeform 577"/>
          <p:cNvSpPr>
            <a:spLocks/>
          </p:cNvSpPr>
          <p:nvPr/>
        </p:nvSpPr>
        <p:spPr bwMode="auto">
          <a:xfrm>
            <a:off x="5103813" y="5207000"/>
            <a:ext cx="38100" cy="79375"/>
          </a:xfrm>
          <a:custGeom>
            <a:avLst/>
            <a:gdLst>
              <a:gd name="T0" fmla="*/ 2147483647 w 46"/>
              <a:gd name="T1" fmla="*/ 0 h 100"/>
              <a:gd name="T2" fmla="*/ 2147483647 w 46"/>
              <a:gd name="T3" fmla="*/ 0 h 100"/>
              <a:gd name="T4" fmla="*/ 2147483647 w 46"/>
              <a:gd name="T5" fmla="*/ 2147483647 h 100"/>
              <a:gd name="T6" fmla="*/ 2147483647 w 46"/>
              <a:gd name="T7" fmla="*/ 2147483647 h 100"/>
              <a:gd name="T8" fmla="*/ 2147483647 w 46"/>
              <a:gd name="T9" fmla="*/ 2147483647 h 100"/>
              <a:gd name="T10" fmla="*/ 2147483647 w 46"/>
              <a:gd name="T11" fmla="*/ 2147483647 h 100"/>
              <a:gd name="T12" fmla="*/ 2147483647 w 46"/>
              <a:gd name="T13" fmla="*/ 2147483647 h 100"/>
              <a:gd name="T14" fmla="*/ 2147483647 w 46"/>
              <a:gd name="T15" fmla="*/ 2147483647 h 100"/>
              <a:gd name="T16" fmla="*/ 2147483647 w 46"/>
              <a:gd name="T17" fmla="*/ 2147483647 h 100"/>
              <a:gd name="T18" fmla="*/ 2147483647 w 46"/>
              <a:gd name="T19" fmla="*/ 2147483647 h 100"/>
              <a:gd name="T20" fmla="*/ 2147483647 w 46"/>
              <a:gd name="T21" fmla="*/ 2147483647 h 100"/>
              <a:gd name="T22" fmla="*/ 2147483647 w 46"/>
              <a:gd name="T23" fmla="*/ 2147483647 h 100"/>
              <a:gd name="T24" fmla="*/ 2147483647 w 46"/>
              <a:gd name="T25" fmla="*/ 2147483647 h 100"/>
              <a:gd name="T26" fmla="*/ 2147483647 w 46"/>
              <a:gd name="T27" fmla="*/ 2147483647 h 100"/>
              <a:gd name="T28" fmla="*/ 2147483647 w 46"/>
              <a:gd name="T29" fmla="*/ 2147483647 h 100"/>
              <a:gd name="T30" fmla="*/ 2147483647 w 46"/>
              <a:gd name="T31" fmla="*/ 2147483647 h 100"/>
              <a:gd name="T32" fmla="*/ 2147483647 w 46"/>
              <a:gd name="T33" fmla="*/ 2147483647 h 100"/>
              <a:gd name="T34" fmla="*/ 2147483647 w 46"/>
              <a:gd name="T35" fmla="*/ 2147483647 h 100"/>
              <a:gd name="T36" fmla="*/ 2147483647 w 46"/>
              <a:gd name="T37" fmla="*/ 2147483647 h 100"/>
              <a:gd name="T38" fmla="*/ 2147483647 w 46"/>
              <a:gd name="T39" fmla="*/ 2147483647 h 100"/>
              <a:gd name="T40" fmla="*/ 2147483647 w 46"/>
              <a:gd name="T41" fmla="*/ 2147483647 h 100"/>
              <a:gd name="T42" fmla="*/ 0 w 46"/>
              <a:gd name="T43" fmla="*/ 2147483647 h 100"/>
              <a:gd name="T44" fmla="*/ 0 w 46"/>
              <a:gd name="T45" fmla="*/ 2147483647 h 100"/>
              <a:gd name="T46" fmla="*/ 2147483647 w 46"/>
              <a:gd name="T47" fmla="*/ 2147483647 h 100"/>
              <a:gd name="T48" fmla="*/ 2147483647 w 46"/>
              <a:gd name="T49" fmla="*/ 2147483647 h 100"/>
              <a:gd name="T50" fmla="*/ 2147483647 w 46"/>
              <a:gd name="T51" fmla="*/ 2147483647 h 100"/>
              <a:gd name="T52" fmla="*/ 2147483647 w 46"/>
              <a:gd name="T53" fmla="*/ 2147483647 h 100"/>
              <a:gd name="T54" fmla="*/ 2147483647 w 46"/>
              <a:gd name="T55" fmla="*/ 2147483647 h 100"/>
              <a:gd name="T56" fmla="*/ 2147483647 w 46"/>
              <a:gd name="T57" fmla="*/ 2147483647 h 100"/>
              <a:gd name="T58" fmla="*/ 2147483647 w 46"/>
              <a:gd name="T59" fmla="*/ 2147483647 h 100"/>
              <a:gd name="T60" fmla="*/ 2147483647 w 46"/>
              <a:gd name="T61" fmla="*/ 2147483647 h 100"/>
              <a:gd name="T62" fmla="*/ 2147483647 w 46"/>
              <a:gd name="T63" fmla="*/ 0 h 10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6" h="100">
                <a:moveTo>
                  <a:pt x="34" y="0"/>
                </a:moveTo>
                <a:lnTo>
                  <a:pt x="38" y="0"/>
                </a:lnTo>
                <a:lnTo>
                  <a:pt x="32" y="23"/>
                </a:lnTo>
                <a:lnTo>
                  <a:pt x="46" y="23"/>
                </a:lnTo>
                <a:lnTo>
                  <a:pt x="46" y="26"/>
                </a:lnTo>
                <a:lnTo>
                  <a:pt x="29" y="26"/>
                </a:lnTo>
                <a:lnTo>
                  <a:pt x="15" y="78"/>
                </a:lnTo>
                <a:lnTo>
                  <a:pt x="14" y="83"/>
                </a:lnTo>
                <a:lnTo>
                  <a:pt x="14" y="92"/>
                </a:lnTo>
                <a:lnTo>
                  <a:pt x="15" y="92"/>
                </a:lnTo>
                <a:lnTo>
                  <a:pt x="18" y="89"/>
                </a:lnTo>
                <a:lnTo>
                  <a:pt x="20" y="89"/>
                </a:lnTo>
                <a:lnTo>
                  <a:pt x="24" y="85"/>
                </a:lnTo>
                <a:lnTo>
                  <a:pt x="28" y="80"/>
                </a:lnTo>
                <a:lnTo>
                  <a:pt x="29" y="82"/>
                </a:lnTo>
                <a:lnTo>
                  <a:pt x="26" y="88"/>
                </a:lnTo>
                <a:lnTo>
                  <a:pt x="23" y="91"/>
                </a:lnTo>
                <a:lnTo>
                  <a:pt x="20" y="95"/>
                </a:lnTo>
                <a:lnTo>
                  <a:pt x="15" y="97"/>
                </a:lnTo>
                <a:lnTo>
                  <a:pt x="12" y="100"/>
                </a:lnTo>
                <a:lnTo>
                  <a:pt x="3" y="100"/>
                </a:lnTo>
                <a:lnTo>
                  <a:pt x="0" y="97"/>
                </a:lnTo>
                <a:lnTo>
                  <a:pt x="0" y="86"/>
                </a:lnTo>
                <a:lnTo>
                  <a:pt x="3" y="77"/>
                </a:lnTo>
                <a:lnTo>
                  <a:pt x="17" y="26"/>
                </a:lnTo>
                <a:lnTo>
                  <a:pt x="3" y="26"/>
                </a:lnTo>
                <a:lnTo>
                  <a:pt x="4" y="25"/>
                </a:lnTo>
                <a:lnTo>
                  <a:pt x="12" y="22"/>
                </a:lnTo>
                <a:lnTo>
                  <a:pt x="21" y="17"/>
                </a:lnTo>
                <a:lnTo>
                  <a:pt x="28" y="11"/>
                </a:lnTo>
                <a:lnTo>
                  <a:pt x="31" y="5"/>
                </a:lnTo>
                <a:lnTo>
                  <a:pt x="3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8559" name="Freeform 578"/>
          <p:cNvSpPr>
            <a:spLocks/>
          </p:cNvSpPr>
          <p:nvPr/>
        </p:nvSpPr>
        <p:spPr bwMode="auto">
          <a:xfrm>
            <a:off x="4603750" y="4821238"/>
            <a:ext cx="74613" cy="93662"/>
          </a:xfrm>
          <a:custGeom>
            <a:avLst/>
            <a:gdLst>
              <a:gd name="T0" fmla="*/ 2147483647 w 94"/>
              <a:gd name="T1" fmla="*/ 0 h 119"/>
              <a:gd name="T2" fmla="*/ 2147483647 w 94"/>
              <a:gd name="T3" fmla="*/ 2147483647 h 119"/>
              <a:gd name="T4" fmla="*/ 2147483647 w 94"/>
              <a:gd name="T5" fmla="*/ 2147483647 h 119"/>
              <a:gd name="T6" fmla="*/ 2147483647 w 94"/>
              <a:gd name="T7" fmla="*/ 2147483647 h 119"/>
              <a:gd name="T8" fmla="*/ 2147483647 w 94"/>
              <a:gd name="T9" fmla="*/ 0 h 119"/>
              <a:gd name="T10" fmla="*/ 2147483647 w 94"/>
              <a:gd name="T11" fmla="*/ 2147483647 h 119"/>
              <a:gd name="T12" fmla="*/ 2147483647 w 94"/>
              <a:gd name="T13" fmla="*/ 2147483647 h 119"/>
              <a:gd name="T14" fmla="*/ 2147483647 w 94"/>
              <a:gd name="T15" fmla="*/ 2147483647 h 119"/>
              <a:gd name="T16" fmla="*/ 2147483647 w 94"/>
              <a:gd name="T17" fmla="*/ 2147483647 h 119"/>
              <a:gd name="T18" fmla="*/ 2147483647 w 94"/>
              <a:gd name="T19" fmla="*/ 2147483647 h 119"/>
              <a:gd name="T20" fmla="*/ 2147483647 w 94"/>
              <a:gd name="T21" fmla="*/ 2147483647 h 119"/>
              <a:gd name="T22" fmla="*/ 2147483647 w 94"/>
              <a:gd name="T23" fmla="*/ 2147483647 h 119"/>
              <a:gd name="T24" fmla="*/ 2147483647 w 94"/>
              <a:gd name="T25" fmla="*/ 2147483647 h 119"/>
              <a:gd name="T26" fmla="*/ 2147483647 w 94"/>
              <a:gd name="T27" fmla="*/ 2147483647 h 119"/>
              <a:gd name="T28" fmla="*/ 2147483647 w 94"/>
              <a:gd name="T29" fmla="*/ 2147483647 h 119"/>
              <a:gd name="T30" fmla="*/ 2147483647 w 94"/>
              <a:gd name="T31" fmla="*/ 2147483647 h 119"/>
              <a:gd name="T32" fmla="*/ 2147483647 w 94"/>
              <a:gd name="T33" fmla="*/ 2147483647 h 119"/>
              <a:gd name="T34" fmla="*/ 2147483647 w 94"/>
              <a:gd name="T35" fmla="*/ 2147483647 h 119"/>
              <a:gd name="T36" fmla="*/ 2147483647 w 94"/>
              <a:gd name="T37" fmla="*/ 2147483647 h 119"/>
              <a:gd name="T38" fmla="*/ 2147483647 w 94"/>
              <a:gd name="T39" fmla="*/ 2147483647 h 119"/>
              <a:gd name="T40" fmla="*/ 2147483647 w 94"/>
              <a:gd name="T41" fmla="*/ 2147483647 h 119"/>
              <a:gd name="T42" fmla="*/ 2147483647 w 94"/>
              <a:gd name="T43" fmla="*/ 2147483647 h 119"/>
              <a:gd name="T44" fmla="*/ 2147483647 w 94"/>
              <a:gd name="T45" fmla="*/ 2147483647 h 119"/>
              <a:gd name="T46" fmla="*/ 2147483647 w 94"/>
              <a:gd name="T47" fmla="*/ 2147483647 h 119"/>
              <a:gd name="T48" fmla="*/ 2147483647 w 94"/>
              <a:gd name="T49" fmla="*/ 2147483647 h 119"/>
              <a:gd name="T50" fmla="*/ 2147483647 w 94"/>
              <a:gd name="T51" fmla="*/ 2147483647 h 119"/>
              <a:gd name="T52" fmla="*/ 2147483647 w 94"/>
              <a:gd name="T53" fmla="*/ 2147483647 h 119"/>
              <a:gd name="T54" fmla="*/ 2147483647 w 94"/>
              <a:gd name="T55" fmla="*/ 2147483647 h 119"/>
              <a:gd name="T56" fmla="*/ 2147483647 w 94"/>
              <a:gd name="T57" fmla="*/ 2147483647 h 119"/>
              <a:gd name="T58" fmla="*/ 2147483647 w 94"/>
              <a:gd name="T59" fmla="*/ 2147483647 h 119"/>
              <a:gd name="T60" fmla="*/ 2147483647 w 94"/>
              <a:gd name="T61" fmla="*/ 2147483647 h 119"/>
              <a:gd name="T62" fmla="*/ 2147483647 w 94"/>
              <a:gd name="T63" fmla="*/ 2147483647 h 119"/>
              <a:gd name="T64" fmla="*/ 2147483647 w 94"/>
              <a:gd name="T65" fmla="*/ 2147483647 h 119"/>
              <a:gd name="T66" fmla="*/ 2147483647 w 94"/>
              <a:gd name="T67" fmla="*/ 2147483647 h 119"/>
              <a:gd name="T68" fmla="*/ 2147483647 w 94"/>
              <a:gd name="T69" fmla="*/ 2147483647 h 119"/>
              <a:gd name="T70" fmla="*/ 2147483647 w 94"/>
              <a:gd name="T71" fmla="*/ 2147483647 h 119"/>
              <a:gd name="T72" fmla="*/ 2147483647 w 94"/>
              <a:gd name="T73" fmla="*/ 2147483647 h 119"/>
              <a:gd name="T74" fmla="*/ 2147483647 w 94"/>
              <a:gd name="T75" fmla="*/ 2147483647 h 119"/>
              <a:gd name="T76" fmla="*/ 2147483647 w 94"/>
              <a:gd name="T77" fmla="*/ 2147483647 h 11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94" h="119">
                <a:moveTo>
                  <a:pt x="47" y="0"/>
                </a:moveTo>
                <a:lnTo>
                  <a:pt x="61" y="0"/>
                </a:lnTo>
                <a:lnTo>
                  <a:pt x="63" y="2"/>
                </a:lnTo>
                <a:lnTo>
                  <a:pt x="67" y="2"/>
                </a:lnTo>
                <a:lnTo>
                  <a:pt x="77" y="7"/>
                </a:lnTo>
                <a:lnTo>
                  <a:pt x="84" y="7"/>
                </a:lnTo>
                <a:lnTo>
                  <a:pt x="86" y="5"/>
                </a:lnTo>
                <a:lnTo>
                  <a:pt x="87" y="5"/>
                </a:lnTo>
                <a:lnTo>
                  <a:pt x="87" y="4"/>
                </a:lnTo>
                <a:lnTo>
                  <a:pt x="90" y="0"/>
                </a:lnTo>
                <a:lnTo>
                  <a:pt x="94" y="0"/>
                </a:lnTo>
                <a:lnTo>
                  <a:pt x="84" y="37"/>
                </a:lnTo>
                <a:lnTo>
                  <a:pt x="81" y="37"/>
                </a:lnTo>
                <a:lnTo>
                  <a:pt x="81" y="24"/>
                </a:lnTo>
                <a:lnTo>
                  <a:pt x="80" y="19"/>
                </a:lnTo>
                <a:lnTo>
                  <a:pt x="70" y="10"/>
                </a:lnTo>
                <a:lnTo>
                  <a:pt x="66" y="7"/>
                </a:lnTo>
                <a:lnTo>
                  <a:pt x="61" y="7"/>
                </a:lnTo>
                <a:lnTo>
                  <a:pt x="55" y="5"/>
                </a:lnTo>
                <a:lnTo>
                  <a:pt x="46" y="8"/>
                </a:lnTo>
                <a:lnTo>
                  <a:pt x="41" y="11"/>
                </a:lnTo>
                <a:lnTo>
                  <a:pt x="38" y="14"/>
                </a:lnTo>
                <a:lnTo>
                  <a:pt x="35" y="24"/>
                </a:lnTo>
                <a:lnTo>
                  <a:pt x="37" y="30"/>
                </a:lnTo>
                <a:lnTo>
                  <a:pt x="40" y="34"/>
                </a:lnTo>
                <a:lnTo>
                  <a:pt x="41" y="37"/>
                </a:lnTo>
                <a:lnTo>
                  <a:pt x="52" y="48"/>
                </a:lnTo>
                <a:lnTo>
                  <a:pt x="55" y="53"/>
                </a:lnTo>
                <a:lnTo>
                  <a:pt x="70" y="68"/>
                </a:lnTo>
                <a:lnTo>
                  <a:pt x="74" y="73"/>
                </a:lnTo>
                <a:lnTo>
                  <a:pt x="75" y="76"/>
                </a:lnTo>
                <a:lnTo>
                  <a:pt x="77" y="82"/>
                </a:lnTo>
                <a:lnTo>
                  <a:pt x="77" y="93"/>
                </a:lnTo>
                <a:lnTo>
                  <a:pt x="75" y="97"/>
                </a:lnTo>
                <a:lnTo>
                  <a:pt x="70" y="106"/>
                </a:lnTo>
                <a:lnTo>
                  <a:pt x="67" y="110"/>
                </a:lnTo>
                <a:lnTo>
                  <a:pt x="63" y="113"/>
                </a:lnTo>
                <a:lnTo>
                  <a:pt x="60" y="116"/>
                </a:lnTo>
                <a:lnTo>
                  <a:pt x="50" y="119"/>
                </a:lnTo>
                <a:lnTo>
                  <a:pt x="29" y="119"/>
                </a:lnTo>
                <a:lnTo>
                  <a:pt x="26" y="117"/>
                </a:lnTo>
                <a:lnTo>
                  <a:pt x="17" y="114"/>
                </a:lnTo>
                <a:lnTo>
                  <a:pt x="15" y="113"/>
                </a:lnTo>
                <a:lnTo>
                  <a:pt x="12" y="113"/>
                </a:lnTo>
                <a:lnTo>
                  <a:pt x="10" y="111"/>
                </a:lnTo>
                <a:lnTo>
                  <a:pt x="7" y="113"/>
                </a:lnTo>
                <a:lnTo>
                  <a:pt x="6" y="114"/>
                </a:lnTo>
                <a:lnTo>
                  <a:pt x="3" y="119"/>
                </a:lnTo>
                <a:lnTo>
                  <a:pt x="0" y="119"/>
                </a:lnTo>
                <a:lnTo>
                  <a:pt x="9" y="76"/>
                </a:lnTo>
                <a:lnTo>
                  <a:pt x="12" y="76"/>
                </a:lnTo>
                <a:lnTo>
                  <a:pt x="12" y="93"/>
                </a:lnTo>
                <a:lnTo>
                  <a:pt x="14" y="99"/>
                </a:lnTo>
                <a:lnTo>
                  <a:pt x="20" y="108"/>
                </a:lnTo>
                <a:lnTo>
                  <a:pt x="24" y="111"/>
                </a:lnTo>
                <a:lnTo>
                  <a:pt x="27" y="114"/>
                </a:lnTo>
                <a:lnTo>
                  <a:pt x="34" y="116"/>
                </a:lnTo>
                <a:lnTo>
                  <a:pt x="40" y="116"/>
                </a:lnTo>
                <a:lnTo>
                  <a:pt x="52" y="113"/>
                </a:lnTo>
                <a:lnTo>
                  <a:pt x="58" y="108"/>
                </a:lnTo>
                <a:lnTo>
                  <a:pt x="60" y="105"/>
                </a:lnTo>
                <a:lnTo>
                  <a:pt x="61" y="100"/>
                </a:lnTo>
                <a:lnTo>
                  <a:pt x="63" y="97"/>
                </a:lnTo>
                <a:lnTo>
                  <a:pt x="63" y="88"/>
                </a:lnTo>
                <a:lnTo>
                  <a:pt x="60" y="82"/>
                </a:lnTo>
                <a:lnTo>
                  <a:pt x="55" y="76"/>
                </a:lnTo>
                <a:lnTo>
                  <a:pt x="49" y="67"/>
                </a:lnTo>
                <a:lnTo>
                  <a:pt x="38" y="56"/>
                </a:lnTo>
                <a:lnTo>
                  <a:pt x="29" y="50"/>
                </a:lnTo>
                <a:lnTo>
                  <a:pt x="27" y="47"/>
                </a:lnTo>
                <a:lnTo>
                  <a:pt x="24" y="43"/>
                </a:lnTo>
                <a:lnTo>
                  <a:pt x="21" y="34"/>
                </a:lnTo>
                <a:lnTo>
                  <a:pt x="21" y="30"/>
                </a:lnTo>
                <a:lnTo>
                  <a:pt x="23" y="22"/>
                </a:lnTo>
                <a:lnTo>
                  <a:pt x="26" y="16"/>
                </a:lnTo>
                <a:lnTo>
                  <a:pt x="30" y="10"/>
                </a:lnTo>
                <a:lnTo>
                  <a:pt x="35" y="5"/>
                </a:lnTo>
                <a:lnTo>
                  <a:pt x="41" y="2"/>
                </a:lnTo>
                <a:lnTo>
                  <a:pt x="4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8560" name="Freeform 579"/>
          <p:cNvSpPr>
            <a:spLocks noEditPoints="1"/>
          </p:cNvSpPr>
          <p:nvPr/>
        </p:nvSpPr>
        <p:spPr bwMode="auto">
          <a:xfrm>
            <a:off x="4686300" y="4857750"/>
            <a:ext cx="73025" cy="25400"/>
          </a:xfrm>
          <a:custGeom>
            <a:avLst/>
            <a:gdLst>
              <a:gd name="T0" fmla="*/ 0 w 91"/>
              <a:gd name="T1" fmla="*/ 2147483647 h 32"/>
              <a:gd name="T2" fmla="*/ 2147483647 w 91"/>
              <a:gd name="T3" fmla="*/ 2147483647 h 32"/>
              <a:gd name="T4" fmla="*/ 2147483647 w 91"/>
              <a:gd name="T5" fmla="*/ 2147483647 h 32"/>
              <a:gd name="T6" fmla="*/ 0 w 91"/>
              <a:gd name="T7" fmla="*/ 2147483647 h 32"/>
              <a:gd name="T8" fmla="*/ 0 w 91"/>
              <a:gd name="T9" fmla="*/ 2147483647 h 32"/>
              <a:gd name="T10" fmla="*/ 0 w 91"/>
              <a:gd name="T11" fmla="*/ 0 h 32"/>
              <a:gd name="T12" fmla="*/ 2147483647 w 91"/>
              <a:gd name="T13" fmla="*/ 0 h 32"/>
              <a:gd name="T14" fmla="*/ 2147483647 w 91"/>
              <a:gd name="T15" fmla="*/ 2147483647 h 32"/>
              <a:gd name="T16" fmla="*/ 0 w 91"/>
              <a:gd name="T17" fmla="*/ 2147483647 h 32"/>
              <a:gd name="T18" fmla="*/ 0 w 91"/>
              <a:gd name="T19" fmla="*/ 0 h 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1" h="32">
                <a:moveTo>
                  <a:pt x="0" y="28"/>
                </a:moveTo>
                <a:lnTo>
                  <a:pt x="91" y="28"/>
                </a:lnTo>
                <a:lnTo>
                  <a:pt x="91" y="32"/>
                </a:lnTo>
                <a:lnTo>
                  <a:pt x="0" y="32"/>
                </a:lnTo>
                <a:lnTo>
                  <a:pt x="0" y="28"/>
                </a:lnTo>
                <a:close/>
                <a:moveTo>
                  <a:pt x="0" y="0"/>
                </a:moveTo>
                <a:lnTo>
                  <a:pt x="91" y="0"/>
                </a:lnTo>
                <a:lnTo>
                  <a:pt x="91" y="6"/>
                </a:ln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8561" name="Freeform 580"/>
          <p:cNvSpPr>
            <a:spLocks/>
          </p:cNvSpPr>
          <p:nvPr/>
        </p:nvSpPr>
        <p:spPr bwMode="auto">
          <a:xfrm>
            <a:off x="4770438" y="4852988"/>
            <a:ext cx="63500" cy="61912"/>
          </a:xfrm>
          <a:custGeom>
            <a:avLst/>
            <a:gdLst>
              <a:gd name="T0" fmla="*/ 2147483647 w 80"/>
              <a:gd name="T1" fmla="*/ 0 h 79"/>
              <a:gd name="T2" fmla="*/ 2147483647 w 80"/>
              <a:gd name="T3" fmla="*/ 2147483647 h 79"/>
              <a:gd name="T4" fmla="*/ 2147483647 w 80"/>
              <a:gd name="T5" fmla="*/ 2147483647 h 79"/>
              <a:gd name="T6" fmla="*/ 2147483647 w 80"/>
              <a:gd name="T7" fmla="*/ 2147483647 h 79"/>
              <a:gd name="T8" fmla="*/ 2147483647 w 80"/>
              <a:gd name="T9" fmla="*/ 2147483647 h 79"/>
              <a:gd name="T10" fmla="*/ 2147483647 w 80"/>
              <a:gd name="T11" fmla="*/ 2147483647 h 79"/>
              <a:gd name="T12" fmla="*/ 2147483647 w 80"/>
              <a:gd name="T13" fmla="*/ 2147483647 h 79"/>
              <a:gd name="T14" fmla="*/ 2147483647 w 80"/>
              <a:gd name="T15" fmla="*/ 2147483647 h 79"/>
              <a:gd name="T16" fmla="*/ 2147483647 w 80"/>
              <a:gd name="T17" fmla="*/ 2147483647 h 79"/>
              <a:gd name="T18" fmla="*/ 2147483647 w 80"/>
              <a:gd name="T19" fmla="*/ 2147483647 h 79"/>
              <a:gd name="T20" fmla="*/ 2147483647 w 80"/>
              <a:gd name="T21" fmla="*/ 2147483647 h 79"/>
              <a:gd name="T22" fmla="*/ 2147483647 w 80"/>
              <a:gd name="T23" fmla="*/ 2147483647 h 79"/>
              <a:gd name="T24" fmla="*/ 2147483647 w 80"/>
              <a:gd name="T25" fmla="*/ 2147483647 h 79"/>
              <a:gd name="T26" fmla="*/ 2147483647 w 80"/>
              <a:gd name="T27" fmla="*/ 2147483647 h 79"/>
              <a:gd name="T28" fmla="*/ 2147483647 w 80"/>
              <a:gd name="T29" fmla="*/ 2147483647 h 79"/>
              <a:gd name="T30" fmla="*/ 2147483647 w 80"/>
              <a:gd name="T31" fmla="*/ 2147483647 h 79"/>
              <a:gd name="T32" fmla="*/ 2147483647 w 80"/>
              <a:gd name="T33" fmla="*/ 2147483647 h 79"/>
              <a:gd name="T34" fmla="*/ 2147483647 w 80"/>
              <a:gd name="T35" fmla="*/ 2147483647 h 79"/>
              <a:gd name="T36" fmla="*/ 2147483647 w 80"/>
              <a:gd name="T37" fmla="*/ 2147483647 h 79"/>
              <a:gd name="T38" fmla="*/ 2147483647 w 80"/>
              <a:gd name="T39" fmla="*/ 2147483647 h 79"/>
              <a:gd name="T40" fmla="*/ 2147483647 w 80"/>
              <a:gd name="T41" fmla="*/ 2147483647 h 79"/>
              <a:gd name="T42" fmla="*/ 2147483647 w 80"/>
              <a:gd name="T43" fmla="*/ 2147483647 h 79"/>
              <a:gd name="T44" fmla="*/ 2147483647 w 80"/>
              <a:gd name="T45" fmla="*/ 2147483647 h 79"/>
              <a:gd name="T46" fmla="*/ 2147483647 w 80"/>
              <a:gd name="T47" fmla="*/ 2147483647 h 79"/>
              <a:gd name="T48" fmla="*/ 2147483647 w 80"/>
              <a:gd name="T49" fmla="*/ 2147483647 h 79"/>
              <a:gd name="T50" fmla="*/ 2147483647 w 80"/>
              <a:gd name="T51" fmla="*/ 2147483647 h 79"/>
              <a:gd name="T52" fmla="*/ 2147483647 w 80"/>
              <a:gd name="T53" fmla="*/ 2147483647 h 79"/>
              <a:gd name="T54" fmla="*/ 2147483647 w 80"/>
              <a:gd name="T55" fmla="*/ 2147483647 h 79"/>
              <a:gd name="T56" fmla="*/ 2147483647 w 80"/>
              <a:gd name="T57" fmla="*/ 2147483647 h 79"/>
              <a:gd name="T58" fmla="*/ 2147483647 w 80"/>
              <a:gd name="T59" fmla="*/ 2147483647 h 79"/>
              <a:gd name="T60" fmla="*/ 2147483647 w 80"/>
              <a:gd name="T61" fmla="*/ 2147483647 h 79"/>
              <a:gd name="T62" fmla="*/ 2147483647 w 80"/>
              <a:gd name="T63" fmla="*/ 2147483647 h 79"/>
              <a:gd name="T64" fmla="*/ 2147483647 w 80"/>
              <a:gd name="T65" fmla="*/ 2147483647 h 79"/>
              <a:gd name="T66" fmla="*/ 2147483647 w 80"/>
              <a:gd name="T67" fmla="*/ 2147483647 h 79"/>
              <a:gd name="T68" fmla="*/ 2147483647 w 80"/>
              <a:gd name="T69" fmla="*/ 0 h 7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80" h="79">
                <a:moveTo>
                  <a:pt x="22" y="0"/>
                </a:moveTo>
                <a:lnTo>
                  <a:pt x="29" y="0"/>
                </a:lnTo>
                <a:lnTo>
                  <a:pt x="32" y="2"/>
                </a:lnTo>
                <a:lnTo>
                  <a:pt x="34" y="3"/>
                </a:lnTo>
                <a:lnTo>
                  <a:pt x="34" y="13"/>
                </a:lnTo>
                <a:lnTo>
                  <a:pt x="31" y="25"/>
                </a:lnTo>
                <a:lnTo>
                  <a:pt x="19" y="62"/>
                </a:lnTo>
                <a:lnTo>
                  <a:pt x="19" y="68"/>
                </a:lnTo>
                <a:lnTo>
                  <a:pt x="20" y="68"/>
                </a:lnTo>
                <a:lnTo>
                  <a:pt x="20" y="70"/>
                </a:lnTo>
                <a:lnTo>
                  <a:pt x="25" y="70"/>
                </a:lnTo>
                <a:lnTo>
                  <a:pt x="26" y="68"/>
                </a:lnTo>
                <a:lnTo>
                  <a:pt x="32" y="65"/>
                </a:lnTo>
                <a:lnTo>
                  <a:pt x="34" y="62"/>
                </a:lnTo>
                <a:lnTo>
                  <a:pt x="39" y="59"/>
                </a:lnTo>
                <a:lnTo>
                  <a:pt x="42" y="54"/>
                </a:lnTo>
                <a:lnTo>
                  <a:pt x="51" y="42"/>
                </a:lnTo>
                <a:lnTo>
                  <a:pt x="54" y="36"/>
                </a:lnTo>
                <a:lnTo>
                  <a:pt x="60" y="25"/>
                </a:lnTo>
                <a:lnTo>
                  <a:pt x="65" y="11"/>
                </a:lnTo>
                <a:lnTo>
                  <a:pt x="66" y="2"/>
                </a:lnTo>
                <a:lnTo>
                  <a:pt x="80" y="2"/>
                </a:lnTo>
                <a:lnTo>
                  <a:pt x="65" y="54"/>
                </a:lnTo>
                <a:lnTo>
                  <a:pt x="63" y="59"/>
                </a:lnTo>
                <a:lnTo>
                  <a:pt x="63" y="63"/>
                </a:lnTo>
                <a:lnTo>
                  <a:pt x="62" y="66"/>
                </a:lnTo>
                <a:lnTo>
                  <a:pt x="62" y="70"/>
                </a:lnTo>
                <a:lnTo>
                  <a:pt x="65" y="70"/>
                </a:lnTo>
                <a:lnTo>
                  <a:pt x="71" y="63"/>
                </a:lnTo>
                <a:lnTo>
                  <a:pt x="74" y="59"/>
                </a:lnTo>
                <a:lnTo>
                  <a:pt x="75" y="60"/>
                </a:lnTo>
                <a:lnTo>
                  <a:pt x="72" y="66"/>
                </a:lnTo>
                <a:lnTo>
                  <a:pt x="69" y="70"/>
                </a:lnTo>
                <a:lnTo>
                  <a:pt x="66" y="74"/>
                </a:lnTo>
                <a:lnTo>
                  <a:pt x="60" y="77"/>
                </a:lnTo>
                <a:lnTo>
                  <a:pt x="59" y="79"/>
                </a:lnTo>
                <a:lnTo>
                  <a:pt x="51" y="79"/>
                </a:lnTo>
                <a:lnTo>
                  <a:pt x="49" y="77"/>
                </a:lnTo>
                <a:lnTo>
                  <a:pt x="46" y="71"/>
                </a:lnTo>
                <a:lnTo>
                  <a:pt x="48" y="70"/>
                </a:lnTo>
                <a:lnTo>
                  <a:pt x="48" y="68"/>
                </a:lnTo>
                <a:lnTo>
                  <a:pt x="49" y="65"/>
                </a:lnTo>
                <a:lnTo>
                  <a:pt x="52" y="56"/>
                </a:lnTo>
                <a:lnTo>
                  <a:pt x="55" y="39"/>
                </a:lnTo>
                <a:lnTo>
                  <a:pt x="43" y="57"/>
                </a:lnTo>
                <a:lnTo>
                  <a:pt x="32" y="70"/>
                </a:lnTo>
                <a:lnTo>
                  <a:pt x="26" y="74"/>
                </a:lnTo>
                <a:lnTo>
                  <a:pt x="20" y="77"/>
                </a:lnTo>
                <a:lnTo>
                  <a:pt x="14" y="79"/>
                </a:lnTo>
                <a:lnTo>
                  <a:pt x="11" y="79"/>
                </a:lnTo>
                <a:lnTo>
                  <a:pt x="8" y="77"/>
                </a:lnTo>
                <a:lnTo>
                  <a:pt x="6" y="76"/>
                </a:lnTo>
                <a:lnTo>
                  <a:pt x="3" y="70"/>
                </a:lnTo>
                <a:lnTo>
                  <a:pt x="3" y="66"/>
                </a:lnTo>
                <a:lnTo>
                  <a:pt x="6" y="57"/>
                </a:lnTo>
                <a:lnTo>
                  <a:pt x="9" y="50"/>
                </a:lnTo>
                <a:lnTo>
                  <a:pt x="19" y="23"/>
                </a:lnTo>
                <a:lnTo>
                  <a:pt x="20" y="19"/>
                </a:lnTo>
                <a:lnTo>
                  <a:pt x="20" y="10"/>
                </a:lnTo>
                <a:lnTo>
                  <a:pt x="19" y="10"/>
                </a:lnTo>
                <a:lnTo>
                  <a:pt x="19" y="8"/>
                </a:lnTo>
                <a:lnTo>
                  <a:pt x="12" y="11"/>
                </a:lnTo>
                <a:lnTo>
                  <a:pt x="11" y="11"/>
                </a:lnTo>
                <a:lnTo>
                  <a:pt x="9" y="13"/>
                </a:lnTo>
                <a:lnTo>
                  <a:pt x="8" y="16"/>
                </a:lnTo>
                <a:lnTo>
                  <a:pt x="3" y="19"/>
                </a:lnTo>
                <a:lnTo>
                  <a:pt x="0" y="17"/>
                </a:lnTo>
                <a:lnTo>
                  <a:pt x="11" y="7"/>
                </a:lnTo>
                <a:lnTo>
                  <a:pt x="17" y="3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8562" name="Freeform 581"/>
          <p:cNvSpPr>
            <a:spLocks/>
          </p:cNvSpPr>
          <p:nvPr/>
        </p:nvSpPr>
        <p:spPr bwMode="auto">
          <a:xfrm>
            <a:off x="4843463" y="4819650"/>
            <a:ext cx="50800" cy="122238"/>
          </a:xfrm>
          <a:custGeom>
            <a:avLst/>
            <a:gdLst>
              <a:gd name="T0" fmla="*/ 2147483647 w 63"/>
              <a:gd name="T1" fmla="*/ 0 h 154"/>
              <a:gd name="T2" fmla="*/ 2147483647 w 63"/>
              <a:gd name="T3" fmla="*/ 2147483647 h 154"/>
              <a:gd name="T4" fmla="*/ 2147483647 w 63"/>
              <a:gd name="T5" fmla="*/ 2147483647 h 154"/>
              <a:gd name="T6" fmla="*/ 2147483647 w 63"/>
              <a:gd name="T7" fmla="*/ 2147483647 h 154"/>
              <a:gd name="T8" fmla="*/ 2147483647 w 63"/>
              <a:gd name="T9" fmla="*/ 2147483647 h 154"/>
              <a:gd name="T10" fmla="*/ 2147483647 w 63"/>
              <a:gd name="T11" fmla="*/ 2147483647 h 154"/>
              <a:gd name="T12" fmla="*/ 2147483647 w 63"/>
              <a:gd name="T13" fmla="*/ 2147483647 h 154"/>
              <a:gd name="T14" fmla="*/ 2147483647 w 63"/>
              <a:gd name="T15" fmla="*/ 2147483647 h 154"/>
              <a:gd name="T16" fmla="*/ 2147483647 w 63"/>
              <a:gd name="T17" fmla="*/ 2147483647 h 154"/>
              <a:gd name="T18" fmla="*/ 2147483647 w 63"/>
              <a:gd name="T19" fmla="*/ 2147483647 h 154"/>
              <a:gd name="T20" fmla="*/ 2147483647 w 63"/>
              <a:gd name="T21" fmla="*/ 2147483647 h 154"/>
              <a:gd name="T22" fmla="*/ 2147483647 w 63"/>
              <a:gd name="T23" fmla="*/ 2147483647 h 154"/>
              <a:gd name="T24" fmla="*/ 2147483647 w 63"/>
              <a:gd name="T25" fmla="*/ 2147483647 h 154"/>
              <a:gd name="T26" fmla="*/ 0 w 63"/>
              <a:gd name="T27" fmla="*/ 2147483647 h 154"/>
              <a:gd name="T28" fmla="*/ 2147483647 w 63"/>
              <a:gd name="T29" fmla="*/ 2147483647 h 154"/>
              <a:gd name="T30" fmla="*/ 2147483647 w 63"/>
              <a:gd name="T31" fmla="*/ 2147483647 h 154"/>
              <a:gd name="T32" fmla="*/ 2147483647 w 63"/>
              <a:gd name="T33" fmla="*/ 2147483647 h 154"/>
              <a:gd name="T34" fmla="*/ 2147483647 w 63"/>
              <a:gd name="T35" fmla="*/ 0 h 15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3" h="154">
                <a:moveTo>
                  <a:pt x="62" y="0"/>
                </a:moveTo>
                <a:lnTo>
                  <a:pt x="63" y="3"/>
                </a:lnTo>
                <a:lnTo>
                  <a:pt x="49" y="15"/>
                </a:lnTo>
                <a:lnTo>
                  <a:pt x="38" y="28"/>
                </a:lnTo>
                <a:lnTo>
                  <a:pt x="28" y="46"/>
                </a:lnTo>
                <a:lnTo>
                  <a:pt x="18" y="69"/>
                </a:lnTo>
                <a:lnTo>
                  <a:pt x="12" y="94"/>
                </a:lnTo>
                <a:lnTo>
                  <a:pt x="11" y="117"/>
                </a:lnTo>
                <a:lnTo>
                  <a:pt x="12" y="134"/>
                </a:lnTo>
                <a:lnTo>
                  <a:pt x="18" y="152"/>
                </a:lnTo>
                <a:lnTo>
                  <a:pt x="17" y="154"/>
                </a:lnTo>
                <a:lnTo>
                  <a:pt x="9" y="137"/>
                </a:lnTo>
                <a:lnTo>
                  <a:pt x="3" y="120"/>
                </a:lnTo>
                <a:lnTo>
                  <a:pt x="0" y="98"/>
                </a:lnTo>
                <a:lnTo>
                  <a:pt x="3" y="72"/>
                </a:lnTo>
                <a:lnTo>
                  <a:pt x="12" y="49"/>
                </a:lnTo>
                <a:lnTo>
                  <a:pt x="31" y="25"/>
                </a:lnTo>
                <a:lnTo>
                  <a:pt x="6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8563" name="Freeform 582"/>
          <p:cNvSpPr>
            <a:spLocks/>
          </p:cNvSpPr>
          <p:nvPr/>
        </p:nvSpPr>
        <p:spPr bwMode="auto">
          <a:xfrm>
            <a:off x="4884738" y="4835525"/>
            <a:ext cx="36512" cy="79375"/>
          </a:xfrm>
          <a:custGeom>
            <a:avLst/>
            <a:gdLst>
              <a:gd name="T0" fmla="*/ 2147483647 w 46"/>
              <a:gd name="T1" fmla="*/ 0 h 100"/>
              <a:gd name="T2" fmla="*/ 2147483647 w 46"/>
              <a:gd name="T3" fmla="*/ 0 h 100"/>
              <a:gd name="T4" fmla="*/ 2147483647 w 46"/>
              <a:gd name="T5" fmla="*/ 2147483647 h 100"/>
              <a:gd name="T6" fmla="*/ 2147483647 w 46"/>
              <a:gd name="T7" fmla="*/ 2147483647 h 100"/>
              <a:gd name="T8" fmla="*/ 2147483647 w 46"/>
              <a:gd name="T9" fmla="*/ 2147483647 h 100"/>
              <a:gd name="T10" fmla="*/ 2147483647 w 46"/>
              <a:gd name="T11" fmla="*/ 2147483647 h 100"/>
              <a:gd name="T12" fmla="*/ 2147483647 w 46"/>
              <a:gd name="T13" fmla="*/ 2147483647 h 100"/>
              <a:gd name="T14" fmla="*/ 2147483647 w 46"/>
              <a:gd name="T15" fmla="*/ 2147483647 h 100"/>
              <a:gd name="T16" fmla="*/ 2147483647 w 46"/>
              <a:gd name="T17" fmla="*/ 2147483647 h 100"/>
              <a:gd name="T18" fmla="*/ 2147483647 w 46"/>
              <a:gd name="T19" fmla="*/ 2147483647 h 100"/>
              <a:gd name="T20" fmla="*/ 2147483647 w 46"/>
              <a:gd name="T21" fmla="*/ 2147483647 h 100"/>
              <a:gd name="T22" fmla="*/ 2147483647 w 46"/>
              <a:gd name="T23" fmla="*/ 2147483647 h 100"/>
              <a:gd name="T24" fmla="*/ 2147483647 w 46"/>
              <a:gd name="T25" fmla="*/ 2147483647 h 100"/>
              <a:gd name="T26" fmla="*/ 2147483647 w 46"/>
              <a:gd name="T27" fmla="*/ 2147483647 h 100"/>
              <a:gd name="T28" fmla="*/ 2147483647 w 46"/>
              <a:gd name="T29" fmla="*/ 2147483647 h 100"/>
              <a:gd name="T30" fmla="*/ 2147483647 w 46"/>
              <a:gd name="T31" fmla="*/ 2147483647 h 100"/>
              <a:gd name="T32" fmla="*/ 2147483647 w 46"/>
              <a:gd name="T33" fmla="*/ 2147483647 h 100"/>
              <a:gd name="T34" fmla="*/ 2147483647 w 46"/>
              <a:gd name="T35" fmla="*/ 2147483647 h 100"/>
              <a:gd name="T36" fmla="*/ 2147483647 w 46"/>
              <a:gd name="T37" fmla="*/ 2147483647 h 100"/>
              <a:gd name="T38" fmla="*/ 2147483647 w 46"/>
              <a:gd name="T39" fmla="*/ 2147483647 h 100"/>
              <a:gd name="T40" fmla="*/ 2147483647 w 46"/>
              <a:gd name="T41" fmla="*/ 2147483647 h 100"/>
              <a:gd name="T42" fmla="*/ 2147483647 w 46"/>
              <a:gd name="T43" fmla="*/ 2147483647 h 100"/>
              <a:gd name="T44" fmla="*/ 2147483647 w 46"/>
              <a:gd name="T45" fmla="*/ 2147483647 h 100"/>
              <a:gd name="T46" fmla="*/ 2147483647 w 46"/>
              <a:gd name="T47" fmla="*/ 2147483647 h 100"/>
              <a:gd name="T48" fmla="*/ 0 w 46"/>
              <a:gd name="T49" fmla="*/ 2147483647 h 100"/>
              <a:gd name="T50" fmla="*/ 0 w 46"/>
              <a:gd name="T51" fmla="*/ 2147483647 h 100"/>
              <a:gd name="T52" fmla="*/ 2147483647 w 46"/>
              <a:gd name="T53" fmla="*/ 2147483647 h 100"/>
              <a:gd name="T54" fmla="*/ 2147483647 w 46"/>
              <a:gd name="T55" fmla="*/ 2147483647 h 100"/>
              <a:gd name="T56" fmla="*/ 2147483647 w 46"/>
              <a:gd name="T57" fmla="*/ 2147483647 h 100"/>
              <a:gd name="T58" fmla="*/ 2147483647 w 46"/>
              <a:gd name="T59" fmla="*/ 2147483647 h 100"/>
              <a:gd name="T60" fmla="*/ 2147483647 w 46"/>
              <a:gd name="T61" fmla="*/ 2147483647 h 100"/>
              <a:gd name="T62" fmla="*/ 2147483647 w 46"/>
              <a:gd name="T63" fmla="*/ 2147483647 h 100"/>
              <a:gd name="T64" fmla="*/ 2147483647 w 46"/>
              <a:gd name="T65" fmla="*/ 2147483647 h 100"/>
              <a:gd name="T66" fmla="*/ 2147483647 w 46"/>
              <a:gd name="T67" fmla="*/ 2147483647 h 100"/>
              <a:gd name="T68" fmla="*/ 2147483647 w 46"/>
              <a:gd name="T69" fmla="*/ 2147483647 h 100"/>
              <a:gd name="T70" fmla="*/ 2147483647 w 46"/>
              <a:gd name="T71" fmla="*/ 2147483647 h 100"/>
              <a:gd name="T72" fmla="*/ 2147483647 w 46"/>
              <a:gd name="T73" fmla="*/ 0 h 10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6" h="100">
                <a:moveTo>
                  <a:pt x="34" y="0"/>
                </a:moveTo>
                <a:lnTo>
                  <a:pt x="40" y="0"/>
                </a:lnTo>
                <a:lnTo>
                  <a:pt x="32" y="23"/>
                </a:lnTo>
                <a:lnTo>
                  <a:pt x="46" y="23"/>
                </a:lnTo>
                <a:lnTo>
                  <a:pt x="46" y="26"/>
                </a:lnTo>
                <a:lnTo>
                  <a:pt x="31" y="26"/>
                </a:lnTo>
                <a:lnTo>
                  <a:pt x="15" y="78"/>
                </a:lnTo>
                <a:lnTo>
                  <a:pt x="15" y="83"/>
                </a:lnTo>
                <a:lnTo>
                  <a:pt x="14" y="86"/>
                </a:lnTo>
                <a:lnTo>
                  <a:pt x="14" y="92"/>
                </a:lnTo>
                <a:lnTo>
                  <a:pt x="17" y="92"/>
                </a:lnTo>
                <a:lnTo>
                  <a:pt x="20" y="89"/>
                </a:lnTo>
                <a:lnTo>
                  <a:pt x="21" y="89"/>
                </a:lnTo>
                <a:lnTo>
                  <a:pt x="23" y="87"/>
                </a:lnTo>
                <a:lnTo>
                  <a:pt x="24" y="84"/>
                </a:lnTo>
                <a:lnTo>
                  <a:pt x="29" y="80"/>
                </a:lnTo>
                <a:lnTo>
                  <a:pt x="31" y="81"/>
                </a:lnTo>
                <a:lnTo>
                  <a:pt x="26" y="87"/>
                </a:lnTo>
                <a:lnTo>
                  <a:pt x="23" y="91"/>
                </a:lnTo>
                <a:lnTo>
                  <a:pt x="20" y="95"/>
                </a:lnTo>
                <a:lnTo>
                  <a:pt x="15" y="97"/>
                </a:lnTo>
                <a:lnTo>
                  <a:pt x="12" y="100"/>
                </a:lnTo>
                <a:lnTo>
                  <a:pt x="4" y="100"/>
                </a:lnTo>
                <a:lnTo>
                  <a:pt x="1" y="98"/>
                </a:lnTo>
                <a:lnTo>
                  <a:pt x="0" y="95"/>
                </a:lnTo>
                <a:lnTo>
                  <a:pt x="0" y="89"/>
                </a:lnTo>
                <a:lnTo>
                  <a:pt x="1" y="86"/>
                </a:lnTo>
                <a:lnTo>
                  <a:pt x="1" y="81"/>
                </a:lnTo>
                <a:lnTo>
                  <a:pt x="3" y="77"/>
                </a:lnTo>
                <a:lnTo>
                  <a:pt x="18" y="26"/>
                </a:lnTo>
                <a:lnTo>
                  <a:pt x="3" y="26"/>
                </a:lnTo>
                <a:lnTo>
                  <a:pt x="4" y="24"/>
                </a:lnTo>
                <a:lnTo>
                  <a:pt x="14" y="21"/>
                </a:lnTo>
                <a:lnTo>
                  <a:pt x="21" y="17"/>
                </a:lnTo>
                <a:lnTo>
                  <a:pt x="27" y="11"/>
                </a:lnTo>
                <a:lnTo>
                  <a:pt x="31" y="5"/>
                </a:lnTo>
                <a:lnTo>
                  <a:pt x="3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8564" name="Freeform 583"/>
          <p:cNvSpPr>
            <a:spLocks/>
          </p:cNvSpPr>
          <p:nvPr/>
        </p:nvSpPr>
        <p:spPr bwMode="auto">
          <a:xfrm>
            <a:off x="4903788" y="4819650"/>
            <a:ext cx="50800" cy="122238"/>
          </a:xfrm>
          <a:custGeom>
            <a:avLst/>
            <a:gdLst>
              <a:gd name="T0" fmla="*/ 2147483647 w 63"/>
              <a:gd name="T1" fmla="*/ 0 h 154"/>
              <a:gd name="T2" fmla="*/ 2147483647 w 63"/>
              <a:gd name="T3" fmla="*/ 2147483647 h 154"/>
              <a:gd name="T4" fmla="*/ 2147483647 w 63"/>
              <a:gd name="T5" fmla="*/ 2147483647 h 154"/>
              <a:gd name="T6" fmla="*/ 2147483647 w 63"/>
              <a:gd name="T7" fmla="*/ 2147483647 h 154"/>
              <a:gd name="T8" fmla="*/ 2147483647 w 63"/>
              <a:gd name="T9" fmla="*/ 2147483647 h 154"/>
              <a:gd name="T10" fmla="*/ 2147483647 w 63"/>
              <a:gd name="T11" fmla="*/ 2147483647 h 154"/>
              <a:gd name="T12" fmla="*/ 2147483647 w 63"/>
              <a:gd name="T13" fmla="*/ 2147483647 h 154"/>
              <a:gd name="T14" fmla="*/ 2147483647 w 63"/>
              <a:gd name="T15" fmla="*/ 2147483647 h 154"/>
              <a:gd name="T16" fmla="*/ 2147483647 w 63"/>
              <a:gd name="T17" fmla="*/ 2147483647 h 154"/>
              <a:gd name="T18" fmla="*/ 0 w 63"/>
              <a:gd name="T19" fmla="*/ 2147483647 h 154"/>
              <a:gd name="T20" fmla="*/ 2147483647 w 63"/>
              <a:gd name="T21" fmla="*/ 2147483647 h 154"/>
              <a:gd name="T22" fmla="*/ 2147483647 w 63"/>
              <a:gd name="T23" fmla="*/ 2147483647 h 154"/>
              <a:gd name="T24" fmla="*/ 2147483647 w 63"/>
              <a:gd name="T25" fmla="*/ 2147483647 h 154"/>
              <a:gd name="T26" fmla="*/ 2147483647 w 63"/>
              <a:gd name="T27" fmla="*/ 2147483647 h 154"/>
              <a:gd name="T28" fmla="*/ 2147483647 w 63"/>
              <a:gd name="T29" fmla="*/ 2147483647 h 154"/>
              <a:gd name="T30" fmla="*/ 2147483647 w 63"/>
              <a:gd name="T31" fmla="*/ 2147483647 h 154"/>
              <a:gd name="T32" fmla="*/ 2147483647 w 63"/>
              <a:gd name="T33" fmla="*/ 2147483647 h 154"/>
              <a:gd name="T34" fmla="*/ 2147483647 w 63"/>
              <a:gd name="T35" fmla="*/ 2147483647 h 154"/>
              <a:gd name="T36" fmla="*/ 2147483647 w 63"/>
              <a:gd name="T37" fmla="*/ 0 h 1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3" h="154">
                <a:moveTo>
                  <a:pt x="48" y="0"/>
                </a:moveTo>
                <a:lnTo>
                  <a:pt x="56" y="17"/>
                </a:lnTo>
                <a:lnTo>
                  <a:pt x="60" y="32"/>
                </a:lnTo>
                <a:lnTo>
                  <a:pt x="63" y="44"/>
                </a:lnTo>
                <a:lnTo>
                  <a:pt x="63" y="55"/>
                </a:lnTo>
                <a:lnTo>
                  <a:pt x="60" y="81"/>
                </a:lnTo>
                <a:lnTo>
                  <a:pt x="51" y="104"/>
                </a:lnTo>
                <a:lnTo>
                  <a:pt x="31" y="131"/>
                </a:lnTo>
                <a:lnTo>
                  <a:pt x="2" y="154"/>
                </a:lnTo>
                <a:lnTo>
                  <a:pt x="0" y="152"/>
                </a:lnTo>
                <a:lnTo>
                  <a:pt x="14" y="140"/>
                </a:lnTo>
                <a:lnTo>
                  <a:pt x="27" y="126"/>
                </a:lnTo>
                <a:lnTo>
                  <a:pt x="37" y="107"/>
                </a:lnTo>
                <a:lnTo>
                  <a:pt x="47" y="84"/>
                </a:lnTo>
                <a:lnTo>
                  <a:pt x="51" y="60"/>
                </a:lnTo>
                <a:lnTo>
                  <a:pt x="53" y="37"/>
                </a:lnTo>
                <a:lnTo>
                  <a:pt x="51" y="20"/>
                </a:lnTo>
                <a:lnTo>
                  <a:pt x="47" y="1"/>
                </a:lnTo>
                <a:lnTo>
                  <a:pt x="4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grpSp>
        <p:nvGrpSpPr>
          <p:cNvPr id="18565" name="Group 944"/>
          <p:cNvGrpSpPr>
            <a:grpSpLocks/>
          </p:cNvGrpSpPr>
          <p:nvPr/>
        </p:nvGrpSpPr>
        <p:grpSpPr bwMode="auto">
          <a:xfrm>
            <a:off x="7575550" y="4749800"/>
            <a:ext cx="866775" cy="865188"/>
            <a:chOff x="4772" y="2992"/>
            <a:chExt cx="546" cy="545"/>
          </a:xfrm>
        </p:grpSpPr>
        <p:sp>
          <p:nvSpPr>
            <p:cNvPr id="19151" name="Rectangle 125"/>
            <p:cNvSpPr>
              <a:spLocks noChangeArrowheads="1"/>
            </p:cNvSpPr>
            <p:nvPr/>
          </p:nvSpPr>
          <p:spPr bwMode="auto">
            <a:xfrm>
              <a:off x="4772" y="2992"/>
              <a:ext cx="545" cy="441"/>
            </a:xfrm>
            <a:prstGeom prst="rect">
              <a:avLst/>
            </a:prstGeom>
            <a:solidFill>
              <a:srgbClr val="DEE1DE"/>
            </a:solidFill>
            <a:ln w="0">
              <a:solidFill>
                <a:srgbClr val="DEE1DE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152" name="Line 126"/>
            <p:cNvSpPr>
              <a:spLocks noChangeShapeType="1"/>
            </p:cNvSpPr>
            <p:nvPr/>
          </p:nvSpPr>
          <p:spPr bwMode="auto">
            <a:xfrm>
              <a:off x="4772" y="2992"/>
              <a:ext cx="545" cy="1"/>
            </a:xfrm>
            <a:prstGeom prst="line">
              <a:avLst/>
            </a:prstGeom>
            <a:noFill/>
            <a:ln w="7938">
              <a:solidFill>
                <a:srgbClr val="BDC2B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53" name="Line 127"/>
            <p:cNvSpPr>
              <a:spLocks noChangeShapeType="1"/>
            </p:cNvSpPr>
            <p:nvPr/>
          </p:nvSpPr>
          <p:spPr bwMode="auto">
            <a:xfrm>
              <a:off x="5317" y="2992"/>
              <a:ext cx="1" cy="441"/>
            </a:xfrm>
            <a:prstGeom prst="line">
              <a:avLst/>
            </a:prstGeom>
            <a:noFill/>
            <a:ln w="7938">
              <a:solidFill>
                <a:srgbClr val="BDC2B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54" name="Line 128"/>
            <p:cNvSpPr>
              <a:spLocks noChangeShapeType="1"/>
            </p:cNvSpPr>
            <p:nvPr/>
          </p:nvSpPr>
          <p:spPr bwMode="auto">
            <a:xfrm flipH="1">
              <a:off x="4772" y="3433"/>
              <a:ext cx="545" cy="1"/>
            </a:xfrm>
            <a:prstGeom prst="line">
              <a:avLst/>
            </a:prstGeom>
            <a:noFill/>
            <a:ln w="7938">
              <a:solidFill>
                <a:srgbClr val="BDC2B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55" name="Line 129"/>
            <p:cNvSpPr>
              <a:spLocks noChangeShapeType="1"/>
            </p:cNvSpPr>
            <p:nvPr/>
          </p:nvSpPr>
          <p:spPr bwMode="auto">
            <a:xfrm flipV="1">
              <a:off x="4772" y="2992"/>
              <a:ext cx="1" cy="441"/>
            </a:xfrm>
            <a:prstGeom prst="line">
              <a:avLst/>
            </a:prstGeom>
            <a:noFill/>
            <a:ln w="7938">
              <a:solidFill>
                <a:srgbClr val="BDC2B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56" name="Freeform 356"/>
            <p:cNvSpPr>
              <a:spLocks/>
            </p:cNvSpPr>
            <p:nvPr/>
          </p:nvSpPr>
          <p:spPr bwMode="auto">
            <a:xfrm>
              <a:off x="5243" y="3280"/>
              <a:ext cx="23" cy="50"/>
            </a:xfrm>
            <a:custGeom>
              <a:avLst/>
              <a:gdLst>
                <a:gd name="T0" fmla="*/ 2 w 46"/>
                <a:gd name="T1" fmla="*/ 0 h 100"/>
                <a:gd name="T2" fmla="*/ 2 w 46"/>
                <a:gd name="T3" fmla="*/ 0 h 100"/>
                <a:gd name="T4" fmla="*/ 1 w 46"/>
                <a:gd name="T5" fmla="*/ 1 h 100"/>
                <a:gd name="T6" fmla="*/ 2 w 46"/>
                <a:gd name="T7" fmla="*/ 1 h 100"/>
                <a:gd name="T8" fmla="*/ 2 w 46"/>
                <a:gd name="T9" fmla="*/ 1 h 100"/>
                <a:gd name="T10" fmla="*/ 1 w 46"/>
                <a:gd name="T11" fmla="*/ 1 h 100"/>
                <a:gd name="T12" fmla="*/ 1 w 46"/>
                <a:gd name="T13" fmla="*/ 3 h 100"/>
                <a:gd name="T14" fmla="*/ 1 w 46"/>
                <a:gd name="T15" fmla="*/ 3 h 100"/>
                <a:gd name="T16" fmla="*/ 1 w 46"/>
                <a:gd name="T17" fmla="*/ 3 h 100"/>
                <a:gd name="T18" fmla="*/ 1 w 46"/>
                <a:gd name="T19" fmla="*/ 3 h 100"/>
                <a:gd name="T20" fmla="*/ 1 w 46"/>
                <a:gd name="T21" fmla="*/ 3 h 100"/>
                <a:gd name="T22" fmla="*/ 1 w 46"/>
                <a:gd name="T23" fmla="*/ 3 h 100"/>
                <a:gd name="T24" fmla="*/ 1 w 46"/>
                <a:gd name="T25" fmla="*/ 3 h 100"/>
                <a:gd name="T26" fmla="*/ 1 w 46"/>
                <a:gd name="T27" fmla="*/ 3 h 100"/>
                <a:gd name="T28" fmla="*/ 1 w 46"/>
                <a:gd name="T29" fmla="*/ 3 h 100"/>
                <a:gd name="T30" fmla="*/ 1 w 46"/>
                <a:gd name="T31" fmla="*/ 3 h 100"/>
                <a:gd name="T32" fmla="*/ 1 w 46"/>
                <a:gd name="T33" fmla="*/ 3 h 100"/>
                <a:gd name="T34" fmla="*/ 1 w 46"/>
                <a:gd name="T35" fmla="*/ 3 h 100"/>
                <a:gd name="T36" fmla="*/ 1 w 46"/>
                <a:gd name="T37" fmla="*/ 4 h 100"/>
                <a:gd name="T38" fmla="*/ 1 w 46"/>
                <a:gd name="T39" fmla="*/ 4 h 100"/>
                <a:gd name="T40" fmla="*/ 1 w 46"/>
                <a:gd name="T41" fmla="*/ 4 h 100"/>
                <a:gd name="T42" fmla="*/ 0 w 46"/>
                <a:gd name="T43" fmla="*/ 4 h 100"/>
                <a:gd name="T44" fmla="*/ 0 w 46"/>
                <a:gd name="T45" fmla="*/ 3 h 100"/>
                <a:gd name="T46" fmla="*/ 1 w 46"/>
                <a:gd name="T47" fmla="*/ 3 h 100"/>
                <a:gd name="T48" fmla="*/ 1 w 46"/>
                <a:gd name="T49" fmla="*/ 1 h 100"/>
                <a:gd name="T50" fmla="*/ 1 w 46"/>
                <a:gd name="T51" fmla="*/ 1 h 100"/>
                <a:gd name="T52" fmla="*/ 1 w 46"/>
                <a:gd name="T53" fmla="*/ 1 h 100"/>
                <a:gd name="T54" fmla="*/ 1 w 46"/>
                <a:gd name="T55" fmla="*/ 1 h 100"/>
                <a:gd name="T56" fmla="*/ 1 w 46"/>
                <a:gd name="T57" fmla="*/ 1 h 100"/>
                <a:gd name="T58" fmla="*/ 1 w 46"/>
                <a:gd name="T59" fmla="*/ 1 h 100"/>
                <a:gd name="T60" fmla="*/ 1 w 46"/>
                <a:gd name="T61" fmla="*/ 1 h 100"/>
                <a:gd name="T62" fmla="*/ 2 w 46"/>
                <a:gd name="T63" fmla="*/ 0 h 1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6" h="100">
                  <a:moveTo>
                    <a:pt x="33" y="0"/>
                  </a:moveTo>
                  <a:lnTo>
                    <a:pt x="38" y="0"/>
                  </a:lnTo>
                  <a:lnTo>
                    <a:pt x="32" y="23"/>
                  </a:lnTo>
                  <a:lnTo>
                    <a:pt x="46" y="23"/>
                  </a:lnTo>
                  <a:lnTo>
                    <a:pt x="46" y="26"/>
                  </a:lnTo>
                  <a:lnTo>
                    <a:pt x="29" y="26"/>
                  </a:lnTo>
                  <a:lnTo>
                    <a:pt x="15" y="78"/>
                  </a:lnTo>
                  <a:lnTo>
                    <a:pt x="13" y="83"/>
                  </a:lnTo>
                  <a:lnTo>
                    <a:pt x="13" y="92"/>
                  </a:lnTo>
                  <a:lnTo>
                    <a:pt x="15" y="92"/>
                  </a:lnTo>
                  <a:lnTo>
                    <a:pt x="18" y="89"/>
                  </a:lnTo>
                  <a:lnTo>
                    <a:pt x="20" y="89"/>
                  </a:lnTo>
                  <a:lnTo>
                    <a:pt x="24" y="85"/>
                  </a:lnTo>
                  <a:lnTo>
                    <a:pt x="27" y="80"/>
                  </a:lnTo>
                  <a:lnTo>
                    <a:pt x="29" y="82"/>
                  </a:lnTo>
                  <a:lnTo>
                    <a:pt x="26" y="88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15" y="97"/>
                  </a:lnTo>
                  <a:lnTo>
                    <a:pt x="12" y="100"/>
                  </a:lnTo>
                  <a:lnTo>
                    <a:pt x="3" y="100"/>
                  </a:lnTo>
                  <a:lnTo>
                    <a:pt x="0" y="97"/>
                  </a:lnTo>
                  <a:lnTo>
                    <a:pt x="0" y="86"/>
                  </a:lnTo>
                  <a:lnTo>
                    <a:pt x="3" y="77"/>
                  </a:lnTo>
                  <a:lnTo>
                    <a:pt x="17" y="26"/>
                  </a:lnTo>
                  <a:lnTo>
                    <a:pt x="3" y="26"/>
                  </a:lnTo>
                  <a:lnTo>
                    <a:pt x="4" y="25"/>
                  </a:lnTo>
                  <a:lnTo>
                    <a:pt x="12" y="22"/>
                  </a:lnTo>
                  <a:lnTo>
                    <a:pt x="21" y="17"/>
                  </a:lnTo>
                  <a:lnTo>
                    <a:pt x="27" y="11"/>
                  </a:lnTo>
                  <a:lnTo>
                    <a:pt x="30" y="5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157" name="Freeform 357"/>
            <p:cNvSpPr>
              <a:spLocks/>
            </p:cNvSpPr>
            <p:nvPr/>
          </p:nvSpPr>
          <p:spPr bwMode="auto">
            <a:xfrm>
              <a:off x="4902" y="3037"/>
              <a:ext cx="47" cy="59"/>
            </a:xfrm>
            <a:custGeom>
              <a:avLst/>
              <a:gdLst>
                <a:gd name="T0" fmla="*/ 2 w 94"/>
                <a:gd name="T1" fmla="*/ 0 h 119"/>
                <a:gd name="T2" fmla="*/ 3 w 94"/>
                <a:gd name="T3" fmla="*/ 0 h 119"/>
                <a:gd name="T4" fmla="*/ 3 w 94"/>
                <a:gd name="T5" fmla="*/ 0 h 119"/>
                <a:gd name="T6" fmla="*/ 3 w 94"/>
                <a:gd name="T7" fmla="*/ 0 h 119"/>
                <a:gd name="T8" fmla="*/ 3 w 94"/>
                <a:gd name="T9" fmla="*/ 0 h 119"/>
                <a:gd name="T10" fmla="*/ 3 w 94"/>
                <a:gd name="T11" fmla="*/ 1 h 119"/>
                <a:gd name="T12" fmla="*/ 3 w 94"/>
                <a:gd name="T13" fmla="*/ 0 h 119"/>
                <a:gd name="T14" fmla="*/ 3 w 94"/>
                <a:gd name="T15" fmla="*/ 0 h 119"/>
                <a:gd name="T16" fmla="*/ 2 w 94"/>
                <a:gd name="T17" fmla="*/ 0 h 119"/>
                <a:gd name="T18" fmla="*/ 2 w 94"/>
                <a:gd name="T19" fmla="*/ 0 h 119"/>
                <a:gd name="T20" fmla="*/ 2 w 94"/>
                <a:gd name="T21" fmla="*/ 0 h 119"/>
                <a:gd name="T22" fmla="*/ 2 w 94"/>
                <a:gd name="T23" fmla="*/ 0 h 119"/>
                <a:gd name="T24" fmla="*/ 2 w 94"/>
                <a:gd name="T25" fmla="*/ 1 h 119"/>
                <a:gd name="T26" fmla="*/ 2 w 94"/>
                <a:gd name="T27" fmla="*/ 1 h 119"/>
                <a:gd name="T28" fmla="*/ 3 w 94"/>
                <a:gd name="T29" fmla="*/ 2 h 119"/>
                <a:gd name="T30" fmla="*/ 3 w 94"/>
                <a:gd name="T31" fmla="*/ 2 h 119"/>
                <a:gd name="T32" fmla="*/ 3 w 94"/>
                <a:gd name="T33" fmla="*/ 3 h 119"/>
                <a:gd name="T34" fmla="*/ 3 w 94"/>
                <a:gd name="T35" fmla="*/ 3 h 119"/>
                <a:gd name="T36" fmla="*/ 2 w 94"/>
                <a:gd name="T37" fmla="*/ 3 h 119"/>
                <a:gd name="T38" fmla="*/ 1 w 94"/>
                <a:gd name="T39" fmla="*/ 3 h 119"/>
                <a:gd name="T40" fmla="*/ 1 w 94"/>
                <a:gd name="T41" fmla="*/ 3 h 119"/>
                <a:gd name="T42" fmla="*/ 1 w 94"/>
                <a:gd name="T43" fmla="*/ 3 h 119"/>
                <a:gd name="T44" fmla="*/ 1 w 94"/>
                <a:gd name="T45" fmla="*/ 3 h 119"/>
                <a:gd name="T46" fmla="*/ 1 w 94"/>
                <a:gd name="T47" fmla="*/ 3 h 119"/>
                <a:gd name="T48" fmla="*/ 1 w 94"/>
                <a:gd name="T49" fmla="*/ 2 h 119"/>
                <a:gd name="T50" fmla="*/ 1 w 94"/>
                <a:gd name="T51" fmla="*/ 2 h 119"/>
                <a:gd name="T52" fmla="*/ 1 w 94"/>
                <a:gd name="T53" fmla="*/ 3 h 119"/>
                <a:gd name="T54" fmla="*/ 1 w 94"/>
                <a:gd name="T55" fmla="*/ 3 h 119"/>
                <a:gd name="T56" fmla="*/ 2 w 94"/>
                <a:gd name="T57" fmla="*/ 3 h 119"/>
                <a:gd name="T58" fmla="*/ 2 w 94"/>
                <a:gd name="T59" fmla="*/ 3 h 119"/>
                <a:gd name="T60" fmla="*/ 2 w 94"/>
                <a:gd name="T61" fmla="*/ 3 h 119"/>
                <a:gd name="T62" fmla="*/ 2 w 94"/>
                <a:gd name="T63" fmla="*/ 2 h 119"/>
                <a:gd name="T64" fmla="*/ 2 w 94"/>
                <a:gd name="T65" fmla="*/ 2 h 119"/>
                <a:gd name="T66" fmla="*/ 2 w 94"/>
                <a:gd name="T67" fmla="*/ 1 h 119"/>
                <a:gd name="T68" fmla="*/ 1 w 94"/>
                <a:gd name="T69" fmla="*/ 1 h 119"/>
                <a:gd name="T70" fmla="*/ 1 w 94"/>
                <a:gd name="T71" fmla="*/ 1 h 119"/>
                <a:gd name="T72" fmla="*/ 1 w 94"/>
                <a:gd name="T73" fmla="*/ 0 h 119"/>
                <a:gd name="T74" fmla="*/ 1 w 94"/>
                <a:gd name="T75" fmla="*/ 0 h 119"/>
                <a:gd name="T76" fmla="*/ 2 w 94"/>
                <a:gd name="T77" fmla="*/ 0 h 11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4" h="119">
                  <a:moveTo>
                    <a:pt x="47" y="0"/>
                  </a:moveTo>
                  <a:lnTo>
                    <a:pt x="61" y="0"/>
                  </a:lnTo>
                  <a:lnTo>
                    <a:pt x="63" y="2"/>
                  </a:lnTo>
                  <a:lnTo>
                    <a:pt x="67" y="2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86" y="5"/>
                  </a:lnTo>
                  <a:lnTo>
                    <a:pt x="87" y="5"/>
                  </a:lnTo>
                  <a:lnTo>
                    <a:pt x="87" y="4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84" y="37"/>
                  </a:lnTo>
                  <a:lnTo>
                    <a:pt x="81" y="37"/>
                  </a:lnTo>
                  <a:lnTo>
                    <a:pt x="81" y="24"/>
                  </a:lnTo>
                  <a:lnTo>
                    <a:pt x="80" y="19"/>
                  </a:lnTo>
                  <a:lnTo>
                    <a:pt x="70" y="10"/>
                  </a:lnTo>
                  <a:lnTo>
                    <a:pt x="66" y="7"/>
                  </a:lnTo>
                  <a:lnTo>
                    <a:pt x="61" y="7"/>
                  </a:lnTo>
                  <a:lnTo>
                    <a:pt x="55" y="5"/>
                  </a:lnTo>
                  <a:lnTo>
                    <a:pt x="46" y="8"/>
                  </a:lnTo>
                  <a:lnTo>
                    <a:pt x="41" y="11"/>
                  </a:lnTo>
                  <a:lnTo>
                    <a:pt x="38" y="14"/>
                  </a:lnTo>
                  <a:lnTo>
                    <a:pt x="35" y="24"/>
                  </a:lnTo>
                  <a:lnTo>
                    <a:pt x="37" y="30"/>
                  </a:lnTo>
                  <a:lnTo>
                    <a:pt x="40" y="34"/>
                  </a:lnTo>
                  <a:lnTo>
                    <a:pt x="41" y="37"/>
                  </a:lnTo>
                  <a:lnTo>
                    <a:pt x="52" y="48"/>
                  </a:lnTo>
                  <a:lnTo>
                    <a:pt x="55" y="53"/>
                  </a:lnTo>
                  <a:lnTo>
                    <a:pt x="70" y="68"/>
                  </a:lnTo>
                  <a:lnTo>
                    <a:pt x="74" y="73"/>
                  </a:lnTo>
                  <a:lnTo>
                    <a:pt x="75" y="76"/>
                  </a:lnTo>
                  <a:lnTo>
                    <a:pt x="77" y="82"/>
                  </a:lnTo>
                  <a:lnTo>
                    <a:pt x="77" y="93"/>
                  </a:lnTo>
                  <a:lnTo>
                    <a:pt x="75" y="97"/>
                  </a:lnTo>
                  <a:lnTo>
                    <a:pt x="70" y="106"/>
                  </a:lnTo>
                  <a:lnTo>
                    <a:pt x="67" y="110"/>
                  </a:lnTo>
                  <a:lnTo>
                    <a:pt x="63" y="113"/>
                  </a:lnTo>
                  <a:lnTo>
                    <a:pt x="60" y="116"/>
                  </a:lnTo>
                  <a:lnTo>
                    <a:pt x="50" y="119"/>
                  </a:lnTo>
                  <a:lnTo>
                    <a:pt x="29" y="119"/>
                  </a:lnTo>
                  <a:lnTo>
                    <a:pt x="26" y="117"/>
                  </a:lnTo>
                  <a:lnTo>
                    <a:pt x="17" y="114"/>
                  </a:lnTo>
                  <a:lnTo>
                    <a:pt x="15" y="113"/>
                  </a:lnTo>
                  <a:lnTo>
                    <a:pt x="12" y="113"/>
                  </a:lnTo>
                  <a:lnTo>
                    <a:pt x="10" y="111"/>
                  </a:lnTo>
                  <a:lnTo>
                    <a:pt x="7" y="113"/>
                  </a:lnTo>
                  <a:lnTo>
                    <a:pt x="6" y="114"/>
                  </a:lnTo>
                  <a:lnTo>
                    <a:pt x="3" y="119"/>
                  </a:lnTo>
                  <a:lnTo>
                    <a:pt x="0" y="119"/>
                  </a:lnTo>
                  <a:lnTo>
                    <a:pt x="9" y="76"/>
                  </a:lnTo>
                  <a:lnTo>
                    <a:pt x="12" y="76"/>
                  </a:lnTo>
                  <a:lnTo>
                    <a:pt x="12" y="93"/>
                  </a:lnTo>
                  <a:lnTo>
                    <a:pt x="13" y="99"/>
                  </a:lnTo>
                  <a:lnTo>
                    <a:pt x="20" y="108"/>
                  </a:lnTo>
                  <a:lnTo>
                    <a:pt x="24" y="111"/>
                  </a:lnTo>
                  <a:lnTo>
                    <a:pt x="27" y="114"/>
                  </a:lnTo>
                  <a:lnTo>
                    <a:pt x="34" y="116"/>
                  </a:lnTo>
                  <a:lnTo>
                    <a:pt x="40" y="116"/>
                  </a:lnTo>
                  <a:lnTo>
                    <a:pt x="52" y="113"/>
                  </a:lnTo>
                  <a:lnTo>
                    <a:pt x="58" y="108"/>
                  </a:lnTo>
                  <a:lnTo>
                    <a:pt x="60" y="105"/>
                  </a:lnTo>
                  <a:lnTo>
                    <a:pt x="61" y="100"/>
                  </a:lnTo>
                  <a:lnTo>
                    <a:pt x="63" y="97"/>
                  </a:lnTo>
                  <a:lnTo>
                    <a:pt x="63" y="88"/>
                  </a:lnTo>
                  <a:lnTo>
                    <a:pt x="60" y="82"/>
                  </a:lnTo>
                  <a:lnTo>
                    <a:pt x="55" y="76"/>
                  </a:lnTo>
                  <a:lnTo>
                    <a:pt x="49" y="67"/>
                  </a:lnTo>
                  <a:lnTo>
                    <a:pt x="38" y="56"/>
                  </a:lnTo>
                  <a:lnTo>
                    <a:pt x="29" y="50"/>
                  </a:lnTo>
                  <a:lnTo>
                    <a:pt x="27" y="47"/>
                  </a:lnTo>
                  <a:lnTo>
                    <a:pt x="24" y="43"/>
                  </a:lnTo>
                  <a:lnTo>
                    <a:pt x="21" y="34"/>
                  </a:lnTo>
                  <a:lnTo>
                    <a:pt x="21" y="30"/>
                  </a:lnTo>
                  <a:lnTo>
                    <a:pt x="23" y="22"/>
                  </a:lnTo>
                  <a:lnTo>
                    <a:pt x="26" y="16"/>
                  </a:lnTo>
                  <a:lnTo>
                    <a:pt x="30" y="10"/>
                  </a:lnTo>
                  <a:lnTo>
                    <a:pt x="35" y="5"/>
                  </a:lnTo>
                  <a:lnTo>
                    <a:pt x="41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158" name="Freeform 358"/>
            <p:cNvSpPr>
              <a:spLocks noEditPoints="1"/>
            </p:cNvSpPr>
            <p:nvPr/>
          </p:nvSpPr>
          <p:spPr bwMode="auto">
            <a:xfrm>
              <a:off x="4954" y="3060"/>
              <a:ext cx="46" cy="16"/>
            </a:xfrm>
            <a:custGeom>
              <a:avLst/>
              <a:gdLst>
                <a:gd name="T0" fmla="*/ 0 w 91"/>
                <a:gd name="T1" fmla="*/ 1 h 32"/>
                <a:gd name="T2" fmla="*/ 3 w 91"/>
                <a:gd name="T3" fmla="*/ 1 h 32"/>
                <a:gd name="T4" fmla="*/ 3 w 91"/>
                <a:gd name="T5" fmla="*/ 1 h 32"/>
                <a:gd name="T6" fmla="*/ 0 w 91"/>
                <a:gd name="T7" fmla="*/ 1 h 32"/>
                <a:gd name="T8" fmla="*/ 0 w 91"/>
                <a:gd name="T9" fmla="*/ 1 h 32"/>
                <a:gd name="T10" fmla="*/ 0 w 91"/>
                <a:gd name="T11" fmla="*/ 0 h 32"/>
                <a:gd name="T12" fmla="*/ 3 w 91"/>
                <a:gd name="T13" fmla="*/ 0 h 32"/>
                <a:gd name="T14" fmla="*/ 3 w 91"/>
                <a:gd name="T15" fmla="*/ 1 h 32"/>
                <a:gd name="T16" fmla="*/ 0 w 91"/>
                <a:gd name="T17" fmla="*/ 1 h 32"/>
                <a:gd name="T18" fmla="*/ 0 w 91"/>
                <a:gd name="T19" fmla="*/ 0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32">
                  <a:moveTo>
                    <a:pt x="0" y="28"/>
                  </a:moveTo>
                  <a:lnTo>
                    <a:pt x="91" y="28"/>
                  </a:lnTo>
                  <a:lnTo>
                    <a:pt x="91" y="32"/>
                  </a:lnTo>
                  <a:lnTo>
                    <a:pt x="0" y="32"/>
                  </a:lnTo>
                  <a:lnTo>
                    <a:pt x="0" y="28"/>
                  </a:lnTo>
                  <a:close/>
                  <a:moveTo>
                    <a:pt x="0" y="0"/>
                  </a:moveTo>
                  <a:lnTo>
                    <a:pt x="91" y="0"/>
                  </a:lnTo>
                  <a:lnTo>
                    <a:pt x="91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159" name="Freeform 359"/>
            <p:cNvSpPr>
              <a:spLocks/>
            </p:cNvSpPr>
            <p:nvPr/>
          </p:nvSpPr>
          <p:spPr bwMode="auto">
            <a:xfrm>
              <a:off x="5006" y="3057"/>
              <a:ext cx="41" cy="39"/>
            </a:xfrm>
            <a:custGeom>
              <a:avLst/>
              <a:gdLst>
                <a:gd name="T0" fmla="*/ 1 w 80"/>
                <a:gd name="T1" fmla="*/ 0 h 79"/>
                <a:gd name="T2" fmla="*/ 2 w 80"/>
                <a:gd name="T3" fmla="*/ 0 h 79"/>
                <a:gd name="T4" fmla="*/ 1 w 80"/>
                <a:gd name="T5" fmla="*/ 0 h 79"/>
                <a:gd name="T6" fmla="*/ 1 w 80"/>
                <a:gd name="T7" fmla="*/ 2 h 79"/>
                <a:gd name="T8" fmla="*/ 1 w 80"/>
                <a:gd name="T9" fmla="*/ 2 h 79"/>
                <a:gd name="T10" fmla="*/ 1 w 80"/>
                <a:gd name="T11" fmla="*/ 2 h 79"/>
                <a:gd name="T12" fmla="*/ 2 w 80"/>
                <a:gd name="T13" fmla="*/ 1 h 79"/>
                <a:gd name="T14" fmla="*/ 2 w 80"/>
                <a:gd name="T15" fmla="*/ 1 h 79"/>
                <a:gd name="T16" fmla="*/ 2 w 80"/>
                <a:gd name="T17" fmla="*/ 1 h 79"/>
                <a:gd name="T18" fmla="*/ 3 w 80"/>
                <a:gd name="T19" fmla="*/ 0 h 79"/>
                <a:gd name="T20" fmla="*/ 3 w 80"/>
                <a:gd name="T21" fmla="*/ 0 h 79"/>
                <a:gd name="T22" fmla="*/ 2 w 80"/>
                <a:gd name="T23" fmla="*/ 1 h 79"/>
                <a:gd name="T24" fmla="*/ 2 w 80"/>
                <a:gd name="T25" fmla="*/ 2 h 79"/>
                <a:gd name="T26" fmla="*/ 3 w 80"/>
                <a:gd name="T27" fmla="*/ 2 h 79"/>
                <a:gd name="T28" fmla="*/ 3 w 80"/>
                <a:gd name="T29" fmla="*/ 1 h 79"/>
                <a:gd name="T30" fmla="*/ 3 w 80"/>
                <a:gd name="T31" fmla="*/ 2 h 79"/>
                <a:gd name="T32" fmla="*/ 3 w 80"/>
                <a:gd name="T33" fmla="*/ 2 h 79"/>
                <a:gd name="T34" fmla="*/ 2 w 80"/>
                <a:gd name="T35" fmla="*/ 2 h 79"/>
                <a:gd name="T36" fmla="*/ 2 w 80"/>
                <a:gd name="T37" fmla="*/ 2 h 79"/>
                <a:gd name="T38" fmla="*/ 2 w 80"/>
                <a:gd name="T39" fmla="*/ 2 h 79"/>
                <a:gd name="T40" fmla="*/ 2 w 80"/>
                <a:gd name="T41" fmla="*/ 1 h 79"/>
                <a:gd name="T42" fmla="*/ 2 w 80"/>
                <a:gd name="T43" fmla="*/ 1 h 79"/>
                <a:gd name="T44" fmla="*/ 1 w 80"/>
                <a:gd name="T45" fmla="*/ 2 h 79"/>
                <a:gd name="T46" fmla="*/ 1 w 80"/>
                <a:gd name="T47" fmla="*/ 2 h 79"/>
                <a:gd name="T48" fmla="*/ 1 w 80"/>
                <a:gd name="T49" fmla="*/ 2 h 79"/>
                <a:gd name="T50" fmla="*/ 1 w 80"/>
                <a:gd name="T51" fmla="*/ 2 h 79"/>
                <a:gd name="T52" fmla="*/ 1 w 80"/>
                <a:gd name="T53" fmla="*/ 1 h 79"/>
                <a:gd name="T54" fmla="*/ 1 w 80"/>
                <a:gd name="T55" fmla="*/ 0 h 79"/>
                <a:gd name="T56" fmla="*/ 1 w 80"/>
                <a:gd name="T57" fmla="*/ 0 h 79"/>
                <a:gd name="T58" fmla="*/ 1 w 80"/>
                <a:gd name="T59" fmla="*/ 0 h 79"/>
                <a:gd name="T60" fmla="*/ 1 w 80"/>
                <a:gd name="T61" fmla="*/ 0 h 79"/>
                <a:gd name="T62" fmla="*/ 1 w 80"/>
                <a:gd name="T63" fmla="*/ 0 h 79"/>
                <a:gd name="T64" fmla="*/ 0 w 80"/>
                <a:gd name="T65" fmla="*/ 0 h 79"/>
                <a:gd name="T66" fmla="*/ 1 w 80"/>
                <a:gd name="T67" fmla="*/ 0 h 7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0" h="79">
                  <a:moveTo>
                    <a:pt x="22" y="0"/>
                  </a:moveTo>
                  <a:lnTo>
                    <a:pt x="29" y="0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4" y="13"/>
                  </a:lnTo>
                  <a:lnTo>
                    <a:pt x="31" y="25"/>
                  </a:lnTo>
                  <a:lnTo>
                    <a:pt x="18" y="62"/>
                  </a:lnTo>
                  <a:lnTo>
                    <a:pt x="18" y="68"/>
                  </a:lnTo>
                  <a:lnTo>
                    <a:pt x="20" y="68"/>
                  </a:lnTo>
                  <a:lnTo>
                    <a:pt x="20" y="70"/>
                  </a:lnTo>
                  <a:lnTo>
                    <a:pt x="25" y="70"/>
                  </a:lnTo>
                  <a:lnTo>
                    <a:pt x="26" y="68"/>
                  </a:lnTo>
                  <a:lnTo>
                    <a:pt x="32" y="65"/>
                  </a:lnTo>
                  <a:lnTo>
                    <a:pt x="34" y="62"/>
                  </a:lnTo>
                  <a:lnTo>
                    <a:pt x="38" y="59"/>
                  </a:lnTo>
                  <a:lnTo>
                    <a:pt x="42" y="54"/>
                  </a:lnTo>
                  <a:lnTo>
                    <a:pt x="51" y="42"/>
                  </a:lnTo>
                  <a:lnTo>
                    <a:pt x="54" y="36"/>
                  </a:lnTo>
                  <a:lnTo>
                    <a:pt x="60" y="25"/>
                  </a:lnTo>
                  <a:lnTo>
                    <a:pt x="65" y="11"/>
                  </a:lnTo>
                  <a:lnTo>
                    <a:pt x="66" y="2"/>
                  </a:lnTo>
                  <a:lnTo>
                    <a:pt x="80" y="2"/>
                  </a:lnTo>
                  <a:lnTo>
                    <a:pt x="65" y="54"/>
                  </a:lnTo>
                  <a:lnTo>
                    <a:pt x="63" y="59"/>
                  </a:lnTo>
                  <a:lnTo>
                    <a:pt x="63" y="63"/>
                  </a:lnTo>
                  <a:lnTo>
                    <a:pt x="62" y="66"/>
                  </a:lnTo>
                  <a:lnTo>
                    <a:pt x="62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4" y="59"/>
                  </a:lnTo>
                  <a:lnTo>
                    <a:pt x="75" y="60"/>
                  </a:lnTo>
                  <a:lnTo>
                    <a:pt x="72" y="66"/>
                  </a:lnTo>
                  <a:lnTo>
                    <a:pt x="69" y="70"/>
                  </a:lnTo>
                  <a:lnTo>
                    <a:pt x="66" y="74"/>
                  </a:lnTo>
                  <a:lnTo>
                    <a:pt x="60" y="77"/>
                  </a:lnTo>
                  <a:lnTo>
                    <a:pt x="58" y="79"/>
                  </a:lnTo>
                  <a:lnTo>
                    <a:pt x="51" y="79"/>
                  </a:lnTo>
                  <a:lnTo>
                    <a:pt x="49" y="77"/>
                  </a:lnTo>
                  <a:lnTo>
                    <a:pt x="48" y="74"/>
                  </a:lnTo>
                  <a:lnTo>
                    <a:pt x="48" y="68"/>
                  </a:lnTo>
                  <a:lnTo>
                    <a:pt x="49" y="65"/>
                  </a:lnTo>
                  <a:lnTo>
                    <a:pt x="52" y="56"/>
                  </a:lnTo>
                  <a:lnTo>
                    <a:pt x="55" y="39"/>
                  </a:lnTo>
                  <a:lnTo>
                    <a:pt x="43" y="57"/>
                  </a:lnTo>
                  <a:lnTo>
                    <a:pt x="32" y="70"/>
                  </a:lnTo>
                  <a:lnTo>
                    <a:pt x="26" y="74"/>
                  </a:lnTo>
                  <a:lnTo>
                    <a:pt x="20" y="77"/>
                  </a:lnTo>
                  <a:lnTo>
                    <a:pt x="14" y="79"/>
                  </a:lnTo>
                  <a:lnTo>
                    <a:pt x="11" y="79"/>
                  </a:lnTo>
                  <a:lnTo>
                    <a:pt x="8" y="77"/>
                  </a:lnTo>
                  <a:lnTo>
                    <a:pt x="6" y="76"/>
                  </a:lnTo>
                  <a:lnTo>
                    <a:pt x="3" y="70"/>
                  </a:lnTo>
                  <a:lnTo>
                    <a:pt x="3" y="66"/>
                  </a:lnTo>
                  <a:lnTo>
                    <a:pt x="6" y="57"/>
                  </a:lnTo>
                  <a:lnTo>
                    <a:pt x="9" y="50"/>
                  </a:lnTo>
                  <a:lnTo>
                    <a:pt x="18" y="23"/>
                  </a:lnTo>
                  <a:lnTo>
                    <a:pt x="20" y="19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11" y="7"/>
                  </a:lnTo>
                  <a:lnTo>
                    <a:pt x="17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160" name="Freeform 360"/>
            <p:cNvSpPr>
              <a:spLocks/>
            </p:cNvSpPr>
            <p:nvPr/>
          </p:nvSpPr>
          <p:spPr bwMode="auto">
            <a:xfrm>
              <a:off x="5053" y="3036"/>
              <a:ext cx="32" cy="77"/>
            </a:xfrm>
            <a:custGeom>
              <a:avLst/>
              <a:gdLst>
                <a:gd name="T0" fmla="*/ 2 w 63"/>
                <a:gd name="T1" fmla="*/ 0 h 154"/>
                <a:gd name="T2" fmla="*/ 2 w 63"/>
                <a:gd name="T3" fmla="*/ 1 h 154"/>
                <a:gd name="T4" fmla="*/ 2 w 63"/>
                <a:gd name="T5" fmla="*/ 1 h 154"/>
                <a:gd name="T6" fmla="*/ 2 w 63"/>
                <a:gd name="T7" fmla="*/ 1 h 154"/>
                <a:gd name="T8" fmla="*/ 1 w 63"/>
                <a:gd name="T9" fmla="*/ 2 h 154"/>
                <a:gd name="T10" fmla="*/ 1 w 63"/>
                <a:gd name="T11" fmla="*/ 3 h 154"/>
                <a:gd name="T12" fmla="*/ 1 w 63"/>
                <a:gd name="T13" fmla="*/ 3 h 154"/>
                <a:gd name="T14" fmla="*/ 1 w 63"/>
                <a:gd name="T15" fmla="*/ 4 h 154"/>
                <a:gd name="T16" fmla="*/ 1 w 63"/>
                <a:gd name="T17" fmla="*/ 5 h 154"/>
                <a:gd name="T18" fmla="*/ 1 w 63"/>
                <a:gd name="T19" fmla="*/ 5 h 154"/>
                <a:gd name="T20" fmla="*/ 1 w 63"/>
                <a:gd name="T21" fmla="*/ 5 h 154"/>
                <a:gd name="T22" fmla="*/ 1 w 63"/>
                <a:gd name="T23" fmla="*/ 5 h 154"/>
                <a:gd name="T24" fmla="*/ 1 w 63"/>
                <a:gd name="T25" fmla="*/ 4 h 154"/>
                <a:gd name="T26" fmla="*/ 0 w 63"/>
                <a:gd name="T27" fmla="*/ 4 h 154"/>
                <a:gd name="T28" fmla="*/ 1 w 63"/>
                <a:gd name="T29" fmla="*/ 3 h 154"/>
                <a:gd name="T30" fmla="*/ 1 w 63"/>
                <a:gd name="T31" fmla="*/ 2 h 154"/>
                <a:gd name="T32" fmla="*/ 1 w 63"/>
                <a:gd name="T33" fmla="*/ 1 h 154"/>
                <a:gd name="T34" fmla="*/ 2 w 63"/>
                <a:gd name="T35" fmla="*/ 0 h 1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3" h="154">
                  <a:moveTo>
                    <a:pt x="61" y="0"/>
                  </a:moveTo>
                  <a:lnTo>
                    <a:pt x="63" y="3"/>
                  </a:lnTo>
                  <a:lnTo>
                    <a:pt x="49" y="15"/>
                  </a:lnTo>
                  <a:lnTo>
                    <a:pt x="38" y="28"/>
                  </a:lnTo>
                  <a:lnTo>
                    <a:pt x="28" y="46"/>
                  </a:lnTo>
                  <a:lnTo>
                    <a:pt x="18" y="69"/>
                  </a:lnTo>
                  <a:lnTo>
                    <a:pt x="12" y="94"/>
                  </a:lnTo>
                  <a:lnTo>
                    <a:pt x="11" y="117"/>
                  </a:lnTo>
                  <a:lnTo>
                    <a:pt x="12" y="134"/>
                  </a:lnTo>
                  <a:lnTo>
                    <a:pt x="18" y="152"/>
                  </a:lnTo>
                  <a:lnTo>
                    <a:pt x="17" y="154"/>
                  </a:lnTo>
                  <a:lnTo>
                    <a:pt x="9" y="137"/>
                  </a:lnTo>
                  <a:lnTo>
                    <a:pt x="3" y="120"/>
                  </a:lnTo>
                  <a:lnTo>
                    <a:pt x="0" y="98"/>
                  </a:lnTo>
                  <a:lnTo>
                    <a:pt x="3" y="72"/>
                  </a:lnTo>
                  <a:lnTo>
                    <a:pt x="12" y="49"/>
                  </a:lnTo>
                  <a:lnTo>
                    <a:pt x="31" y="25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161" name="Freeform 361"/>
            <p:cNvSpPr>
              <a:spLocks/>
            </p:cNvSpPr>
            <p:nvPr/>
          </p:nvSpPr>
          <p:spPr bwMode="auto">
            <a:xfrm>
              <a:off x="5079" y="3046"/>
              <a:ext cx="23" cy="50"/>
            </a:xfrm>
            <a:custGeom>
              <a:avLst/>
              <a:gdLst>
                <a:gd name="T0" fmla="*/ 2 w 46"/>
                <a:gd name="T1" fmla="*/ 0 h 100"/>
                <a:gd name="T2" fmla="*/ 2 w 46"/>
                <a:gd name="T3" fmla="*/ 0 h 100"/>
                <a:gd name="T4" fmla="*/ 1 w 46"/>
                <a:gd name="T5" fmla="*/ 1 h 100"/>
                <a:gd name="T6" fmla="*/ 2 w 46"/>
                <a:gd name="T7" fmla="*/ 1 h 100"/>
                <a:gd name="T8" fmla="*/ 2 w 46"/>
                <a:gd name="T9" fmla="*/ 1 h 100"/>
                <a:gd name="T10" fmla="*/ 1 w 46"/>
                <a:gd name="T11" fmla="*/ 1 h 100"/>
                <a:gd name="T12" fmla="*/ 1 w 46"/>
                <a:gd name="T13" fmla="*/ 3 h 100"/>
                <a:gd name="T14" fmla="*/ 1 w 46"/>
                <a:gd name="T15" fmla="*/ 3 h 100"/>
                <a:gd name="T16" fmla="*/ 1 w 46"/>
                <a:gd name="T17" fmla="*/ 3 h 100"/>
                <a:gd name="T18" fmla="*/ 1 w 46"/>
                <a:gd name="T19" fmla="*/ 3 h 100"/>
                <a:gd name="T20" fmla="*/ 1 w 46"/>
                <a:gd name="T21" fmla="*/ 3 h 100"/>
                <a:gd name="T22" fmla="*/ 1 w 46"/>
                <a:gd name="T23" fmla="*/ 3 h 100"/>
                <a:gd name="T24" fmla="*/ 1 w 46"/>
                <a:gd name="T25" fmla="*/ 3 h 100"/>
                <a:gd name="T26" fmla="*/ 1 w 46"/>
                <a:gd name="T27" fmla="*/ 3 h 100"/>
                <a:gd name="T28" fmla="*/ 1 w 46"/>
                <a:gd name="T29" fmla="*/ 3 h 100"/>
                <a:gd name="T30" fmla="*/ 1 w 46"/>
                <a:gd name="T31" fmla="*/ 3 h 100"/>
                <a:gd name="T32" fmla="*/ 1 w 46"/>
                <a:gd name="T33" fmla="*/ 3 h 100"/>
                <a:gd name="T34" fmla="*/ 1 w 46"/>
                <a:gd name="T35" fmla="*/ 3 h 100"/>
                <a:gd name="T36" fmla="*/ 1 w 46"/>
                <a:gd name="T37" fmla="*/ 3 h 100"/>
                <a:gd name="T38" fmla="*/ 1 w 46"/>
                <a:gd name="T39" fmla="*/ 3 h 100"/>
                <a:gd name="T40" fmla="*/ 1 w 46"/>
                <a:gd name="T41" fmla="*/ 4 h 100"/>
                <a:gd name="T42" fmla="*/ 1 w 46"/>
                <a:gd name="T43" fmla="*/ 4 h 100"/>
                <a:gd name="T44" fmla="*/ 1 w 46"/>
                <a:gd name="T45" fmla="*/ 4 h 100"/>
                <a:gd name="T46" fmla="*/ 1 w 46"/>
                <a:gd name="T47" fmla="*/ 4 h 100"/>
                <a:gd name="T48" fmla="*/ 0 w 46"/>
                <a:gd name="T49" fmla="*/ 3 h 100"/>
                <a:gd name="T50" fmla="*/ 0 w 46"/>
                <a:gd name="T51" fmla="*/ 3 h 100"/>
                <a:gd name="T52" fmla="*/ 1 w 46"/>
                <a:gd name="T53" fmla="*/ 3 h 100"/>
                <a:gd name="T54" fmla="*/ 1 w 46"/>
                <a:gd name="T55" fmla="*/ 3 h 100"/>
                <a:gd name="T56" fmla="*/ 1 w 46"/>
                <a:gd name="T57" fmla="*/ 3 h 100"/>
                <a:gd name="T58" fmla="*/ 1 w 46"/>
                <a:gd name="T59" fmla="*/ 1 h 100"/>
                <a:gd name="T60" fmla="*/ 1 w 46"/>
                <a:gd name="T61" fmla="*/ 1 h 100"/>
                <a:gd name="T62" fmla="*/ 1 w 46"/>
                <a:gd name="T63" fmla="*/ 1 h 100"/>
                <a:gd name="T64" fmla="*/ 1 w 46"/>
                <a:gd name="T65" fmla="*/ 1 h 100"/>
                <a:gd name="T66" fmla="*/ 1 w 46"/>
                <a:gd name="T67" fmla="*/ 1 h 100"/>
                <a:gd name="T68" fmla="*/ 1 w 46"/>
                <a:gd name="T69" fmla="*/ 1 h 100"/>
                <a:gd name="T70" fmla="*/ 1 w 46"/>
                <a:gd name="T71" fmla="*/ 1 h 100"/>
                <a:gd name="T72" fmla="*/ 2 w 46"/>
                <a:gd name="T73" fmla="*/ 0 h 10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6" h="100">
                  <a:moveTo>
                    <a:pt x="34" y="0"/>
                  </a:moveTo>
                  <a:lnTo>
                    <a:pt x="40" y="0"/>
                  </a:lnTo>
                  <a:lnTo>
                    <a:pt x="32" y="23"/>
                  </a:lnTo>
                  <a:lnTo>
                    <a:pt x="46" y="23"/>
                  </a:lnTo>
                  <a:lnTo>
                    <a:pt x="46" y="26"/>
                  </a:lnTo>
                  <a:lnTo>
                    <a:pt x="30" y="26"/>
                  </a:lnTo>
                  <a:lnTo>
                    <a:pt x="15" y="78"/>
                  </a:lnTo>
                  <a:lnTo>
                    <a:pt x="15" y="83"/>
                  </a:lnTo>
                  <a:lnTo>
                    <a:pt x="14" y="86"/>
                  </a:lnTo>
                  <a:lnTo>
                    <a:pt x="14" y="92"/>
                  </a:lnTo>
                  <a:lnTo>
                    <a:pt x="17" y="92"/>
                  </a:lnTo>
                  <a:lnTo>
                    <a:pt x="20" y="89"/>
                  </a:lnTo>
                  <a:lnTo>
                    <a:pt x="21" y="89"/>
                  </a:lnTo>
                  <a:lnTo>
                    <a:pt x="23" y="87"/>
                  </a:lnTo>
                  <a:lnTo>
                    <a:pt x="24" y="84"/>
                  </a:lnTo>
                  <a:lnTo>
                    <a:pt x="29" y="80"/>
                  </a:lnTo>
                  <a:lnTo>
                    <a:pt x="30" y="81"/>
                  </a:lnTo>
                  <a:lnTo>
                    <a:pt x="26" y="87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15" y="97"/>
                  </a:lnTo>
                  <a:lnTo>
                    <a:pt x="12" y="100"/>
                  </a:lnTo>
                  <a:lnTo>
                    <a:pt x="4" y="100"/>
                  </a:lnTo>
                  <a:lnTo>
                    <a:pt x="1" y="98"/>
                  </a:lnTo>
                  <a:lnTo>
                    <a:pt x="0" y="95"/>
                  </a:lnTo>
                  <a:lnTo>
                    <a:pt x="0" y="89"/>
                  </a:lnTo>
                  <a:lnTo>
                    <a:pt x="1" y="86"/>
                  </a:lnTo>
                  <a:lnTo>
                    <a:pt x="1" y="81"/>
                  </a:lnTo>
                  <a:lnTo>
                    <a:pt x="3" y="77"/>
                  </a:lnTo>
                  <a:lnTo>
                    <a:pt x="18" y="26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14" y="21"/>
                  </a:lnTo>
                  <a:lnTo>
                    <a:pt x="21" y="17"/>
                  </a:lnTo>
                  <a:lnTo>
                    <a:pt x="27" y="11"/>
                  </a:lnTo>
                  <a:lnTo>
                    <a:pt x="30" y="5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162" name="Freeform 362"/>
            <p:cNvSpPr>
              <a:spLocks/>
            </p:cNvSpPr>
            <p:nvPr/>
          </p:nvSpPr>
          <p:spPr bwMode="auto">
            <a:xfrm>
              <a:off x="5091" y="3036"/>
              <a:ext cx="32" cy="77"/>
            </a:xfrm>
            <a:custGeom>
              <a:avLst/>
              <a:gdLst>
                <a:gd name="T0" fmla="*/ 2 w 63"/>
                <a:gd name="T1" fmla="*/ 0 h 154"/>
                <a:gd name="T2" fmla="*/ 2 w 63"/>
                <a:gd name="T3" fmla="*/ 1 h 154"/>
                <a:gd name="T4" fmla="*/ 2 w 63"/>
                <a:gd name="T5" fmla="*/ 1 h 154"/>
                <a:gd name="T6" fmla="*/ 2 w 63"/>
                <a:gd name="T7" fmla="*/ 2 h 154"/>
                <a:gd name="T8" fmla="*/ 2 w 63"/>
                <a:gd name="T9" fmla="*/ 2 h 154"/>
                <a:gd name="T10" fmla="*/ 2 w 63"/>
                <a:gd name="T11" fmla="*/ 3 h 154"/>
                <a:gd name="T12" fmla="*/ 2 w 63"/>
                <a:gd name="T13" fmla="*/ 4 h 154"/>
                <a:gd name="T14" fmla="*/ 1 w 63"/>
                <a:gd name="T15" fmla="*/ 5 h 154"/>
                <a:gd name="T16" fmla="*/ 1 w 63"/>
                <a:gd name="T17" fmla="*/ 5 h 154"/>
                <a:gd name="T18" fmla="*/ 0 w 63"/>
                <a:gd name="T19" fmla="*/ 5 h 154"/>
                <a:gd name="T20" fmla="*/ 1 w 63"/>
                <a:gd name="T21" fmla="*/ 5 h 154"/>
                <a:gd name="T22" fmla="*/ 1 w 63"/>
                <a:gd name="T23" fmla="*/ 4 h 154"/>
                <a:gd name="T24" fmla="*/ 2 w 63"/>
                <a:gd name="T25" fmla="*/ 4 h 154"/>
                <a:gd name="T26" fmla="*/ 2 w 63"/>
                <a:gd name="T27" fmla="*/ 3 h 154"/>
                <a:gd name="T28" fmla="*/ 2 w 63"/>
                <a:gd name="T29" fmla="*/ 2 h 154"/>
                <a:gd name="T30" fmla="*/ 2 w 63"/>
                <a:gd name="T31" fmla="*/ 2 h 154"/>
                <a:gd name="T32" fmla="*/ 2 w 63"/>
                <a:gd name="T33" fmla="*/ 1 h 154"/>
                <a:gd name="T34" fmla="*/ 2 w 63"/>
                <a:gd name="T35" fmla="*/ 1 h 154"/>
                <a:gd name="T36" fmla="*/ 2 w 63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154">
                  <a:moveTo>
                    <a:pt x="48" y="0"/>
                  </a:moveTo>
                  <a:lnTo>
                    <a:pt x="56" y="17"/>
                  </a:lnTo>
                  <a:lnTo>
                    <a:pt x="60" y="32"/>
                  </a:lnTo>
                  <a:lnTo>
                    <a:pt x="63" y="44"/>
                  </a:lnTo>
                  <a:lnTo>
                    <a:pt x="63" y="55"/>
                  </a:lnTo>
                  <a:lnTo>
                    <a:pt x="60" y="81"/>
                  </a:lnTo>
                  <a:lnTo>
                    <a:pt x="51" y="104"/>
                  </a:lnTo>
                  <a:lnTo>
                    <a:pt x="31" y="131"/>
                  </a:lnTo>
                  <a:lnTo>
                    <a:pt x="2" y="154"/>
                  </a:lnTo>
                  <a:lnTo>
                    <a:pt x="0" y="152"/>
                  </a:lnTo>
                  <a:lnTo>
                    <a:pt x="14" y="140"/>
                  </a:lnTo>
                  <a:lnTo>
                    <a:pt x="26" y="126"/>
                  </a:lnTo>
                  <a:lnTo>
                    <a:pt x="37" y="107"/>
                  </a:lnTo>
                  <a:lnTo>
                    <a:pt x="47" y="84"/>
                  </a:lnTo>
                  <a:lnTo>
                    <a:pt x="51" y="60"/>
                  </a:lnTo>
                  <a:lnTo>
                    <a:pt x="53" y="37"/>
                  </a:lnTo>
                  <a:lnTo>
                    <a:pt x="51" y="20"/>
                  </a:lnTo>
                  <a:lnTo>
                    <a:pt x="47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163" name="Freeform 484"/>
            <p:cNvSpPr>
              <a:spLocks noEditPoints="1"/>
            </p:cNvSpPr>
            <p:nvPr/>
          </p:nvSpPr>
          <p:spPr bwMode="auto">
            <a:xfrm>
              <a:off x="4903" y="3479"/>
              <a:ext cx="58" cy="58"/>
            </a:xfrm>
            <a:custGeom>
              <a:avLst/>
              <a:gdLst>
                <a:gd name="T0" fmla="*/ 1 w 117"/>
                <a:gd name="T1" fmla="*/ 1 h 115"/>
                <a:gd name="T2" fmla="*/ 1 w 117"/>
                <a:gd name="T3" fmla="*/ 1 h 115"/>
                <a:gd name="T4" fmla="*/ 1 w 117"/>
                <a:gd name="T5" fmla="*/ 1 h 115"/>
                <a:gd name="T6" fmla="*/ 1 w 117"/>
                <a:gd name="T7" fmla="*/ 2 h 115"/>
                <a:gd name="T8" fmla="*/ 1 w 117"/>
                <a:gd name="T9" fmla="*/ 2 h 115"/>
                <a:gd name="T10" fmla="*/ 1 w 117"/>
                <a:gd name="T11" fmla="*/ 2 h 115"/>
                <a:gd name="T12" fmla="*/ 1 w 117"/>
                <a:gd name="T13" fmla="*/ 2 h 115"/>
                <a:gd name="T14" fmla="*/ 1 w 117"/>
                <a:gd name="T15" fmla="*/ 2 h 115"/>
                <a:gd name="T16" fmla="*/ 2 w 117"/>
                <a:gd name="T17" fmla="*/ 2 h 115"/>
                <a:gd name="T18" fmla="*/ 2 w 117"/>
                <a:gd name="T19" fmla="*/ 1 h 115"/>
                <a:gd name="T20" fmla="*/ 2 w 117"/>
                <a:gd name="T21" fmla="*/ 1 h 115"/>
                <a:gd name="T22" fmla="*/ 2 w 117"/>
                <a:gd name="T23" fmla="*/ 1 h 115"/>
                <a:gd name="T24" fmla="*/ 2 w 117"/>
                <a:gd name="T25" fmla="*/ 1 h 115"/>
                <a:gd name="T26" fmla="*/ 1 w 117"/>
                <a:gd name="T27" fmla="*/ 1 h 115"/>
                <a:gd name="T28" fmla="*/ 1 w 117"/>
                <a:gd name="T29" fmla="*/ 1 h 115"/>
                <a:gd name="T30" fmla="*/ 1 w 117"/>
                <a:gd name="T31" fmla="*/ 1 h 115"/>
                <a:gd name="T32" fmla="*/ 1 w 117"/>
                <a:gd name="T33" fmla="*/ 1 h 115"/>
                <a:gd name="T34" fmla="*/ 0 w 117"/>
                <a:gd name="T35" fmla="*/ 0 h 115"/>
                <a:gd name="T36" fmla="*/ 1 w 117"/>
                <a:gd name="T37" fmla="*/ 0 h 115"/>
                <a:gd name="T38" fmla="*/ 2 w 117"/>
                <a:gd name="T39" fmla="*/ 1 h 115"/>
                <a:gd name="T40" fmla="*/ 2 w 117"/>
                <a:gd name="T41" fmla="*/ 1 h 115"/>
                <a:gd name="T42" fmla="*/ 2 w 117"/>
                <a:gd name="T43" fmla="*/ 1 h 115"/>
                <a:gd name="T44" fmla="*/ 2 w 117"/>
                <a:gd name="T45" fmla="*/ 1 h 115"/>
                <a:gd name="T46" fmla="*/ 2 w 117"/>
                <a:gd name="T47" fmla="*/ 1 h 115"/>
                <a:gd name="T48" fmla="*/ 2 w 117"/>
                <a:gd name="T49" fmla="*/ 1 h 115"/>
                <a:gd name="T50" fmla="*/ 2 w 117"/>
                <a:gd name="T51" fmla="*/ 2 h 115"/>
                <a:gd name="T52" fmla="*/ 2 w 117"/>
                <a:gd name="T53" fmla="*/ 2 h 115"/>
                <a:gd name="T54" fmla="*/ 2 w 117"/>
                <a:gd name="T55" fmla="*/ 2 h 115"/>
                <a:gd name="T56" fmla="*/ 2 w 117"/>
                <a:gd name="T57" fmla="*/ 2 h 115"/>
                <a:gd name="T58" fmla="*/ 2 w 117"/>
                <a:gd name="T59" fmla="*/ 2 h 115"/>
                <a:gd name="T60" fmla="*/ 1 w 117"/>
                <a:gd name="T61" fmla="*/ 2 h 115"/>
                <a:gd name="T62" fmla="*/ 2 w 117"/>
                <a:gd name="T63" fmla="*/ 3 h 115"/>
                <a:gd name="T64" fmla="*/ 2 w 117"/>
                <a:gd name="T65" fmla="*/ 4 h 115"/>
                <a:gd name="T66" fmla="*/ 3 w 117"/>
                <a:gd name="T67" fmla="*/ 4 h 115"/>
                <a:gd name="T68" fmla="*/ 3 w 117"/>
                <a:gd name="T69" fmla="*/ 4 h 115"/>
                <a:gd name="T70" fmla="*/ 3 w 117"/>
                <a:gd name="T71" fmla="*/ 4 h 115"/>
                <a:gd name="T72" fmla="*/ 3 w 117"/>
                <a:gd name="T73" fmla="*/ 4 h 115"/>
                <a:gd name="T74" fmla="*/ 3 w 117"/>
                <a:gd name="T75" fmla="*/ 4 h 115"/>
                <a:gd name="T76" fmla="*/ 3 w 117"/>
                <a:gd name="T77" fmla="*/ 4 h 115"/>
                <a:gd name="T78" fmla="*/ 2 w 117"/>
                <a:gd name="T79" fmla="*/ 4 h 115"/>
                <a:gd name="T80" fmla="*/ 1 w 117"/>
                <a:gd name="T81" fmla="*/ 2 h 115"/>
                <a:gd name="T82" fmla="*/ 1 w 117"/>
                <a:gd name="T83" fmla="*/ 2 h 115"/>
                <a:gd name="T84" fmla="*/ 1 w 117"/>
                <a:gd name="T85" fmla="*/ 4 h 115"/>
                <a:gd name="T86" fmla="*/ 1 w 117"/>
                <a:gd name="T87" fmla="*/ 4 h 115"/>
                <a:gd name="T88" fmla="*/ 1 w 117"/>
                <a:gd name="T89" fmla="*/ 4 h 115"/>
                <a:gd name="T90" fmla="*/ 1 w 117"/>
                <a:gd name="T91" fmla="*/ 4 h 115"/>
                <a:gd name="T92" fmla="*/ 1 w 117"/>
                <a:gd name="T93" fmla="*/ 4 h 115"/>
                <a:gd name="T94" fmla="*/ 1 w 117"/>
                <a:gd name="T95" fmla="*/ 4 h 115"/>
                <a:gd name="T96" fmla="*/ 1 w 117"/>
                <a:gd name="T97" fmla="*/ 4 h 115"/>
                <a:gd name="T98" fmla="*/ 0 w 117"/>
                <a:gd name="T99" fmla="*/ 4 h 115"/>
                <a:gd name="T100" fmla="*/ 0 w 117"/>
                <a:gd name="T101" fmla="*/ 4 h 115"/>
                <a:gd name="T102" fmla="*/ 0 w 117"/>
                <a:gd name="T103" fmla="*/ 4 h 115"/>
                <a:gd name="T104" fmla="*/ 0 w 117"/>
                <a:gd name="T105" fmla="*/ 4 h 115"/>
                <a:gd name="T106" fmla="*/ 0 w 117"/>
                <a:gd name="T107" fmla="*/ 4 h 115"/>
                <a:gd name="T108" fmla="*/ 0 w 117"/>
                <a:gd name="T109" fmla="*/ 4 h 115"/>
                <a:gd name="T110" fmla="*/ 0 w 117"/>
                <a:gd name="T111" fmla="*/ 1 h 115"/>
                <a:gd name="T112" fmla="*/ 0 w 117"/>
                <a:gd name="T113" fmla="*/ 1 h 115"/>
                <a:gd name="T114" fmla="*/ 0 w 117"/>
                <a:gd name="T115" fmla="*/ 1 h 115"/>
                <a:gd name="T116" fmla="*/ 0 w 117"/>
                <a:gd name="T117" fmla="*/ 1 h 115"/>
                <a:gd name="T118" fmla="*/ 0 w 117"/>
                <a:gd name="T119" fmla="*/ 1 h 115"/>
                <a:gd name="T120" fmla="*/ 0 w 117"/>
                <a:gd name="T121" fmla="*/ 0 h 1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7" h="115">
                  <a:moveTo>
                    <a:pt x="45" y="5"/>
                  </a:moveTo>
                  <a:lnTo>
                    <a:pt x="40" y="6"/>
                  </a:lnTo>
                  <a:lnTo>
                    <a:pt x="33" y="9"/>
                  </a:lnTo>
                  <a:lnTo>
                    <a:pt x="33" y="55"/>
                  </a:lnTo>
                  <a:lnTo>
                    <a:pt x="46" y="55"/>
                  </a:lnTo>
                  <a:lnTo>
                    <a:pt x="53" y="54"/>
                  </a:lnTo>
                  <a:lnTo>
                    <a:pt x="57" y="52"/>
                  </a:lnTo>
                  <a:lnTo>
                    <a:pt x="62" y="49"/>
                  </a:lnTo>
                  <a:lnTo>
                    <a:pt x="68" y="40"/>
                  </a:lnTo>
                  <a:lnTo>
                    <a:pt x="71" y="31"/>
                  </a:lnTo>
                  <a:lnTo>
                    <a:pt x="71" y="25"/>
                  </a:lnTo>
                  <a:lnTo>
                    <a:pt x="69" y="20"/>
                  </a:lnTo>
                  <a:lnTo>
                    <a:pt x="66" y="15"/>
                  </a:lnTo>
                  <a:lnTo>
                    <a:pt x="60" y="9"/>
                  </a:lnTo>
                  <a:lnTo>
                    <a:pt x="56" y="6"/>
                  </a:lnTo>
                  <a:lnTo>
                    <a:pt x="51" y="6"/>
                  </a:lnTo>
                  <a:lnTo>
                    <a:pt x="45" y="5"/>
                  </a:lnTo>
                  <a:close/>
                  <a:moveTo>
                    <a:pt x="0" y="0"/>
                  </a:moveTo>
                  <a:lnTo>
                    <a:pt x="59" y="0"/>
                  </a:lnTo>
                  <a:lnTo>
                    <a:pt x="69" y="2"/>
                  </a:lnTo>
                  <a:lnTo>
                    <a:pt x="77" y="6"/>
                  </a:lnTo>
                  <a:lnTo>
                    <a:pt x="85" y="12"/>
                  </a:lnTo>
                  <a:lnTo>
                    <a:pt x="88" y="17"/>
                  </a:lnTo>
                  <a:lnTo>
                    <a:pt x="89" y="22"/>
                  </a:lnTo>
                  <a:lnTo>
                    <a:pt x="91" y="29"/>
                  </a:lnTo>
                  <a:lnTo>
                    <a:pt x="88" y="42"/>
                  </a:lnTo>
                  <a:lnTo>
                    <a:pt x="83" y="46"/>
                  </a:lnTo>
                  <a:lnTo>
                    <a:pt x="80" y="51"/>
                  </a:lnTo>
                  <a:lnTo>
                    <a:pt x="76" y="52"/>
                  </a:lnTo>
                  <a:lnTo>
                    <a:pt x="69" y="55"/>
                  </a:lnTo>
                  <a:lnTo>
                    <a:pt x="62" y="57"/>
                  </a:lnTo>
                  <a:lnTo>
                    <a:pt x="86" y="92"/>
                  </a:lnTo>
                  <a:lnTo>
                    <a:pt x="91" y="98"/>
                  </a:lnTo>
                  <a:lnTo>
                    <a:pt x="99" y="106"/>
                  </a:lnTo>
                  <a:lnTo>
                    <a:pt x="102" y="108"/>
                  </a:lnTo>
                  <a:lnTo>
                    <a:pt x="106" y="111"/>
                  </a:lnTo>
                  <a:lnTo>
                    <a:pt x="111" y="112"/>
                  </a:lnTo>
                  <a:lnTo>
                    <a:pt x="117" y="114"/>
                  </a:lnTo>
                  <a:lnTo>
                    <a:pt x="117" y="115"/>
                  </a:lnTo>
                  <a:lnTo>
                    <a:pt x="85" y="115"/>
                  </a:lnTo>
                  <a:lnTo>
                    <a:pt x="45" y="62"/>
                  </a:lnTo>
                  <a:lnTo>
                    <a:pt x="33" y="62"/>
                  </a:lnTo>
                  <a:lnTo>
                    <a:pt x="33" y="105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40" y="112"/>
                  </a:lnTo>
                  <a:lnTo>
                    <a:pt x="45" y="114"/>
                  </a:lnTo>
                  <a:lnTo>
                    <a:pt x="49" y="114"/>
                  </a:lnTo>
                  <a:lnTo>
                    <a:pt x="49" y="115"/>
                  </a:lnTo>
                  <a:lnTo>
                    <a:pt x="0" y="115"/>
                  </a:lnTo>
                  <a:lnTo>
                    <a:pt x="0" y="114"/>
                  </a:lnTo>
                  <a:lnTo>
                    <a:pt x="5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7" y="106"/>
                  </a:lnTo>
                  <a:lnTo>
                    <a:pt x="17" y="11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9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164" name="Freeform 485"/>
            <p:cNvSpPr>
              <a:spLocks noEditPoints="1"/>
            </p:cNvSpPr>
            <p:nvPr/>
          </p:nvSpPr>
          <p:spPr bwMode="auto">
            <a:xfrm>
              <a:off x="4963" y="3497"/>
              <a:ext cx="32" cy="40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1 w 65"/>
                <a:gd name="T13" fmla="*/ 0 h 82"/>
                <a:gd name="T14" fmla="*/ 1 w 65"/>
                <a:gd name="T15" fmla="*/ 0 h 82"/>
                <a:gd name="T16" fmla="*/ 1 w 65"/>
                <a:gd name="T17" fmla="*/ 0 h 82"/>
                <a:gd name="T18" fmla="*/ 1 w 65"/>
                <a:gd name="T19" fmla="*/ 0 h 82"/>
                <a:gd name="T20" fmla="*/ 1 w 65"/>
                <a:gd name="T21" fmla="*/ 0 h 82"/>
                <a:gd name="T22" fmla="*/ 1 w 65"/>
                <a:gd name="T23" fmla="*/ 0 h 82"/>
                <a:gd name="T24" fmla="*/ 0 w 65"/>
                <a:gd name="T25" fmla="*/ 0 h 82"/>
                <a:gd name="T26" fmla="*/ 1 w 65"/>
                <a:gd name="T27" fmla="*/ 0 h 82"/>
                <a:gd name="T28" fmla="*/ 1 w 65"/>
                <a:gd name="T29" fmla="*/ 0 h 82"/>
                <a:gd name="T30" fmla="*/ 1 w 65"/>
                <a:gd name="T31" fmla="*/ 0 h 82"/>
                <a:gd name="T32" fmla="*/ 1 w 65"/>
                <a:gd name="T33" fmla="*/ 0 h 82"/>
                <a:gd name="T34" fmla="*/ 1 w 65"/>
                <a:gd name="T35" fmla="*/ 0 h 82"/>
                <a:gd name="T36" fmla="*/ 2 w 65"/>
                <a:gd name="T37" fmla="*/ 0 h 82"/>
                <a:gd name="T38" fmla="*/ 0 w 65"/>
                <a:gd name="T39" fmla="*/ 0 h 82"/>
                <a:gd name="T40" fmla="*/ 0 w 65"/>
                <a:gd name="T41" fmla="*/ 1 h 82"/>
                <a:gd name="T42" fmla="*/ 0 w 65"/>
                <a:gd name="T43" fmla="*/ 1 h 82"/>
                <a:gd name="T44" fmla="*/ 0 w 65"/>
                <a:gd name="T45" fmla="*/ 1 h 82"/>
                <a:gd name="T46" fmla="*/ 0 w 65"/>
                <a:gd name="T47" fmla="*/ 2 h 82"/>
                <a:gd name="T48" fmla="*/ 1 w 65"/>
                <a:gd name="T49" fmla="*/ 2 h 82"/>
                <a:gd name="T50" fmla="*/ 1 w 65"/>
                <a:gd name="T51" fmla="*/ 2 h 82"/>
                <a:gd name="T52" fmla="*/ 1 w 65"/>
                <a:gd name="T53" fmla="*/ 2 h 82"/>
                <a:gd name="T54" fmla="*/ 1 w 65"/>
                <a:gd name="T55" fmla="*/ 1 h 82"/>
                <a:gd name="T56" fmla="*/ 1 w 65"/>
                <a:gd name="T57" fmla="*/ 1 h 82"/>
                <a:gd name="T58" fmla="*/ 1 w 65"/>
                <a:gd name="T59" fmla="*/ 1 h 82"/>
                <a:gd name="T60" fmla="*/ 1 w 65"/>
                <a:gd name="T61" fmla="*/ 1 h 82"/>
                <a:gd name="T62" fmla="*/ 1 w 65"/>
                <a:gd name="T63" fmla="*/ 1 h 82"/>
                <a:gd name="T64" fmla="*/ 2 w 65"/>
                <a:gd name="T65" fmla="*/ 1 h 82"/>
                <a:gd name="T66" fmla="*/ 1 w 65"/>
                <a:gd name="T67" fmla="*/ 1 h 82"/>
                <a:gd name="T68" fmla="*/ 1 w 65"/>
                <a:gd name="T69" fmla="*/ 2 h 82"/>
                <a:gd name="T70" fmla="*/ 1 w 65"/>
                <a:gd name="T71" fmla="*/ 2 h 82"/>
                <a:gd name="T72" fmla="*/ 1 w 65"/>
                <a:gd name="T73" fmla="*/ 2 h 82"/>
                <a:gd name="T74" fmla="*/ 1 w 65"/>
                <a:gd name="T75" fmla="*/ 2 h 82"/>
                <a:gd name="T76" fmla="*/ 1 w 65"/>
                <a:gd name="T77" fmla="*/ 2 h 82"/>
                <a:gd name="T78" fmla="*/ 0 w 65"/>
                <a:gd name="T79" fmla="*/ 2 h 82"/>
                <a:gd name="T80" fmla="*/ 0 w 65"/>
                <a:gd name="T81" fmla="*/ 2 h 82"/>
                <a:gd name="T82" fmla="*/ 0 w 65"/>
                <a:gd name="T83" fmla="*/ 1 h 82"/>
                <a:gd name="T84" fmla="*/ 0 w 65"/>
                <a:gd name="T85" fmla="*/ 1 h 82"/>
                <a:gd name="T86" fmla="*/ 0 w 65"/>
                <a:gd name="T87" fmla="*/ 0 h 82"/>
                <a:gd name="T88" fmla="*/ 0 w 65"/>
                <a:gd name="T89" fmla="*/ 0 h 82"/>
                <a:gd name="T90" fmla="*/ 0 w 65"/>
                <a:gd name="T91" fmla="*/ 0 h 82"/>
                <a:gd name="T92" fmla="*/ 1 w 65"/>
                <a:gd name="T93" fmla="*/ 0 h 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5" h="82">
                  <a:moveTo>
                    <a:pt x="26" y="7"/>
                  </a:moveTo>
                  <a:lnTo>
                    <a:pt x="22" y="8"/>
                  </a:lnTo>
                  <a:lnTo>
                    <a:pt x="17" y="11"/>
                  </a:lnTo>
                  <a:lnTo>
                    <a:pt x="14" y="16"/>
                  </a:lnTo>
                  <a:lnTo>
                    <a:pt x="13" y="20"/>
                  </a:lnTo>
                  <a:lnTo>
                    <a:pt x="13" y="27"/>
                  </a:lnTo>
                  <a:lnTo>
                    <a:pt x="46" y="27"/>
                  </a:lnTo>
                  <a:lnTo>
                    <a:pt x="46" y="17"/>
                  </a:lnTo>
                  <a:lnTo>
                    <a:pt x="45" y="16"/>
                  </a:lnTo>
                  <a:lnTo>
                    <a:pt x="42" y="11"/>
                  </a:lnTo>
                  <a:lnTo>
                    <a:pt x="39" y="8"/>
                  </a:lnTo>
                  <a:lnTo>
                    <a:pt x="36" y="7"/>
                  </a:lnTo>
                  <a:lnTo>
                    <a:pt x="26" y="7"/>
                  </a:lnTo>
                  <a:close/>
                  <a:moveTo>
                    <a:pt x="36" y="0"/>
                  </a:moveTo>
                  <a:lnTo>
                    <a:pt x="42" y="2"/>
                  </a:lnTo>
                  <a:lnTo>
                    <a:pt x="46" y="4"/>
                  </a:lnTo>
                  <a:lnTo>
                    <a:pt x="56" y="10"/>
                  </a:lnTo>
                  <a:lnTo>
                    <a:pt x="62" y="19"/>
                  </a:lnTo>
                  <a:lnTo>
                    <a:pt x="65" y="31"/>
                  </a:lnTo>
                  <a:lnTo>
                    <a:pt x="13" y="31"/>
                  </a:lnTo>
                  <a:lnTo>
                    <a:pt x="14" y="47"/>
                  </a:lnTo>
                  <a:lnTo>
                    <a:pt x="22" y="59"/>
                  </a:lnTo>
                  <a:lnTo>
                    <a:pt x="25" y="62"/>
                  </a:lnTo>
                  <a:lnTo>
                    <a:pt x="29" y="65"/>
                  </a:lnTo>
                  <a:lnTo>
                    <a:pt x="42" y="68"/>
                  </a:lnTo>
                  <a:lnTo>
                    <a:pt x="45" y="68"/>
                  </a:lnTo>
                  <a:lnTo>
                    <a:pt x="50" y="67"/>
                  </a:lnTo>
                  <a:lnTo>
                    <a:pt x="54" y="63"/>
                  </a:lnTo>
                  <a:lnTo>
                    <a:pt x="57" y="62"/>
                  </a:lnTo>
                  <a:lnTo>
                    <a:pt x="59" y="59"/>
                  </a:lnTo>
                  <a:lnTo>
                    <a:pt x="62" y="54"/>
                  </a:lnTo>
                  <a:lnTo>
                    <a:pt x="63" y="50"/>
                  </a:lnTo>
                  <a:lnTo>
                    <a:pt x="65" y="51"/>
                  </a:lnTo>
                  <a:lnTo>
                    <a:pt x="62" y="60"/>
                  </a:lnTo>
                  <a:lnTo>
                    <a:pt x="59" y="67"/>
                  </a:lnTo>
                  <a:lnTo>
                    <a:pt x="54" y="73"/>
                  </a:lnTo>
                  <a:lnTo>
                    <a:pt x="48" y="77"/>
                  </a:lnTo>
                  <a:lnTo>
                    <a:pt x="40" y="80"/>
                  </a:lnTo>
                  <a:lnTo>
                    <a:pt x="34" y="82"/>
                  </a:lnTo>
                  <a:lnTo>
                    <a:pt x="20" y="79"/>
                  </a:lnTo>
                  <a:lnTo>
                    <a:pt x="8" y="71"/>
                  </a:lnTo>
                  <a:lnTo>
                    <a:pt x="2" y="59"/>
                  </a:lnTo>
                  <a:lnTo>
                    <a:pt x="0" y="42"/>
                  </a:lnTo>
                  <a:lnTo>
                    <a:pt x="2" y="25"/>
                  </a:lnTo>
                  <a:lnTo>
                    <a:pt x="11" y="11"/>
                  </a:lnTo>
                  <a:lnTo>
                    <a:pt x="22" y="4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165" name="Freeform 486"/>
            <p:cNvSpPr>
              <a:spLocks/>
            </p:cNvSpPr>
            <p:nvPr/>
          </p:nvSpPr>
          <p:spPr bwMode="auto">
            <a:xfrm>
              <a:off x="5001" y="3497"/>
              <a:ext cx="32" cy="40"/>
            </a:xfrm>
            <a:custGeom>
              <a:avLst/>
              <a:gdLst>
                <a:gd name="T0" fmla="*/ 1 w 65"/>
                <a:gd name="T1" fmla="*/ 0 h 82"/>
                <a:gd name="T2" fmla="*/ 1 w 65"/>
                <a:gd name="T3" fmla="*/ 0 h 82"/>
                <a:gd name="T4" fmla="*/ 1 w 65"/>
                <a:gd name="T5" fmla="*/ 0 h 82"/>
                <a:gd name="T6" fmla="*/ 1 w 65"/>
                <a:gd name="T7" fmla="*/ 0 h 82"/>
                <a:gd name="T8" fmla="*/ 1 w 65"/>
                <a:gd name="T9" fmla="*/ 0 h 82"/>
                <a:gd name="T10" fmla="*/ 1 w 65"/>
                <a:gd name="T11" fmla="*/ 0 h 82"/>
                <a:gd name="T12" fmla="*/ 1 w 65"/>
                <a:gd name="T13" fmla="*/ 0 h 82"/>
                <a:gd name="T14" fmla="*/ 1 w 65"/>
                <a:gd name="T15" fmla="*/ 0 h 82"/>
                <a:gd name="T16" fmla="*/ 1 w 65"/>
                <a:gd name="T17" fmla="*/ 0 h 82"/>
                <a:gd name="T18" fmla="*/ 1 w 65"/>
                <a:gd name="T19" fmla="*/ 0 h 82"/>
                <a:gd name="T20" fmla="*/ 1 w 65"/>
                <a:gd name="T21" fmla="*/ 0 h 82"/>
                <a:gd name="T22" fmla="*/ 1 w 65"/>
                <a:gd name="T23" fmla="*/ 0 h 82"/>
                <a:gd name="T24" fmla="*/ 1 w 65"/>
                <a:gd name="T25" fmla="*/ 0 h 82"/>
                <a:gd name="T26" fmla="*/ 1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1 h 82"/>
                <a:gd name="T44" fmla="*/ 0 w 65"/>
                <a:gd name="T45" fmla="*/ 1 h 82"/>
                <a:gd name="T46" fmla="*/ 0 w 65"/>
                <a:gd name="T47" fmla="*/ 1 h 82"/>
                <a:gd name="T48" fmla="*/ 0 w 65"/>
                <a:gd name="T49" fmla="*/ 1 h 82"/>
                <a:gd name="T50" fmla="*/ 0 w 65"/>
                <a:gd name="T51" fmla="*/ 2 h 82"/>
                <a:gd name="T52" fmla="*/ 1 w 65"/>
                <a:gd name="T53" fmla="*/ 2 h 82"/>
                <a:gd name="T54" fmla="*/ 1 w 65"/>
                <a:gd name="T55" fmla="*/ 2 h 82"/>
                <a:gd name="T56" fmla="*/ 1 w 65"/>
                <a:gd name="T57" fmla="*/ 2 h 82"/>
                <a:gd name="T58" fmla="*/ 1 w 65"/>
                <a:gd name="T59" fmla="*/ 1 h 82"/>
                <a:gd name="T60" fmla="*/ 1 w 65"/>
                <a:gd name="T61" fmla="*/ 1 h 82"/>
                <a:gd name="T62" fmla="*/ 1 w 65"/>
                <a:gd name="T63" fmla="*/ 1 h 82"/>
                <a:gd name="T64" fmla="*/ 1 w 65"/>
                <a:gd name="T65" fmla="*/ 1 h 82"/>
                <a:gd name="T66" fmla="*/ 1 w 65"/>
                <a:gd name="T67" fmla="*/ 1 h 82"/>
                <a:gd name="T68" fmla="*/ 2 w 65"/>
                <a:gd name="T69" fmla="*/ 1 h 82"/>
                <a:gd name="T70" fmla="*/ 1 w 65"/>
                <a:gd name="T71" fmla="*/ 1 h 82"/>
                <a:gd name="T72" fmla="*/ 1 w 65"/>
                <a:gd name="T73" fmla="*/ 1 h 82"/>
                <a:gd name="T74" fmla="*/ 1 w 65"/>
                <a:gd name="T75" fmla="*/ 2 h 82"/>
                <a:gd name="T76" fmla="*/ 1 w 65"/>
                <a:gd name="T77" fmla="*/ 2 h 82"/>
                <a:gd name="T78" fmla="*/ 1 w 65"/>
                <a:gd name="T79" fmla="*/ 2 h 82"/>
                <a:gd name="T80" fmla="*/ 1 w 65"/>
                <a:gd name="T81" fmla="*/ 2 h 82"/>
                <a:gd name="T82" fmla="*/ 1 w 65"/>
                <a:gd name="T83" fmla="*/ 2 h 82"/>
                <a:gd name="T84" fmla="*/ 0 w 65"/>
                <a:gd name="T85" fmla="*/ 2 h 82"/>
                <a:gd name="T86" fmla="*/ 0 w 65"/>
                <a:gd name="T87" fmla="*/ 2 h 82"/>
                <a:gd name="T88" fmla="*/ 0 w 65"/>
                <a:gd name="T89" fmla="*/ 2 h 82"/>
                <a:gd name="T90" fmla="*/ 0 w 65"/>
                <a:gd name="T91" fmla="*/ 1 h 82"/>
                <a:gd name="T92" fmla="*/ 0 w 65"/>
                <a:gd name="T93" fmla="*/ 1 h 82"/>
                <a:gd name="T94" fmla="*/ 0 w 65"/>
                <a:gd name="T95" fmla="*/ 0 h 82"/>
                <a:gd name="T96" fmla="*/ 0 w 65"/>
                <a:gd name="T97" fmla="*/ 0 h 82"/>
                <a:gd name="T98" fmla="*/ 0 w 65"/>
                <a:gd name="T99" fmla="*/ 0 h 82"/>
                <a:gd name="T100" fmla="*/ 1 w 65"/>
                <a:gd name="T101" fmla="*/ 0 h 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5" h="82">
                  <a:moveTo>
                    <a:pt x="36" y="0"/>
                  </a:moveTo>
                  <a:lnTo>
                    <a:pt x="43" y="2"/>
                  </a:lnTo>
                  <a:lnTo>
                    <a:pt x="49" y="4"/>
                  </a:lnTo>
                  <a:lnTo>
                    <a:pt x="54" y="7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2" y="22"/>
                  </a:lnTo>
                  <a:lnTo>
                    <a:pt x="60" y="25"/>
                  </a:lnTo>
                  <a:lnTo>
                    <a:pt x="57" y="27"/>
                  </a:lnTo>
                  <a:lnTo>
                    <a:pt x="51" y="27"/>
                  </a:lnTo>
                  <a:lnTo>
                    <a:pt x="45" y="20"/>
                  </a:lnTo>
                  <a:lnTo>
                    <a:pt x="45" y="14"/>
                  </a:lnTo>
                  <a:lnTo>
                    <a:pt x="42" y="8"/>
                  </a:lnTo>
                  <a:lnTo>
                    <a:pt x="39" y="7"/>
                  </a:lnTo>
                  <a:lnTo>
                    <a:pt x="31" y="7"/>
                  </a:lnTo>
                  <a:lnTo>
                    <a:pt x="26" y="8"/>
                  </a:lnTo>
                  <a:lnTo>
                    <a:pt x="23" y="10"/>
                  </a:lnTo>
                  <a:lnTo>
                    <a:pt x="22" y="11"/>
                  </a:lnTo>
                  <a:lnTo>
                    <a:pt x="19" y="16"/>
                  </a:lnTo>
                  <a:lnTo>
                    <a:pt x="16" y="22"/>
                  </a:lnTo>
                  <a:lnTo>
                    <a:pt x="16" y="27"/>
                  </a:lnTo>
                  <a:lnTo>
                    <a:pt x="14" y="34"/>
                  </a:lnTo>
                  <a:lnTo>
                    <a:pt x="17" y="50"/>
                  </a:lnTo>
                  <a:lnTo>
                    <a:pt x="22" y="57"/>
                  </a:lnTo>
                  <a:lnTo>
                    <a:pt x="25" y="62"/>
                  </a:lnTo>
                  <a:lnTo>
                    <a:pt x="29" y="65"/>
                  </a:lnTo>
                  <a:lnTo>
                    <a:pt x="34" y="67"/>
                  </a:lnTo>
                  <a:lnTo>
                    <a:pt x="40" y="68"/>
                  </a:lnTo>
                  <a:lnTo>
                    <a:pt x="49" y="65"/>
                  </a:lnTo>
                  <a:lnTo>
                    <a:pt x="54" y="62"/>
                  </a:lnTo>
                  <a:lnTo>
                    <a:pt x="57" y="60"/>
                  </a:lnTo>
                  <a:lnTo>
                    <a:pt x="59" y="57"/>
                  </a:lnTo>
                  <a:lnTo>
                    <a:pt x="60" y="53"/>
                  </a:lnTo>
                  <a:lnTo>
                    <a:pt x="63" y="48"/>
                  </a:lnTo>
                  <a:lnTo>
                    <a:pt x="65" y="50"/>
                  </a:lnTo>
                  <a:lnTo>
                    <a:pt x="63" y="57"/>
                  </a:lnTo>
                  <a:lnTo>
                    <a:pt x="60" y="63"/>
                  </a:lnTo>
                  <a:lnTo>
                    <a:pt x="57" y="68"/>
                  </a:lnTo>
                  <a:lnTo>
                    <a:pt x="53" y="73"/>
                  </a:lnTo>
                  <a:lnTo>
                    <a:pt x="46" y="77"/>
                  </a:lnTo>
                  <a:lnTo>
                    <a:pt x="40" y="80"/>
                  </a:lnTo>
                  <a:lnTo>
                    <a:pt x="33" y="82"/>
                  </a:lnTo>
                  <a:lnTo>
                    <a:pt x="26" y="82"/>
                  </a:lnTo>
                  <a:lnTo>
                    <a:pt x="14" y="76"/>
                  </a:lnTo>
                  <a:lnTo>
                    <a:pt x="9" y="71"/>
                  </a:lnTo>
                  <a:lnTo>
                    <a:pt x="3" y="59"/>
                  </a:lnTo>
                  <a:lnTo>
                    <a:pt x="0" y="42"/>
                  </a:lnTo>
                  <a:lnTo>
                    <a:pt x="3" y="25"/>
                  </a:lnTo>
                  <a:lnTo>
                    <a:pt x="11" y="11"/>
                  </a:lnTo>
                  <a:lnTo>
                    <a:pt x="22" y="4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166" name="Freeform 487"/>
            <p:cNvSpPr>
              <a:spLocks noEditPoints="1"/>
            </p:cNvSpPr>
            <p:nvPr/>
          </p:nvSpPr>
          <p:spPr bwMode="auto">
            <a:xfrm>
              <a:off x="5040" y="3497"/>
              <a:ext cx="33" cy="40"/>
            </a:xfrm>
            <a:custGeom>
              <a:avLst/>
              <a:gdLst>
                <a:gd name="T0" fmla="*/ 1 w 66"/>
                <a:gd name="T1" fmla="*/ 0 h 82"/>
                <a:gd name="T2" fmla="*/ 1 w 66"/>
                <a:gd name="T3" fmla="*/ 0 h 82"/>
                <a:gd name="T4" fmla="*/ 1 w 66"/>
                <a:gd name="T5" fmla="*/ 0 h 82"/>
                <a:gd name="T6" fmla="*/ 1 w 66"/>
                <a:gd name="T7" fmla="*/ 0 h 82"/>
                <a:gd name="T8" fmla="*/ 1 w 66"/>
                <a:gd name="T9" fmla="*/ 0 h 82"/>
                <a:gd name="T10" fmla="*/ 1 w 66"/>
                <a:gd name="T11" fmla="*/ 0 h 82"/>
                <a:gd name="T12" fmla="*/ 2 w 66"/>
                <a:gd name="T13" fmla="*/ 0 h 82"/>
                <a:gd name="T14" fmla="*/ 2 w 66"/>
                <a:gd name="T15" fmla="*/ 0 h 82"/>
                <a:gd name="T16" fmla="*/ 2 w 66"/>
                <a:gd name="T17" fmla="*/ 0 h 82"/>
                <a:gd name="T18" fmla="*/ 2 w 66"/>
                <a:gd name="T19" fmla="*/ 0 h 82"/>
                <a:gd name="T20" fmla="*/ 2 w 66"/>
                <a:gd name="T21" fmla="*/ 0 h 82"/>
                <a:gd name="T22" fmla="*/ 2 w 66"/>
                <a:gd name="T23" fmla="*/ 0 h 82"/>
                <a:gd name="T24" fmla="*/ 1 w 66"/>
                <a:gd name="T25" fmla="*/ 0 h 82"/>
                <a:gd name="T26" fmla="*/ 2 w 66"/>
                <a:gd name="T27" fmla="*/ 0 h 82"/>
                <a:gd name="T28" fmla="*/ 2 w 66"/>
                <a:gd name="T29" fmla="*/ 0 h 82"/>
                <a:gd name="T30" fmla="*/ 2 w 66"/>
                <a:gd name="T31" fmla="*/ 0 h 82"/>
                <a:gd name="T32" fmla="*/ 2 w 66"/>
                <a:gd name="T33" fmla="*/ 0 h 82"/>
                <a:gd name="T34" fmla="*/ 2 w 66"/>
                <a:gd name="T35" fmla="*/ 0 h 82"/>
                <a:gd name="T36" fmla="*/ 3 w 66"/>
                <a:gd name="T37" fmla="*/ 0 h 82"/>
                <a:gd name="T38" fmla="*/ 1 w 66"/>
                <a:gd name="T39" fmla="*/ 0 h 82"/>
                <a:gd name="T40" fmla="*/ 1 w 66"/>
                <a:gd name="T41" fmla="*/ 1 h 82"/>
                <a:gd name="T42" fmla="*/ 1 w 66"/>
                <a:gd name="T43" fmla="*/ 1 h 82"/>
                <a:gd name="T44" fmla="*/ 1 w 66"/>
                <a:gd name="T45" fmla="*/ 2 h 82"/>
                <a:gd name="T46" fmla="*/ 2 w 66"/>
                <a:gd name="T47" fmla="*/ 2 h 82"/>
                <a:gd name="T48" fmla="*/ 2 w 66"/>
                <a:gd name="T49" fmla="*/ 2 h 82"/>
                <a:gd name="T50" fmla="*/ 2 w 66"/>
                <a:gd name="T51" fmla="*/ 2 h 82"/>
                <a:gd name="T52" fmla="*/ 2 w 66"/>
                <a:gd name="T53" fmla="*/ 2 h 82"/>
                <a:gd name="T54" fmla="*/ 2 w 66"/>
                <a:gd name="T55" fmla="*/ 1 h 82"/>
                <a:gd name="T56" fmla="*/ 2 w 66"/>
                <a:gd name="T57" fmla="*/ 1 h 82"/>
                <a:gd name="T58" fmla="*/ 2 w 66"/>
                <a:gd name="T59" fmla="*/ 1 h 82"/>
                <a:gd name="T60" fmla="*/ 3 w 66"/>
                <a:gd name="T61" fmla="*/ 1 h 82"/>
                <a:gd name="T62" fmla="*/ 2 w 66"/>
                <a:gd name="T63" fmla="*/ 1 h 82"/>
                <a:gd name="T64" fmla="*/ 2 w 66"/>
                <a:gd name="T65" fmla="*/ 2 h 82"/>
                <a:gd name="T66" fmla="*/ 2 w 66"/>
                <a:gd name="T67" fmla="*/ 2 h 82"/>
                <a:gd name="T68" fmla="*/ 2 w 66"/>
                <a:gd name="T69" fmla="*/ 2 h 82"/>
                <a:gd name="T70" fmla="*/ 2 w 66"/>
                <a:gd name="T71" fmla="*/ 2 h 82"/>
                <a:gd name="T72" fmla="*/ 2 w 66"/>
                <a:gd name="T73" fmla="*/ 2 h 82"/>
                <a:gd name="T74" fmla="*/ 1 w 66"/>
                <a:gd name="T75" fmla="*/ 2 h 82"/>
                <a:gd name="T76" fmla="*/ 1 w 66"/>
                <a:gd name="T77" fmla="*/ 2 h 82"/>
                <a:gd name="T78" fmla="*/ 1 w 66"/>
                <a:gd name="T79" fmla="*/ 1 h 82"/>
                <a:gd name="T80" fmla="*/ 0 w 66"/>
                <a:gd name="T81" fmla="*/ 1 h 82"/>
                <a:gd name="T82" fmla="*/ 1 w 66"/>
                <a:gd name="T83" fmla="*/ 0 h 82"/>
                <a:gd name="T84" fmla="*/ 1 w 66"/>
                <a:gd name="T85" fmla="*/ 0 h 82"/>
                <a:gd name="T86" fmla="*/ 1 w 66"/>
                <a:gd name="T87" fmla="*/ 0 h 82"/>
                <a:gd name="T88" fmla="*/ 2 w 66"/>
                <a:gd name="T89" fmla="*/ 0 h 8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6" h="82">
                  <a:moveTo>
                    <a:pt x="28" y="7"/>
                  </a:moveTo>
                  <a:lnTo>
                    <a:pt x="23" y="8"/>
                  </a:lnTo>
                  <a:lnTo>
                    <a:pt x="19" y="11"/>
                  </a:lnTo>
                  <a:lnTo>
                    <a:pt x="16" y="16"/>
                  </a:lnTo>
                  <a:lnTo>
                    <a:pt x="14" y="20"/>
                  </a:lnTo>
                  <a:lnTo>
                    <a:pt x="14" y="27"/>
                  </a:lnTo>
                  <a:lnTo>
                    <a:pt x="48" y="27"/>
                  </a:lnTo>
                  <a:lnTo>
                    <a:pt x="48" y="17"/>
                  </a:lnTo>
                  <a:lnTo>
                    <a:pt x="46" y="16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7" y="7"/>
                  </a:lnTo>
                  <a:lnTo>
                    <a:pt x="28" y="7"/>
                  </a:lnTo>
                  <a:close/>
                  <a:moveTo>
                    <a:pt x="37" y="0"/>
                  </a:moveTo>
                  <a:lnTo>
                    <a:pt x="43" y="2"/>
                  </a:lnTo>
                  <a:lnTo>
                    <a:pt x="48" y="4"/>
                  </a:lnTo>
                  <a:lnTo>
                    <a:pt x="57" y="10"/>
                  </a:lnTo>
                  <a:lnTo>
                    <a:pt x="63" y="19"/>
                  </a:lnTo>
                  <a:lnTo>
                    <a:pt x="66" y="31"/>
                  </a:lnTo>
                  <a:lnTo>
                    <a:pt x="14" y="31"/>
                  </a:lnTo>
                  <a:lnTo>
                    <a:pt x="16" y="47"/>
                  </a:lnTo>
                  <a:lnTo>
                    <a:pt x="22" y="59"/>
                  </a:lnTo>
                  <a:lnTo>
                    <a:pt x="31" y="65"/>
                  </a:lnTo>
                  <a:lnTo>
                    <a:pt x="36" y="67"/>
                  </a:lnTo>
                  <a:lnTo>
                    <a:pt x="42" y="68"/>
                  </a:lnTo>
                  <a:lnTo>
                    <a:pt x="46" y="68"/>
                  </a:lnTo>
                  <a:lnTo>
                    <a:pt x="51" y="67"/>
                  </a:lnTo>
                  <a:lnTo>
                    <a:pt x="56" y="63"/>
                  </a:lnTo>
                  <a:lnTo>
                    <a:pt x="60" y="59"/>
                  </a:lnTo>
                  <a:lnTo>
                    <a:pt x="63" y="50"/>
                  </a:lnTo>
                  <a:lnTo>
                    <a:pt x="66" y="51"/>
                  </a:lnTo>
                  <a:lnTo>
                    <a:pt x="63" y="60"/>
                  </a:lnTo>
                  <a:lnTo>
                    <a:pt x="60" y="67"/>
                  </a:lnTo>
                  <a:lnTo>
                    <a:pt x="56" y="73"/>
                  </a:lnTo>
                  <a:lnTo>
                    <a:pt x="49" y="77"/>
                  </a:lnTo>
                  <a:lnTo>
                    <a:pt x="42" y="80"/>
                  </a:lnTo>
                  <a:lnTo>
                    <a:pt x="36" y="82"/>
                  </a:lnTo>
                  <a:lnTo>
                    <a:pt x="22" y="79"/>
                  </a:lnTo>
                  <a:lnTo>
                    <a:pt x="9" y="71"/>
                  </a:lnTo>
                  <a:lnTo>
                    <a:pt x="3" y="59"/>
                  </a:lnTo>
                  <a:lnTo>
                    <a:pt x="0" y="42"/>
                  </a:lnTo>
                  <a:lnTo>
                    <a:pt x="3" y="25"/>
                  </a:lnTo>
                  <a:lnTo>
                    <a:pt x="11" y="11"/>
                  </a:lnTo>
                  <a:lnTo>
                    <a:pt x="22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167" name="Freeform 488"/>
            <p:cNvSpPr>
              <a:spLocks noEditPoints="1"/>
            </p:cNvSpPr>
            <p:nvPr/>
          </p:nvSpPr>
          <p:spPr bwMode="auto">
            <a:xfrm>
              <a:off x="5080" y="3476"/>
              <a:ext cx="17" cy="61"/>
            </a:xfrm>
            <a:custGeom>
              <a:avLst/>
              <a:gdLst>
                <a:gd name="T0" fmla="*/ 0 w 36"/>
                <a:gd name="T1" fmla="*/ 2 h 121"/>
                <a:gd name="T2" fmla="*/ 0 w 36"/>
                <a:gd name="T3" fmla="*/ 2 h 121"/>
                <a:gd name="T4" fmla="*/ 0 w 36"/>
                <a:gd name="T5" fmla="*/ 4 h 121"/>
                <a:gd name="T6" fmla="*/ 0 w 36"/>
                <a:gd name="T7" fmla="*/ 4 h 121"/>
                <a:gd name="T8" fmla="*/ 0 w 36"/>
                <a:gd name="T9" fmla="*/ 4 h 121"/>
                <a:gd name="T10" fmla="*/ 0 w 36"/>
                <a:gd name="T11" fmla="*/ 4 h 121"/>
                <a:gd name="T12" fmla="*/ 0 w 36"/>
                <a:gd name="T13" fmla="*/ 4 h 121"/>
                <a:gd name="T14" fmla="*/ 1 w 36"/>
                <a:gd name="T15" fmla="*/ 4 h 121"/>
                <a:gd name="T16" fmla="*/ 1 w 36"/>
                <a:gd name="T17" fmla="*/ 4 h 121"/>
                <a:gd name="T18" fmla="*/ 1 w 36"/>
                <a:gd name="T19" fmla="*/ 4 h 121"/>
                <a:gd name="T20" fmla="*/ 0 w 36"/>
                <a:gd name="T21" fmla="*/ 4 h 121"/>
                <a:gd name="T22" fmla="*/ 0 w 36"/>
                <a:gd name="T23" fmla="*/ 4 h 121"/>
                <a:gd name="T24" fmla="*/ 0 w 36"/>
                <a:gd name="T25" fmla="*/ 4 h 121"/>
                <a:gd name="T26" fmla="*/ 0 w 36"/>
                <a:gd name="T27" fmla="*/ 4 h 121"/>
                <a:gd name="T28" fmla="*/ 0 w 36"/>
                <a:gd name="T29" fmla="*/ 4 h 121"/>
                <a:gd name="T30" fmla="*/ 0 w 36"/>
                <a:gd name="T31" fmla="*/ 4 h 121"/>
                <a:gd name="T32" fmla="*/ 0 w 36"/>
                <a:gd name="T33" fmla="*/ 4 h 121"/>
                <a:gd name="T34" fmla="*/ 0 w 36"/>
                <a:gd name="T35" fmla="*/ 4 h 121"/>
                <a:gd name="T36" fmla="*/ 0 w 36"/>
                <a:gd name="T37" fmla="*/ 2 h 121"/>
                <a:gd name="T38" fmla="*/ 0 w 36"/>
                <a:gd name="T39" fmla="*/ 2 h 121"/>
                <a:gd name="T40" fmla="*/ 0 w 36"/>
                <a:gd name="T41" fmla="*/ 2 h 121"/>
                <a:gd name="T42" fmla="*/ 0 w 36"/>
                <a:gd name="T43" fmla="*/ 2 h 121"/>
                <a:gd name="T44" fmla="*/ 0 w 36"/>
                <a:gd name="T45" fmla="*/ 2 h 121"/>
                <a:gd name="T46" fmla="*/ 0 w 36"/>
                <a:gd name="T47" fmla="*/ 2 h 121"/>
                <a:gd name="T48" fmla="*/ 0 w 36"/>
                <a:gd name="T49" fmla="*/ 2 h 121"/>
                <a:gd name="T50" fmla="*/ 0 w 36"/>
                <a:gd name="T51" fmla="*/ 2 h 121"/>
                <a:gd name="T52" fmla="*/ 0 w 36"/>
                <a:gd name="T53" fmla="*/ 2 h 121"/>
                <a:gd name="T54" fmla="*/ 0 w 36"/>
                <a:gd name="T55" fmla="*/ 2 h 121"/>
                <a:gd name="T56" fmla="*/ 0 w 36"/>
                <a:gd name="T57" fmla="*/ 0 h 121"/>
                <a:gd name="T58" fmla="*/ 0 w 36"/>
                <a:gd name="T59" fmla="*/ 1 h 121"/>
                <a:gd name="T60" fmla="*/ 0 w 36"/>
                <a:gd name="T61" fmla="*/ 1 h 121"/>
                <a:gd name="T62" fmla="*/ 0 w 36"/>
                <a:gd name="T63" fmla="*/ 1 h 121"/>
                <a:gd name="T64" fmla="*/ 0 w 36"/>
                <a:gd name="T65" fmla="*/ 1 h 121"/>
                <a:gd name="T66" fmla="*/ 0 w 36"/>
                <a:gd name="T67" fmla="*/ 1 h 121"/>
                <a:gd name="T68" fmla="*/ 0 w 36"/>
                <a:gd name="T69" fmla="*/ 1 h 121"/>
                <a:gd name="T70" fmla="*/ 0 w 36"/>
                <a:gd name="T71" fmla="*/ 1 h 121"/>
                <a:gd name="T72" fmla="*/ 0 w 36"/>
                <a:gd name="T73" fmla="*/ 1 h 121"/>
                <a:gd name="T74" fmla="*/ 0 w 36"/>
                <a:gd name="T75" fmla="*/ 1 h 121"/>
                <a:gd name="T76" fmla="*/ 0 w 36"/>
                <a:gd name="T77" fmla="*/ 1 h 121"/>
                <a:gd name="T78" fmla="*/ 0 w 36"/>
                <a:gd name="T79" fmla="*/ 1 h 121"/>
                <a:gd name="T80" fmla="*/ 0 w 36"/>
                <a:gd name="T81" fmla="*/ 0 h 12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" h="121">
                  <a:moveTo>
                    <a:pt x="22" y="41"/>
                  </a:moveTo>
                  <a:lnTo>
                    <a:pt x="25" y="41"/>
                  </a:lnTo>
                  <a:lnTo>
                    <a:pt x="25" y="108"/>
                  </a:lnTo>
                  <a:lnTo>
                    <a:pt x="26" y="112"/>
                  </a:lnTo>
                  <a:lnTo>
                    <a:pt x="28" y="114"/>
                  </a:lnTo>
                  <a:lnTo>
                    <a:pt x="28" y="117"/>
                  </a:lnTo>
                  <a:lnTo>
                    <a:pt x="29" y="118"/>
                  </a:lnTo>
                  <a:lnTo>
                    <a:pt x="33" y="120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0" y="121"/>
                  </a:lnTo>
                  <a:lnTo>
                    <a:pt x="0" y="120"/>
                  </a:lnTo>
                  <a:lnTo>
                    <a:pt x="3" y="120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9" y="114"/>
                  </a:lnTo>
                  <a:lnTo>
                    <a:pt x="11" y="112"/>
                  </a:lnTo>
                  <a:lnTo>
                    <a:pt x="11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6" y="52"/>
                  </a:lnTo>
                  <a:lnTo>
                    <a:pt x="6" y="51"/>
                  </a:lnTo>
                  <a:lnTo>
                    <a:pt x="5" y="51"/>
                  </a:lnTo>
                  <a:lnTo>
                    <a:pt x="3" y="52"/>
                  </a:lnTo>
                  <a:lnTo>
                    <a:pt x="2" y="52"/>
                  </a:lnTo>
                  <a:lnTo>
                    <a:pt x="0" y="51"/>
                  </a:lnTo>
                  <a:lnTo>
                    <a:pt x="22" y="41"/>
                  </a:lnTo>
                  <a:close/>
                  <a:moveTo>
                    <a:pt x="19" y="0"/>
                  </a:moveTo>
                  <a:lnTo>
                    <a:pt x="22" y="1"/>
                  </a:lnTo>
                  <a:lnTo>
                    <a:pt x="23" y="5"/>
                  </a:lnTo>
                  <a:lnTo>
                    <a:pt x="28" y="9"/>
                  </a:lnTo>
                  <a:lnTo>
                    <a:pt x="25" y="15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3" y="18"/>
                  </a:lnTo>
                  <a:lnTo>
                    <a:pt x="9" y="15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3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168" name="Freeform 489"/>
            <p:cNvSpPr>
              <a:spLocks/>
            </p:cNvSpPr>
            <p:nvPr/>
          </p:nvSpPr>
          <p:spPr bwMode="auto">
            <a:xfrm>
              <a:off x="5100" y="3498"/>
              <a:ext cx="42" cy="39"/>
            </a:xfrm>
            <a:custGeom>
              <a:avLst/>
              <a:gdLst>
                <a:gd name="T0" fmla="*/ 0 w 83"/>
                <a:gd name="T1" fmla="*/ 0 h 78"/>
                <a:gd name="T2" fmla="*/ 2 w 83"/>
                <a:gd name="T3" fmla="*/ 0 h 78"/>
                <a:gd name="T4" fmla="*/ 2 w 83"/>
                <a:gd name="T5" fmla="*/ 1 h 78"/>
                <a:gd name="T6" fmla="*/ 2 w 83"/>
                <a:gd name="T7" fmla="*/ 1 h 78"/>
                <a:gd name="T8" fmla="*/ 1 w 83"/>
                <a:gd name="T9" fmla="*/ 1 h 78"/>
                <a:gd name="T10" fmla="*/ 1 w 83"/>
                <a:gd name="T11" fmla="*/ 1 h 78"/>
                <a:gd name="T12" fmla="*/ 1 w 83"/>
                <a:gd name="T13" fmla="*/ 1 h 78"/>
                <a:gd name="T14" fmla="*/ 1 w 83"/>
                <a:gd name="T15" fmla="*/ 1 h 78"/>
                <a:gd name="T16" fmla="*/ 2 w 83"/>
                <a:gd name="T17" fmla="*/ 2 h 78"/>
                <a:gd name="T18" fmla="*/ 2 w 83"/>
                <a:gd name="T19" fmla="*/ 1 h 78"/>
                <a:gd name="T20" fmla="*/ 3 w 83"/>
                <a:gd name="T21" fmla="*/ 1 h 78"/>
                <a:gd name="T22" fmla="*/ 3 w 83"/>
                <a:gd name="T23" fmla="*/ 1 h 78"/>
                <a:gd name="T24" fmla="*/ 2 w 83"/>
                <a:gd name="T25" fmla="*/ 1 h 78"/>
                <a:gd name="T26" fmla="*/ 2 w 83"/>
                <a:gd name="T27" fmla="*/ 1 h 78"/>
                <a:gd name="T28" fmla="*/ 2 w 83"/>
                <a:gd name="T29" fmla="*/ 1 h 78"/>
                <a:gd name="T30" fmla="*/ 2 w 83"/>
                <a:gd name="T31" fmla="*/ 0 h 78"/>
                <a:gd name="T32" fmla="*/ 3 w 83"/>
                <a:gd name="T33" fmla="*/ 0 h 78"/>
                <a:gd name="T34" fmla="*/ 3 w 83"/>
                <a:gd name="T35" fmla="*/ 1 h 78"/>
                <a:gd name="T36" fmla="*/ 3 w 83"/>
                <a:gd name="T37" fmla="*/ 1 h 78"/>
                <a:gd name="T38" fmla="*/ 3 w 83"/>
                <a:gd name="T39" fmla="*/ 1 h 78"/>
                <a:gd name="T40" fmla="*/ 3 w 83"/>
                <a:gd name="T41" fmla="*/ 1 h 78"/>
                <a:gd name="T42" fmla="*/ 3 w 83"/>
                <a:gd name="T43" fmla="*/ 1 h 78"/>
                <a:gd name="T44" fmla="*/ 3 w 83"/>
                <a:gd name="T45" fmla="*/ 1 h 78"/>
                <a:gd name="T46" fmla="*/ 2 w 83"/>
                <a:gd name="T47" fmla="*/ 3 h 78"/>
                <a:gd name="T48" fmla="*/ 2 w 83"/>
                <a:gd name="T49" fmla="*/ 3 h 78"/>
                <a:gd name="T50" fmla="*/ 1 w 83"/>
                <a:gd name="T51" fmla="*/ 1 h 78"/>
                <a:gd name="T52" fmla="*/ 1 w 83"/>
                <a:gd name="T53" fmla="*/ 1 h 78"/>
                <a:gd name="T54" fmla="*/ 1 w 83"/>
                <a:gd name="T55" fmla="*/ 1 h 78"/>
                <a:gd name="T56" fmla="*/ 1 w 83"/>
                <a:gd name="T57" fmla="*/ 1 h 78"/>
                <a:gd name="T58" fmla="*/ 1 w 83"/>
                <a:gd name="T59" fmla="*/ 1 h 78"/>
                <a:gd name="T60" fmla="*/ 1 w 83"/>
                <a:gd name="T61" fmla="*/ 1 h 78"/>
                <a:gd name="T62" fmla="*/ 1 w 83"/>
                <a:gd name="T63" fmla="*/ 1 h 78"/>
                <a:gd name="T64" fmla="*/ 0 w 83"/>
                <a:gd name="T65" fmla="*/ 1 h 78"/>
                <a:gd name="T66" fmla="*/ 0 w 83"/>
                <a:gd name="T67" fmla="*/ 0 h 7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3" h="78">
                  <a:moveTo>
                    <a:pt x="0" y="0"/>
                  </a:moveTo>
                  <a:lnTo>
                    <a:pt x="38" y="0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1" y="3"/>
                  </a:lnTo>
                  <a:lnTo>
                    <a:pt x="29" y="4"/>
                  </a:lnTo>
                  <a:lnTo>
                    <a:pt x="29" y="10"/>
                  </a:lnTo>
                  <a:lnTo>
                    <a:pt x="31" y="13"/>
                  </a:lnTo>
                  <a:lnTo>
                    <a:pt x="49" y="56"/>
                  </a:lnTo>
                  <a:lnTo>
                    <a:pt x="64" y="12"/>
                  </a:lnTo>
                  <a:lnTo>
                    <a:pt x="66" y="9"/>
                  </a:lnTo>
                  <a:lnTo>
                    <a:pt x="66" y="3"/>
                  </a:lnTo>
                  <a:lnTo>
                    <a:pt x="64" y="3"/>
                  </a:lnTo>
                  <a:lnTo>
                    <a:pt x="64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83" y="0"/>
                  </a:lnTo>
                  <a:lnTo>
                    <a:pt x="83" y="1"/>
                  </a:lnTo>
                  <a:lnTo>
                    <a:pt x="80" y="1"/>
                  </a:lnTo>
                  <a:lnTo>
                    <a:pt x="77" y="3"/>
                  </a:lnTo>
                  <a:lnTo>
                    <a:pt x="75" y="3"/>
                  </a:lnTo>
                  <a:lnTo>
                    <a:pt x="72" y="9"/>
                  </a:lnTo>
                  <a:lnTo>
                    <a:pt x="71" y="13"/>
                  </a:lnTo>
                  <a:lnTo>
                    <a:pt x="44" y="78"/>
                  </a:lnTo>
                  <a:lnTo>
                    <a:pt x="41" y="78"/>
                  </a:lnTo>
                  <a:lnTo>
                    <a:pt x="14" y="13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9" y="4"/>
                  </a:lnTo>
                  <a:lnTo>
                    <a:pt x="9" y="3"/>
                  </a:lnTo>
                  <a:lnTo>
                    <a:pt x="6" y="3"/>
                  </a:lnTo>
                  <a:lnTo>
                    <a:pt x="3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169" name="Freeform 490"/>
            <p:cNvSpPr>
              <a:spLocks noEditPoints="1"/>
            </p:cNvSpPr>
            <p:nvPr/>
          </p:nvSpPr>
          <p:spPr bwMode="auto">
            <a:xfrm>
              <a:off x="5146" y="3497"/>
              <a:ext cx="32" cy="40"/>
            </a:xfrm>
            <a:custGeom>
              <a:avLst/>
              <a:gdLst>
                <a:gd name="T0" fmla="*/ 1 w 64"/>
                <a:gd name="T1" fmla="*/ 0 h 82"/>
                <a:gd name="T2" fmla="*/ 1 w 64"/>
                <a:gd name="T3" fmla="*/ 0 h 82"/>
                <a:gd name="T4" fmla="*/ 1 w 64"/>
                <a:gd name="T5" fmla="*/ 0 h 82"/>
                <a:gd name="T6" fmla="*/ 1 w 64"/>
                <a:gd name="T7" fmla="*/ 0 h 82"/>
                <a:gd name="T8" fmla="*/ 1 w 64"/>
                <a:gd name="T9" fmla="*/ 0 h 82"/>
                <a:gd name="T10" fmla="*/ 1 w 64"/>
                <a:gd name="T11" fmla="*/ 0 h 82"/>
                <a:gd name="T12" fmla="*/ 2 w 64"/>
                <a:gd name="T13" fmla="*/ 0 h 82"/>
                <a:gd name="T14" fmla="*/ 2 w 64"/>
                <a:gd name="T15" fmla="*/ 0 h 82"/>
                <a:gd name="T16" fmla="*/ 2 w 64"/>
                <a:gd name="T17" fmla="*/ 0 h 82"/>
                <a:gd name="T18" fmla="*/ 2 w 64"/>
                <a:gd name="T19" fmla="*/ 0 h 82"/>
                <a:gd name="T20" fmla="*/ 2 w 64"/>
                <a:gd name="T21" fmla="*/ 0 h 82"/>
                <a:gd name="T22" fmla="*/ 2 w 64"/>
                <a:gd name="T23" fmla="*/ 0 h 82"/>
                <a:gd name="T24" fmla="*/ 1 w 64"/>
                <a:gd name="T25" fmla="*/ 0 h 82"/>
                <a:gd name="T26" fmla="*/ 2 w 64"/>
                <a:gd name="T27" fmla="*/ 0 h 82"/>
                <a:gd name="T28" fmla="*/ 2 w 64"/>
                <a:gd name="T29" fmla="*/ 0 h 82"/>
                <a:gd name="T30" fmla="*/ 2 w 64"/>
                <a:gd name="T31" fmla="*/ 0 h 82"/>
                <a:gd name="T32" fmla="*/ 2 w 64"/>
                <a:gd name="T33" fmla="*/ 0 h 82"/>
                <a:gd name="T34" fmla="*/ 2 w 64"/>
                <a:gd name="T35" fmla="*/ 0 h 82"/>
                <a:gd name="T36" fmla="*/ 2 w 64"/>
                <a:gd name="T37" fmla="*/ 0 h 82"/>
                <a:gd name="T38" fmla="*/ 1 w 64"/>
                <a:gd name="T39" fmla="*/ 0 h 82"/>
                <a:gd name="T40" fmla="*/ 1 w 64"/>
                <a:gd name="T41" fmla="*/ 1 h 82"/>
                <a:gd name="T42" fmla="*/ 1 w 64"/>
                <a:gd name="T43" fmla="*/ 1 h 82"/>
                <a:gd name="T44" fmla="*/ 1 w 64"/>
                <a:gd name="T45" fmla="*/ 1 h 82"/>
                <a:gd name="T46" fmla="*/ 1 w 64"/>
                <a:gd name="T47" fmla="*/ 2 h 82"/>
                <a:gd name="T48" fmla="*/ 2 w 64"/>
                <a:gd name="T49" fmla="*/ 2 h 82"/>
                <a:gd name="T50" fmla="*/ 2 w 64"/>
                <a:gd name="T51" fmla="*/ 2 h 82"/>
                <a:gd name="T52" fmla="*/ 2 w 64"/>
                <a:gd name="T53" fmla="*/ 2 h 82"/>
                <a:gd name="T54" fmla="*/ 2 w 64"/>
                <a:gd name="T55" fmla="*/ 1 h 82"/>
                <a:gd name="T56" fmla="*/ 2 w 64"/>
                <a:gd name="T57" fmla="*/ 1 h 82"/>
                <a:gd name="T58" fmla="*/ 2 w 64"/>
                <a:gd name="T59" fmla="*/ 1 h 82"/>
                <a:gd name="T60" fmla="*/ 2 w 64"/>
                <a:gd name="T61" fmla="*/ 1 h 82"/>
                <a:gd name="T62" fmla="*/ 2 w 64"/>
                <a:gd name="T63" fmla="*/ 1 h 82"/>
                <a:gd name="T64" fmla="*/ 2 w 64"/>
                <a:gd name="T65" fmla="*/ 1 h 82"/>
                <a:gd name="T66" fmla="*/ 2 w 64"/>
                <a:gd name="T67" fmla="*/ 1 h 82"/>
                <a:gd name="T68" fmla="*/ 2 w 64"/>
                <a:gd name="T69" fmla="*/ 2 h 82"/>
                <a:gd name="T70" fmla="*/ 2 w 64"/>
                <a:gd name="T71" fmla="*/ 2 h 82"/>
                <a:gd name="T72" fmla="*/ 2 w 64"/>
                <a:gd name="T73" fmla="*/ 2 h 82"/>
                <a:gd name="T74" fmla="*/ 2 w 64"/>
                <a:gd name="T75" fmla="*/ 2 h 82"/>
                <a:gd name="T76" fmla="*/ 2 w 64"/>
                <a:gd name="T77" fmla="*/ 2 h 82"/>
                <a:gd name="T78" fmla="*/ 1 w 64"/>
                <a:gd name="T79" fmla="*/ 2 h 82"/>
                <a:gd name="T80" fmla="*/ 1 w 64"/>
                <a:gd name="T81" fmla="*/ 2 h 82"/>
                <a:gd name="T82" fmla="*/ 1 w 64"/>
                <a:gd name="T83" fmla="*/ 1 h 82"/>
                <a:gd name="T84" fmla="*/ 0 w 64"/>
                <a:gd name="T85" fmla="*/ 1 h 82"/>
                <a:gd name="T86" fmla="*/ 1 w 64"/>
                <a:gd name="T87" fmla="*/ 0 h 82"/>
                <a:gd name="T88" fmla="*/ 1 w 64"/>
                <a:gd name="T89" fmla="*/ 0 h 82"/>
                <a:gd name="T90" fmla="*/ 1 w 64"/>
                <a:gd name="T91" fmla="*/ 0 h 82"/>
                <a:gd name="T92" fmla="*/ 2 w 64"/>
                <a:gd name="T93" fmla="*/ 0 h 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4" h="82">
                  <a:moveTo>
                    <a:pt x="26" y="7"/>
                  </a:moveTo>
                  <a:lnTo>
                    <a:pt x="21" y="8"/>
                  </a:lnTo>
                  <a:lnTo>
                    <a:pt x="17" y="11"/>
                  </a:lnTo>
                  <a:lnTo>
                    <a:pt x="13" y="16"/>
                  </a:lnTo>
                  <a:lnTo>
                    <a:pt x="12" y="20"/>
                  </a:lnTo>
                  <a:lnTo>
                    <a:pt x="12" y="27"/>
                  </a:lnTo>
                  <a:lnTo>
                    <a:pt x="46" y="27"/>
                  </a:lnTo>
                  <a:lnTo>
                    <a:pt x="46" y="17"/>
                  </a:lnTo>
                  <a:lnTo>
                    <a:pt x="44" y="16"/>
                  </a:lnTo>
                  <a:lnTo>
                    <a:pt x="41" y="11"/>
                  </a:lnTo>
                  <a:lnTo>
                    <a:pt x="38" y="8"/>
                  </a:lnTo>
                  <a:lnTo>
                    <a:pt x="35" y="7"/>
                  </a:lnTo>
                  <a:lnTo>
                    <a:pt x="26" y="7"/>
                  </a:lnTo>
                  <a:close/>
                  <a:moveTo>
                    <a:pt x="35" y="0"/>
                  </a:moveTo>
                  <a:lnTo>
                    <a:pt x="41" y="2"/>
                  </a:lnTo>
                  <a:lnTo>
                    <a:pt x="46" y="4"/>
                  </a:lnTo>
                  <a:lnTo>
                    <a:pt x="55" y="10"/>
                  </a:lnTo>
                  <a:lnTo>
                    <a:pt x="61" y="19"/>
                  </a:lnTo>
                  <a:lnTo>
                    <a:pt x="64" y="31"/>
                  </a:lnTo>
                  <a:lnTo>
                    <a:pt x="12" y="31"/>
                  </a:lnTo>
                  <a:lnTo>
                    <a:pt x="13" y="47"/>
                  </a:lnTo>
                  <a:lnTo>
                    <a:pt x="21" y="59"/>
                  </a:lnTo>
                  <a:lnTo>
                    <a:pt x="24" y="62"/>
                  </a:lnTo>
                  <a:lnTo>
                    <a:pt x="29" y="65"/>
                  </a:lnTo>
                  <a:lnTo>
                    <a:pt x="41" y="68"/>
                  </a:lnTo>
                  <a:lnTo>
                    <a:pt x="44" y="68"/>
                  </a:lnTo>
                  <a:lnTo>
                    <a:pt x="49" y="67"/>
                  </a:lnTo>
                  <a:lnTo>
                    <a:pt x="54" y="63"/>
                  </a:lnTo>
                  <a:lnTo>
                    <a:pt x="57" y="62"/>
                  </a:lnTo>
                  <a:lnTo>
                    <a:pt x="58" y="59"/>
                  </a:lnTo>
                  <a:lnTo>
                    <a:pt x="61" y="54"/>
                  </a:lnTo>
                  <a:lnTo>
                    <a:pt x="63" y="50"/>
                  </a:lnTo>
                  <a:lnTo>
                    <a:pt x="64" y="51"/>
                  </a:lnTo>
                  <a:lnTo>
                    <a:pt x="61" y="60"/>
                  </a:lnTo>
                  <a:lnTo>
                    <a:pt x="58" y="67"/>
                  </a:lnTo>
                  <a:lnTo>
                    <a:pt x="54" y="73"/>
                  </a:lnTo>
                  <a:lnTo>
                    <a:pt x="47" y="77"/>
                  </a:lnTo>
                  <a:lnTo>
                    <a:pt x="41" y="80"/>
                  </a:lnTo>
                  <a:lnTo>
                    <a:pt x="33" y="82"/>
                  </a:lnTo>
                  <a:lnTo>
                    <a:pt x="20" y="79"/>
                  </a:lnTo>
                  <a:lnTo>
                    <a:pt x="7" y="71"/>
                  </a:lnTo>
                  <a:lnTo>
                    <a:pt x="1" y="59"/>
                  </a:lnTo>
                  <a:lnTo>
                    <a:pt x="0" y="42"/>
                  </a:lnTo>
                  <a:lnTo>
                    <a:pt x="1" y="25"/>
                  </a:lnTo>
                  <a:lnTo>
                    <a:pt x="10" y="11"/>
                  </a:lnTo>
                  <a:lnTo>
                    <a:pt x="21" y="4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170" name="Freeform 491"/>
            <p:cNvSpPr>
              <a:spLocks/>
            </p:cNvSpPr>
            <p:nvPr/>
          </p:nvSpPr>
          <p:spPr bwMode="auto">
            <a:xfrm>
              <a:off x="5183" y="3497"/>
              <a:ext cx="27" cy="40"/>
            </a:xfrm>
            <a:custGeom>
              <a:avLst/>
              <a:gdLst>
                <a:gd name="T0" fmla="*/ 0 w 55"/>
                <a:gd name="T1" fmla="*/ 0 h 80"/>
                <a:gd name="T2" fmla="*/ 0 w 55"/>
                <a:gd name="T3" fmla="*/ 0 h 80"/>
                <a:gd name="T4" fmla="*/ 0 w 55"/>
                <a:gd name="T5" fmla="*/ 1 h 80"/>
                <a:gd name="T6" fmla="*/ 0 w 55"/>
                <a:gd name="T7" fmla="*/ 1 h 80"/>
                <a:gd name="T8" fmla="*/ 1 w 55"/>
                <a:gd name="T9" fmla="*/ 1 h 80"/>
                <a:gd name="T10" fmla="*/ 1 w 55"/>
                <a:gd name="T11" fmla="*/ 1 h 80"/>
                <a:gd name="T12" fmla="*/ 1 w 55"/>
                <a:gd name="T13" fmla="*/ 1 h 80"/>
                <a:gd name="T14" fmla="*/ 1 w 55"/>
                <a:gd name="T15" fmla="*/ 0 h 80"/>
                <a:gd name="T16" fmla="*/ 1 w 55"/>
                <a:gd name="T17" fmla="*/ 1 h 80"/>
                <a:gd name="T18" fmla="*/ 1 w 55"/>
                <a:gd name="T19" fmla="*/ 1 h 80"/>
                <a:gd name="T20" fmla="*/ 1 w 55"/>
                <a:gd name="T21" fmla="*/ 1 h 80"/>
                <a:gd name="T22" fmla="*/ 1 w 55"/>
                <a:gd name="T23" fmla="*/ 1 h 80"/>
                <a:gd name="T24" fmla="*/ 1 w 55"/>
                <a:gd name="T25" fmla="*/ 1 h 80"/>
                <a:gd name="T26" fmla="*/ 1 w 55"/>
                <a:gd name="T27" fmla="*/ 1 h 80"/>
                <a:gd name="T28" fmla="*/ 1 w 55"/>
                <a:gd name="T29" fmla="*/ 1 h 80"/>
                <a:gd name="T30" fmla="*/ 1 w 55"/>
                <a:gd name="T31" fmla="*/ 1 h 80"/>
                <a:gd name="T32" fmla="*/ 1 w 55"/>
                <a:gd name="T33" fmla="*/ 1 h 80"/>
                <a:gd name="T34" fmla="*/ 1 w 55"/>
                <a:gd name="T35" fmla="*/ 1 h 80"/>
                <a:gd name="T36" fmla="*/ 1 w 55"/>
                <a:gd name="T37" fmla="*/ 1 h 80"/>
                <a:gd name="T38" fmla="*/ 0 w 55"/>
                <a:gd name="T39" fmla="*/ 1 h 80"/>
                <a:gd name="T40" fmla="*/ 0 w 55"/>
                <a:gd name="T41" fmla="*/ 1 h 80"/>
                <a:gd name="T42" fmla="*/ 0 w 55"/>
                <a:gd name="T43" fmla="*/ 1 h 80"/>
                <a:gd name="T44" fmla="*/ 0 w 55"/>
                <a:gd name="T45" fmla="*/ 3 h 80"/>
                <a:gd name="T46" fmla="*/ 0 w 55"/>
                <a:gd name="T47" fmla="*/ 3 h 80"/>
                <a:gd name="T48" fmla="*/ 0 w 55"/>
                <a:gd name="T49" fmla="*/ 3 h 80"/>
                <a:gd name="T50" fmla="*/ 1 w 55"/>
                <a:gd name="T51" fmla="*/ 3 h 80"/>
                <a:gd name="T52" fmla="*/ 1 w 55"/>
                <a:gd name="T53" fmla="*/ 3 h 80"/>
                <a:gd name="T54" fmla="*/ 1 w 55"/>
                <a:gd name="T55" fmla="*/ 3 h 80"/>
                <a:gd name="T56" fmla="*/ 0 w 55"/>
                <a:gd name="T57" fmla="*/ 3 h 80"/>
                <a:gd name="T58" fmla="*/ 0 w 55"/>
                <a:gd name="T59" fmla="*/ 3 h 80"/>
                <a:gd name="T60" fmla="*/ 0 w 55"/>
                <a:gd name="T61" fmla="*/ 3 h 80"/>
                <a:gd name="T62" fmla="*/ 0 w 55"/>
                <a:gd name="T63" fmla="*/ 3 h 80"/>
                <a:gd name="T64" fmla="*/ 0 w 55"/>
                <a:gd name="T65" fmla="*/ 3 h 80"/>
                <a:gd name="T66" fmla="*/ 0 w 55"/>
                <a:gd name="T67" fmla="*/ 3 h 80"/>
                <a:gd name="T68" fmla="*/ 0 w 55"/>
                <a:gd name="T69" fmla="*/ 1 h 80"/>
                <a:gd name="T70" fmla="*/ 0 w 55"/>
                <a:gd name="T71" fmla="*/ 1 h 80"/>
                <a:gd name="T72" fmla="*/ 0 w 55"/>
                <a:gd name="T73" fmla="*/ 1 h 80"/>
                <a:gd name="T74" fmla="*/ 0 w 55"/>
                <a:gd name="T75" fmla="*/ 1 h 80"/>
                <a:gd name="T76" fmla="*/ 0 w 55"/>
                <a:gd name="T77" fmla="*/ 1 h 80"/>
                <a:gd name="T78" fmla="*/ 0 w 55"/>
                <a:gd name="T79" fmla="*/ 1 h 80"/>
                <a:gd name="T80" fmla="*/ 0 w 55"/>
                <a:gd name="T81" fmla="*/ 1 h 80"/>
                <a:gd name="T82" fmla="*/ 0 w 55"/>
                <a:gd name="T83" fmla="*/ 1 h 80"/>
                <a:gd name="T84" fmla="*/ 0 w 55"/>
                <a:gd name="T85" fmla="*/ 1 h 80"/>
                <a:gd name="T86" fmla="*/ 0 w 55"/>
                <a:gd name="T87" fmla="*/ 0 h 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5" h="80">
                  <a:moveTo>
                    <a:pt x="21" y="0"/>
                  </a:moveTo>
                  <a:lnTo>
                    <a:pt x="24" y="0"/>
                  </a:lnTo>
                  <a:lnTo>
                    <a:pt x="24" y="20"/>
                  </a:lnTo>
                  <a:lnTo>
                    <a:pt x="29" y="14"/>
                  </a:lnTo>
                  <a:lnTo>
                    <a:pt x="32" y="8"/>
                  </a:lnTo>
                  <a:lnTo>
                    <a:pt x="36" y="5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7" y="2"/>
                  </a:lnTo>
                  <a:lnTo>
                    <a:pt x="49" y="4"/>
                  </a:lnTo>
                  <a:lnTo>
                    <a:pt x="52" y="5"/>
                  </a:lnTo>
                  <a:lnTo>
                    <a:pt x="55" y="8"/>
                  </a:lnTo>
                  <a:lnTo>
                    <a:pt x="55" y="17"/>
                  </a:lnTo>
                  <a:lnTo>
                    <a:pt x="52" y="20"/>
                  </a:lnTo>
                  <a:lnTo>
                    <a:pt x="46" y="20"/>
                  </a:lnTo>
                  <a:lnTo>
                    <a:pt x="43" y="17"/>
                  </a:lnTo>
                  <a:lnTo>
                    <a:pt x="36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0" y="17"/>
                  </a:lnTo>
                  <a:lnTo>
                    <a:pt x="27" y="24"/>
                  </a:lnTo>
                  <a:lnTo>
                    <a:pt x="24" y="28"/>
                  </a:lnTo>
                  <a:lnTo>
                    <a:pt x="24" y="70"/>
                  </a:lnTo>
                  <a:lnTo>
                    <a:pt x="26" y="71"/>
                  </a:lnTo>
                  <a:lnTo>
                    <a:pt x="27" y="74"/>
                  </a:lnTo>
                  <a:lnTo>
                    <a:pt x="32" y="79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3" y="79"/>
                  </a:lnTo>
                  <a:lnTo>
                    <a:pt x="6" y="77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0" y="16"/>
                  </a:lnTo>
                  <a:lnTo>
                    <a:pt x="9" y="14"/>
                  </a:lnTo>
                  <a:lnTo>
                    <a:pt x="9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171" name="Line 584"/>
            <p:cNvSpPr>
              <a:spLocks noChangeShapeType="1"/>
            </p:cNvSpPr>
            <p:nvPr/>
          </p:nvSpPr>
          <p:spPr bwMode="auto">
            <a:xfrm>
              <a:off x="4840" y="3066"/>
              <a:ext cx="1" cy="29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72" name="Line 585"/>
            <p:cNvSpPr>
              <a:spLocks noChangeShapeType="1"/>
            </p:cNvSpPr>
            <p:nvPr/>
          </p:nvSpPr>
          <p:spPr bwMode="auto">
            <a:xfrm>
              <a:off x="4840" y="3358"/>
              <a:ext cx="43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73" name="Freeform 586"/>
            <p:cNvSpPr>
              <a:spLocks/>
            </p:cNvSpPr>
            <p:nvPr/>
          </p:nvSpPr>
          <p:spPr bwMode="auto">
            <a:xfrm>
              <a:off x="4823" y="3066"/>
              <a:ext cx="35" cy="70"/>
            </a:xfrm>
            <a:custGeom>
              <a:avLst/>
              <a:gdLst>
                <a:gd name="T0" fmla="*/ 2 w 69"/>
                <a:gd name="T1" fmla="*/ 0 h 138"/>
                <a:gd name="T2" fmla="*/ 3 w 69"/>
                <a:gd name="T3" fmla="*/ 5 h 138"/>
                <a:gd name="T4" fmla="*/ 0 w 69"/>
                <a:gd name="T5" fmla="*/ 5 h 138"/>
                <a:gd name="T6" fmla="*/ 2 w 69"/>
                <a:gd name="T7" fmla="*/ 0 h 1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138">
                  <a:moveTo>
                    <a:pt x="33" y="0"/>
                  </a:moveTo>
                  <a:lnTo>
                    <a:pt x="69" y="138"/>
                  </a:lnTo>
                  <a:lnTo>
                    <a:pt x="0" y="13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174" name="Line 587"/>
            <p:cNvSpPr>
              <a:spLocks noChangeShapeType="1"/>
            </p:cNvSpPr>
            <p:nvPr/>
          </p:nvSpPr>
          <p:spPr bwMode="auto">
            <a:xfrm flipH="1" flipV="1">
              <a:off x="4840" y="3066"/>
              <a:ext cx="18" cy="7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75" name="Line 588"/>
            <p:cNvSpPr>
              <a:spLocks noChangeShapeType="1"/>
            </p:cNvSpPr>
            <p:nvPr/>
          </p:nvSpPr>
          <p:spPr bwMode="auto">
            <a:xfrm flipH="1">
              <a:off x="4823" y="3066"/>
              <a:ext cx="17" cy="7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76" name="Line 589"/>
            <p:cNvSpPr>
              <a:spLocks noChangeShapeType="1"/>
            </p:cNvSpPr>
            <p:nvPr/>
          </p:nvSpPr>
          <p:spPr bwMode="auto">
            <a:xfrm>
              <a:off x="4823" y="3136"/>
              <a:ext cx="3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77" name="Freeform 590"/>
            <p:cNvSpPr>
              <a:spLocks/>
            </p:cNvSpPr>
            <p:nvPr/>
          </p:nvSpPr>
          <p:spPr bwMode="auto">
            <a:xfrm>
              <a:off x="5204" y="3342"/>
              <a:ext cx="69" cy="34"/>
            </a:xfrm>
            <a:custGeom>
              <a:avLst/>
              <a:gdLst>
                <a:gd name="T0" fmla="*/ 0 w 139"/>
                <a:gd name="T1" fmla="*/ 0 h 69"/>
                <a:gd name="T2" fmla="*/ 4 w 139"/>
                <a:gd name="T3" fmla="*/ 1 h 69"/>
                <a:gd name="T4" fmla="*/ 0 w 139"/>
                <a:gd name="T5" fmla="*/ 2 h 69"/>
                <a:gd name="T6" fmla="*/ 0 w 139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9" h="69">
                  <a:moveTo>
                    <a:pt x="0" y="0"/>
                  </a:moveTo>
                  <a:lnTo>
                    <a:pt x="139" y="34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178" name="Line 591"/>
            <p:cNvSpPr>
              <a:spLocks noChangeShapeType="1"/>
            </p:cNvSpPr>
            <p:nvPr/>
          </p:nvSpPr>
          <p:spPr bwMode="auto">
            <a:xfrm flipV="1">
              <a:off x="5204" y="3358"/>
              <a:ext cx="69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79" name="Line 592"/>
            <p:cNvSpPr>
              <a:spLocks noChangeShapeType="1"/>
            </p:cNvSpPr>
            <p:nvPr/>
          </p:nvSpPr>
          <p:spPr bwMode="auto">
            <a:xfrm flipH="1" flipV="1">
              <a:off x="5204" y="3342"/>
              <a:ext cx="69" cy="1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80" name="Line 593"/>
            <p:cNvSpPr>
              <a:spLocks noChangeShapeType="1"/>
            </p:cNvSpPr>
            <p:nvPr/>
          </p:nvSpPr>
          <p:spPr bwMode="auto">
            <a:xfrm>
              <a:off x="5204" y="3342"/>
              <a:ext cx="1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81" name="Line 594"/>
            <p:cNvSpPr>
              <a:spLocks noChangeShapeType="1"/>
            </p:cNvSpPr>
            <p:nvPr/>
          </p:nvSpPr>
          <p:spPr bwMode="auto">
            <a:xfrm flipV="1">
              <a:off x="4839" y="3356"/>
              <a:ext cx="3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82" name="Line 595"/>
            <p:cNvSpPr>
              <a:spLocks noChangeShapeType="1"/>
            </p:cNvSpPr>
            <p:nvPr/>
          </p:nvSpPr>
          <p:spPr bwMode="auto">
            <a:xfrm flipV="1">
              <a:off x="4842" y="3354"/>
              <a:ext cx="4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83" name="Line 596"/>
            <p:cNvSpPr>
              <a:spLocks noChangeShapeType="1"/>
            </p:cNvSpPr>
            <p:nvPr/>
          </p:nvSpPr>
          <p:spPr bwMode="auto">
            <a:xfrm flipV="1">
              <a:off x="4846" y="3349"/>
              <a:ext cx="5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84" name="Line 597"/>
            <p:cNvSpPr>
              <a:spLocks noChangeShapeType="1"/>
            </p:cNvSpPr>
            <p:nvPr/>
          </p:nvSpPr>
          <p:spPr bwMode="auto">
            <a:xfrm flipV="1">
              <a:off x="4851" y="3345"/>
              <a:ext cx="5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85" name="Line 598"/>
            <p:cNvSpPr>
              <a:spLocks noChangeShapeType="1"/>
            </p:cNvSpPr>
            <p:nvPr/>
          </p:nvSpPr>
          <p:spPr bwMode="auto">
            <a:xfrm flipV="1">
              <a:off x="4856" y="3339"/>
              <a:ext cx="5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86" name="Line 599"/>
            <p:cNvSpPr>
              <a:spLocks noChangeShapeType="1"/>
            </p:cNvSpPr>
            <p:nvPr/>
          </p:nvSpPr>
          <p:spPr bwMode="auto">
            <a:xfrm flipV="1">
              <a:off x="4861" y="3333"/>
              <a:ext cx="5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87" name="Line 600"/>
            <p:cNvSpPr>
              <a:spLocks noChangeShapeType="1"/>
            </p:cNvSpPr>
            <p:nvPr/>
          </p:nvSpPr>
          <p:spPr bwMode="auto">
            <a:xfrm flipV="1">
              <a:off x="4866" y="3324"/>
              <a:ext cx="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88" name="Line 601"/>
            <p:cNvSpPr>
              <a:spLocks noChangeShapeType="1"/>
            </p:cNvSpPr>
            <p:nvPr/>
          </p:nvSpPr>
          <p:spPr bwMode="auto">
            <a:xfrm flipV="1">
              <a:off x="4869" y="3319"/>
              <a:ext cx="4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89" name="Line 602"/>
            <p:cNvSpPr>
              <a:spLocks noChangeShapeType="1"/>
            </p:cNvSpPr>
            <p:nvPr/>
          </p:nvSpPr>
          <p:spPr bwMode="auto">
            <a:xfrm flipV="1">
              <a:off x="4873" y="3312"/>
              <a:ext cx="2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90" name="Line 603"/>
            <p:cNvSpPr>
              <a:spLocks noChangeShapeType="1"/>
            </p:cNvSpPr>
            <p:nvPr/>
          </p:nvSpPr>
          <p:spPr bwMode="auto">
            <a:xfrm flipV="1">
              <a:off x="4875" y="3305"/>
              <a:ext cx="4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91" name="Line 604"/>
            <p:cNvSpPr>
              <a:spLocks noChangeShapeType="1"/>
            </p:cNvSpPr>
            <p:nvPr/>
          </p:nvSpPr>
          <p:spPr bwMode="auto">
            <a:xfrm flipV="1">
              <a:off x="4879" y="3298"/>
              <a:ext cx="2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92" name="Line 605"/>
            <p:cNvSpPr>
              <a:spLocks noChangeShapeType="1"/>
            </p:cNvSpPr>
            <p:nvPr/>
          </p:nvSpPr>
          <p:spPr bwMode="auto">
            <a:xfrm flipV="1">
              <a:off x="4881" y="3289"/>
              <a:ext cx="4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93" name="Line 606"/>
            <p:cNvSpPr>
              <a:spLocks noChangeShapeType="1"/>
            </p:cNvSpPr>
            <p:nvPr/>
          </p:nvSpPr>
          <p:spPr bwMode="auto">
            <a:xfrm flipV="1">
              <a:off x="4885" y="3281"/>
              <a:ext cx="3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94" name="Line 607"/>
            <p:cNvSpPr>
              <a:spLocks noChangeShapeType="1"/>
            </p:cNvSpPr>
            <p:nvPr/>
          </p:nvSpPr>
          <p:spPr bwMode="auto">
            <a:xfrm flipV="1">
              <a:off x="4888" y="3272"/>
              <a:ext cx="4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95" name="Line 608"/>
            <p:cNvSpPr>
              <a:spLocks noChangeShapeType="1"/>
            </p:cNvSpPr>
            <p:nvPr/>
          </p:nvSpPr>
          <p:spPr bwMode="auto">
            <a:xfrm flipV="1">
              <a:off x="4892" y="3264"/>
              <a:ext cx="3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96" name="Line 609"/>
            <p:cNvSpPr>
              <a:spLocks noChangeShapeType="1"/>
            </p:cNvSpPr>
            <p:nvPr/>
          </p:nvSpPr>
          <p:spPr bwMode="auto">
            <a:xfrm flipV="1">
              <a:off x="4895" y="3255"/>
              <a:ext cx="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97" name="Line 610"/>
            <p:cNvSpPr>
              <a:spLocks noChangeShapeType="1"/>
            </p:cNvSpPr>
            <p:nvPr/>
          </p:nvSpPr>
          <p:spPr bwMode="auto">
            <a:xfrm flipV="1">
              <a:off x="4898" y="3246"/>
              <a:ext cx="4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98" name="Line 611"/>
            <p:cNvSpPr>
              <a:spLocks noChangeShapeType="1"/>
            </p:cNvSpPr>
            <p:nvPr/>
          </p:nvSpPr>
          <p:spPr bwMode="auto">
            <a:xfrm flipV="1">
              <a:off x="4902" y="3239"/>
              <a:ext cx="3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99" name="Line 612"/>
            <p:cNvSpPr>
              <a:spLocks noChangeShapeType="1"/>
            </p:cNvSpPr>
            <p:nvPr/>
          </p:nvSpPr>
          <p:spPr bwMode="auto">
            <a:xfrm flipV="1">
              <a:off x="4905" y="3225"/>
              <a:ext cx="6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00" name="Line 613"/>
            <p:cNvSpPr>
              <a:spLocks noChangeShapeType="1"/>
            </p:cNvSpPr>
            <p:nvPr/>
          </p:nvSpPr>
          <p:spPr bwMode="auto">
            <a:xfrm flipV="1">
              <a:off x="4911" y="3219"/>
              <a:ext cx="2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01" name="Line 614"/>
            <p:cNvSpPr>
              <a:spLocks noChangeShapeType="1"/>
            </p:cNvSpPr>
            <p:nvPr/>
          </p:nvSpPr>
          <p:spPr bwMode="auto">
            <a:xfrm flipV="1">
              <a:off x="4913" y="3206"/>
              <a:ext cx="7" cy="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02" name="Line 615"/>
            <p:cNvSpPr>
              <a:spLocks noChangeShapeType="1"/>
            </p:cNvSpPr>
            <p:nvPr/>
          </p:nvSpPr>
          <p:spPr bwMode="auto">
            <a:xfrm flipV="1">
              <a:off x="4920" y="3197"/>
              <a:ext cx="6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03" name="Line 616"/>
            <p:cNvSpPr>
              <a:spLocks noChangeShapeType="1"/>
            </p:cNvSpPr>
            <p:nvPr/>
          </p:nvSpPr>
          <p:spPr bwMode="auto">
            <a:xfrm flipV="1">
              <a:off x="4926" y="3192"/>
              <a:ext cx="4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04" name="Line 617"/>
            <p:cNvSpPr>
              <a:spLocks noChangeShapeType="1"/>
            </p:cNvSpPr>
            <p:nvPr/>
          </p:nvSpPr>
          <p:spPr bwMode="auto">
            <a:xfrm flipV="1">
              <a:off x="4930" y="3189"/>
              <a:ext cx="3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05" name="Line 618"/>
            <p:cNvSpPr>
              <a:spLocks noChangeShapeType="1"/>
            </p:cNvSpPr>
            <p:nvPr/>
          </p:nvSpPr>
          <p:spPr bwMode="auto">
            <a:xfrm flipV="1">
              <a:off x="4933" y="3186"/>
              <a:ext cx="4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06" name="Line 619"/>
            <p:cNvSpPr>
              <a:spLocks noChangeShapeType="1"/>
            </p:cNvSpPr>
            <p:nvPr/>
          </p:nvSpPr>
          <p:spPr bwMode="auto">
            <a:xfrm flipV="1">
              <a:off x="4937" y="3183"/>
              <a:ext cx="4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07" name="Line 620"/>
            <p:cNvSpPr>
              <a:spLocks noChangeShapeType="1"/>
            </p:cNvSpPr>
            <p:nvPr/>
          </p:nvSpPr>
          <p:spPr bwMode="auto">
            <a:xfrm flipV="1">
              <a:off x="4941" y="3181"/>
              <a:ext cx="5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08" name="Line 621"/>
            <p:cNvSpPr>
              <a:spLocks noChangeShapeType="1"/>
            </p:cNvSpPr>
            <p:nvPr/>
          </p:nvSpPr>
          <p:spPr bwMode="auto">
            <a:xfrm flipV="1">
              <a:off x="4946" y="3180"/>
              <a:ext cx="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09" name="Line 622"/>
            <p:cNvSpPr>
              <a:spLocks noChangeShapeType="1"/>
            </p:cNvSpPr>
            <p:nvPr/>
          </p:nvSpPr>
          <p:spPr bwMode="auto">
            <a:xfrm flipV="1">
              <a:off x="4951" y="3179"/>
              <a:ext cx="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10" name="Line 623"/>
            <p:cNvSpPr>
              <a:spLocks noChangeShapeType="1"/>
            </p:cNvSpPr>
            <p:nvPr/>
          </p:nvSpPr>
          <p:spPr bwMode="auto">
            <a:xfrm flipV="1">
              <a:off x="4956" y="3178"/>
              <a:ext cx="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11" name="Line 624"/>
            <p:cNvSpPr>
              <a:spLocks noChangeShapeType="1"/>
            </p:cNvSpPr>
            <p:nvPr/>
          </p:nvSpPr>
          <p:spPr bwMode="auto">
            <a:xfrm flipV="1">
              <a:off x="4962" y="3176"/>
              <a:ext cx="7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12" name="Line 625"/>
            <p:cNvSpPr>
              <a:spLocks noChangeShapeType="1"/>
            </p:cNvSpPr>
            <p:nvPr/>
          </p:nvSpPr>
          <p:spPr bwMode="auto">
            <a:xfrm>
              <a:off x="4969" y="3176"/>
              <a:ext cx="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13" name="Line 626"/>
            <p:cNvSpPr>
              <a:spLocks noChangeShapeType="1"/>
            </p:cNvSpPr>
            <p:nvPr/>
          </p:nvSpPr>
          <p:spPr bwMode="auto">
            <a:xfrm flipV="1">
              <a:off x="4976" y="3176"/>
              <a:ext cx="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14" name="Line 627"/>
            <p:cNvSpPr>
              <a:spLocks noChangeShapeType="1"/>
            </p:cNvSpPr>
            <p:nvPr/>
          </p:nvSpPr>
          <p:spPr bwMode="auto">
            <a:xfrm flipV="1">
              <a:off x="4983" y="3175"/>
              <a:ext cx="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15" name="Line 628"/>
            <p:cNvSpPr>
              <a:spLocks noChangeShapeType="1"/>
            </p:cNvSpPr>
            <p:nvPr/>
          </p:nvSpPr>
          <p:spPr bwMode="auto">
            <a:xfrm>
              <a:off x="4992" y="3175"/>
              <a:ext cx="3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16" name="Line 629"/>
            <p:cNvSpPr>
              <a:spLocks noChangeShapeType="1"/>
            </p:cNvSpPr>
            <p:nvPr/>
          </p:nvSpPr>
          <p:spPr bwMode="auto">
            <a:xfrm>
              <a:off x="5027" y="3175"/>
              <a:ext cx="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17" name="Line 630"/>
            <p:cNvSpPr>
              <a:spLocks noChangeShapeType="1"/>
            </p:cNvSpPr>
            <p:nvPr/>
          </p:nvSpPr>
          <p:spPr bwMode="auto">
            <a:xfrm>
              <a:off x="5036" y="3176"/>
              <a:ext cx="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18" name="Line 631"/>
            <p:cNvSpPr>
              <a:spLocks noChangeShapeType="1"/>
            </p:cNvSpPr>
            <p:nvPr/>
          </p:nvSpPr>
          <p:spPr bwMode="auto">
            <a:xfrm>
              <a:off x="5043" y="3176"/>
              <a:ext cx="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19" name="Line 632"/>
            <p:cNvSpPr>
              <a:spLocks noChangeShapeType="1"/>
            </p:cNvSpPr>
            <p:nvPr/>
          </p:nvSpPr>
          <p:spPr bwMode="auto">
            <a:xfrm>
              <a:off x="5050" y="3176"/>
              <a:ext cx="7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20" name="Line 633"/>
            <p:cNvSpPr>
              <a:spLocks noChangeShapeType="1"/>
            </p:cNvSpPr>
            <p:nvPr/>
          </p:nvSpPr>
          <p:spPr bwMode="auto">
            <a:xfrm>
              <a:off x="5057" y="3178"/>
              <a:ext cx="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21" name="Line 634"/>
            <p:cNvSpPr>
              <a:spLocks noChangeShapeType="1"/>
            </p:cNvSpPr>
            <p:nvPr/>
          </p:nvSpPr>
          <p:spPr bwMode="auto">
            <a:xfrm>
              <a:off x="5063" y="3179"/>
              <a:ext cx="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22" name="Line 635"/>
            <p:cNvSpPr>
              <a:spLocks noChangeShapeType="1"/>
            </p:cNvSpPr>
            <p:nvPr/>
          </p:nvSpPr>
          <p:spPr bwMode="auto">
            <a:xfrm>
              <a:off x="5068" y="3180"/>
              <a:ext cx="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23" name="Line 636"/>
            <p:cNvSpPr>
              <a:spLocks noChangeShapeType="1"/>
            </p:cNvSpPr>
            <p:nvPr/>
          </p:nvSpPr>
          <p:spPr bwMode="auto">
            <a:xfrm>
              <a:off x="5073" y="3181"/>
              <a:ext cx="5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24" name="Line 637"/>
            <p:cNvSpPr>
              <a:spLocks noChangeShapeType="1"/>
            </p:cNvSpPr>
            <p:nvPr/>
          </p:nvSpPr>
          <p:spPr bwMode="auto">
            <a:xfrm>
              <a:off x="5078" y="3183"/>
              <a:ext cx="4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25" name="Line 638"/>
            <p:cNvSpPr>
              <a:spLocks noChangeShapeType="1"/>
            </p:cNvSpPr>
            <p:nvPr/>
          </p:nvSpPr>
          <p:spPr bwMode="auto">
            <a:xfrm>
              <a:off x="5082" y="3186"/>
              <a:ext cx="4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26" name="Line 639"/>
            <p:cNvSpPr>
              <a:spLocks noChangeShapeType="1"/>
            </p:cNvSpPr>
            <p:nvPr/>
          </p:nvSpPr>
          <p:spPr bwMode="auto">
            <a:xfrm>
              <a:off x="5086" y="3189"/>
              <a:ext cx="4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27" name="Line 640"/>
            <p:cNvSpPr>
              <a:spLocks noChangeShapeType="1"/>
            </p:cNvSpPr>
            <p:nvPr/>
          </p:nvSpPr>
          <p:spPr bwMode="auto">
            <a:xfrm>
              <a:off x="5090" y="3192"/>
              <a:ext cx="3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28" name="Line 641"/>
            <p:cNvSpPr>
              <a:spLocks noChangeShapeType="1"/>
            </p:cNvSpPr>
            <p:nvPr/>
          </p:nvSpPr>
          <p:spPr bwMode="auto">
            <a:xfrm>
              <a:off x="5093" y="3197"/>
              <a:ext cx="7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29" name="Line 642"/>
            <p:cNvSpPr>
              <a:spLocks noChangeShapeType="1"/>
            </p:cNvSpPr>
            <p:nvPr/>
          </p:nvSpPr>
          <p:spPr bwMode="auto">
            <a:xfrm>
              <a:off x="5100" y="3206"/>
              <a:ext cx="6" cy="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30" name="Line 643"/>
            <p:cNvSpPr>
              <a:spLocks noChangeShapeType="1"/>
            </p:cNvSpPr>
            <p:nvPr/>
          </p:nvSpPr>
          <p:spPr bwMode="auto">
            <a:xfrm>
              <a:off x="5106" y="3219"/>
              <a:ext cx="2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31" name="Line 644"/>
            <p:cNvSpPr>
              <a:spLocks noChangeShapeType="1"/>
            </p:cNvSpPr>
            <p:nvPr/>
          </p:nvSpPr>
          <p:spPr bwMode="auto">
            <a:xfrm>
              <a:off x="5108" y="3225"/>
              <a:ext cx="6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32" name="Line 645"/>
            <p:cNvSpPr>
              <a:spLocks noChangeShapeType="1"/>
            </p:cNvSpPr>
            <p:nvPr/>
          </p:nvSpPr>
          <p:spPr bwMode="auto">
            <a:xfrm>
              <a:off x="5114" y="3239"/>
              <a:ext cx="3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33" name="Line 646"/>
            <p:cNvSpPr>
              <a:spLocks noChangeShapeType="1"/>
            </p:cNvSpPr>
            <p:nvPr/>
          </p:nvSpPr>
          <p:spPr bwMode="auto">
            <a:xfrm>
              <a:off x="5117" y="3246"/>
              <a:ext cx="4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34" name="Line 647"/>
            <p:cNvSpPr>
              <a:spLocks noChangeShapeType="1"/>
            </p:cNvSpPr>
            <p:nvPr/>
          </p:nvSpPr>
          <p:spPr bwMode="auto">
            <a:xfrm>
              <a:off x="5121" y="3255"/>
              <a:ext cx="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35" name="Line 648"/>
            <p:cNvSpPr>
              <a:spLocks noChangeShapeType="1"/>
            </p:cNvSpPr>
            <p:nvPr/>
          </p:nvSpPr>
          <p:spPr bwMode="auto">
            <a:xfrm>
              <a:off x="5124" y="3264"/>
              <a:ext cx="3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36" name="Line 649"/>
            <p:cNvSpPr>
              <a:spLocks noChangeShapeType="1"/>
            </p:cNvSpPr>
            <p:nvPr/>
          </p:nvSpPr>
          <p:spPr bwMode="auto">
            <a:xfrm>
              <a:off x="5127" y="3272"/>
              <a:ext cx="4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37" name="Line 650"/>
            <p:cNvSpPr>
              <a:spLocks noChangeShapeType="1"/>
            </p:cNvSpPr>
            <p:nvPr/>
          </p:nvSpPr>
          <p:spPr bwMode="auto">
            <a:xfrm>
              <a:off x="5131" y="3281"/>
              <a:ext cx="3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38" name="Line 651"/>
            <p:cNvSpPr>
              <a:spLocks noChangeShapeType="1"/>
            </p:cNvSpPr>
            <p:nvPr/>
          </p:nvSpPr>
          <p:spPr bwMode="auto">
            <a:xfrm>
              <a:off x="5134" y="3289"/>
              <a:ext cx="4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39" name="Line 652"/>
            <p:cNvSpPr>
              <a:spLocks noChangeShapeType="1"/>
            </p:cNvSpPr>
            <p:nvPr/>
          </p:nvSpPr>
          <p:spPr bwMode="auto">
            <a:xfrm>
              <a:off x="5138" y="3298"/>
              <a:ext cx="2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40" name="Line 653"/>
            <p:cNvSpPr>
              <a:spLocks noChangeShapeType="1"/>
            </p:cNvSpPr>
            <p:nvPr/>
          </p:nvSpPr>
          <p:spPr bwMode="auto">
            <a:xfrm>
              <a:off x="5140" y="3305"/>
              <a:ext cx="4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41" name="Line 654"/>
            <p:cNvSpPr>
              <a:spLocks noChangeShapeType="1"/>
            </p:cNvSpPr>
            <p:nvPr/>
          </p:nvSpPr>
          <p:spPr bwMode="auto">
            <a:xfrm>
              <a:off x="5144" y="3312"/>
              <a:ext cx="3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42" name="Line 655"/>
            <p:cNvSpPr>
              <a:spLocks noChangeShapeType="1"/>
            </p:cNvSpPr>
            <p:nvPr/>
          </p:nvSpPr>
          <p:spPr bwMode="auto">
            <a:xfrm>
              <a:off x="5147" y="3319"/>
              <a:ext cx="3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43" name="Line 656"/>
            <p:cNvSpPr>
              <a:spLocks noChangeShapeType="1"/>
            </p:cNvSpPr>
            <p:nvPr/>
          </p:nvSpPr>
          <p:spPr bwMode="auto">
            <a:xfrm>
              <a:off x="5150" y="3324"/>
              <a:ext cx="4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44" name="Line 657"/>
            <p:cNvSpPr>
              <a:spLocks noChangeShapeType="1"/>
            </p:cNvSpPr>
            <p:nvPr/>
          </p:nvSpPr>
          <p:spPr bwMode="auto">
            <a:xfrm>
              <a:off x="5154" y="3333"/>
              <a:ext cx="4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45" name="Line 658"/>
            <p:cNvSpPr>
              <a:spLocks noChangeShapeType="1"/>
            </p:cNvSpPr>
            <p:nvPr/>
          </p:nvSpPr>
          <p:spPr bwMode="auto">
            <a:xfrm>
              <a:off x="5158" y="3339"/>
              <a:ext cx="5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46" name="Line 659"/>
            <p:cNvSpPr>
              <a:spLocks noChangeShapeType="1"/>
            </p:cNvSpPr>
            <p:nvPr/>
          </p:nvSpPr>
          <p:spPr bwMode="auto">
            <a:xfrm>
              <a:off x="5163" y="3345"/>
              <a:ext cx="5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47" name="Line 660"/>
            <p:cNvSpPr>
              <a:spLocks noChangeShapeType="1"/>
            </p:cNvSpPr>
            <p:nvPr/>
          </p:nvSpPr>
          <p:spPr bwMode="auto">
            <a:xfrm>
              <a:off x="5168" y="3349"/>
              <a:ext cx="5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48" name="Line 661"/>
            <p:cNvSpPr>
              <a:spLocks noChangeShapeType="1"/>
            </p:cNvSpPr>
            <p:nvPr/>
          </p:nvSpPr>
          <p:spPr bwMode="auto">
            <a:xfrm>
              <a:off x="5173" y="3354"/>
              <a:ext cx="4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49" name="Line 663"/>
            <p:cNvSpPr>
              <a:spLocks noChangeShapeType="1"/>
            </p:cNvSpPr>
            <p:nvPr/>
          </p:nvSpPr>
          <p:spPr bwMode="auto">
            <a:xfrm>
              <a:off x="5177" y="3356"/>
              <a:ext cx="3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8566" name="Freeform 664"/>
          <p:cNvSpPr>
            <a:spLocks/>
          </p:cNvSpPr>
          <p:nvPr/>
        </p:nvSpPr>
        <p:spPr bwMode="auto">
          <a:xfrm>
            <a:off x="5456238" y="5068888"/>
            <a:ext cx="25400" cy="25400"/>
          </a:xfrm>
          <a:custGeom>
            <a:avLst/>
            <a:gdLst>
              <a:gd name="T0" fmla="*/ 2147483647 w 32"/>
              <a:gd name="T1" fmla="*/ 0 h 33"/>
              <a:gd name="T2" fmla="*/ 2147483647 w 32"/>
              <a:gd name="T3" fmla="*/ 2147483647 h 33"/>
              <a:gd name="T4" fmla="*/ 2147483647 w 32"/>
              <a:gd name="T5" fmla="*/ 2147483647 h 33"/>
              <a:gd name="T6" fmla="*/ 2147483647 w 32"/>
              <a:gd name="T7" fmla="*/ 2147483647 h 33"/>
              <a:gd name="T8" fmla="*/ 2147483647 w 32"/>
              <a:gd name="T9" fmla="*/ 2147483647 h 33"/>
              <a:gd name="T10" fmla="*/ 2147483647 w 32"/>
              <a:gd name="T11" fmla="*/ 2147483647 h 33"/>
              <a:gd name="T12" fmla="*/ 2147483647 w 32"/>
              <a:gd name="T13" fmla="*/ 2147483647 h 33"/>
              <a:gd name="T14" fmla="*/ 2147483647 w 32"/>
              <a:gd name="T15" fmla="*/ 2147483647 h 33"/>
              <a:gd name="T16" fmla="*/ 2147483647 w 32"/>
              <a:gd name="T17" fmla="*/ 2147483647 h 33"/>
              <a:gd name="T18" fmla="*/ 0 w 32"/>
              <a:gd name="T19" fmla="*/ 2147483647 h 33"/>
              <a:gd name="T20" fmla="*/ 2147483647 w 32"/>
              <a:gd name="T21" fmla="*/ 2147483647 h 33"/>
              <a:gd name="T22" fmla="*/ 2147483647 w 32"/>
              <a:gd name="T23" fmla="*/ 2147483647 h 33"/>
              <a:gd name="T24" fmla="*/ 2147483647 w 32"/>
              <a:gd name="T25" fmla="*/ 0 h 3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2" h="33">
                <a:moveTo>
                  <a:pt x="17" y="0"/>
                </a:moveTo>
                <a:lnTo>
                  <a:pt x="26" y="3"/>
                </a:lnTo>
                <a:lnTo>
                  <a:pt x="32" y="13"/>
                </a:lnTo>
                <a:lnTo>
                  <a:pt x="32" y="22"/>
                </a:lnTo>
                <a:lnTo>
                  <a:pt x="29" y="27"/>
                </a:lnTo>
                <a:lnTo>
                  <a:pt x="26" y="30"/>
                </a:lnTo>
                <a:lnTo>
                  <a:pt x="17" y="33"/>
                </a:lnTo>
                <a:lnTo>
                  <a:pt x="8" y="30"/>
                </a:lnTo>
                <a:lnTo>
                  <a:pt x="3" y="27"/>
                </a:lnTo>
                <a:lnTo>
                  <a:pt x="0" y="17"/>
                </a:lnTo>
                <a:lnTo>
                  <a:pt x="3" y="8"/>
                </a:lnTo>
                <a:lnTo>
                  <a:pt x="8" y="3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8567" name="Line 665"/>
          <p:cNvSpPr>
            <a:spLocks noChangeShapeType="1"/>
          </p:cNvSpPr>
          <p:nvPr/>
        </p:nvSpPr>
        <p:spPr bwMode="auto">
          <a:xfrm>
            <a:off x="5481638" y="5083175"/>
            <a:ext cx="1587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68" name="Line 666"/>
          <p:cNvSpPr>
            <a:spLocks noChangeShapeType="1"/>
          </p:cNvSpPr>
          <p:nvPr/>
        </p:nvSpPr>
        <p:spPr bwMode="auto">
          <a:xfrm flipH="1">
            <a:off x="5480050" y="5086350"/>
            <a:ext cx="1588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69" name="Line 667"/>
          <p:cNvSpPr>
            <a:spLocks noChangeShapeType="1"/>
          </p:cNvSpPr>
          <p:nvPr/>
        </p:nvSpPr>
        <p:spPr bwMode="auto">
          <a:xfrm flipH="1">
            <a:off x="5476875" y="5089525"/>
            <a:ext cx="3175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70" name="Line 668"/>
          <p:cNvSpPr>
            <a:spLocks noChangeShapeType="1"/>
          </p:cNvSpPr>
          <p:nvPr/>
        </p:nvSpPr>
        <p:spPr bwMode="auto">
          <a:xfrm flipH="1">
            <a:off x="5470525" y="5092700"/>
            <a:ext cx="63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71" name="Line 669"/>
          <p:cNvSpPr>
            <a:spLocks noChangeShapeType="1"/>
          </p:cNvSpPr>
          <p:nvPr/>
        </p:nvSpPr>
        <p:spPr bwMode="auto">
          <a:xfrm flipH="1" flipV="1">
            <a:off x="5462588" y="5092700"/>
            <a:ext cx="79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72" name="Line 670"/>
          <p:cNvSpPr>
            <a:spLocks noChangeShapeType="1"/>
          </p:cNvSpPr>
          <p:nvPr/>
        </p:nvSpPr>
        <p:spPr bwMode="auto">
          <a:xfrm flipH="1" flipV="1">
            <a:off x="5459413" y="5089525"/>
            <a:ext cx="3175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73" name="Line 671"/>
          <p:cNvSpPr>
            <a:spLocks noChangeShapeType="1"/>
          </p:cNvSpPr>
          <p:nvPr/>
        </p:nvSpPr>
        <p:spPr bwMode="auto">
          <a:xfrm flipH="1" flipV="1">
            <a:off x="5456238" y="5083175"/>
            <a:ext cx="3175" cy="63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74" name="Line 672"/>
          <p:cNvSpPr>
            <a:spLocks noChangeShapeType="1"/>
          </p:cNvSpPr>
          <p:nvPr/>
        </p:nvSpPr>
        <p:spPr bwMode="auto">
          <a:xfrm flipV="1">
            <a:off x="5456238" y="5075238"/>
            <a:ext cx="3175" cy="79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75" name="Line 673"/>
          <p:cNvSpPr>
            <a:spLocks noChangeShapeType="1"/>
          </p:cNvSpPr>
          <p:nvPr/>
        </p:nvSpPr>
        <p:spPr bwMode="auto">
          <a:xfrm flipV="1">
            <a:off x="5459413" y="5072063"/>
            <a:ext cx="3175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76" name="Line 674"/>
          <p:cNvSpPr>
            <a:spLocks noChangeShapeType="1"/>
          </p:cNvSpPr>
          <p:nvPr/>
        </p:nvSpPr>
        <p:spPr bwMode="auto">
          <a:xfrm flipV="1">
            <a:off x="5462588" y="5068888"/>
            <a:ext cx="7937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77" name="Line 675"/>
          <p:cNvSpPr>
            <a:spLocks noChangeShapeType="1"/>
          </p:cNvSpPr>
          <p:nvPr/>
        </p:nvSpPr>
        <p:spPr bwMode="auto">
          <a:xfrm>
            <a:off x="5470525" y="5068888"/>
            <a:ext cx="635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78" name="Line 676"/>
          <p:cNvSpPr>
            <a:spLocks noChangeShapeType="1"/>
          </p:cNvSpPr>
          <p:nvPr/>
        </p:nvSpPr>
        <p:spPr bwMode="auto">
          <a:xfrm>
            <a:off x="5476875" y="5072063"/>
            <a:ext cx="4763" cy="63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79" name="Line 677"/>
          <p:cNvSpPr>
            <a:spLocks noChangeShapeType="1"/>
          </p:cNvSpPr>
          <p:nvPr/>
        </p:nvSpPr>
        <p:spPr bwMode="auto">
          <a:xfrm>
            <a:off x="5481638" y="5078413"/>
            <a:ext cx="1587" cy="47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80" name="Line 678"/>
          <p:cNvSpPr>
            <a:spLocks noChangeShapeType="1"/>
          </p:cNvSpPr>
          <p:nvPr/>
        </p:nvSpPr>
        <p:spPr bwMode="auto">
          <a:xfrm>
            <a:off x="5264150" y="5083175"/>
            <a:ext cx="20637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81" name="Line 679"/>
          <p:cNvSpPr>
            <a:spLocks noChangeShapeType="1"/>
          </p:cNvSpPr>
          <p:nvPr/>
        </p:nvSpPr>
        <p:spPr bwMode="auto">
          <a:xfrm>
            <a:off x="5908675" y="4916488"/>
            <a:ext cx="9652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82" name="Line 680"/>
          <p:cNvSpPr>
            <a:spLocks noChangeShapeType="1"/>
          </p:cNvSpPr>
          <p:nvPr/>
        </p:nvSpPr>
        <p:spPr bwMode="auto">
          <a:xfrm>
            <a:off x="5835650" y="5241925"/>
            <a:ext cx="1038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911286" name="Group 950"/>
          <p:cNvGrpSpPr>
            <a:grpSpLocks/>
          </p:cNvGrpSpPr>
          <p:nvPr/>
        </p:nvGrpSpPr>
        <p:grpSpPr bwMode="auto">
          <a:xfrm>
            <a:off x="6332538" y="3624263"/>
            <a:ext cx="187325" cy="1131887"/>
            <a:chOff x="3989" y="2648"/>
            <a:chExt cx="118" cy="348"/>
          </a:xfrm>
        </p:grpSpPr>
        <p:sp>
          <p:nvSpPr>
            <p:cNvPr id="19149" name="Freeform 682"/>
            <p:cNvSpPr>
              <a:spLocks/>
            </p:cNvSpPr>
            <p:nvPr/>
          </p:nvSpPr>
          <p:spPr bwMode="auto">
            <a:xfrm>
              <a:off x="3989" y="2900"/>
              <a:ext cx="107" cy="96"/>
            </a:xfrm>
            <a:custGeom>
              <a:avLst/>
              <a:gdLst>
                <a:gd name="T0" fmla="*/ 6 w 214"/>
                <a:gd name="T1" fmla="*/ 0 h 192"/>
                <a:gd name="T2" fmla="*/ 7 w 214"/>
                <a:gd name="T3" fmla="*/ 1 h 192"/>
                <a:gd name="T4" fmla="*/ 5 w 214"/>
                <a:gd name="T5" fmla="*/ 6 h 192"/>
                <a:gd name="T6" fmla="*/ 5 w 214"/>
                <a:gd name="T7" fmla="*/ 6 h 192"/>
                <a:gd name="T8" fmla="*/ 4 w 214"/>
                <a:gd name="T9" fmla="*/ 6 h 192"/>
                <a:gd name="T10" fmla="*/ 0 w 214"/>
                <a:gd name="T11" fmla="*/ 2 h 192"/>
                <a:gd name="T12" fmla="*/ 1 w 214"/>
                <a:gd name="T13" fmla="*/ 1 h 192"/>
                <a:gd name="T14" fmla="*/ 5 w 214"/>
                <a:gd name="T15" fmla="*/ 4 h 192"/>
                <a:gd name="T16" fmla="*/ 6 w 214"/>
                <a:gd name="T17" fmla="*/ 0 h 1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4" h="192">
                  <a:moveTo>
                    <a:pt x="182" y="0"/>
                  </a:moveTo>
                  <a:lnTo>
                    <a:pt x="214" y="13"/>
                  </a:lnTo>
                  <a:lnTo>
                    <a:pt x="155" y="166"/>
                  </a:lnTo>
                  <a:lnTo>
                    <a:pt x="145" y="192"/>
                  </a:lnTo>
                  <a:lnTo>
                    <a:pt x="126" y="172"/>
                  </a:lnTo>
                  <a:lnTo>
                    <a:pt x="0" y="34"/>
                  </a:lnTo>
                  <a:lnTo>
                    <a:pt x="26" y="11"/>
                  </a:lnTo>
                  <a:lnTo>
                    <a:pt x="132" y="12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150" name="Freeform 683"/>
            <p:cNvSpPr>
              <a:spLocks/>
            </p:cNvSpPr>
            <p:nvPr/>
          </p:nvSpPr>
          <p:spPr bwMode="auto">
            <a:xfrm>
              <a:off x="4024" y="2648"/>
              <a:ext cx="83" cy="330"/>
            </a:xfrm>
            <a:custGeom>
              <a:avLst/>
              <a:gdLst>
                <a:gd name="T0" fmla="*/ 5 w 164"/>
                <a:gd name="T1" fmla="*/ 0 h 659"/>
                <a:gd name="T2" fmla="*/ 5 w 164"/>
                <a:gd name="T3" fmla="*/ 1 h 659"/>
                <a:gd name="T4" fmla="*/ 5 w 164"/>
                <a:gd name="T5" fmla="*/ 1 h 659"/>
                <a:gd name="T6" fmla="*/ 4 w 164"/>
                <a:gd name="T7" fmla="*/ 2 h 659"/>
                <a:gd name="T8" fmla="*/ 3 w 164"/>
                <a:gd name="T9" fmla="*/ 3 h 659"/>
                <a:gd name="T10" fmla="*/ 2 w 164"/>
                <a:gd name="T11" fmla="*/ 4 h 659"/>
                <a:gd name="T12" fmla="*/ 2 w 164"/>
                <a:gd name="T13" fmla="*/ 5 h 659"/>
                <a:gd name="T14" fmla="*/ 2 w 164"/>
                <a:gd name="T15" fmla="*/ 5 h 659"/>
                <a:gd name="T16" fmla="*/ 2 w 164"/>
                <a:gd name="T17" fmla="*/ 6 h 659"/>
                <a:gd name="T18" fmla="*/ 3 w 164"/>
                <a:gd name="T19" fmla="*/ 7 h 659"/>
                <a:gd name="T20" fmla="*/ 5 w 164"/>
                <a:gd name="T21" fmla="*/ 8 h 659"/>
                <a:gd name="T22" fmla="*/ 5 w 164"/>
                <a:gd name="T23" fmla="*/ 9 h 659"/>
                <a:gd name="T24" fmla="*/ 5 w 164"/>
                <a:gd name="T25" fmla="*/ 9 h 659"/>
                <a:gd name="T26" fmla="*/ 6 w 164"/>
                <a:gd name="T27" fmla="*/ 10 h 659"/>
                <a:gd name="T28" fmla="*/ 6 w 164"/>
                <a:gd name="T29" fmla="*/ 11 h 659"/>
                <a:gd name="T30" fmla="*/ 5 w 164"/>
                <a:gd name="T31" fmla="*/ 11 h 659"/>
                <a:gd name="T32" fmla="*/ 4 w 164"/>
                <a:gd name="T33" fmla="*/ 12 h 659"/>
                <a:gd name="T34" fmla="*/ 4 w 164"/>
                <a:gd name="T35" fmla="*/ 12 h 659"/>
                <a:gd name="T36" fmla="*/ 3 w 164"/>
                <a:gd name="T37" fmla="*/ 13 h 659"/>
                <a:gd name="T38" fmla="*/ 2 w 164"/>
                <a:gd name="T39" fmla="*/ 14 h 659"/>
                <a:gd name="T40" fmla="*/ 2 w 164"/>
                <a:gd name="T41" fmla="*/ 14 h 659"/>
                <a:gd name="T42" fmla="*/ 2 w 164"/>
                <a:gd name="T43" fmla="*/ 15 h 659"/>
                <a:gd name="T44" fmla="*/ 2 w 164"/>
                <a:gd name="T45" fmla="*/ 15 h 659"/>
                <a:gd name="T46" fmla="*/ 2 w 164"/>
                <a:gd name="T47" fmla="*/ 17 h 659"/>
                <a:gd name="T48" fmla="*/ 2 w 164"/>
                <a:gd name="T49" fmla="*/ 19 h 659"/>
                <a:gd name="T50" fmla="*/ 3 w 164"/>
                <a:gd name="T51" fmla="*/ 20 h 659"/>
                <a:gd name="T52" fmla="*/ 3 w 164"/>
                <a:gd name="T53" fmla="*/ 21 h 659"/>
                <a:gd name="T54" fmla="*/ 2 w 164"/>
                <a:gd name="T55" fmla="*/ 21 h 659"/>
                <a:gd name="T56" fmla="*/ 2 w 164"/>
                <a:gd name="T57" fmla="*/ 21 h 659"/>
                <a:gd name="T58" fmla="*/ 2 w 164"/>
                <a:gd name="T59" fmla="*/ 20 h 659"/>
                <a:gd name="T60" fmla="*/ 1 w 164"/>
                <a:gd name="T61" fmla="*/ 19 h 659"/>
                <a:gd name="T62" fmla="*/ 1 w 164"/>
                <a:gd name="T63" fmla="*/ 18 h 659"/>
                <a:gd name="T64" fmla="*/ 1 w 164"/>
                <a:gd name="T65" fmla="*/ 18 h 659"/>
                <a:gd name="T66" fmla="*/ 1 w 164"/>
                <a:gd name="T67" fmla="*/ 16 h 659"/>
                <a:gd name="T68" fmla="*/ 0 w 164"/>
                <a:gd name="T69" fmla="*/ 15 h 659"/>
                <a:gd name="T70" fmla="*/ 1 w 164"/>
                <a:gd name="T71" fmla="*/ 14 h 659"/>
                <a:gd name="T72" fmla="*/ 1 w 164"/>
                <a:gd name="T73" fmla="*/ 13 h 659"/>
                <a:gd name="T74" fmla="*/ 1 w 164"/>
                <a:gd name="T75" fmla="*/ 13 h 659"/>
                <a:gd name="T76" fmla="*/ 2 w 164"/>
                <a:gd name="T77" fmla="*/ 12 h 659"/>
                <a:gd name="T78" fmla="*/ 2 w 164"/>
                <a:gd name="T79" fmla="*/ 12 h 659"/>
                <a:gd name="T80" fmla="*/ 3 w 164"/>
                <a:gd name="T81" fmla="*/ 11 h 659"/>
                <a:gd name="T82" fmla="*/ 4 w 164"/>
                <a:gd name="T83" fmla="*/ 11 h 659"/>
                <a:gd name="T84" fmla="*/ 5 w 164"/>
                <a:gd name="T85" fmla="*/ 10 h 659"/>
                <a:gd name="T86" fmla="*/ 5 w 164"/>
                <a:gd name="T87" fmla="*/ 10 h 659"/>
                <a:gd name="T88" fmla="*/ 4 w 164"/>
                <a:gd name="T89" fmla="*/ 9 h 659"/>
                <a:gd name="T90" fmla="*/ 2 w 164"/>
                <a:gd name="T91" fmla="*/ 8 h 659"/>
                <a:gd name="T92" fmla="*/ 2 w 164"/>
                <a:gd name="T93" fmla="*/ 8 h 659"/>
                <a:gd name="T94" fmla="*/ 1 w 164"/>
                <a:gd name="T95" fmla="*/ 7 h 659"/>
                <a:gd name="T96" fmla="*/ 1 w 164"/>
                <a:gd name="T97" fmla="*/ 6 h 659"/>
                <a:gd name="T98" fmla="*/ 1 w 164"/>
                <a:gd name="T99" fmla="*/ 6 h 659"/>
                <a:gd name="T100" fmla="*/ 1 w 164"/>
                <a:gd name="T101" fmla="*/ 5 h 659"/>
                <a:gd name="T102" fmla="*/ 1 w 164"/>
                <a:gd name="T103" fmla="*/ 5 h 659"/>
                <a:gd name="T104" fmla="*/ 1 w 164"/>
                <a:gd name="T105" fmla="*/ 4 h 659"/>
                <a:gd name="T106" fmla="*/ 1 w 164"/>
                <a:gd name="T107" fmla="*/ 4 h 659"/>
                <a:gd name="T108" fmla="*/ 2 w 164"/>
                <a:gd name="T109" fmla="*/ 3 h 659"/>
                <a:gd name="T110" fmla="*/ 3 w 164"/>
                <a:gd name="T111" fmla="*/ 2 h 659"/>
                <a:gd name="T112" fmla="*/ 4 w 164"/>
                <a:gd name="T113" fmla="*/ 1 h 659"/>
                <a:gd name="T114" fmla="*/ 4 w 164"/>
                <a:gd name="T115" fmla="*/ 1 h 6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64" h="659">
                  <a:moveTo>
                    <a:pt x="131" y="0"/>
                  </a:moveTo>
                  <a:lnTo>
                    <a:pt x="132" y="0"/>
                  </a:lnTo>
                  <a:lnTo>
                    <a:pt x="135" y="4"/>
                  </a:lnTo>
                  <a:lnTo>
                    <a:pt x="155" y="24"/>
                  </a:lnTo>
                  <a:lnTo>
                    <a:pt x="151" y="29"/>
                  </a:lnTo>
                  <a:lnTo>
                    <a:pt x="146" y="32"/>
                  </a:lnTo>
                  <a:lnTo>
                    <a:pt x="137" y="41"/>
                  </a:lnTo>
                  <a:lnTo>
                    <a:pt x="120" y="57"/>
                  </a:lnTo>
                  <a:lnTo>
                    <a:pt x="100" y="75"/>
                  </a:lnTo>
                  <a:lnTo>
                    <a:pt x="78" y="94"/>
                  </a:lnTo>
                  <a:lnTo>
                    <a:pt x="63" y="110"/>
                  </a:lnTo>
                  <a:lnTo>
                    <a:pt x="51" y="124"/>
                  </a:lnTo>
                  <a:lnTo>
                    <a:pt x="43" y="138"/>
                  </a:lnTo>
                  <a:lnTo>
                    <a:pt x="38" y="149"/>
                  </a:lnTo>
                  <a:lnTo>
                    <a:pt x="38" y="157"/>
                  </a:lnTo>
                  <a:lnTo>
                    <a:pt x="37" y="157"/>
                  </a:lnTo>
                  <a:lnTo>
                    <a:pt x="38" y="161"/>
                  </a:lnTo>
                  <a:lnTo>
                    <a:pt x="43" y="170"/>
                  </a:lnTo>
                  <a:lnTo>
                    <a:pt x="51" y="183"/>
                  </a:lnTo>
                  <a:lnTo>
                    <a:pt x="86" y="218"/>
                  </a:lnTo>
                  <a:lnTo>
                    <a:pt x="101" y="232"/>
                  </a:lnTo>
                  <a:lnTo>
                    <a:pt x="129" y="256"/>
                  </a:lnTo>
                  <a:lnTo>
                    <a:pt x="141" y="267"/>
                  </a:lnTo>
                  <a:lnTo>
                    <a:pt x="143" y="269"/>
                  </a:lnTo>
                  <a:lnTo>
                    <a:pt x="152" y="280"/>
                  </a:lnTo>
                  <a:lnTo>
                    <a:pt x="154" y="281"/>
                  </a:lnTo>
                  <a:lnTo>
                    <a:pt x="160" y="290"/>
                  </a:lnTo>
                  <a:lnTo>
                    <a:pt x="164" y="304"/>
                  </a:lnTo>
                  <a:lnTo>
                    <a:pt x="164" y="312"/>
                  </a:lnTo>
                  <a:lnTo>
                    <a:pt x="163" y="321"/>
                  </a:lnTo>
                  <a:lnTo>
                    <a:pt x="161" y="327"/>
                  </a:lnTo>
                  <a:lnTo>
                    <a:pt x="155" y="336"/>
                  </a:lnTo>
                  <a:lnTo>
                    <a:pt x="140" y="352"/>
                  </a:lnTo>
                  <a:lnTo>
                    <a:pt x="126" y="363"/>
                  </a:lnTo>
                  <a:lnTo>
                    <a:pt x="124" y="364"/>
                  </a:lnTo>
                  <a:lnTo>
                    <a:pt x="107" y="373"/>
                  </a:lnTo>
                  <a:lnTo>
                    <a:pt x="91" y="384"/>
                  </a:lnTo>
                  <a:lnTo>
                    <a:pt x="75" y="395"/>
                  </a:lnTo>
                  <a:lnTo>
                    <a:pt x="63" y="406"/>
                  </a:lnTo>
                  <a:lnTo>
                    <a:pt x="51" y="419"/>
                  </a:lnTo>
                  <a:lnTo>
                    <a:pt x="41" y="430"/>
                  </a:lnTo>
                  <a:lnTo>
                    <a:pt x="37" y="439"/>
                  </a:lnTo>
                  <a:lnTo>
                    <a:pt x="34" y="459"/>
                  </a:lnTo>
                  <a:lnTo>
                    <a:pt x="35" y="459"/>
                  </a:lnTo>
                  <a:lnTo>
                    <a:pt x="35" y="476"/>
                  </a:lnTo>
                  <a:lnTo>
                    <a:pt x="34" y="476"/>
                  </a:lnTo>
                  <a:lnTo>
                    <a:pt x="37" y="493"/>
                  </a:lnTo>
                  <a:lnTo>
                    <a:pt x="46" y="538"/>
                  </a:lnTo>
                  <a:lnTo>
                    <a:pt x="54" y="565"/>
                  </a:lnTo>
                  <a:lnTo>
                    <a:pt x="61" y="591"/>
                  </a:lnTo>
                  <a:lnTo>
                    <a:pt x="69" y="615"/>
                  </a:lnTo>
                  <a:lnTo>
                    <a:pt x="74" y="631"/>
                  </a:lnTo>
                  <a:lnTo>
                    <a:pt x="78" y="642"/>
                  </a:lnTo>
                  <a:lnTo>
                    <a:pt x="78" y="644"/>
                  </a:lnTo>
                  <a:lnTo>
                    <a:pt x="80" y="648"/>
                  </a:lnTo>
                  <a:lnTo>
                    <a:pt x="47" y="659"/>
                  </a:lnTo>
                  <a:lnTo>
                    <a:pt x="46" y="656"/>
                  </a:lnTo>
                  <a:lnTo>
                    <a:pt x="41" y="645"/>
                  </a:lnTo>
                  <a:lnTo>
                    <a:pt x="40" y="642"/>
                  </a:lnTo>
                  <a:lnTo>
                    <a:pt x="35" y="624"/>
                  </a:lnTo>
                  <a:lnTo>
                    <a:pt x="37" y="624"/>
                  </a:lnTo>
                  <a:lnTo>
                    <a:pt x="29" y="602"/>
                  </a:lnTo>
                  <a:lnTo>
                    <a:pt x="27" y="602"/>
                  </a:lnTo>
                  <a:lnTo>
                    <a:pt x="20" y="576"/>
                  </a:lnTo>
                  <a:lnTo>
                    <a:pt x="20" y="575"/>
                  </a:lnTo>
                  <a:lnTo>
                    <a:pt x="12" y="547"/>
                  </a:lnTo>
                  <a:lnTo>
                    <a:pt x="3" y="501"/>
                  </a:lnTo>
                  <a:lnTo>
                    <a:pt x="3" y="499"/>
                  </a:lnTo>
                  <a:lnTo>
                    <a:pt x="0" y="479"/>
                  </a:lnTo>
                  <a:lnTo>
                    <a:pt x="0" y="458"/>
                  </a:lnTo>
                  <a:lnTo>
                    <a:pt x="3" y="430"/>
                  </a:lnTo>
                  <a:lnTo>
                    <a:pt x="4" y="424"/>
                  </a:lnTo>
                  <a:lnTo>
                    <a:pt x="11" y="413"/>
                  </a:lnTo>
                  <a:lnTo>
                    <a:pt x="12" y="410"/>
                  </a:lnTo>
                  <a:lnTo>
                    <a:pt x="23" y="396"/>
                  </a:lnTo>
                  <a:lnTo>
                    <a:pt x="24" y="396"/>
                  </a:lnTo>
                  <a:lnTo>
                    <a:pt x="37" y="382"/>
                  </a:lnTo>
                  <a:lnTo>
                    <a:pt x="38" y="379"/>
                  </a:lnTo>
                  <a:lnTo>
                    <a:pt x="54" y="367"/>
                  </a:lnTo>
                  <a:lnTo>
                    <a:pt x="55" y="367"/>
                  </a:lnTo>
                  <a:lnTo>
                    <a:pt x="72" y="355"/>
                  </a:lnTo>
                  <a:lnTo>
                    <a:pt x="89" y="344"/>
                  </a:lnTo>
                  <a:lnTo>
                    <a:pt x="91" y="343"/>
                  </a:lnTo>
                  <a:lnTo>
                    <a:pt x="104" y="335"/>
                  </a:lnTo>
                  <a:lnTo>
                    <a:pt x="118" y="324"/>
                  </a:lnTo>
                  <a:lnTo>
                    <a:pt x="129" y="313"/>
                  </a:lnTo>
                  <a:lnTo>
                    <a:pt x="131" y="309"/>
                  </a:lnTo>
                  <a:lnTo>
                    <a:pt x="129" y="307"/>
                  </a:lnTo>
                  <a:lnTo>
                    <a:pt x="126" y="303"/>
                  </a:lnTo>
                  <a:lnTo>
                    <a:pt x="106" y="283"/>
                  </a:lnTo>
                  <a:lnTo>
                    <a:pt x="78" y="258"/>
                  </a:lnTo>
                  <a:lnTo>
                    <a:pt x="63" y="244"/>
                  </a:lnTo>
                  <a:lnTo>
                    <a:pt x="49" y="232"/>
                  </a:lnTo>
                  <a:lnTo>
                    <a:pt x="47" y="230"/>
                  </a:lnTo>
                  <a:lnTo>
                    <a:pt x="35" y="217"/>
                  </a:lnTo>
                  <a:lnTo>
                    <a:pt x="23" y="204"/>
                  </a:lnTo>
                  <a:lnTo>
                    <a:pt x="21" y="201"/>
                  </a:lnTo>
                  <a:lnTo>
                    <a:pt x="14" y="189"/>
                  </a:lnTo>
                  <a:lnTo>
                    <a:pt x="12" y="187"/>
                  </a:lnTo>
                  <a:lnTo>
                    <a:pt x="6" y="175"/>
                  </a:lnTo>
                  <a:lnTo>
                    <a:pt x="4" y="170"/>
                  </a:lnTo>
                  <a:lnTo>
                    <a:pt x="3" y="160"/>
                  </a:lnTo>
                  <a:lnTo>
                    <a:pt x="3" y="144"/>
                  </a:lnTo>
                  <a:lnTo>
                    <a:pt x="4" y="138"/>
                  </a:lnTo>
                  <a:lnTo>
                    <a:pt x="11" y="124"/>
                  </a:lnTo>
                  <a:lnTo>
                    <a:pt x="12" y="121"/>
                  </a:lnTo>
                  <a:lnTo>
                    <a:pt x="21" y="106"/>
                  </a:lnTo>
                  <a:lnTo>
                    <a:pt x="23" y="104"/>
                  </a:lnTo>
                  <a:lnTo>
                    <a:pt x="37" y="87"/>
                  </a:lnTo>
                  <a:lnTo>
                    <a:pt x="54" y="69"/>
                  </a:lnTo>
                  <a:lnTo>
                    <a:pt x="55" y="67"/>
                  </a:lnTo>
                  <a:lnTo>
                    <a:pt x="77" y="49"/>
                  </a:lnTo>
                  <a:lnTo>
                    <a:pt x="97" y="31"/>
                  </a:lnTo>
                  <a:lnTo>
                    <a:pt x="114" y="15"/>
                  </a:lnTo>
                  <a:lnTo>
                    <a:pt x="124" y="4"/>
                  </a:lnTo>
                  <a:lnTo>
                    <a:pt x="127" y="3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8584" name="Freeform 684"/>
          <p:cNvSpPr>
            <a:spLocks noEditPoints="1"/>
          </p:cNvSpPr>
          <p:nvPr/>
        </p:nvSpPr>
        <p:spPr bwMode="auto">
          <a:xfrm>
            <a:off x="5910263" y="5141913"/>
            <a:ext cx="80962" cy="92075"/>
          </a:xfrm>
          <a:custGeom>
            <a:avLst/>
            <a:gdLst>
              <a:gd name="T0" fmla="*/ 2147483647 w 103"/>
              <a:gd name="T1" fmla="*/ 2147483647 h 115"/>
              <a:gd name="T2" fmla="*/ 2147483647 w 103"/>
              <a:gd name="T3" fmla="*/ 2147483647 h 115"/>
              <a:gd name="T4" fmla="*/ 2147483647 w 103"/>
              <a:gd name="T5" fmla="*/ 2147483647 h 115"/>
              <a:gd name="T6" fmla="*/ 2147483647 w 103"/>
              <a:gd name="T7" fmla="*/ 2147483647 h 115"/>
              <a:gd name="T8" fmla="*/ 2147483647 w 103"/>
              <a:gd name="T9" fmla="*/ 2147483647 h 115"/>
              <a:gd name="T10" fmla="*/ 2147483647 w 103"/>
              <a:gd name="T11" fmla="*/ 2147483647 h 115"/>
              <a:gd name="T12" fmla="*/ 2147483647 w 103"/>
              <a:gd name="T13" fmla="*/ 2147483647 h 115"/>
              <a:gd name="T14" fmla="*/ 2147483647 w 103"/>
              <a:gd name="T15" fmla="*/ 2147483647 h 115"/>
              <a:gd name="T16" fmla="*/ 2147483647 w 103"/>
              <a:gd name="T17" fmla="*/ 2147483647 h 115"/>
              <a:gd name="T18" fmla="*/ 2147483647 w 103"/>
              <a:gd name="T19" fmla="*/ 2147483647 h 115"/>
              <a:gd name="T20" fmla="*/ 2147483647 w 103"/>
              <a:gd name="T21" fmla="*/ 2147483647 h 115"/>
              <a:gd name="T22" fmla="*/ 2147483647 w 103"/>
              <a:gd name="T23" fmla="*/ 2147483647 h 115"/>
              <a:gd name="T24" fmla="*/ 2147483647 w 103"/>
              <a:gd name="T25" fmla="*/ 2147483647 h 115"/>
              <a:gd name="T26" fmla="*/ 2147483647 w 103"/>
              <a:gd name="T27" fmla="*/ 2147483647 h 115"/>
              <a:gd name="T28" fmla="*/ 2147483647 w 103"/>
              <a:gd name="T29" fmla="*/ 2147483647 h 115"/>
              <a:gd name="T30" fmla="*/ 2147483647 w 103"/>
              <a:gd name="T31" fmla="*/ 0 h 115"/>
              <a:gd name="T32" fmla="*/ 2147483647 w 103"/>
              <a:gd name="T33" fmla="*/ 2147483647 h 115"/>
              <a:gd name="T34" fmla="*/ 2147483647 w 103"/>
              <a:gd name="T35" fmla="*/ 2147483647 h 115"/>
              <a:gd name="T36" fmla="*/ 2147483647 w 103"/>
              <a:gd name="T37" fmla="*/ 2147483647 h 115"/>
              <a:gd name="T38" fmla="*/ 2147483647 w 103"/>
              <a:gd name="T39" fmla="*/ 2147483647 h 115"/>
              <a:gd name="T40" fmla="*/ 2147483647 w 103"/>
              <a:gd name="T41" fmla="*/ 2147483647 h 115"/>
              <a:gd name="T42" fmla="*/ 2147483647 w 103"/>
              <a:gd name="T43" fmla="*/ 2147483647 h 115"/>
              <a:gd name="T44" fmla="*/ 2147483647 w 103"/>
              <a:gd name="T45" fmla="*/ 2147483647 h 115"/>
              <a:gd name="T46" fmla="*/ 2147483647 w 103"/>
              <a:gd name="T47" fmla="*/ 2147483647 h 115"/>
              <a:gd name="T48" fmla="*/ 2147483647 w 103"/>
              <a:gd name="T49" fmla="*/ 2147483647 h 115"/>
              <a:gd name="T50" fmla="*/ 2147483647 w 103"/>
              <a:gd name="T51" fmla="*/ 2147483647 h 115"/>
              <a:gd name="T52" fmla="*/ 2147483647 w 103"/>
              <a:gd name="T53" fmla="*/ 2147483647 h 115"/>
              <a:gd name="T54" fmla="*/ 0 w 103"/>
              <a:gd name="T55" fmla="*/ 2147483647 h 115"/>
              <a:gd name="T56" fmla="*/ 2147483647 w 103"/>
              <a:gd name="T57" fmla="*/ 2147483647 h 115"/>
              <a:gd name="T58" fmla="*/ 2147483647 w 103"/>
              <a:gd name="T59" fmla="*/ 2147483647 h 115"/>
              <a:gd name="T60" fmla="*/ 2147483647 w 103"/>
              <a:gd name="T61" fmla="*/ 2147483647 h 115"/>
              <a:gd name="T62" fmla="*/ 2147483647 w 103"/>
              <a:gd name="T63" fmla="*/ 2147483647 h 115"/>
              <a:gd name="T64" fmla="*/ 2147483647 w 103"/>
              <a:gd name="T65" fmla="*/ 2147483647 h 115"/>
              <a:gd name="T66" fmla="*/ 2147483647 w 103"/>
              <a:gd name="T67" fmla="*/ 2147483647 h 11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3" h="115">
                <a:moveTo>
                  <a:pt x="79" y="6"/>
                </a:moveTo>
                <a:lnTo>
                  <a:pt x="73" y="7"/>
                </a:lnTo>
                <a:lnTo>
                  <a:pt x="68" y="9"/>
                </a:lnTo>
                <a:lnTo>
                  <a:pt x="63" y="12"/>
                </a:lnTo>
                <a:lnTo>
                  <a:pt x="59" y="17"/>
                </a:lnTo>
                <a:lnTo>
                  <a:pt x="50" y="29"/>
                </a:lnTo>
                <a:lnTo>
                  <a:pt x="46" y="43"/>
                </a:lnTo>
                <a:lnTo>
                  <a:pt x="39" y="67"/>
                </a:lnTo>
                <a:lnTo>
                  <a:pt x="45" y="73"/>
                </a:lnTo>
                <a:lnTo>
                  <a:pt x="48" y="75"/>
                </a:lnTo>
                <a:lnTo>
                  <a:pt x="57" y="75"/>
                </a:lnTo>
                <a:lnTo>
                  <a:pt x="62" y="73"/>
                </a:lnTo>
                <a:lnTo>
                  <a:pt x="74" y="61"/>
                </a:lnTo>
                <a:lnTo>
                  <a:pt x="76" y="56"/>
                </a:lnTo>
                <a:lnTo>
                  <a:pt x="79" y="53"/>
                </a:lnTo>
                <a:lnTo>
                  <a:pt x="82" y="49"/>
                </a:lnTo>
                <a:lnTo>
                  <a:pt x="83" y="44"/>
                </a:lnTo>
                <a:lnTo>
                  <a:pt x="85" y="38"/>
                </a:lnTo>
                <a:lnTo>
                  <a:pt x="88" y="29"/>
                </a:lnTo>
                <a:lnTo>
                  <a:pt x="90" y="21"/>
                </a:lnTo>
                <a:lnTo>
                  <a:pt x="88" y="17"/>
                </a:lnTo>
                <a:lnTo>
                  <a:pt x="88" y="12"/>
                </a:lnTo>
                <a:lnTo>
                  <a:pt x="85" y="10"/>
                </a:lnTo>
                <a:lnTo>
                  <a:pt x="83" y="9"/>
                </a:lnTo>
                <a:lnTo>
                  <a:pt x="80" y="7"/>
                </a:lnTo>
                <a:lnTo>
                  <a:pt x="79" y="6"/>
                </a:lnTo>
                <a:close/>
                <a:moveTo>
                  <a:pt x="57" y="0"/>
                </a:moveTo>
                <a:lnTo>
                  <a:pt x="51" y="18"/>
                </a:lnTo>
                <a:lnTo>
                  <a:pt x="57" y="12"/>
                </a:lnTo>
                <a:lnTo>
                  <a:pt x="70" y="3"/>
                </a:lnTo>
                <a:lnTo>
                  <a:pt x="79" y="0"/>
                </a:lnTo>
                <a:lnTo>
                  <a:pt x="90" y="0"/>
                </a:lnTo>
                <a:lnTo>
                  <a:pt x="94" y="1"/>
                </a:lnTo>
                <a:lnTo>
                  <a:pt x="99" y="4"/>
                </a:lnTo>
                <a:lnTo>
                  <a:pt x="102" y="9"/>
                </a:lnTo>
                <a:lnTo>
                  <a:pt x="103" y="13"/>
                </a:lnTo>
                <a:lnTo>
                  <a:pt x="103" y="21"/>
                </a:lnTo>
                <a:lnTo>
                  <a:pt x="99" y="40"/>
                </a:lnTo>
                <a:lnTo>
                  <a:pt x="88" y="58"/>
                </a:lnTo>
                <a:lnTo>
                  <a:pt x="77" y="69"/>
                </a:lnTo>
                <a:lnTo>
                  <a:pt x="65" y="76"/>
                </a:lnTo>
                <a:lnTo>
                  <a:pt x="51" y="78"/>
                </a:lnTo>
                <a:lnTo>
                  <a:pt x="42" y="78"/>
                </a:lnTo>
                <a:lnTo>
                  <a:pt x="39" y="76"/>
                </a:lnTo>
                <a:lnTo>
                  <a:pt x="37" y="75"/>
                </a:lnTo>
                <a:lnTo>
                  <a:pt x="30" y="96"/>
                </a:lnTo>
                <a:lnTo>
                  <a:pt x="28" y="101"/>
                </a:lnTo>
                <a:lnTo>
                  <a:pt x="28" y="107"/>
                </a:lnTo>
                <a:lnTo>
                  <a:pt x="30" y="107"/>
                </a:lnTo>
                <a:lnTo>
                  <a:pt x="30" y="109"/>
                </a:lnTo>
                <a:lnTo>
                  <a:pt x="31" y="109"/>
                </a:lnTo>
                <a:lnTo>
                  <a:pt x="31" y="110"/>
                </a:lnTo>
                <a:lnTo>
                  <a:pt x="40" y="110"/>
                </a:lnTo>
                <a:lnTo>
                  <a:pt x="40" y="115"/>
                </a:lnTo>
                <a:lnTo>
                  <a:pt x="0" y="115"/>
                </a:lnTo>
                <a:lnTo>
                  <a:pt x="0" y="110"/>
                </a:lnTo>
                <a:lnTo>
                  <a:pt x="5" y="110"/>
                </a:lnTo>
                <a:lnTo>
                  <a:pt x="10" y="109"/>
                </a:lnTo>
                <a:lnTo>
                  <a:pt x="11" y="107"/>
                </a:lnTo>
                <a:lnTo>
                  <a:pt x="13" y="104"/>
                </a:lnTo>
                <a:lnTo>
                  <a:pt x="16" y="101"/>
                </a:lnTo>
                <a:lnTo>
                  <a:pt x="17" y="95"/>
                </a:lnTo>
                <a:lnTo>
                  <a:pt x="39" y="18"/>
                </a:lnTo>
                <a:lnTo>
                  <a:pt x="40" y="15"/>
                </a:lnTo>
                <a:lnTo>
                  <a:pt x="40" y="7"/>
                </a:lnTo>
                <a:lnTo>
                  <a:pt x="39" y="6"/>
                </a:lnTo>
                <a:lnTo>
                  <a:pt x="30" y="6"/>
                </a:lnTo>
                <a:lnTo>
                  <a:pt x="30" y="3"/>
                </a:lnTo>
                <a:lnTo>
                  <a:pt x="5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8585" name="Freeform 687"/>
          <p:cNvSpPr>
            <a:spLocks/>
          </p:cNvSpPr>
          <p:nvPr/>
        </p:nvSpPr>
        <p:spPr bwMode="auto">
          <a:xfrm>
            <a:off x="5926138" y="4964113"/>
            <a:ext cx="63500" cy="61912"/>
          </a:xfrm>
          <a:custGeom>
            <a:avLst/>
            <a:gdLst>
              <a:gd name="T0" fmla="*/ 2147483647 w 80"/>
              <a:gd name="T1" fmla="*/ 0 h 79"/>
              <a:gd name="T2" fmla="*/ 2147483647 w 80"/>
              <a:gd name="T3" fmla="*/ 2147483647 h 79"/>
              <a:gd name="T4" fmla="*/ 2147483647 w 80"/>
              <a:gd name="T5" fmla="*/ 2147483647 h 79"/>
              <a:gd name="T6" fmla="*/ 2147483647 w 80"/>
              <a:gd name="T7" fmla="*/ 2147483647 h 79"/>
              <a:gd name="T8" fmla="*/ 2147483647 w 80"/>
              <a:gd name="T9" fmla="*/ 2147483647 h 79"/>
              <a:gd name="T10" fmla="*/ 2147483647 w 80"/>
              <a:gd name="T11" fmla="*/ 2147483647 h 79"/>
              <a:gd name="T12" fmla="*/ 2147483647 w 80"/>
              <a:gd name="T13" fmla="*/ 0 h 79"/>
              <a:gd name="T14" fmla="*/ 2147483647 w 80"/>
              <a:gd name="T15" fmla="*/ 0 h 79"/>
              <a:gd name="T16" fmla="*/ 2147483647 w 80"/>
              <a:gd name="T17" fmla="*/ 2147483647 h 79"/>
              <a:gd name="T18" fmla="*/ 2147483647 w 80"/>
              <a:gd name="T19" fmla="*/ 2147483647 h 79"/>
              <a:gd name="T20" fmla="*/ 2147483647 w 80"/>
              <a:gd name="T21" fmla="*/ 2147483647 h 79"/>
              <a:gd name="T22" fmla="*/ 2147483647 w 80"/>
              <a:gd name="T23" fmla="*/ 2147483647 h 79"/>
              <a:gd name="T24" fmla="*/ 2147483647 w 80"/>
              <a:gd name="T25" fmla="*/ 2147483647 h 79"/>
              <a:gd name="T26" fmla="*/ 2147483647 w 80"/>
              <a:gd name="T27" fmla="*/ 2147483647 h 79"/>
              <a:gd name="T28" fmla="*/ 2147483647 w 80"/>
              <a:gd name="T29" fmla="*/ 2147483647 h 79"/>
              <a:gd name="T30" fmla="*/ 2147483647 w 80"/>
              <a:gd name="T31" fmla="*/ 2147483647 h 79"/>
              <a:gd name="T32" fmla="*/ 2147483647 w 80"/>
              <a:gd name="T33" fmla="*/ 2147483647 h 79"/>
              <a:gd name="T34" fmla="*/ 2147483647 w 80"/>
              <a:gd name="T35" fmla="*/ 2147483647 h 79"/>
              <a:gd name="T36" fmla="*/ 2147483647 w 80"/>
              <a:gd name="T37" fmla="*/ 2147483647 h 79"/>
              <a:gd name="T38" fmla="*/ 2147483647 w 80"/>
              <a:gd name="T39" fmla="*/ 2147483647 h 79"/>
              <a:gd name="T40" fmla="*/ 2147483647 w 80"/>
              <a:gd name="T41" fmla="*/ 2147483647 h 79"/>
              <a:gd name="T42" fmla="*/ 2147483647 w 80"/>
              <a:gd name="T43" fmla="*/ 2147483647 h 79"/>
              <a:gd name="T44" fmla="*/ 2147483647 w 80"/>
              <a:gd name="T45" fmla="*/ 2147483647 h 79"/>
              <a:gd name="T46" fmla="*/ 2147483647 w 80"/>
              <a:gd name="T47" fmla="*/ 2147483647 h 79"/>
              <a:gd name="T48" fmla="*/ 2147483647 w 80"/>
              <a:gd name="T49" fmla="*/ 2147483647 h 79"/>
              <a:gd name="T50" fmla="*/ 2147483647 w 80"/>
              <a:gd name="T51" fmla="*/ 2147483647 h 79"/>
              <a:gd name="T52" fmla="*/ 2147483647 w 80"/>
              <a:gd name="T53" fmla="*/ 2147483647 h 79"/>
              <a:gd name="T54" fmla="*/ 2147483647 w 80"/>
              <a:gd name="T55" fmla="*/ 2147483647 h 79"/>
              <a:gd name="T56" fmla="*/ 2147483647 w 80"/>
              <a:gd name="T57" fmla="*/ 2147483647 h 79"/>
              <a:gd name="T58" fmla="*/ 2147483647 w 80"/>
              <a:gd name="T59" fmla="*/ 2147483647 h 79"/>
              <a:gd name="T60" fmla="*/ 2147483647 w 80"/>
              <a:gd name="T61" fmla="*/ 2147483647 h 79"/>
              <a:gd name="T62" fmla="*/ 2147483647 w 80"/>
              <a:gd name="T63" fmla="*/ 2147483647 h 79"/>
              <a:gd name="T64" fmla="*/ 2147483647 w 80"/>
              <a:gd name="T65" fmla="*/ 2147483647 h 79"/>
              <a:gd name="T66" fmla="*/ 2147483647 w 80"/>
              <a:gd name="T67" fmla="*/ 2147483647 h 79"/>
              <a:gd name="T68" fmla="*/ 2147483647 w 80"/>
              <a:gd name="T69" fmla="*/ 2147483647 h 79"/>
              <a:gd name="T70" fmla="*/ 2147483647 w 80"/>
              <a:gd name="T71" fmla="*/ 2147483647 h 79"/>
              <a:gd name="T72" fmla="*/ 2147483647 w 80"/>
              <a:gd name="T73" fmla="*/ 2147483647 h 79"/>
              <a:gd name="T74" fmla="*/ 2147483647 w 80"/>
              <a:gd name="T75" fmla="*/ 2147483647 h 79"/>
              <a:gd name="T76" fmla="*/ 2147483647 w 80"/>
              <a:gd name="T77" fmla="*/ 2147483647 h 79"/>
              <a:gd name="T78" fmla="*/ 2147483647 w 80"/>
              <a:gd name="T79" fmla="*/ 2147483647 h 79"/>
              <a:gd name="T80" fmla="*/ 2147483647 w 80"/>
              <a:gd name="T81" fmla="*/ 2147483647 h 79"/>
              <a:gd name="T82" fmla="*/ 2147483647 w 80"/>
              <a:gd name="T83" fmla="*/ 2147483647 h 79"/>
              <a:gd name="T84" fmla="*/ 2147483647 w 80"/>
              <a:gd name="T85" fmla="*/ 2147483647 h 79"/>
              <a:gd name="T86" fmla="*/ 2147483647 w 80"/>
              <a:gd name="T87" fmla="*/ 2147483647 h 79"/>
              <a:gd name="T88" fmla="*/ 2147483647 w 80"/>
              <a:gd name="T89" fmla="*/ 2147483647 h 79"/>
              <a:gd name="T90" fmla="*/ 2147483647 w 80"/>
              <a:gd name="T91" fmla="*/ 2147483647 h 79"/>
              <a:gd name="T92" fmla="*/ 2147483647 w 80"/>
              <a:gd name="T93" fmla="*/ 2147483647 h 79"/>
              <a:gd name="T94" fmla="*/ 2147483647 w 80"/>
              <a:gd name="T95" fmla="*/ 2147483647 h 79"/>
              <a:gd name="T96" fmla="*/ 0 w 80"/>
              <a:gd name="T97" fmla="*/ 2147483647 h 79"/>
              <a:gd name="T98" fmla="*/ 2147483647 w 80"/>
              <a:gd name="T99" fmla="*/ 2147483647 h 79"/>
              <a:gd name="T100" fmla="*/ 2147483647 w 80"/>
              <a:gd name="T101" fmla="*/ 2147483647 h 79"/>
              <a:gd name="T102" fmla="*/ 2147483647 w 80"/>
              <a:gd name="T103" fmla="*/ 2147483647 h 79"/>
              <a:gd name="T104" fmla="*/ 2147483647 w 80"/>
              <a:gd name="T105" fmla="*/ 2147483647 h 79"/>
              <a:gd name="T106" fmla="*/ 2147483647 w 80"/>
              <a:gd name="T107" fmla="*/ 2147483647 h 79"/>
              <a:gd name="T108" fmla="*/ 2147483647 w 80"/>
              <a:gd name="T109" fmla="*/ 2147483647 h 79"/>
              <a:gd name="T110" fmla="*/ 2147483647 w 80"/>
              <a:gd name="T111" fmla="*/ 0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80" h="79">
                <a:moveTo>
                  <a:pt x="35" y="0"/>
                </a:moveTo>
                <a:lnTo>
                  <a:pt x="24" y="37"/>
                </a:lnTo>
                <a:lnTo>
                  <a:pt x="35" y="23"/>
                </a:lnTo>
                <a:lnTo>
                  <a:pt x="43" y="14"/>
                </a:lnTo>
                <a:lnTo>
                  <a:pt x="51" y="6"/>
                </a:lnTo>
                <a:lnTo>
                  <a:pt x="55" y="3"/>
                </a:lnTo>
                <a:lnTo>
                  <a:pt x="64" y="0"/>
                </a:lnTo>
                <a:lnTo>
                  <a:pt x="71" y="0"/>
                </a:lnTo>
                <a:lnTo>
                  <a:pt x="77" y="3"/>
                </a:lnTo>
                <a:lnTo>
                  <a:pt x="78" y="5"/>
                </a:lnTo>
                <a:lnTo>
                  <a:pt x="80" y="8"/>
                </a:lnTo>
                <a:lnTo>
                  <a:pt x="80" y="14"/>
                </a:lnTo>
                <a:lnTo>
                  <a:pt x="78" y="20"/>
                </a:lnTo>
                <a:lnTo>
                  <a:pt x="77" y="25"/>
                </a:lnTo>
                <a:lnTo>
                  <a:pt x="66" y="60"/>
                </a:lnTo>
                <a:lnTo>
                  <a:pt x="64" y="63"/>
                </a:lnTo>
                <a:lnTo>
                  <a:pt x="64" y="65"/>
                </a:lnTo>
                <a:lnTo>
                  <a:pt x="63" y="66"/>
                </a:lnTo>
                <a:lnTo>
                  <a:pt x="63" y="69"/>
                </a:lnTo>
                <a:lnTo>
                  <a:pt x="68" y="69"/>
                </a:lnTo>
                <a:lnTo>
                  <a:pt x="69" y="66"/>
                </a:lnTo>
                <a:lnTo>
                  <a:pt x="77" y="59"/>
                </a:lnTo>
                <a:lnTo>
                  <a:pt x="78" y="60"/>
                </a:lnTo>
                <a:lnTo>
                  <a:pt x="74" y="66"/>
                </a:lnTo>
                <a:lnTo>
                  <a:pt x="71" y="69"/>
                </a:lnTo>
                <a:lnTo>
                  <a:pt x="68" y="74"/>
                </a:lnTo>
                <a:lnTo>
                  <a:pt x="63" y="76"/>
                </a:lnTo>
                <a:lnTo>
                  <a:pt x="60" y="79"/>
                </a:lnTo>
                <a:lnTo>
                  <a:pt x="52" y="79"/>
                </a:lnTo>
                <a:lnTo>
                  <a:pt x="51" y="77"/>
                </a:lnTo>
                <a:lnTo>
                  <a:pt x="49" y="74"/>
                </a:lnTo>
                <a:lnTo>
                  <a:pt x="49" y="66"/>
                </a:lnTo>
                <a:lnTo>
                  <a:pt x="64" y="20"/>
                </a:lnTo>
                <a:lnTo>
                  <a:pt x="64" y="17"/>
                </a:lnTo>
                <a:lnTo>
                  <a:pt x="66" y="14"/>
                </a:lnTo>
                <a:lnTo>
                  <a:pt x="66" y="13"/>
                </a:lnTo>
                <a:lnTo>
                  <a:pt x="63" y="13"/>
                </a:lnTo>
                <a:lnTo>
                  <a:pt x="63" y="11"/>
                </a:lnTo>
                <a:lnTo>
                  <a:pt x="57" y="11"/>
                </a:lnTo>
                <a:lnTo>
                  <a:pt x="55" y="13"/>
                </a:lnTo>
                <a:lnTo>
                  <a:pt x="51" y="14"/>
                </a:lnTo>
                <a:lnTo>
                  <a:pt x="40" y="25"/>
                </a:lnTo>
                <a:lnTo>
                  <a:pt x="35" y="31"/>
                </a:lnTo>
                <a:lnTo>
                  <a:pt x="29" y="39"/>
                </a:lnTo>
                <a:lnTo>
                  <a:pt x="24" y="48"/>
                </a:lnTo>
                <a:lnTo>
                  <a:pt x="18" y="57"/>
                </a:lnTo>
                <a:lnTo>
                  <a:pt x="17" y="63"/>
                </a:lnTo>
                <a:lnTo>
                  <a:pt x="14" y="77"/>
                </a:lnTo>
                <a:lnTo>
                  <a:pt x="0" y="77"/>
                </a:lnTo>
                <a:lnTo>
                  <a:pt x="17" y="22"/>
                </a:lnTo>
                <a:lnTo>
                  <a:pt x="18" y="17"/>
                </a:lnTo>
                <a:lnTo>
                  <a:pt x="18" y="8"/>
                </a:lnTo>
                <a:lnTo>
                  <a:pt x="17" y="6"/>
                </a:lnTo>
                <a:lnTo>
                  <a:pt x="6" y="6"/>
                </a:lnTo>
                <a:lnTo>
                  <a:pt x="8" y="3"/>
                </a:lnTo>
                <a:lnTo>
                  <a:pt x="3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8586" name="Freeform 688"/>
          <p:cNvSpPr>
            <a:spLocks/>
          </p:cNvSpPr>
          <p:nvPr/>
        </p:nvSpPr>
        <p:spPr bwMode="auto">
          <a:xfrm>
            <a:off x="4611688" y="5521325"/>
            <a:ext cx="60325" cy="93663"/>
          </a:xfrm>
          <a:custGeom>
            <a:avLst/>
            <a:gdLst>
              <a:gd name="T0" fmla="*/ 2147483647 w 76"/>
              <a:gd name="T1" fmla="*/ 0 h 118"/>
              <a:gd name="T2" fmla="*/ 2147483647 w 76"/>
              <a:gd name="T3" fmla="*/ 2147483647 h 118"/>
              <a:gd name="T4" fmla="*/ 2147483647 w 76"/>
              <a:gd name="T5" fmla="*/ 2147483647 h 118"/>
              <a:gd name="T6" fmla="*/ 2147483647 w 76"/>
              <a:gd name="T7" fmla="*/ 0 h 118"/>
              <a:gd name="T8" fmla="*/ 2147483647 w 76"/>
              <a:gd name="T9" fmla="*/ 2147483647 h 118"/>
              <a:gd name="T10" fmla="*/ 2147483647 w 76"/>
              <a:gd name="T11" fmla="*/ 2147483647 h 118"/>
              <a:gd name="T12" fmla="*/ 2147483647 w 76"/>
              <a:gd name="T13" fmla="*/ 2147483647 h 118"/>
              <a:gd name="T14" fmla="*/ 2147483647 w 76"/>
              <a:gd name="T15" fmla="*/ 2147483647 h 118"/>
              <a:gd name="T16" fmla="*/ 2147483647 w 76"/>
              <a:gd name="T17" fmla="*/ 2147483647 h 118"/>
              <a:gd name="T18" fmla="*/ 2147483647 w 76"/>
              <a:gd name="T19" fmla="*/ 2147483647 h 118"/>
              <a:gd name="T20" fmla="*/ 2147483647 w 76"/>
              <a:gd name="T21" fmla="*/ 2147483647 h 118"/>
              <a:gd name="T22" fmla="*/ 2147483647 w 76"/>
              <a:gd name="T23" fmla="*/ 2147483647 h 118"/>
              <a:gd name="T24" fmla="*/ 2147483647 w 76"/>
              <a:gd name="T25" fmla="*/ 2147483647 h 118"/>
              <a:gd name="T26" fmla="*/ 2147483647 w 76"/>
              <a:gd name="T27" fmla="*/ 2147483647 h 118"/>
              <a:gd name="T28" fmla="*/ 2147483647 w 76"/>
              <a:gd name="T29" fmla="*/ 2147483647 h 118"/>
              <a:gd name="T30" fmla="*/ 2147483647 w 76"/>
              <a:gd name="T31" fmla="*/ 2147483647 h 118"/>
              <a:gd name="T32" fmla="*/ 2147483647 w 76"/>
              <a:gd name="T33" fmla="*/ 2147483647 h 118"/>
              <a:gd name="T34" fmla="*/ 2147483647 w 76"/>
              <a:gd name="T35" fmla="*/ 2147483647 h 118"/>
              <a:gd name="T36" fmla="*/ 2147483647 w 76"/>
              <a:gd name="T37" fmla="*/ 2147483647 h 118"/>
              <a:gd name="T38" fmla="*/ 2147483647 w 76"/>
              <a:gd name="T39" fmla="*/ 2147483647 h 118"/>
              <a:gd name="T40" fmla="*/ 2147483647 w 76"/>
              <a:gd name="T41" fmla="*/ 2147483647 h 118"/>
              <a:gd name="T42" fmla="*/ 2147483647 w 76"/>
              <a:gd name="T43" fmla="*/ 2147483647 h 118"/>
              <a:gd name="T44" fmla="*/ 2147483647 w 76"/>
              <a:gd name="T45" fmla="*/ 2147483647 h 118"/>
              <a:gd name="T46" fmla="*/ 2147483647 w 76"/>
              <a:gd name="T47" fmla="*/ 2147483647 h 118"/>
              <a:gd name="T48" fmla="*/ 2147483647 w 76"/>
              <a:gd name="T49" fmla="*/ 2147483647 h 118"/>
              <a:gd name="T50" fmla="*/ 2147483647 w 76"/>
              <a:gd name="T51" fmla="*/ 2147483647 h 118"/>
              <a:gd name="T52" fmla="*/ 2147483647 w 76"/>
              <a:gd name="T53" fmla="*/ 2147483647 h 118"/>
              <a:gd name="T54" fmla="*/ 2147483647 w 76"/>
              <a:gd name="T55" fmla="*/ 2147483647 h 118"/>
              <a:gd name="T56" fmla="*/ 2147483647 w 76"/>
              <a:gd name="T57" fmla="*/ 2147483647 h 118"/>
              <a:gd name="T58" fmla="*/ 2147483647 w 76"/>
              <a:gd name="T59" fmla="*/ 2147483647 h 118"/>
              <a:gd name="T60" fmla="*/ 2147483647 w 76"/>
              <a:gd name="T61" fmla="*/ 2147483647 h 118"/>
              <a:gd name="T62" fmla="*/ 2147483647 w 76"/>
              <a:gd name="T63" fmla="*/ 2147483647 h 118"/>
              <a:gd name="T64" fmla="*/ 2147483647 w 76"/>
              <a:gd name="T65" fmla="*/ 2147483647 h 118"/>
              <a:gd name="T66" fmla="*/ 2147483647 w 76"/>
              <a:gd name="T67" fmla="*/ 2147483647 h 118"/>
              <a:gd name="T68" fmla="*/ 2147483647 w 76"/>
              <a:gd name="T69" fmla="*/ 2147483647 h 118"/>
              <a:gd name="T70" fmla="*/ 2147483647 w 76"/>
              <a:gd name="T71" fmla="*/ 2147483647 h 118"/>
              <a:gd name="T72" fmla="*/ 2147483647 w 76"/>
              <a:gd name="T73" fmla="*/ 2147483647 h 118"/>
              <a:gd name="T74" fmla="*/ 2147483647 w 76"/>
              <a:gd name="T75" fmla="*/ 2147483647 h 118"/>
              <a:gd name="T76" fmla="*/ 2147483647 w 76"/>
              <a:gd name="T77" fmla="*/ 2147483647 h 118"/>
              <a:gd name="T78" fmla="*/ 0 w 76"/>
              <a:gd name="T79" fmla="*/ 2147483647 h 118"/>
              <a:gd name="T80" fmla="*/ 2147483647 w 76"/>
              <a:gd name="T81" fmla="*/ 2147483647 h 118"/>
              <a:gd name="T82" fmla="*/ 2147483647 w 76"/>
              <a:gd name="T83" fmla="*/ 2147483647 h 118"/>
              <a:gd name="T84" fmla="*/ 2147483647 w 76"/>
              <a:gd name="T85" fmla="*/ 0 h 11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6" h="118">
                <a:moveTo>
                  <a:pt x="34" y="0"/>
                </a:moveTo>
                <a:lnTo>
                  <a:pt x="40" y="0"/>
                </a:lnTo>
                <a:lnTo>
                  <a:pt x="48" y="1"/>
                </a:lnTo>
                <a:lnTo>
                  <a:pt x="57" y="6"/>
                </a:lnTo>
                <a:lnTo>
                  <a:pt x="64" y="6"/>
                </a:lnTo>
                <a:lnTo>
                  <a:pt x="67" y="3"/>
                </a:lnTo>
                <a:lnTo>
                  <a:pt x="67" y="0"/>
                </a:lnTo>
                <a:lnTo>
                  <a:pt x="70" y="0"/>
                </a:lnTo>
                <a:lnTo>
                  <a:pt x="70" y="40"/>
                </a:lnTo>
                <a:lnTo>
                  <a:pt x="67" y="40"/>
                </a:lnTo>
                <a:lnTo>
                  <a:pt x="65" y="29"/>
                </a:lnTo>
                <a:lnTo>
                  <a:pt x="62" y="20"/>
                </a:lnTo>
                <a:lnTo>
                  <a:pt x="59" y="15"/>
                </a:lnTo>
                <a:lnTo>
                  <a:pt x="54" y="12"/>
                </a:lnTo>
                <a:lnTo>
                  <a:pt x="51" y="9"/>
                </a:lnTo>
                <a:lnTo>
                  <a:pt x="44" y="6"/>
                </a:lnTo>
                <a:lnTo>
                  <a:pt x="34" y="4"/>
                </a:lnTo>
                <a:lnTo>
                  <a:pt x="25" y="7"/>
                </a:lnTo>
                <a:lnTo>
                  <a:pt x="20" y="10"/>
                </a:lnTo>
                <a:lnTo>
                  <a:pt x="17" y="13"/>
                </a:lnTo>
                <a:lnTo>
                  <a:pt x="14" y="23"/>
                </a:lnTo>
                <a:lnTo>
                  <a:pt x="16" y="27"/>
                </a:lnTo>
                <a:lnTo>
                  <a:pt x="19" y="32"/>
                </a:lnTo>
                <a:lnTo>
                  <a:pt x="24" y="36"/>
                </a:lnTo>
                <a:lnTo>
                  <a:pt x="31" y="43"/>
                </a:lnTo>
                <a:lnTo>
                  <a:pt x="44" y="50"/>
                </a:lnTo>
                <a:lnTo>
                  <a:pt x="51" y="53"/>
                </a:lnTo>
                <a:lnTo>
                  <a:pt x="56" y="58"/>
                </a:lnTo>
                <a:lnTo>
                  <a:pt x="60" y="61"/>
                </a:lnTo>
                <a:lnTo>
                  <a:pt x="64" y="63"/>
                </a:lnTo>
                <a:lnTo>
                  <a:pt x="68" y="67"/>
                </a:lnTo>
                <a:lnTo>
                  <a:pt x="73" y="73"/>
                </a:lnTo>
                <a:lnTo>
                  <a:pt x="74" y="78"/>
                </a:lnTo>
                <a:lnTo>
                  <a:pt x="76" y="81"/>
                </a:lnTo>
                <a:lnTo>
                  <a:pt x="76" y="92"/>
                </a:lnTo>
                <a:lnTo>
                  <a:pt x="70" y="104"/>
                </a:lnTo>
                <a:lnTo>
                  <a:pt x="65" y="109"/>
                </a:lnTo>
                <a:lnTo>
                  <a:pt x="54" y="116"/>
                </a:lnTo>
                <a:lnTo>
                  <a:pt x="40" y="118"/>
                </a:lnTo>
                <a:lnTo>
                  <a:pt x="28" y="118"/>
                </a:lnTo>
                <a:lnTo>
                  <a:pt x="25" y="116"/>
                </a:lnTo>
                <a:lnTo>
                  <a:pt x="11" y="112"/>
                </a:lnTo>
                <a:lnTo>
                  <a:pt x="10" y="110"/>
                </a:lnTo>
                <a:lnTo>
                  <a:pt x="8" y="110"/>
                </a:lnTo>
                <a:lnTo>
                  <a:pt x="7" y="112"/>
                </a:lnTo>
                <a:lnTo>
                  <a:pt x="7" y="113"/>
                </a:lnTo>
                <a:lnTo>
                  <a:pt x="5" y="113"/>
                </a:lnTo>
                <a:lnTo>
                  <a:pt x="5" y="115"/>
                </a:lnTo>
                <a:lnTo>
                  <a:pt x="4" y="118"/>
                </a:lnTo>
                <a:lnTo>
                  <a:pt x="2" y="118"/>
                </a:lnTo>
                <a:lnTo>
                  <a:pt x="2" y="78"/>
                </a:lnTo>
                <a:lnTo>
                  <a:pt x="4" y="78"/>
                </a:lnTo>
                <a:lnTo>
                  <a:pt x="7" y="90"/>
                </a:lnTo>
                <a:lnTo>
                  <a:pt x="8" y="95"/>
                </a:lnTo>
                <a:lnTo>
                  <a:pt x="10" y="98"/>
                </a:lnTo>
                <a:lnTo>
                  <a:pt x="16" y="104"/>
                </a:lnTo>
                <a:lnTo>
                  <a:pt x="22" y="109"/>
                </a:lnTo>
                <a:lnTo>
                  <a:pt x="30" y="112"/>
                </a:lnTo>
                <a:lnTo>
                  <a:pt x="39" y="113"/>
                </a:lnTo>
                <a:lnTo>
                  <a:pt x="51" y="110"/>
                </a:lnTo>
                <a:lnTo>
                  <a:pt x="56" y="107"/>
                </a:lnTo>
                <a:lnTo>
                  <a:pt x="59" y="103"/>
                </a:lnTo>
                <a:lnTo>
                  <a:pt x="60" y="99"/>
                </a:lnTo>
                <a:lnTo>
                  <a:pt x="62" y="95"/>
                </a:lnTo>
                <a:lnTo>
                  <a:pt x="62" y="89"/>
                </a:lnTo>
                <a:lnTo>
                  <a:pt x="60" y="86"/>
                </a:lnTo>
                <a:lnTo>
                  <a:pt x="57" y="83"/>
                </a:lnTo>
                <a:lnTo>
                  <a:pt x="56" y="79"/>
                </a:lnTo>
                <a:lnTo>
                  <a:pt x="51" y="75"/>
                </a:lnTo>
                <a:lnTo>
                  <a:pt x="47" y="73"/>
                </a:lnTo>
                <a:lnTo>
                  <a:pt x="40" y="72"/>
                </a:lnTo>
                <a:lnTo>
                  <a:pt x="34" y="67"/>
                </a:lnTo>
                <a:lnTo>
                  <a:pt x="27" y="64"/>
                </a:lnTo>
                <a:lnTo>
                  <a:pt x="20" y="60"/>
                </a:lnTo>
                <a:lnTo>
                  <a:pt x="16" y="56"/>
                </a:lnTo>
                <a:lnTo>
                  <a:pt x="13" y="53"/>
                </a:lnTo>
                <a:lnTo>
                  <a:pt x="8" y="47"/>
                </a:lnTo>
                <a:lnTo>
                  <a:pt x="4" y="43"/>
                </a:lnTo>
                <a:lnTo>
                  <a:pt x="2" y="40"/>
                </a:lnTo>
                <a:lnTo>
                  <a:pt x="0" y="35"/>
                </a:lnTo>
                <a:lnTo>
                  <a:pt x="0" y="24"/>
                </a:lnTo>
                <a:lnTo>
                  <a:pt x="4" y="18"/>
                </a:lnTo>
                <a:lnTo>
                  <a:pt x="5" y="13"/>
                </a:lnTo>
                <a:lnTo>
                  <a:pt x="10" y="9"/>
                </a:lnTo>
                <a:lnTo>
                  <a:pt x="20" y="1"/>
                </a:lnTo>
                <a:lnTo>
                  <a:pt x="3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8587" name="Freeform 689"/>
          <p:cNvSpPr>
            <a:spLocks noEditPoints="1"/>
          </p:cNvSpPr>
          <p:nvPr/>
        </p:nvSpPr>
        <p:spPr bwMode="auto">
          <a:xfrm>
            <a:off x="4684713" y="5551488"/>
            <a:ext cx="50800" cy="63500"/>
          </a:xfrm>
          <a:custGeom>
            <a:avLst/>
            <a:gdLst>
              <a:gd name="T0" fmla="*/ 2147483647 w 65"/>
              <a:gd name="T1" fmla="*/ 2147483647 h 82"/>
              <a:gd name="T2" fmla="*/ 2147483647 w 65"/>
              <a:gd name="T3" fmla="*/ 2147483647 h 82"/>
              <a:gd name="T4" fmla="*/ 2147483647 w 65"/>
              <a:gd name="T5" fmla="*/ 2147483647 h 82"/>
              <a:gd name="T6" fmla="*/ 2147483647 w 65"/>
              <a:gd name="T7" fmla="*/ 2147483647 h 82"/>
              <a:gd name="T8" fmla="*/ 2147483647 w 65"/>
              <a:gd name="T9" fmla="*/ 2147483647 h 82"/>
              <a:gd name="T10" fmla="*/ 2147483647 w 65"/>
              <a:gd name="T11" fmla="*/ 2147483647 h 82"/>
              <a:gd name="T12" fmla="*/ 2147483647 w 65"/>
              <a:gd name="T13" fmla="*/ 2147483647 h 82"/>
              <a:gd name="T14" fmla="*/ 2147483647 w 65"/>
              <a:gd name="T15" fmla="*/ 2147483647 h 82"/>
              <a:gd name="T16" fmla="*/ 2147483647 w 65"/>
              <a:gd name="T17" fmla="*/ 2147483647 h 82"/>
              <a:gd name="T18" fmla="*/ 2147483647 w 65"/>
              <a:gd name="T19" fmla="*/ 2147483647 h 82"/>
              <a:gd name="T20" fmla="*/ 2147483647 w 65"/>
              <a:gd name="T21" fmla="*/ 2147483647 h 82"/>
              <a:gd name="T22" fmla="*/ 2147483647 w 65"/>
              <a:gd name="T23" fmla="*/ 2147483647 h 82"/>
              <a:gd name="T24" fmla="*/ 2147483647 w 65"/>
              <a:gd name="T25" fmla="*/ 2147483647 h 82"/>
              <a:gd name="T26" fmla="*/ 2147483647 w 65"/>
              <a:gd name="T27" fmla="*/ 0 h 82"/>
              <a:gd name="T28" fmla="*/ 2147483647 w 65"/>
              <a:gd name="T29" fmla="*/ 2147483647 h 82"/>
              <a:gd name="T30" fmla="*/ 2147483647 w 65"/>
              <a:gd name="T31" fmla="*/ 2147483647 h 82"/>
              <a:gd name="T32" fmla="*/ 2147483647 w 65"/>
              <a:gd name="T33" fmla="*/ 2147483647 h 82"/>
              <a:gd name="T34" fmla="*/ 2147483647 w 65"/>
              <a:gd name="T35" fmla="*/ 2147483647 h 82"/>
              <a:gd name="T36" fmla="*/ 2147483647 w 65"/>
              <a:gd name="T37" fmla="*/ 2147483647 h 82"/>
              <a:gd name="T38" fmla="*/ 2147483647 w 65"/>
              <a:gd name="T39" fmla="*/ 2147483647 h 82"/>
              <a:gd name="T40" fmla="*/ 2147483647 w 65"/>
              <a:gd name="T41" fmla="*/ 2147483647 h 82"/>
              <a:gd name="T42" fmla="*/ 2147483647 w 65"/>
              <a:gd name="T43" fmla="*/ 2147483647 h 82"/>
              <a:gd name="T44" fmla="*/ 2147483647 w 65"/>
              <a:gd name="T45" fmla="*/ 2147483647 h 82"/>
              <a:gd name="T46" fmla="*/ 2147483647 w 65"/>
              <a:gd name="T47" fmla="*/ 2147483647 h 82"/>
              <a:gd name="T48" fmla="*/ 2147483647 w 65"/>
              <a:gd name="T49" fmla="*/ 2147483647 h 82"/>
              <a:gd name="T50" fmla="*/ 2147483647 w 65"/>
              <a:gd name="T51" fmla="*/ 2147483647 h 82"/>
              <a:gd name="T52" fmla="*/ 2147483647 w 65"/>
              <a:gd name="T53" fmla="*/ 2147483647 h 82"/>
              <a:gd name="T54" fmla="*/ 2147483647 w 65"/>
              <a:gd name="T55" fmla="*/ 2147483647 h 82"/>
              <a:gd name="T56" fmla="*/ 2147483647 w 65"/>
              <a:gd name="T57" fmla="*/ 2147483647 h 82"/>
              <a:gd name="T58" fmla="*/ 2147483647 w 65"/>
              <a:gd name="T59" fmla="*/ 2147483647 h 82"/>
              <a:gd name="T60" fmla="*/ 2147483647 w 65"/>
              <a:gd name="T61" fmla="*/ 2147483647 h 82"/>
              <a:gd name="T62" fmla="*/ 2147483647 w 65"/>
              <a:gd name="T63" fmla="*/ 2147483647 h 82"/>
              <a:gd name="T64" fmla="*/ 2147483647 w 65"/>
              <a:gd name="T65" fmla="*/ 2147483647 h 82"/>
              <a:gd name="T66" fmla="*/ 2147483647 w 65"/>
              <a:gd name="T67" fmla="*/ 2147483647 h 82"/>
              <a:gd name="T68" fmla="*/ 2147483647 w 65"/>
              <a:gd name="T69" fmla="*/ 2147483647 h 82"/>
              <a:gd name="T70" fmla="*/ 2147483647 w 65"/>
              <a:gd name="T71" fmla="*/ 2147483647 h 82"/>
              <a:gd name="T72" fmla="*/ 2147483647 w 65"/>
              <a:gd name="T73" fmla="*/ 2147483647 h 82"/>
              <a:gd name="T74" fmla="*/ 2147483647 w 65"/>
              <a:gd name="T75" fmla="*/ 2147483647 h 82"/>
              <a:gd name="T76" fmla="*/ 2147483647 w 65"/>
              <a:gd name="T77" fmla="*/ 2147483647 h 82"/>
              <a:gd name="T78" fmla="*/ 2147483647 w 65"/>
              <a:gd name="T79" fmla="*/ 2147483647 h 82"/>
              <a:gd name="T80" fmla="*/ 2147483647 w 65"/>
              <a:gd name="T81" fmla="*/ 2147483647 h 82"/>
              <a:gd name="T82" fmla="*/ 0 w 65"/>
              <a:gd name="T83" fmla="*/ 2147483647 h 82"/>
              <a:gd name="T84" fmla="*/ 2147483647 w 65"/>
              <a:gd name="T85" fmla="*/ 2147483647 h 82"/>
              <a:gd name="T86" fmla="*/ 2147483647 w 65"/>
              <a:gd name="T87" fmla="*/ 2147483647 h 82"/>
              <a:gd name="T88" fmla="*/ 2147483647 w 65"/>
              <a:gd name="T89" fmla="*/ 2147483647 h 82"/>
              <a:gd name="T90" fmla="*/ 2147483647 w 65"/>
              <a:gd name="T91" fmla="*/ 0 h 8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5" h="82">
                <a:moveTo>
                  <a:pt x="26" y="7"/>
                </a:moveTo>
                <a:lnTo>
                  <a:pt x="22" y="8"/>
                </a:lnTo>
                <a:lnTo>
                  <a:pt x="17" y="11"/>
                </a:lnTo>
                <a:lnTo>
                  <a:pt x="14" y="16"/>
                </a:lnTo>
                <a:lnTo>
                  <a:pt x="13" y="20"/>
                </a:lnTo>
                <a:lnTo>
                  <a:pt x="13" y="27"/>
                </a:lnTo>
                <a:lnTo>
                  <a:pt x="46" y="27"/>
                </a:lnTo>
                <a:lnTo>
                  <a:pt x="46" y="17"/>
                </a:lnTo>
                <a:lnTo>
                  <a:pt x="45" y="16"/>
                </a:lnTo>
                <a:lnTo>
                  <a:pt x="42" y="11"/>
                </a:lnTo>
                <a:lnTo>
                  <a:pt x="39" y="8"/>
                </a:lnTo>
                <a:lnTo>
                  <a:pt x="36" y="7"/>
                </a:lnTo>
                <a:lnTo>
                  <a:pt x="26" y="7"/>
                </a:lnTo>
                <a:close/>
                <a:moveTo>
                  <a:pt x="36" y="0"/>
                </a:moveTo>
                <a:lnTo>
                  <a:pt x="42" y="2"/>
                </a:lnTo>
                <a:lnTo>
                  <a:pt x="46" y="4"/>
                </a:lnTo>
                <a:lnTo>
                  <a:pt x="56" y="10"/>
                </a:lnTo>
                <a:lnTo>
                  <a:pt x="62" y="19"/>
                </a:lnTo>
                <a:lnTo>
                  <a:pt x="65" y="31"/>
                </a:lnTo>
                <a:lnTo>
                  <a:pt x="13" y="31"/>
                </a:lnTo>
                <a:lnTo>
                  <a:pt x="14" y="47"/>
                </a:lnTo>
                <a:lnTo>
                  <a:pt x="22" y="59"/>
                </a:lnTo>
                <a:lnTo>
                  <a:pt x="26" y="62"/>
                </a:lnTo>
                <a:lnTo>
                  <a:pt x="30" y="65"/>
                </a:lnTo>
                <a:lnTo>
                  <a:pt x="42" y="68"/>
                </a:lnTo>
                <a:lnTo>
                  <a:pt x="45" y="68"/>
                </a:lnTo>
                <a:lnTo>
                  <a:pt x="50" y="67"/>
                </a:lnTo>
                <a:lnTo>
                  <a:pt x="54" y="63"/>
                </a:lnTo>
                <a:lnTo>
                  <a:pt x="57" y="60"/>
                </a:lnTo>
                <a:lnTo>
                  <a:pt x="60" y="56"/>
                </a:lnTo>
                <a:lnTo>
                  <a:pt x="63" y="50"/>
                </a:lnTo>
                <a:lnTo>
                  <a:pt x="65" y="51"/>
                </a:lnTo>
                <a:lnTo>
                  <a:pt x="62" y="60"/>
                </a:lnTo>
                <a:lnTo>
                  <a:pt x="59" y="67"/>
                </a:lnTo>
                <a:lnTo>
                  <a:pt x="54" y="73"/>
                </a:lnTo>
                <a:lnTo>
                  <a:pt x="48" y="77"/>
                </a:lnTo>
                <a:lnTo>
                  <a:pt x="42" y="80"/>
                </a:lnTo>
                <a:lnTo>
                  <a:pt x="34" y="82"/>
                </a:lnTo>
                <a:lnTo>
                  <a:pt x="20" y="79"/>
                </a:lnTo>
                <a:lnTo>
                  <a:pt x="10" y="71"/>
                </a:lnTo>
                <a:lnTo>
                  <a:pt x="2" y="59"/>
                </a:lnTo>
                <a:lnTo>
                  <a:pt x="0" y="42"/>
                </a:lnTo>
                <a:lnTo>
                  <a:pt x="2" y="25"/>
                </a:lnTo>
                <a:lnTo>
                  <a:pt x="11" y="11"/>
                </a:lnTo>
                <a:lnTo>
                  <a:pt x="22" y="4"/>
                </a:lnTo>
                <a:lnTo>
                  <a:pt x="3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8588" name="Freeform 690"/>
          <p:cNvSpPr>
            <a:spLocks/>
          </p:cNvSpPr>
          <p:nvPr/>
        </p:nvSpPr>
        <p:spPr bwMode="auto">
          <a:xfrm>
            <a:off x="4743450" y="5551488"/>
            <a:ext cx="65088" cy="63500"/>
          </a:xfrm>
          <a:custGeom>
            <a:avLst/>
            <a:gdLst>
              <a:gd name="T0" fmla="*/ 2147483647 w 83"/>
              <a:gd name="T1" fmla="*/ 0 h 80"/>
              <a:gd name="T2" fmla="*/ 2147483647 w 83"/>
              <a:gd name="T3" fmla="*/ 0 h 80"/>
              <a:gd name="T4" fmla="*/ 2147483647 w 83"/>
              <a:gd name="T5" fmla="*/ 2147483647 h 80"/>
              <a:gd name="T6" fmla="*/ 2147483647 w 83"/>
              <a:gd name="T7" fmla="*/ 2147483647 h 80"/>
              <a:gd name="T8" fmla="*/ 2147483647 w 83"/>
              <a:gd name="T9" fmla="*/ 0 h 80"/>
              <a:gd name="T10" fmla="*/ 2147483647 w 83"/>
              <a:gd name="T11" fmla="*/ 2147483647 h 80"/>
              <a:gd name="T12" fmla="*/ 2147483647 w 83"/>
              <a:gd name="T13" fmla="*/ 2147483647 h 80"/>
              <a:gd name="T14" fmla="*/ 2147483647 w 83"/>
              <a:gd name="T15" fmla="*/ 2147483647 h 80"/>
              <a:gd name="T16" fmla="*/ 2147483647 w 83"/>
              <a:gd name="T17" fmla="*/ 2147483647 h 80"/>
              <a:gd name="T18" fmla="*/ 2147483647 w 83"/>
              <a:gd name="T19" fmla="*/ 2147483647 h 80"/>
              <a:gd name="T20" fmla="*/ 2147483647 w 83"/>
              <a:gd name="T21" fmla="*/ 2147483647 h 80"/>
              <a:gd name="T22" fmla="*/ 2147483647 w 83"/>
              <a:gd name="T23" fmla="*/ 2147483647 h 80"/>
              <a:gd name="T24" fmla="*/ 2147483647 w 83"/>
              <a:gd name="T25" fmla="*/ 2147483647 h 80"/>
              <a:gd name="T26" fmla="*/ 2147483647 w 83"/>
              <a:gd name="T27" fmla="*/ 2147483647 h 80"/>
              <a:gd name="T28" fmla="*/ 2147483647 w 83"/>
              <a:gd name="T29" fmla="*/ 2147483647 h 80"/>
              <a:gd name="T30" fmla="*/ 2147483647 w 83"/>
              <a:gd name="T31" fmla="*/ 2147483647 h 80"/>
              <a:gd name="T32" fmla="*/ 2147483647 w 83"/>
              <a:gd name="T33" fmla="*/ 2147483647 h 80"/>
              <a:gd name="T34" fmla="*/ 2147483647 w 83"/>
              <a:gd name="T35" fmla="*/ 2147483647 h 80"/>
              <a:gd name="T36" fmla="*/ 2147483647 w 83"/>
              <a:gd name="T37" fmla="*/ 2147483647 h 80"/>
              <a:gd name="T38" fmla="*/ 2147483647 w 83"/>
              <a:gd name="T39" fmla="*/ 2147483647 h 80"/>
              <a:gd name="T40" fmla="*/ 2147483647 w 83"/>
              <a:gd name="T41" fmla="*/ 2147483647 h 80"/>
              <a:gd name="T42" fmla="*/ 2147483647 w 83"/>
              <a:gd name="T43" fmla="*/ 2147483647 h 80"/>
              <a:gd name="T44" fmla="*/ 2147483647 w 83"/>
              <a:gd name="T45" fmla="*/ 2147483647 h 80"/>
              <a:gd name="T46" fmla="*/ 2147483647 w 83"/>
              <a:gd name="T47" fmla="*/ 2147483647 h 80"/>
              <a:gd name="T48" fmla="*/ 2147483647 w 83"/>
              <a:gd name="T49" fmla="*/ 2147483647 h 80"/>
              <a:gd name="T50" fmla="*/ 2147483647 w 83"/>
              <a:gd name="T51" fmla="*/ 2147483647 h 80"/>
              <a:gd name="T52" fmla="*/ 2147483647 w 83"/>
              <a:gd name="T53" fmla="*/ 2147483647 h 80"/>
              <a:gd name="T54" fmla="*/ 2147483647 w 83"/>
              <a:gd name="T55" fmla="*/ 2147483647 h 80"/>
              <a:gd name="T56" fmla="*/ 2147483647 w 83"/>
              <a:gd name="T57" fmla="*/ 2147483647 h 80"/>
              <a:gd name="T58" fmla="*/ 2147483647 w 83"/>
              <a:gd name="T59" fmla="*/ 2147483647 h 80"/>
              <a:gd name="T60" fmla="*/ 2147483647 w 83"/>
              <a:gd name="T61" fmla="*/ 2147483647 h 80"/>
              <a:gd name="T62" fmla="*/ 2147483647 w 83"/>
              <a:gd name="T63" fmla="*/ 2147483647 h 80"/>
              <a:gd name="T64" fmla="*/ 2147483647 w 83"/>
              <a:gd name="T65" fmla="*/ 2147483647 h 80"/>
              <a:gd name="T66" fmla="*/ 2147483647 w 83"/>
              <a:gd name="T67" fmla="*/ 2147483647 h 80"/>
              <a:gd name="T68" fmla="*/ 2147483647 w 83"/>
              <a:gd name="T69" fmla="*/ 2147483647 h 80"/>
              <a:gd name="T70" fmla="*/ 2147483647 w 83"/>
              <a:gd name="T71" fmla="*/ 2147483647 h 80"/>
              <a:gd name="T72" fmla="*/ 2147483647 w 83"/>
              <a:gd name="T73" fmla="*/ 2147483647 h 80"/>
              <a:gd name="T74" fmla="*/ 2147483647 w 83"/>
              <a:gd name="T75" fmla="*/ 2147483647 h 80"/>
              <a:gd name="T76" fmla="*/ 2147483647 w 83"/>
              <a:gd name="T77" fmla="*/ 2147483647 h 80"/>
              <a:gd name="T78" fmla="*/ 0 w 83"/>
              <a:gd name="T79" fmla="*/ 2147483647 h 80"/>
              <a:gd name="T80" fmla="*/ 0 w 83"/>
              <a:gd name="T81" fmla="*/ 2147483647 h 80"/>
              <a:gd name="T82" fmla="*/ 2147483647 w 83"/>
              <a:gd name="T83" fmla="*/ 2147483647 h 80"/>
              <a:gd name="T84" fmla="*/ 2147483647 w 83"/>
              <a:gd name="T85" fmla="*/ 2147483647 h 80"/>
              <a:gd name="T86" fmla="*/ 2147483647 w 83"/>
              <a:gd name="T87" fmla="*/ 2147483647 h 80"/>
              <a:gd name="T88" fmla="*/ 2147483647 w 83"/>
              <a:gd name="T89" fmla="*/ 2147483647 h 80"/>
              <a:gd name="T90" fmla="*/ 2147483647 w 83"/>
              <a:gd name="T91" fmla="*/ 2147483647 h 80"/>
              <a:gd name="T92" fmla="*/ 2147483647 w 83"/>
              <a:gd name="T93" fmla="*/ 2147483647 h 80"/>
              <a:gd name="T94" fmla="*/ 2147483647 w 83"/>
              <a:gd name="T95" fmla="*/ 2147483647 h 80"/>
              <a:gd name="T96" fmla="*/ 2147483647 w 83"/>
              <a:gd name="T97" fmla="*/ 2147483647 h 80"/>
              <a:gd name="T98" fmla="*/ 2147483647 w 83"/>
              <a:gd name="T99" fmla="*/ 2147483647 h 80"/>
              <a:gd name="T100" fmla="*/ 2147483647 w 83"/>
              <a:gd name="T101" fmla="*/ 2147483647 h 80"/>
              <a:gd name="T102" fmla="*/ 0 w 83"/>
              <a:gd name="T103" fmla="*/ 2147483647 h 80"/>
              <a:gd name="T104" fmla="*/ 2147483647 w 83"/>
              <a:gd name="T105" fmla="*/ 0 h 8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83" h="80">
                <a:moveTo>
                  <a:pt x="22" y="0"/>
                </a:moveTo>
                <a:lnTo>
                  <a:pt x="25" y="0"/>
                </a:lnTo>
                <a:lnTo>
                  <a:pt x="25" y="17"/>
                </a:lnTo>
                <a:lnTo>
                  <a:pt x="39" y="5"/>
                </a:lnTo>
                <a:lnTo>
                  <a:pt x="53" y="0"/>
                </a:lnTo>
                <a:lnTo>
                  <a:pt x="57" y="2"/>
                </a:lnTo>
                <a:lnTo>
                  <a:pt x="66" y="7"/>
                </a:lnTo>
                <a:lnTo>
                  <a:pt x="68" y="10"/>
                </a:lnTo>
                <a:lnTo>
                  <a:pt x="69" y="14"/>
                </a:lnTo>
                <a:lnTo>
                  <a:pt x="71" y="17"/>
                </a:lnTo>
                <a:lnTo>
                  <a:pt x="71" y="20"/>
                </a:lnTo>
                <a:lnTo>
                  <a:pt x="73" y="25"/>
                </a:lnTo>
                <a:lnTo>
                  <a:pt x="73" y="71"/>
                </a:lnTo>
                <a:lnTo>
                  <a:pt x="74" y="73"/>
                </a:lnTo>
                <a:lnTo>
                  <a:pt x="74" y="76"/>
                </a:lnTo>
                <a:lnTo>
                  <a:pt x="76" y="77"/>
                </a:lnTo>
                <a:lnTo>
                  <a:pt x="79" y="79"/>
                </a:lnTo>
                <a:lnTo>
                  <a:pt x="83" y="79"/>
                </a:lnTo>
                <a:lnTo>
                  <a:pt x="83" y="80"/>
                </a:lnTo>
                <a:lnTo>
                  <a:pt x="46" y="80"/>
                </a:lnTo>
                <a:lnTo>
                  <a:pt x="46" y="79"/>
                </a:lnTo>
                <a:lnTo>
                  <a:pt x="51" y="79"/>
                </a:lnTo>
                <a:lnTo>
                  <a:pt x="54" y="77"/>
                </a:lnTo>
                <a:lnTo>
                  <a:pt x="57" y="74"/>
                </a:lnTo>
                <a:lnTo>
                  <a:pt x="57" y="25"/>
                </a:lnTo>
                <a:lnTo>
                  <a:pt x="56" y="20"/>
                </a:lnTo>
                <a:lnTo>
                  <a:pt x="53" y="14"/>
                </a:lnTo>
                <a:lnTo>
                  <a:pt x="51" y="13"/>
                </a:lnTo>
                <a:lnTo>
                  <a:pt x="48" y="13"/>
                </a:lnTo>
                <a:lnTo>
                  <a:pt x="45" y="11"/>
                </a:lnTo>
                <a:lnTo>
                  <a:pt x="36" y="14"/>
                </a:lnTo>
                <a:lnTo>
                  <a:pt x="29" y="17"/>
                </a:lnTo>
                <a:lnTo>
                  <a:pt x="25" y="22"/>
                </a:lnTo>
                <a:lnTo>
                  <a:pt x="25" y="73"/>
                </a:lnTo>
                <a:lnTo>
                  <a:pt x="28" y="76"/>
                </a:lnTo>
                <a:lnTo>
                  <a:pt x="28" y="77"/>
                </a:lnTo>
                <a:lnTo>
                  <a:pt x="31" y="79"/>
                </a:lnTo>
                <a:lnTo>
                  <a:pt x="36" y="79"/>
                </a:lnTo>
                <a:lnTo>
                  <a:pt x="36" y="80"/>
                </a:lnTo>
                <a:lnTo>
                  <a:pt x="0" y="80"/>
                </a:lnTo>
                <a:lnTo>
                  <a:pt x="0" y="79"/>
                </a:lnTo>
                <a:lnTo>
                  <a:pt x="5" y="79"/>
                </a:lnTo>
                <a:lnTo>
                  <a:pt x="11" y="73"/>
                </a:lnTo>
                <a:lnTo>
                  <a:pt x="11" y="14"/>
                </a:lnTo>
                <a:lnTo>
                  <a:pt x="9" y="13"/>
                </a:lnTo>
                <a:lnTo>
                  <a:pt x="9" y="11"/>
                </a:lnTo>
                <a:lnTo>
                  <a:pt x="6" y="11"/>
                </a:lnTo>
                <a:lnTo>
                  <a:pt x="6" y="10"/>
                </a:lnTo>
                <a:lnTo>
                  <a:pt x="3" y="10"/>
                </a:lnTo>
                <a:lnTo>
                  <a:pt x="3" y="11"/>
                </a:lnTo>
                <a:lnTo>
                  <a:pt x="2" y="11"/>
                </a:lnTo>
                <a:lnTo>
                  <a:pt x="0" y="10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8589" name="Freeform 691"/>
          <p:cNvSpPr>
            <a:spLocks noEditPoints="1"/>
          </p:cNvSpPr>
          <p:nvPr/>
        </p:nvSpPr>
        <p:spPr bwMode="auto">
          <a:xfrm>
            <a:off x="4813300" y="5518150"/>
            <a:ext cx="63500" cy="96838"/>
          </a:xfrm>
          <a:custGeom>
            <a:avLst/>
            <a:gdLst>
              <a:gd name="T0" fmla="*/ 2147483647 w 80"/>
              <a:gd name="T1" fmla="*/ 2147483647 h 123"/>
              <a:gd name="T2" fmla="*/ 2147483647 w 80"/>
              <a:gd name="T3" fmla="*/ 2147483647 h 123"/>
              <a:gd name="T4" fmla="*/ 2147483647 w 80"/>
              <a:gd name="T5" fmla="*/ 2147483647 h 123"/>
              <a:gd name="T6" fmla="*/ 2147483647 w 80"/>
              <a:gd name="T7" fmla="*/ 2147483647 h 123"/>
              <a:gd name="T8" fmla="*/ 2147483647 w 80"/>
              <a:gd name="T9" fmla="*/ 2147483647 h 123"/>
              <a:gd name="T10" fmla="*/ 2147483647 w 80"/>
              <a:gd name="T11" fmla="*/ 2147483647 h 123"/>
              <a:gd name="T12" fmla="*/ 2147483647 w 80"/>
              <a:gd name="T13" fmla="*/ 2147483647 h 123"/>
              <a:gd name="T14" fmla="*/ 2147483647 w 80"/>
              <a:gd name="T15" fmla="*/ 2147483647 h 123"/>
              <a:gd name="T16" fmla="*/ 2147483647 w 80"/>
              <a:gd name="T17" fmla="*/ 2147483647 h 123"/>
              <a:gd name="T18" fmla="*/ 2147483647 w 80"/>
              <a:gd name="T19" fmla="*/ 2147483647 h 123"/>
              <a:gd name="T20" fmla="*/ 2147483647 w 80"/>
              <a:gd name="T21" fmla="*/ 2147483647 h 123"/>
              <a:gd name="T22" fmla="*/ 2147483647 w 80"/>
              <a:gd name="T23" fmla="*/ 2147483647 h 123"/>
              <a:gd name="T24" fmla="*/ 2147483647 w 80"/>
              <a:gd name="T25" fmla="*/ 2147483647 h 123"/>
              <a:gd name="T26" fmla="*/ 2147483647 w 80"/>
              <a:gd name="T27" fmla="*/ 2147483647 h 123"/>
              <a:gd name="T28" fmla="*/ 2147483647 w 80"/>
              <a:gd name="T29" fmla="*/ 2147483647 h 123"/>
              <a:gd name="T30" fmla="*/ 2147483647 w 80"/>
              <a:gd name="T31" fmla="*/ 2147483647 h 123"/>
              <a:gd name="T32" fmla="*/ 2147483647 w 80"/>
              <a:gd name="T33" fmla="*/ 2147483647 h 123"/>
              <a:gd name="T34" fmla="*/ 2147483647 w 80"/>
              <a:gd name="T35" fmla="*/ 2147483647 h 123"/>
              <a:gd name="T36" fmla="*/ 2147483647 w 80"/>
              <a:gd name="T37" fmla="*/ 2147483647 h 123"/>
              <a:gd name="T38" fmla="*/ 2147483647 w 80"/>
              <a:gd name="T39" fmla="*/ 2147483647 h 123"/>
              <a:gd name="T40" fmla="*/ 2147483647 w 80"/>
              <a:gd name="T41" fmla="*/ 2147483647 h 123"/>
              <a:gd name="T42" fmla="*/ 2147483647 w 80"/>
              <a:gd name="T43" fmla="*/ 2147483647 h 123"/>
              <a:gd name="T44" fmla="*/ 2147483647 w 80"/>
              <a:gd name="T45" fmla="*/ 0 h 123"/>
              <a:gd name="T46" fmla="*/ 2147483647 w 80"/>
              <a:gd name="T47" fmla="*/ 0 h 123"/>
              <a:gd name="T48" fmla="*/ 2147483647 w 80"/>
              <a:gd name="T49" fmla="*/ 2147483647 h 123"/>
              <a:gd name="T50" fmla="*/ 2147483647 w 80"/>
              <a:gd name="T51" fmla="*/ 2147483647 h 123"/>
              <a:gd name="T52" fmla="*/ 2147483647 w 80"/>
              <a:gd name="T53" fmla="*/ 2147483647 h 123"/>
              <a:gd name="T54" fmla="*/ 2147483647 w 80"/>
              <a:gd name="T55" fmla="*/ 2147483647 h 123"/>
              <a:gd name="T56" fmla="*/ 2147483647 w 80"/>
              <a:gd name="T57" fmla="*/ 2147483647 h 123"/>
              <a:gd name="T58" fmla="*/ 2147483647 w 80"/>
              <a:gd name="T59" fmla="*/ 2147483647 h 123"/>
              <a:gd name="T60" fmla="*/ 2147483647 w 80"/>
              <a:gd name="T61" fmla="*/ 2147483647 h 123"/>
              <a:gd name="T62" fmla="*/ 2147483647 w 80"/>
              <a:gd name="T63" fmla="*/ 2147483647 h 123"/>
              <a:gd name="T64" fmla="*/ 2147483647 w 80"/>
              <a:gd name="T65" fmla="*/ 2147483647 h 123"/>
              <a:gd name="T66" fmla="*/ 2147483647 w 80"/>
              <a:gd name="T67" fmla="*/ 2147483647 h 123"/>
              <a:gd name="T68" fmla="*/ 2147483647 w 80"/>
              <a:gd name="T69" fmla="*/ 2147483647 h 123"/>
              <a:gd name="T70" fmla="*/ 2147483647 w 80"/>
              <a:gd name="T71" fmla="*/ 2147483647 h 123"/>
              <a:gd name="T72" fmla="*/ 2147483647 w 80"/>
              <a:gd name="T73" fmla="*/ 2147483647 h 123"/>
              <a:gd name="T74" fmla="*/ 2147483647 w 80"/>
              <a:gd name="T75" fmla="*/ 2147483647 h 123"/>
              <a:gd name="T76" fmla="*/ 2147483647 w 80"/>
              <a:gd name="T77" fmla="*/ 2147483647 h 123"/>
              <a:gd name="T78" fmla="*/ 2147483647 w 80"/>
              <a:gd name="T79" fmla="*/ 2147483647 h 123"/>
              <a:gd name="T80" fmla="*/ 0 w 80"/>
              <a:gd name="T81" fmla="*/ 2147483647 h 123"/>
              <a:gd name="T82" fmla="*/ 2147483647 w 80"/>
              <a:gd name="T83" fmla="*/ 2147483647 h 123"/>
              <a:gd name="T84" fmla="*/ 2147483647 w 80"/>
              <a:gd name="T85" fmla="*/ 2147483647 h 123"/>
              <a:gd name="T86" fmla="*/ 2147483647 w 80"/>
              <a:gd name="T87" fmla="*/ 2147483647 h 123"/>
              <a:gd name="T88" fmla="*/ 2147483647 w 80"/>
              <a:gd name="T89" fmla="*/ 2147483647 h 123"/>
              <a:gd name="T90" fmla="*/ 2147483647 w 80"/>
              <a:gd name="T91" fmla="*/ 2147483647 h 123"/>
              <a:gd name="T92" fmla="*/ 2147483647 w 80"/>
              <a:gd name="T93" fmla="*/ 2147483647 h 123"/>
              <a:gd name="T94" fmla="*/ 2147483647 w 80"/>
              <a:gd name="T95" fmla="*/ 2147483647 h 123"/>
              <a:gd name="T96" fmla="*/ 2147483647 w 80"/>
              <a:gd name="T97" fmla="*/ 2147483647 h 123"/>
              <a:gd name="T98" fmla="*/ 2147483647 w 80"/>
              <a:gd name="T99" fmla="*/ 2147483647 h 123"/>
              <a:gd name="T100" fmla="*/ 2147483647 w 80"/>
              <a:gd name="T101" fmla="*/ 2147483647 h 123"/>
              <a:gd name="T102" fmla="*/ 2147483647 w 80"/>
              <a:gd name="T103" fmla="*/ 2147483647 h 123"/>
              <a:gd name="T104" fmla="*/ 2147483647 w 80"/>
              <a:gd name="T105" fmla="*/ 2147483647 h 123"/>
              <a:gd name="T106" fmla="*/ 2147483647 w 80"/>
              <a:gd name="T107" fmla="*/ 2147483647 h 123"/>
              <a:gd name="T108" fmla="*/ 2147483647 w 80"/>
              <a:gd name="T109" fmla="*/ 2147483647 h 123"/>
              <a:gd name="T110" fmla="*/ 2147483647 w 80"/>
              <a:gd name="T111" fmla="*/ 2147483647 h 123"/>
              <a:gd name="T112" fmla="*/ 2147483647 w 80"/>
              <a:gd name="T113" fmla="*/ 2147483647 h 123"/>
              <a:gd name="T114" fmla="*/ 2147483647 w 80"/>
              <a:gd name="T115" fmla="*/ 2147483647 h 123"/>
              <a:gd name="T116" fmla="*/ 2147483647 w 80"/>
              <a:gd name="T117" fmla="*/ 2147483647 h 123"/>
              <a:gd name="T118" fmla="*/ 2147483647 w 80"/>
              <a:gd name="T119" fmla="*/ 0 h 12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80" h="123">
                <a:moveTo>
                  <a:pt x="33" y="48"/>
                </a:moveTo>
                <a:lnTo>
                  <a:pt x="27" y="51"/>
                </a:lnTo>
                <a:lnTo>
                  <a:pt x="22" y="55"/>
                </a:lnTo>
                <a:lnTo>
                  <a:pt x="19" y="60"/>
                </a:lnTo>
                <a:lnTo>
                  <a:pt x="17" y="65"/>
                </a:lnTo>
                <a:lnTo>
                  <a:pt x="16" y="71"/>
                </a:lnTo>
                <a:lnTo>
                  <a:pt x="16" y="78"/>
                </a:lnTo>
                <a:lnTo>
                  <a:pt x="17" y="92"/>
                </a:lnTo>
                <a:lnTo>
                  <a:pt x="22" y="103"/>
                </a:lnTo>
                <a:lnTo>
                  <a:pt x="27" y="108"/>
                </a:lnTo>
                <a:lnTo>
                  <a:pt x="31" y="109"/>
                </a:lnTo>
                <a:lnTo>
                  <a:pt x="36" y="112"/>
                </a:lnTo>
                <a:lnTo>
                  <a:pt x="45" y="112"/>
                </a:lnTo>
                <a:lnTo>
                  <a:pt x="48" y="111"/>
                </a:lnTo>
                <a:lnTo>
                  <a:pt x="56" y="103"/>
                </a:lnTo>
                <a:lnTo>
                  <a:pt x="56" y="68"/>
                </a:lnTo>
                <a:lnTo>
                  <a:pt x="54" y="61"/>
                </a:lnTo>
                <a:lnTo>
                  <a:pt x="51" y="57"/>
                </a:lnTo>
                <a:lnTo>
                  <a:pt x="50" y="54"/>
                </a:lnTo>
                <a:lnTo>
                  <a:pt x="45" y="49"/>
                </a:lnTo>
                <a:lnTo>
                  <a:pt x="42" y="48"/>
                </a:lnTo>
                <a:lnTo>
                  <a:pt x="33" y="48"/>
                </a:lnTo>
                <a:close/>
                <a:moveTo>
                  <a:pt x="67" y="0"/>
                </a:moveTo>
                <a:lnTo>
                  <a:pt x="70" y="0"/>
                </a:lnTo>
                <a:lnTo>
                  <a:pt x="70" y="111"/>
                </a:lnTo>
                <a:lnTo>
                  <a:pt x="73" y="114"/>
                </a:lnTo>
                <a:lnTo>
                  <a:pt x="79" y="114"/>
                </a:lnTo>
                <a:lnTo>
                  <a:pt x="80" y="112"/>
                </a:lnTo>
                <a:lnTo>
                  <a:pt x="80" y="114"/>
                </a:lnTo>
                <a:lnTo>
                  <a:pt x="59" y="123"/>
                </a:lnTo>
                <a:lnTo>
                  <a:pt x="56" y="123"/>
                </a:lnTo>
                <a:lnTo>
                  <a:pt x="56" y="111"/>
                </a:lnTo>
                <a:lnTo>
                  <a:pt x="48" y="118"/>
                </a:lnTo>
                <a:lnTo>
                  <a:pt x="45" y="120"/>
                </a:lnTo>
                <a:lnTo>
                  <a:pt x="40" y="123"/>
                </a:lnTo>
                <a:lnTo>
                  <a:pt x="31" y="123"/>
                </a:lnTo>
                <a:lnTo>
                  <a:pt x="25" y="121"/>
                </a:lnTo>
                <a:lnTo>
                  <a:pt x="17" y="118"/>
                </a:lnTo>
                <a:lnTo>
                  <a:pt x="10" y="112"/>
                </a:lnTo>
                <a:lnTo>
                  <a:pt x="4" y="100"/>
                </a:lnTo>
                <a:lnTo>
                  <a:pt x="0" y="86"/>
                </a:lnTo>
                <a:lnTo>
                  <a:pt x="4" y="71"/>
                </a:lnTo>
                <a:lnTo>
                  <a:pt x="11" y="57"/>
                </a:lnTo>
                <a:lnTo>
                  <a:pt x="24" y="46"/>
                </a:lnTo>
                <a:lnTo>
                  <a:pt x="39" y="41"/>
                </a:lnTo>
                <a:lnTo>
                  <a:pt x="44" y="41"/>
                </a:lnTo>
                <a:lnTo>
                  <a:pt x="48" y="43"/>
                </a:lnTo>
                <a:lnTo>
                  <a:pt x="53" y="46"/>
                </a:lnTo>
                <a:lnTo>
                  <a:pt x="56" y="49"/>
                </a:lnTo>
                <a:lnTo>
                  <a:pt x="56" y="15"/>
                </a:lnTo>
                <a:lnTo>
                  <a:pt x="54" y="14"/>
                </a:lnTo>
                <a:lnTo>
                  <a:pt x="54" y="12"/>
                </a:lnTo>
                <a:lnTo>
                  <a:pt x="53" y="11"/>
                </a:lnTo>
                <a:lnTo>
                  <a:pt x="51" y="11"/>
                </a:lnTo>
                <a:lnTo>
                  <a:pt x="51" y="9"/>
                </a:lnTo>
                <a:lnTo>
                  <a:pt x="48" y="9"/>
                </a:lnTo>
                <a:lnTo>
                  <a:pt x="48" y="11"/>
                </a:lnTo>
                <a:lnTo>
                  <a:pt x="47" y="11"/>
                </a:lnTo>
                <a:lnTo>
                  <a:pt x="45" y="9"/>
                </a:lnTo>
                <a:lnTo>
                  <a:pt x="6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8590" name="Freeform 692"/>
          <p:cNvSpPr>
            <a:spLocks noEditPoints="1"/>
          </p:cNvSpPr>
          <p:nvPr/>
        </p:nvSpPr>
        <p:spPr bwMode="auto">
          <a:xfrm>
            <a:off x="4883150" y="5551488"/>
            <a:ext cx="50800" cy="63500"/>
          </a:xfrm>
          <a:custGeom>
            <a:avLst/>
            <a:gdLst>
              <a:gd name="T0" fmla="*/ 2147483647 w 65"/>
              <a:gd name="T1" fmla="*/ 2147483647 h 82"/>
              <a:gd name="T2" fmla="*/ 2147483647 w 65"/>
              <a:gd name="T3" fmla="*/ 2147483647 h 82"/>
              <a:gd name="T4" fmla="*/ 2147483647 w 65"/>
              <a:gd name="T5" fmla="*/ 2147483647 h 82"/>
              <a:gd name="T6" fmla="*/ 2147483647 w 65"/>
              <a:gd name="T7" fmla="*/ 2147483647 h 82"/>
              <a:gd name="T8" fmla="*/ 2147483647 w 65"/>
              <a:gd name="T9" fmla="*/ 2147483647 h 82"/>
              <a:gd name="T10" fmla="*/ 2147483647 w 65"/>
              <a:gd name="T11" fmla="*/ 2147483647 h 82"/>
              <a:gd name="T12" fmla="*/ 2147483647 w 65"/>
              <a:gd name="T13" fmla="*/ 2147483647 h 82"/>
              <a:gd name="T14" fmla="*/ 2147483647 w 65"/>
              <a:gd name="T15" fmla="*/ 2147483647 h 82"/>
              <a:gd name="T16" fmla="*/ 2147483647 w 65"/>
              <a:gd name="T17" fmla="*/ 2147483647 h 82"/>
              <a:gd name="T18" fmla="*/ 2147483647 w 65"/>
              <a:gd name="T19" fmla="*/ 2147483647 h 82"/>
              <a:gd name="T20" fmla="*/ 2147483647 w 65"/>
              <a:gd name="T21" fmla="*/ 2147483647 h 82"/>
              <a:gd name="T22" fmla="*/ 2147483647 w 65"/>
              <a:gd name="T23" fmla="*/ 2147483647 h 82"/>
              <a:gd name="T24" fmla="*/ 2147483647 w 65"/>
              <a:gd name="T25" fmla="*/ 2147483647 h 82"/>
              <a:gd name="T26" fmla="*/ 2147483647 w 65"/>
              <a:gd name="T27" fmla="*/ 0 h 82"/>
              <a:gd name="T28" fmla="*/ 2147483647 w 65"/>
              <a:gd name="T29" fmla="*/ 2147483647 h 82"/>
              <a:gd name="T30" fmla="*/ 2147483647 w 65"/>
              <a:gd name="T31" fmla="*/ 2147483647 h 82"/>
              <a:gd name="T32" fmla="*/ 2147483647 w 65"/>
              <a:gd name="T33" fmla="*/ 2147483647 h 82"/>
              <a:gd name="T34" fmla="*/ 2147483647 w 65"/>
              <a:gd name="T35" fmla="*/ 2147483647 h 82"/>
              <a:gd name="T36" fmla="*/ 2147483647 w 65"/>
              <a:gd name="T37" fmla="*/ 2147483647 h 82"/>
              <a:gd name="T38" fmla="*/ 2147483647 w 65"/>
              <a:gd name="T39" fmla="*/ 2147483647 h 82"/>
              <a:gd name="T40" fmla="*/ 2147483647 w 65"/>
              <a:gd name="T41" fmla="*/ 2147483647 h 82"/>
              <a:gd name="T42" fmla="*/ 2147483647 w 65"/>
              <a:gd name="T43" fmla="*/ 2147483647 h 82"/>
              <a:gd name="T44" fmla="*/ 2147483647 w 65"/>
              <a:gd name="T45" fmla="*/ 2147483647 h 82"/>
              <a:gd name="T46" fmla="*/ 2147483647 w 65"/>
              <a:gd name="T47" fmla="*/ 2147483647 h 82"/>
              <a:gd name="T48" fmla="*/ 2147483647 w 65"/>
              <a:gd name="T49" fmla="*/ 2147483647 h 82"/>
              <a:gd name="T50" fmla="*/ 2147483647 w 65"/>
              <a:gd name="T51" fmla="*/ 2147483647 h 82"/>
              <a:gd name="T52" fmla="*/ 2147483647 w 65"/>
              <a:gd name="T53" fmla="*/ 2147483647 h 82"/>
              <a:gd name="T54" fmla="*/ 2147483647 w 65"/>
              <a:gd name="T55" fmla="*/ 2147483647 h 82"/>
              <a:gd name="T56" fmla="*/ 2147483647 w 65"/>
              <a:gd name="T57" fmla="*/ 2147483647 h 82"/>
              <a:gd name="T58" fmla="*/ 2147483647 w 65"/>
              <a:gd name="T59" fmla="*/ 2147483647 h 82"/>
              <a:gd name="T60" fmla="*/ 2147483647 w 65"/>
              <a:gd name="T61" fmla="*/ 2147483647 h 82"/>
              <a:gd name="T62" fmla="*/ 2147483647 w 65"/>
              <a:gd name="T63" fmla="*/ 2147483647 h 82"/>
              <a:gd name="T64" fmla="*/ 2147483647 w 65"/>
              <a:gd name="T65" fmla="*/ 2147483647 h 82"/>
              <a:gd name="T66" fmla="*/ 2147483647 w 65"/>
              <a:gd name="T67" fmla="*/ 2147483647 h 82"/>
              <a:gd name="T68" fmla="*/ 2147483647 w 65"/>
              <a:gd name="T69" fmla="*/ 2147483647 h 82"/>
              <a:gd name="T70" fmla="*/ 2147483647 w 65"/>
              <a:gd name="T71" fmla="*/ 2147483647 h 82"/>
              <a:gd name="T72" fmla="*/ 2147483647 w 65"/>
              <a:gd name="T73" fmla="*/ 2147483647 h 82"/>
              <a:gd name="T74" fmla="*/ 2147483647 w 65"/>
              <a:gd name="T75" fmla="*/ 2147483647 h 82"/>
              <a:gd name="T76" fmla="*/ 2147483647 w 65"/>
              <a:gd name="T77" fmla="*/ 2147483647 h 82"/>
              <a:gd name="T78" fmla="*/ 2147483647 w 65"/>
              <a:gd name="T79" fmla="*/ 2147483647 h 82"/>
              <a:gd name="T80" fmla="*/ 2147483647 w 65"/>
              <a:gd name="T81" fmla="*/ 2147483647 h 82"/>
              <a:gd name="T82" fmla="*/ 0 w 65"/>
              <a:gd name="T83" fmla="*/ 2147483647 h 82"/>
              <a:gd name="T84" fmla="*/ 2147483647 w 65"/>
              <a:gd name="T85" fmla="*/ 2147483647 h 82"/>
              <a:gd name="T86" fmla="*/ 2147483647 w 65"/>
              <a:gd name="T87" fmla="*/ 2147483647 h 82"/>
              <a:gd name="T88" fmla="*/ 2147483647 w 65"/>
              <a:gd name="T89" fmla="*/ 2147483647 h 82"/>
              <a:gd name="T90" fmla="*/ 2147483647 w 65"/>
              <a:gd name="T91" fmla="*/ 0 h 8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5" h="82">
                <a:moveTo>
                  <a:pt x="26" y="7"/>
                </a:moveTo>
                <a:lnTo>
                  <a:pt x="22" y="8"/>
                </a:lnTo>
                <a:lnTo>
                  <a:pt x="17" y="11"/>
                </a:lnTo>
                <a:lnTo>
                  <a:pt x="14" y="16"/>
                </a:lnTo>
                <a:lnTo>
                  <a:pt x="13" y="20"/>
                </a:lnTo>
                <a:lnTo>
                  <a:pt x="13" y="27"/>
                </a:lnTo>
                <a:lnTo>
                  <a:pt x="46" y="27"/>
                </a:lnTo>
                <a:lnTo>
                  <a:pt x="46" y="17"/>
                </a:lnTo>
                <a:lnTo>
                  <a:pt x="45" y="16"/>
                </a:lnTo>
                <a:lnTo>
                  <a:pt x="42" y="11"/>
                </a:lnTo>
                <a:lnTo>
                  <a:pt x="39" y="8"/>
                </a:lnTo>
                <a:lnTo>
                  <a:pt x="36" y="7"/>
                </a:lnTo>
                <a:lnTo>
                  <a:pt x="26" y="7"/>
                </a:lnTo>
                <a:close/>
                <a:moveTo>
                  <a:pt x="36" y="0"/>
                </a:moveTo>
                <a:lnTo>
                  <a:pt x="42" y="2"/>
                </a:lnTo>
                <a:lnTo>
                  <a:pt x="46" y="4"/>
                </a:lnTo>
                <a:lnTo>
                  <a:pt x="56" y="10"/>
                </a:lnTo>
                <a:lnTo>
                  <a:pt x="62" y="19"/>
                </a:lnTo>
                <a:lnTo>
                  <a:pt x="65" y="31"/>
                </a:lnTo>
                <a:lnTo>
                  <a:pt x="13" y="31"/>
                </a:lnTo>
                <a:lnTo>
                  <a:pt x="14" y="47"/>
                </a:lnTo>
                <a:lnTo>
                  <a:pt x="22" y="59"/>
                </a:lnTo>
                <a:lnTo>
                  <a:pt x="26" y="62"/>
                </a:lnTo>
                <a:lnTo>
                  <a:pt x="29" y="65"/>
                </a:lnTo>
                <a:lnTo>
                  <a:pt x="42" y="68"/>
                </a:lnTo>
                <a:lnTo>
                  <a:pt x="45" y="68"/>
                </a:lnTo>
                <a:lnTo>
                  <a:pt x="49" y="67"/>
                </a:lnTo>
                <a:lnTo>
                  <a:pt x="54" y="63"/>
                </a:lnTo>
                <a:lnTo>
                  <a:pt x="57" y="60"/>
                </a:lnTo>
                <a:lnTo>
                  <a:pt x="60" y="56"/>
                </a:lnTo>
                <a:lnTo>
                  <a:pt x="63" y="50"/>
                </a:lnTo>
                <a:lnTo>
                  <a:pt x="65" y="51"/>
                </a:lnTo>
                <a:lnTo>
                  <a:pt x="62" y="60"/>
                </a:lnTo>
                <a:lnTo>
                  <a:pt x="59" y="67"/>
                </a:lnTo>
                <a:lnTo>
                  <a:pt x="54" y="73"/>
                </a:lnTo>
                <a:lnTo>
                  <a:pt x="48" y="77"/>
                </a:lnTo>
                <a:lnTo>
                  <a:pt x="42" y="80"/>
                </a:lnTo>
                <a:lnTo>
                  <a:pt x="34" y="82"/>
                </a:lnTo>
                <a:lnTo>
                  <a:pt x="20" y="79"/>
                </a:lnTo>
                <a:lnTo>
                  <a:pt x="9" y="71"/>
                </a:lnTo>
                <a:lnTo>
                  <a:pt x="2" y="59"/>
                </a:lnTo>
                <a:lnTo>
                  <a:pt x="0" y="42"/>
                </a:lnTo>
                <a:lnTo>
                  <a:pt x="2" y="25"/>
                </a:lnTo>
                <a:lnTo>
                  <a:pt x="11" y="11"/>
                </a:lnTo>
                <a:lnTo>
                  <a:pt x="22" y="4"/>
                </a:lnTo>
                <a:lnTo>
                  <a:pt x="3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8591" name="Freeform 693"/>
          <p:cNvSpPr>
            <a:spLocks/>
          </p:cNvSpPr>
          <p:nvPr/>
        </p:nvSpPr>
        <p:spPr bwMode="auto">
          <a:xfrm>
            <a:off x="4941888" y="5551488"/>
            <a:ext cx="44450" cy="63500"/>
          </a:xfrm>
          <a:custGeom>
            <a:avLst/>
            <a:gdLst>
              <a:gd name="T0" fmla="*/ 2147483647 w 56"/>
              <a:gd name="T1" fmla="*/ 0 h 80"/>
              <a:gd name="T2" fmla="*/ 2147483647 w 56"/>
              <a:gd name="T3" fmla="*/ 0 h 80"/>
              <a:gd name="T4" fmla="*/ 2147483647 w 56"/>
              <a:gd name="T5" fmla="*/ 2147483647 h 80"/>
              <a:gd name="T6" fmla="*/ 2147483647 w 56"/>
              <a:gd name="T7" fmla="*/ 2147483647 h 80"/>
              <a:gd name="T8" fmla="*/ 2147483647 w 56"/>
              <a:gd name="T9" fmla="*/ 2147483647 h 80"/>
              <a:gd name="T10" fmla="*/ 2147483647 w 56"/>
              <a:gd name="T11" fmla="*/ 2147483647 h 80"/>
              <a:gd name="T12" fmla="*/ 2147483647 w 56"/>
              <a:gd name="T13" fmla="*/ 2147483647 h 80"/>
              <a:gd name="T14" fmla="*/ 2147483647 w 56"/>
              <a:gd name="T15" fmla="*/ 0 h 80"/>
              <a:gd name="T16" fmla="*/ 2147483647 w 56"/>
              <a:gd name="T17" fmla="*/ 2147483647 h 80"/>
              <a:gd name="T18" fmla="*/ 2147483647 w 56"/>
              <a:gd name="T19" fmla="*/ 2147483647 h 80"/>
              <a:gd name="T20" fmla="*/ 2147483647 w 56"/>
              <a:gd name="T21" fmla="*/ 2147483647 h 80"/>
              <a:gd name="T22" fmla="*/ 2147483647 w 56"/>
              <a:gd name="T23" fmla="*/ 2147483647 h 80"/>
              <a:gd name="T24" fmla="*/ 2147483647 w 56"/>
              <a:gd name="T25" fmla="*/ 2147483647 h 80"/>
              <a:gd name="T26" fmla="*/ 2147483647 w 56"/>
              <a:gd name="T27" fmla="*/ 2147483647 h 80"/>
              <a:gd name="T28" fmla="*/ 2147483647 w 56"/>
              <a:gd name="T29" fmla="*/ 2147483647 h 80"/>
              <a:gd name="T30" fmla="*/ 2147483647 w 56"/>
              <a:gd name="T31" fmla="*/ 2147483647 h 80"/>
              <a:gd name="T32" fmla="*/ 2147483647 w 56"/>
              <a:gd name="T33" fmla="*/ 2147483647 h 80"/>
              <a:gd name="T34" fmla="*/ 2147483647 w 56"/>
              <a:gd name="T35" fmla="*/ 2147483647 h 80"/>
              <a:gd name="T36" fmla="*/ 2147483647 w 56"/>
              <a:gd name="T37" fmla="*/ 2147483647 h 80"/>
              <a:gd name="T38" fmla="*/ 2147483647 w 56"/>
              <a:gd name="T39" fmla="*/ 2147483647 h 80"/>
              <a:gd name="T40" fmla="*/ 2147483647 w 56"/>
              <a:gd name="T41" fmla="*/ 2147483647 h 80"/>
              <a:gd name="T42" fmla="*/ 2147483647 w 56"/>
              <a:gd name="T43" fmla="*/ 2147483647 h 80"/>
              <a:gd name="T44" fmla="*/ 2147483647 w 56"/>
              <a:gd name="T45" fmla="*/ 2147483647 h 80"/>
              <a:gd name="T46" fmla="*/ 2147483647 w 56"/>
              <a:gd name="T47" fmla="*/ 2147483647 h 80"/>
              <a:gd name="T48" fmla="*/ 2147483647 w 56"/>
              <a:gd name="T49" fmla="*/ 2147483647 h 80"/>
              <a:gd name="T50" fmla="*/ 2147483647 w 56"/>
              <a:gd name="T51" fmla="*/ 2147483647 h 80"/>
              <a:gd name="T52" fmla="*/ 0 w 56"/>
              <a:gd name="T53" fmla="*/ 2147483647 h 80"/>
              <a:gd name="T54" fmla="*/ 0 w 56"/>
              <a:gd name="T55" fmla="*/ 2147483647 h 80"/>
              <a:gd name="T56" fmla="*/ 2147483647 w 56"/>
              <a:gd name="T57" fmla="*/ 2147483647 h 80"/>
              <a:gd name="T58" fmla="*/ 2147483647 w 56"/>
              <a:gd name="T59" fmla="*/ 2147483647 h 80"/>
              <a:gd name="T60" fmla="*/ 2147483647 w 56"/>
              <a:gd name="T61" fmla="*/ 2147483647 h 80"/>
              <a:gd name="T62" fmla="*/ 2147483647 w 56"/>
              <a:gd name="T63" fmla="*/ 2147483647 h 80"/>
              <a:gd name="T64" fmla="*/ 2147483647 w 56"/>
              <a:gd name="T65" fmla="*/ 2147483647 h 80"/>
              <a:gd name="T66" fmla="*/ 2147483647 w 56"/>
              <a:gd name="T67" fmla="*/ 2147483647 h 80"/>
              <a:gd name="T68" fmla="*/ 2147483647 w 56"/>
              <a:gd name="T69" fmla="*/ 2147483647 h 80"/>
              <a:gd name="T70" fmla="*/ 2147483647 w 56"/>
              <a:gd name="T71" fmla="*/ 2147483647 h 80"/>
              <a:gd name="T72" fmla="*/ 2147483647 w 56"/>
              <a:gd name="T73" fmla="*/ 2147483647 h 80"/>
              <a:gd name="T74" fmla="*/ 2147483647 w 56"/>
              <a:gd name="T75" fmla="*/ 2147483647 h 80"/>
              <a:gd name="T76" fmla="*/ 0 w 56"/>
              <a:gd name="T77" fmla="*/ 2147483647 h 80"/>
              <a:gd name="T78" fmla="*/ 0 w 56"/>
              <a:gd name="T79" fmla="*/ 2147483647 h 80"/>
              <a:gd name="T80" fmla="*/ 2147483647 w 56"/>
              <a:gd name="T81" fmla="*/ 0 h 8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6" h="80">
                <a:moveTo>
                  <a:pt x="22" y="0"/>
                </a:moveTo>
                <a:lnTo>
                  <a:pt x="25" y="0"/>
                </a:lnTo>
                <a:lnTo>
                  <a:pt x="25" y="20"/>
                </a:lnTo>
                <a:lnTo>
                  <a:pt x="29" y="14"/>
                </a:lnTo>
                <a:lnTo>
                  <a:pt x="32" y="8"/>
                </a:lnTo>
                <a:lnTo>
                  <a:pt x="37" y="5"/>
                </a:lnTo>
                <a:lnTo>
                  <a:pt x="40" y="2"/>
                </a:lnTo>
                <a:lnTo>
                  <a:pt x="45" y="0"/>
                </a:lnTo>
                <a:lnTo>
                  <a:pt x="51" y="4"/>
                </a:lnTo>
                <a:lnTo>
                  <a:pt x="56" y="8"/>
                </a:lnTo>
                <a:lnTo>
                  <a:pt x="56" y="17"/>
                </a:lnTo>
                <a:lnTo>
                  <a:pt x="52" y="20"/>
                </a:lnTo>
                <a:lnTo>
                  <a:pt x="46" y="20"/>
                </a:lnTo>
                <a:lnTo>
                  <a:pt x="43" y="17"/>
                </a:lnTo>
                <a:lnTo>
                  <a:pt x="37" y="14"/>
                </a:lnTo>
                <a:lnTo>
                  <a:pt x="34" y="14"/>
                </a:lnTo>
                <a:lnTo>
                  <a:pt x="34" y="16"/>
                </a:lnTo>
                <a:lnTo>
                  <a:pt x="31" y="17"/>
                </a:lnTo>
                <a:lnTo>
                  <a:pt x="28" y="24"/>
                </a:lnTo>
                <a:lnTo>
                  <a:pt x="25" y="28"/>
                </a:lnTo>
                <a:lnTo>
                  <a:pt x="25" y="70"/>
                </a:lnTo>
                <a:lnTo>
                  <a:pt x="26" y="71"/>
                </a:lnTo>
                <a:lnTo>
                  <a:pt x="28" y="74"/>
                </a:lnTo>
                <a:lnTo>
                  <a:pt x="32" y="79"/>
                </a:lnTo>
                <a:lnTo>
                  <a:pt x="40" y="79"/>
                </a:lnTo>
                <a:lnTo>
                  <a:pt x="40" y="80"/>
                </a:lnTo>
                <a:lnTo>
                  <a:pt x="0" y="80"/>
                </a:lnTo>
                <a:lnTo>
                  <a:pt x="0" y="79"/>
                </a:lnTo>
                <a:lnTo>
                  <a:pt x="5" y="79"/>
                </a:lnTo>
                <a:lnTo>
                  <a:pt x="9" y="74"/>
                </a:lnTo>
                <a:lnTo>
                  <a:pt x="11" y="71"/>
                </a:lnTo>
                <a:lnTo>
                  <a:pt x="11" y="14"/>
                </a:lnTo>
                <a:lnTo>
                  <a:pt x="9" y="13"/>
                </a:lnTo>
                <a:lnTo>
                  <a:pt x="9" y="11"/>
                </a:lnTo>
                <a:lnTo>
                  <a:pt x="6" y="11"/>
                </a:lnTo>
                <a:lnTo>
                  <a:pt x="6" y="10"/>
                </a:lnTo>
                <a:lnTo>
                  <a:pt x="5" y="10"/>
                </a:lnTo>
                <a:lnTo>
                  <a:pt x="2" y="11"/>
                </a:lnTo>
                <a:lnTo>
                  <a:pt x="0" y="11"/>
                </a:lnTo>
                <a:lnTo>
                  <a:pt x="0" y="10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8592" name="Freeform 809"/>
          <p:cNvSpPr>
            <a:spLocks/>
          </p:cNvSpPr>
          <p:nvPr/>
        </p:nvSpPr>
        <p:spPr bwMode="auto">
          <a:xfrm>
            <a:off x="6319838" y="4808538"/>
            <a:ext cx="131762" cy="550862"/>
          </a:xfrm>
          <a:custGeom>
            <a:avLst/>
            <a:gdLst>
              <a:gd name="T0" fmla="*/ 2147483647 w 164"/>
              <a:gd name="T1" fmla="*/ 2147483647 h 694"/>
              <a:gd name="T2" fmla="*/ 2147483647 w 164"/>
              <a:gd name="T3" fmla="*/ 2147483647 h 694"/>
              <a:gd name="T4" fmla="*/ 2147483647 w 164"/>
              <a:gd name="T5" fmla="*/ 2147483647 h 694"/>
              <a:gd name="T6" fmla="*/ 2147483647 w 164"/>
              <a:gd name="T7" fmla="*/ 2147483647 h 694"/>
              <a:gd name="T8" fmla="*/ 2147483647 w 164"/>
              <a:gd name="T9" fmla="*/ 2147483647 h 694"/>
              <a:gd name="T10" fmla="*/ 2147483647 w 164"/>
              <a:gd name="T11" fmla="*/ 2147483647 h 694"/>
              <a:gd name="T12" fmla="*/ 2147483647 w 164"/>
              <a:gd name="T13" fmla="*/ 2147483647 h 694"/>
              <a:gd name="T14" fmla="*/ 2147483647 w 164"/>
              <a:gd name="T15" fmla="*/ 2147483647 h 694"/>
              <a:gd name="T16" fmla="*/ 2147483647 w 164"/>
              <a:gd name="T17" fmla="*/ 2147483647 h 694"/>
              <a:gd name="T18" fmla="*/ 2147483647 w 164"/>
              <a:gd name="T19" fmla="*/ 2147483647 h 694"/>
              <a:gd name="T20" fmla="*/ 2147483647 w 164"/>
              <a:gd name="T21" fmla="*/ 2147483647 h 694"/>
              <a:gd name="T22" fmla="*/ 2147483647 w 164"/>
              <a:gd name="T23" fmla="*/ 2147483647 h 694"/>
              <a:gd name="T24" fmla="*/ 2147483647 w 164"/>
              <a:gd name="T25" fmla="*/ 2147483647 h 694"/>
              <a:gd name="T26" fmla="*/ 2147483647 w 164"/>
              <a:gd name="T27" fmla="*/ 2147483647 h 694"/>
              <a:gd name="T28" fmla="*/ 2147483647 w 164"/>
              <a:gd name="T29" fmla="*/ 2147483647 h 694"/>
              <a:gd name="T30" fmla="*/ 2147483647 w 164"/>
              <a:gd name="T31" fmla="*/ 2147483647 h 694"/>
              <a:gd name="T32" fmla="*/ 2147483647 w 164"/>
              <a:gd name="T33" fmla="*/ 2147483647 h 694"/>
              <a:gd name="T34" fmla="*/ 2147483647 w 164"/>
              <a:gd name="T35" fmla="*/ 2147483647 h 694"/>
              <a:gd name="T36" fmla="*/ 2147483647 w 164"/>
              <a:gd name="T37" fmla="*/ 2147483647 h 694"/>
              <a:gd name="T38" fmla="*/ 2147483647 w 164"/>
              <a:gd name="T39" fmla="*/ 2147483647 h 694"/>
              <a:gd name="T40" fmla="*/ 2147483647 w 164"/>
              <a:gd name="T41" fmla="*/ 2147483647 h 694"/>
              <a:gd name="T42" fmla="*/ 2147483647 w 164"/>
              <a:gd name="T43" fmla="*/ 2147483647 h 694"/>
              <a:gd name="T44" fmla="*/ 2147483647 w 164"/>
              <a:gd name="T45" fmla="*/ 2147483647 h 694"/>
              <a:gd name="T46" fmla="*/ 2147483647 w 164"/>
              <a:gd name="T47" fmla="*/ 2147483647 h 694"/>
              <a:gd name="T48" fmla="*/ 2147483647 w 164"/>
              <a:gd name="T49" fmla="*/ 2147483647 h 694"/>
              <a:gd name="T50" fmla="*/ 2147483647 w 164"/>
              <a:gd name="T51" fmla="*/ 2147483647 h 694"/>
              <a:gd name="T52" fmla="*/ 2147483647 w 164"/>
              <a:gd name="T53" fmla="*/ 2147483647 h 694"/>
              <a:gd name="T54" fmla="*/ 2147483647 w 164"/>
              <a:gd name="T55" fmla="*/ 2147483647 h 694"/>
              <a:gd name="T56" fmla="*/ 2147483647 w 164"/>
              <a:gd name="T57" fmla="*/ 2147483647 h 694"/>
              <a:gd name="T58" fmla="*/ 2147483647 w 164"/>
              <a:gd name="T59" fmla="*/ 2147483647 h 694"/>
              <a:gd name="T60" fmla="*/ 2147483647 w 164"/>
              <a:gd name="T61" fmla="*/ 2147483647 h 694"/>
              <a:gd name="T62" fmla="*/ 0 w 164"/>
              <a:gd name="T63" fmla="*/ 2147483647 h 694"/>
              <a:gd name="T64" fmla="*/ 2147483647 w 164"/>
              <a:gd name="T65" fmla="*/ 2147483647 h 694"/>
              <a:gd name="T66" fmla="*/ 2147483647 w 164"/>
              <a:gd name="T67" fmla="*/ 2147483647 h 694"/>
              <a:gd name="T68" fmla="*/ 2147483647 w 164"/>
              <a:gd name="T69" fmla="*/ 2147483647 h 694"/>
              <a:gd name="T70" fmla="*/ 2147483647 w 164"/>
              <a:gd name="T71" fmla="*/ 2147483647 h 694"/>
              <a:gd name="T72" fmla="*/ 2147483647 w 164"/>
              <a:gd name="T73" fmla="*/ 2147483647 h 694"/>
              <a:gd name="T74" fmla="*/ 2147483647 w 164"/>
              <a:gd name="T75" fmla="*/ 2147483647 h 694"/>
              <a:gd name="T76" fmla="*/ 2147483647 w 164"/>
              <a:gd name="T77" fmla="*/ 2147483647 h 694"/>
              <a:gd name="T78" fmla="*/ 2147483647 w 164"/>
              <a:gd name="T79" fmla="*/ 2147483647 h 694"/>
              <a:gd name="T80" fmla="*/ 2147483647 w 164"/>
              <a:gd name="T81" fmla="*/ 2147483647 h 694"/>
              <a:gd name="T82" fmla="*/ 2147483647 w 164"/>
              <a:gd name="T83" fmla="*/ 2147483647 h 694"/>
              <a:gd name="T84" fmla="*/ 2147483647 w 164"/>
              <a:gd name="T85" fmla="*/ 2147483647 h 694"/>
              <a:gd name="T86" fmla="*/ 2147483647 w 164"/>
              <a:gd name="T87" fmla="*/ 2147483647 h 694"/>
              <a:gd name="T88" fmla="*/ 2147483647 w 164"/>
              <a:gd name="T89" fmla="*/ 2147483647 h 694"/>
              <a:gd name="T90" fmla="*/ 2147483647 w 164"/>
              <a:gd name="T91" fmla="*/ 2147483647 h 694"/>
              <a:gd name="T92" fmla="*/ 2147483647 w 164"/>
              <a:gd name="T93" fmla="*/ 2147483647 h 694"/>
              <a:gd name="T94" fmla="*/ 2147483647 w 164"/>
              <a:gd name="T95" fmla="*/ 2147483647 h 694"/>
              <a:gd name="T96" fmla="*/ 2147483647 w 164"/>
              <a:gd name="T97" fmla="*/ 2147483647 h 694"/>
              <a:gd name="T98" fmla="*/ 2147483647 w 164"/>
              <a:gd name="T99" fmla="*/ 2147483647 h 694"/>
              <a:gd name="T100" fmla="*/ 2147483647 w 164"/>
              <a:gd name="T101" fmla="*/ 2147483647 h 694"/>
              <a:gd name="T102" fmla="*/ 2147483647 w 164"/>
              <a:gd name="T103" fmla="*/ 2147483647 h 694"/>
              <a:gd name="T104" fmla="*/ 2147483647 w 164"/>
              <a:gd name="T105" fmla="*/ 2147483647 h 694"/>
              <a:gd name="T106" fmla="*/ 2147483647 w 164"/>
              <a:gd name="T107" fmla="*/ 2147483647 h 694"/>
              <a:gd name="T108" fmla="*/ 2147483647 w 164"/>
              <a:gd name="T109" fmla="*/ 2147483647 h 694"/>
              <a:gd name="T110" fmla="*/ 2147483647 w 164"/>
              <a:gd name="T111" fmla="*/ 2147483647 h 694"/>
              <a:gd name="T112" fmla="*/ 2147483647 w 164"/>
              <a:gd name="T113" fmla="*/ 2147483647 h 694"/>
              <a:gd name="T114" fmla="*/ 2147483647 w 164"/>
              <a:gd name="T115" fmla="*/ 2147483647 h 694"/>
              <a:gd name="T116" fmla="*/ 2147483647 w 164"/>
              <a:gd name="T117" fmla="*/ 2147483647 h 69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4" h="694">
                <a:moveTo>
                  <a:pt x="138" y="0"/>
                </a:moveTo>
                <a:lnTo>
                  <a:pt x="149" y="1"/>
                </a:lnTo>
                <a:lnTo>
                  <a:pt x="157" y="7"/>
                </a:lnTo>
                <a:lnTo>
                  <a:pt x="163" y="15"/>
                </a:lnTo>
                <a:lnTo>
                  <a:pt x="164" y="26"/>
                </a:lnTo>
                <a:lnTo>
                  <a:pt x="163" y="35"/>
                </a:lnTo>
                <a:lnTo>
                  <a:pt x="160" y="44"/>
                </a:lnTo>
                <a:lnTo>
                  <a:pt x="153" y="53"/>
                </a:lnTo>
                <a:lnTo>
                  <a:pt x="147" y="69"/>
                </a:lnTo>
                <a:lnTo>
                  <a:pt x="146" y="70"/>
                </a:lnTo>
                <a:lnTo>
                  <a:pt x="135" y="92"/>
                </a:lnTo>
                <a:lnTo>
                  <a:pt x="123" y="119"/>
                </a:lnTo>
                <a:lnTo>
                  <a:pt x="112" y="146"/>
                </a:lnTo>
                <a:lnTo>
                  <a:pt x="101" y="170"/>
                </a:lnTo>
                <a:lnTo>
                  <a:pt x="92" y="193"/>
                </a:lnTo>
                <a:lnTo>
                  <a:pt x="84" y="213"/>
                </a:lnTo>
                <a:lnTo>
                  <a:pt x="83" y="213"/>
                </a:lnTo>
                <a:lnTo>
                  <a:pt x="80" y="225"/>
                </a:lnTo>
                <a:lnTo>
                  <a:pt x="81" y="225"/>
                </a:lnTo>
                <a:lnTo>
                  <a:pt x="78" y="242"/>
                </a:lnTo>
                <a:lnTo>
                  <a:pt x="76" y="255"/>
                </a:lnTo>
                <a:lnTo>
                  <a:pt x="76" y="261"/>
                </a:lnTo>
                <a:lnTo>
                  <a:pt x="83" y="290"/>
                </a:lnTo>
                <a:lnTo>
                  <a:pt x="87" y="302"/>
                </a:lnTo>
                <a:lnTo>
                  <a:pt x="93" y="316"/>
                </a:lnTo>
                <a:lnTo>
                  <a:pt x="101" y="333"/>
                </a:lnTo>
                <a:lnTo>
                  <a:pt x="100" y="333"/>
                </a:lnTo>
                <a:lnTo>
                  <a:pt x="107" y="348"/>
                </a:lnTo>
                <a:lnTo>
                  <a:pt x="109" y="348"/>
                </a:lnTo>
                <a:lnTo>
                  <a:pt x="117" y="365"/>
                </a:lnTo>
                <a:lnTo>
                  <a:pt x="124" y="379"/>
                </a:lnTo>
                <a:lnTo>
                  <a:pt x="126" y="382"/>
                </a:lnTo>
                <a:lnTo>
                  <a:pt x="132" y="398"/>
                </a:lnTo>
                <a:lnTo>
                  <a:pt x="132" y="399"/>
                </a:lnTo>
                <a:lnTo>
                  <a:pt x="137" y="413"/>
                </a:lnTo>
                <a:lnTo>
                  <a:pt x="138" y="416"/>
                </a:lnTo>
                <a:lnTo>
                  <a:pt x="144" y="447"/>
                </a:lnTo>
                <a:lnTo>
                  <a:pt x="144" y="467"/>
                </a:lnTo>
                <a:lnTo>
                  <a:pt x="143" y="481"/>
                </a:lnTo>
                <a:lnTo>
                  <a:pt x="141" y="484"/>
                </a:lnTo>
                <a:lnTo>
                  <a:pt x="138" y="497"/>
                </a:lnTo>
                <a:lnTo>
                  <a:pt x="138" y="502"/>
                </a:lnTo>
                <a:lnTo>
                  <a:pt x="132" y="517"/>
                </a:lnTo>
                <a:lnTo>
                  <a:pt x="126" y="534"/>
                </a:lnTo>
                <a:lnTo>
                  <a:pt x="126" y="536"/>
                </a:lnTo>
                <a:lnTo>
                  <a:pt x="117" y="557"/>
                </a:lnTo>
                <a:lnTo>
                  <a:pt x="115" y="559"/>
                </a:lnTo>
                <a:lnTo>
                  <a:pt x="103" y="582"/>
                </a:lnTo>
                <a:lnTo>
                  <a:pt x="90" y="607"/>
                </a:lnTo>
                <a:lnTo>
                  <a:pt x="90" y="608"/>
                </a:lnTo>
                <a:lnTo>
                  <a:pt x="76" y="631"/>
                </a:lnTo>
                <a:lnTo>
                  <a:pt x="66" y="650"/>
                </a:lnTo>
                <a:lnTo>
                  <a:pt x="56" y="667"/>
                </a:lnTo>
                <a:lnTo>
                  <a:pt x="55" y="670"/>
                </a:lnTo>
                <a:lnTo>
                  <a:pt x="50" y="676"/>
                </a:lnTo>
                <a:lnTo>
                  <a:pt x="50" y="679"/>
                </a:lnTo>
                <a:lnTo>
                  <a:pt x="44" y="686"/>
                </a:lnTo>
                <a:lnTo>
                  <a:pt x="36" y="693"/>
                </a:lnTo>
                <a:lnTo>
                  <a:pt x="26" y="694"/>
                </a:lnTo>
                <a:lnTo>
                  <a:pt x="15" y="693"/>
                </a:lnTo>
                <a:lnTo>
                  <a:pt x="7" y="686"/>
                </a:lnTo>
                <a:lnTo>
                  <a:pt x="1" y="679"/>
                </a:lnTo>
                <a:lnTo>
                  <a:pt x="0" y="668"/>
                </a:lnTo>
                <a:lnTo>
                  <a:pt x="0" y="667"/>
                </a:lnTo>
                <a:lnTo>
                  <a:pt x="3" y="656"/>
                </a:lnTo>
                <a:lnTo>
                  <a:pt x="6" y="650"/>
                </a:lnTo>
                <a:lnTo>
                  <a:pt x="12" y="640"/>
                </a:lnTo>
                <a:lnTo>
                  <a:pt x="21" y="625"/>
                </a:lnTo>
                <a:lnTo>
                  <a:pt x="32" y="605"/>
                </a:lnTo>
                <a:lnTo>
                  <a:pt x="44" y="584"/>
                </a:lnTo>
                <a:lnTo>
                  <a:pt x="56" y="559"/>
                </a:lnTo>
                <a:lnTo>
                  <a:pt x="56" y="557"/>
                </a:lnTo>
                <a:lnTo>
                  <a:pt x="69" y="534"/>
                </a:lnTo>
                <a:lnTo>
                  <a:pt x="76" y="517"/>
                </a:lnTo>
                <a:lnTo>
                  <a:pt x="83" y="499"/>
                </a:lnTo>
                <a:lnTo>
                  <a:pt x="84" y="497"/>
                </a:lnTo>
                <a:lnTo>
                  <a:pt x="89" y="485"/>
                </a:lnTo>
                <a:lnTo>
                  <a:pt x="92" y="471"/>
                </a:lnTo>
                <a:lnTo>
                  <a:pt x="93" y="464"/>
                </a:lnTo>
                <a:lnTo>
                  <a:pt x="92" y="464"/>
                </a:lnTo>
                <a:lnTo>
                  <a:pt x="92" y="451"/>
                </a:lnTo>
                <a:lnTo>
                  <a:pt x="87" y="430"/>
                </a:lnTo>
                <a:lnTo>
                  <a:pt x="83" y="416"/>
                </a:lnTo>
                <a:lnTo>
                  <a:pt x="84" y="416"/>
                </a:lnTo>
                <a:lnTo>
                  <a:pt x="78" y="404"/>
                </a:lnTo>
                <a:lnTo>
                  <a:pt x="70" y="390"/>
                </a:lnTo>
                <a:lnTo>
                  <a:pt x="53" y="356"/>
                </a:lnTo>
                <a:lnTo>
                  <a:pt x="53" y="355"/>
                </a:lnTo>
                <a:lnTo>
                  <a:pt x="46" y="338"/>
                </a:lnTo>
                <a:lnTo>
                  <a:pt x="40" y="324"/>
                </a:lnTo>
                <a:lnTo>
                  <a:pt x="38" y="322"/>
                </a:lnTo>
                <a:lnTo>
                  <a:pt x="32" y="305"/>
                </a:lnTo>
                <a:lnTo>
                  <a:pt x="32" y="302"/>
                </a:lnTo>
                <a:lnTo>
                  <a:pt x="26" y="272"/>
                </a:lnTo>
                <a:lnTo>
                  <a:pt x="24" y="265"/>
                </a:lnTo>
                <a:lnTo>
                  <a:pt x="24" y="252"/>
                </a:lnTo>
                <a:lnTo>
                  <a:pt x="26" y="249"/>
                </a:lnTo>
                <a:lnTo>
                  <a:pt x="27" y="235"/>
                </a:lnTo>
                <a:lnTo>
                  <a:pt x="27" y="233"/>
                </a:lnTo>
                <a:lnTo>
                  <a:pt x="30" y="216"/>
                </a:lnTo>
                <a:lnTo>
                  <a:pt x="30" y="215"/>
                </a:lnTo>
                <a:lnTo>
                  <a:pt x="35" y="196"/>
                </a:lnTo>
                <a:lnTo>
                  <a:pt x="36" y="193"/>
                </a:lnTo>
                <a:lnTo>
                  <a:pt x="44" y="173"/>
                </a:lnTo>
                <a:lnTo>
                  <a:pt x="53" y="150"/>
                </a:lnTo>
                <a:lnTo>
                  <a:pt x="53" y="149"/>
                </a:lnTo>
                <a:lnTo>
                  <a:pt x="75" y="99"/>
                </a:lnTo>
                <a:lnTo>
                  <a:pt x="75" y="98"/>
                </a:lnTo>
                <a:lnTo>
                  <a:pt x="87" y="70"/>
                </a:lnTo>
                <a:lnTo>
                  <a:pt x="87" y="69"/>
                </a:lnTo>
                <a:lnTo>
                  <a:pt x="100" y="46"/>
                </a:lnTo>
                <a:lnTo>
                  <a:pt x="107" y="30"/>
                </a:lnTo>
                <a:lnTo>
                  <a:pt x="109" y="29"/>
                </a:lnTo>
                <a:lnTo>
                  <a:pt x="112" y="23"/>
                </a:lnTo>
                <a:lnTo>
                  <a:pt x="113" y="18"/>
                </a:lnTo>
                <a:lnTo>
                  <a:pt x="113" y="15"/>
                </a:lnTo>
                <a:lnTo>
                  <a:pt x="120" y="7"/>
                </a:lnTo>
                <a:lnTo>
                  <a:pt x="127" y="1"/>
                </a:lnTo>
                <a:lnTo>
                  <a:pt x="138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8593" name="Line 810"/>
          <p:cNvSpPr>
            <a:spLocks noChangeShapeType="1"/>
          </p:cNvSpPr>
          <p:nvPr/>
        </p:nvSpPr>
        <p:spPr bwMode="auto">
          <a:xfrm flipH="1">
            <a:off x="6408738" y="4829175"/>
            <a:ext cx="1587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94" name="Line 811"/>
          <p:cNvSpPr>
            <a:spLocks noChangeShapeType="1"/>
          </p:cNvSpPr>
          <p:nvPr/>
        </p:nvSpPr>
        <p:spPr bwMode="auto">
          <a:xfrm flipH="1">
            <a:off x="6403975" y="4832350"/>
            <a:ext cx="4763" cy="95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95" name="Line 812"/>
          <p:cNvSpPr>
            <a:spLocks noChangeShapeType="1"/>
          </p:cNvSpPr>
          <p:nvPr/>
        </p:nvSpPr>
        <p:spPr bwMode="auto">
          <a:xfrm flipH="1">
            <a:off x="6397625" y="4841875"/>
            <a:ext cx="6350" cy="12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96" name="Line 813"/>
          <p:cNvSpPr>
            <a:spLocks noChangeShapeType="1"/>
          </p:cNvSpPr>
          <p:nvPr/>
        </p:nvSpPr>
        <p:spPr bwMode="auto">
          <a:xfrm flipH="1">
            <a:off x="6388100" y="4854575"/>
            <a:ext cx="9525" cy="174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97" name="Line 814"/>
          <p:cNvSpPr>
            <a:spLocks noChangeShapeType="1"/>
          </p:cNvSpPr>
          <p:nvPr/>
        </p:nvSpPr>
        <p:spPr bwMode="auto">
          <a:xfrm flipH="1">
            <a:off x="6376988" y="4872038"/>
            <a:ext cx="11112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98" name="Line 815"/>
          <p:cNvSpPr>
            <a:spLocks noChangeShapeType="1"/>
          </p:cNvSpPr>
          <p:nvPr/>
        </p:nvSpPr>
        <p:spPr bwMode="auto">
          <a:xfrm flipH="1">
            <a:off x="6367463" y="4894263"/>
            <a:ext cx="9525" cy="206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99" name="Line 816"/>
          <p:cNvSpPr>
            <a:spLocks noChangeShapeType="1"/>
          </p:cNvSpPr>
          <p:nvPr/>
        </p:nvSpPr>
        <p:spPr bwMode="auto">
          <a:xfrm flipH="1">
            <a:off x="6359525" y="4914900"/>
            <a:ext cx="7938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00" name="Line 817"/>
          <p:cNvSpPr>
            <a:spLocks noChangeShapeType="1"/>
          </p:cNvSpPr>
          <p:nvPr/>
        </p:nvSpPr>
        <p:spPr bwMode="auto">
          <a:xfrm flipH="1">
            <a:off x="6351588" y="4935538"/>
            <a:ext cx="7937" cy="174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01" name="Line 818"/>
          <p:cNvSpPr>
            <a:spLocks noChangeShapeType="1"/>
          </p:cNvSpPr>
          <p:nvPr/>
        </p:nvSpPr>
        <p:spPr bwMode="auto">
          <a:xfrm flipH="1">
            <a:off x="6346825" y="4953000"/>
            <a:ext cx="4763" cy="158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02" name="Line 819"/>
          <p:cNvSpPr>
            <a:spLocks noChangeShapeType="1"/>
          </p:cNvSpPr>
          <p:nvPr/>
        </p:nvSpPr>
        <p:spPr bwMode="auto">
          <a:xfrm flipH="1">
            <a:off x="6343650" y="4968875"/>
            <a:ext cx="3175" cy="14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03" name="Line 820"/>
          <p:cNvSpPr>
            <a:spLocks noChangeShapeType="1"/>
          </p:cNvSpPr>
          <p:nvPr/>
        </p:nvSpPr>
        <p:spPr bwMode="auto">
          <a:xfrm flipH="1">
            <a:off x="6340475" y="4983163"/>
            <a:ext cx="3175" cy="142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04" name="Line 821"/>
          <p:cNvSpPr>
            <a:spLocks noChangeShapeType="1"/>
          </p:cNvSpPr>
          <p:nvPr/>
        </p:nvSpPr>
        <p:spPr bwMode="auto">
          <a:xfrm flipH="1">
            <a:off x="6340475" y="4997450"/>
            <a:ext cx="1588" cy="11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05" name="Line 822"/>
          <p:cNvSpPr>
            <a:spLocks noChangeShapeType="1"/>
          </p:cNvSpPr>
          <p:nvPr/>
        </p:nvSpPr>
        <p:spPr bwMode="auto">
          <a:xfrm>
            <a:off x="6340475" y="5008563"/>
            <a:ext cx="1588" cy="11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06" name="Line 823"/>
          <p:cNvSpPr>
            <a:spLocks noChangeShapeType="1"/>
          </p:cNvSpPr>
          <p:nvPr/>
        </p:nvSpPr>
        <p:spPr bwMode="auto">
          <a:xfrm>
            <a:off x="6340475" y="5019675"/>
            <a:ext cx="1588" cy="11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07" name="Line 824"/>
          <p:cNvSpPr>
            <a:spLocks noChangeShapeType="1"/>
          </p:cNvSpPr>
          <p:nvPr/>
        </p:nvSpPr>
        <p:spPr bwMode="auto">
          <a:xfrm>
            <a:off x="6340475" y="5030788"/>
            <a:ext cx="4763" cy="12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08" name="Line 825"/>
          <p:cNvSpPr>
            <a:spLocks noChangeShapeType="1"/>
          </p:cNvSpPr>
          <p:nvPr/>
        </p:nvSpPr>
        <p:spPr bwMode="auto">
          <a:xfrm>
            <a:off x="6345238" y="5043488"/>
            <a:ext cx="3175" cy="142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09" name="Line 826"/>
          <p:cNvSpPr>
            <a:spLocks noChangeShapeType="1"/>
          </p:cNvSpPr>
          <p:nvPr/>
        </p:nvSpPr>
        <p:spPr bwMode="auto">
          <a:xfrm>
            <a:off x="6348413" y="5057775"/>
            <a:ext cx="6350" cy="95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10" name="Line 827"/>
          <p:cNvSpPr>
            <a:spLocks noChangeShapeType="1"/>
          </p:cNvSpPr>
          <p:nvPr/>
        </p:nvSpPr>
        <p:spPr bwMode="auto">
          <a:xfrm>
            <a:off x="6354763" y="5067300"/>
            <a:ext cx="4762" cy="14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11" name="Line 828"/>
          <p:cNvSpPr>
            <a:spLocks noChangeShapeType="1"/>
          </p:cNvSpPr>
          <p:nvPr/>
        </p:nvSpPr>
        <p:spPr bwMode="auto">
          <a:xfrm>
            <a:off x="6359525" y="5081588"/>
            <a:ext cx="7938" cy="12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12" name="Line 829"/>
          <p:cNvSpPr>
            <a:spLocks noChangeShapeType="1"/>
          </p:cNvSpPr>
          <p:nvPr/>
        </p:nvSpPr>
        <p:spPr bwMode="auto">
          <a:xfrm>
            <a:off x="6367463" y="5094288"/>
            <a:ext cx="4762" cy="12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13" name="Line 830"/>
          <p:cNvSpPr>
            <a:spLocks noChangeShapeType="1"/>
          </p:cNvSpPr>
          <p:nvPr/>
        </p:nvSpPr>
        <p:spPr bwMode="auto">
          <a:xfrm>
            <a:off x="6372225" y="5106988"/>
            <a:ext cx="12700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14" name="Line 831"/>
          <p:cNvSpPr>
            <a:spLocks noChangeShapeType="1"/>
          </p:cNvSpPr>
          <p:nvPr/>
        </p:nvSpPr>
        <p:spPr bwMode="auto">
          <a:xfrm>
            <a:off x="6384925" y="5130800"/>
            <a:ext cx="3175" cy="11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15" name="Line 832"/>
          <p:cNvSpPr>
            <a:spLocks noChangeShapeType="1"/>
          </p:cNvSpPr>
          <p:nvPr/>
        </p:nvSpPr>
        <p:spPr bwMode="auto">
          <a:xfrm>
            <a:off x="6388100" y="5141913"/>
            <a:ext cx="4763" cy="254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16" name="Line 833"/>
          <p:cNvSpPr>
            <a:spLocks noChangeShapeType="1"/>
          </p:cNvSpPr>
          <p:nvPr/>
        </p:nvSpPr>
        <p:spPr bwMode="auto">
          <a:xfrm>
            <a:off x="6392863" y="5167313"/>
            <a:ext cx="1587" cy="95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17" name="Line 834"/>
          <p:cNvSpPr>
            <a:spLocks noChangeShapeType="1"/>
          </p:cNvSpPr>
          <p:nvPr/>
        </p:nvSpPr>
        <p:spPr bwMode="auto">
          <a:xfrm flipH="1">
            <a:off x="6392863" y="5176838"/>
            <a:ext cx="1587" cy="11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18" name="Line 835"/>
          <p:cNvSpPr>
            <a:spLocks noChangeShapeType="1"/>
          </p:cNvSpPr>
          <p:nvPr/>
        </p:nvSpPr>
        <p:spPr bwMode="auto">
          <a:xfrm flipH="1">
            <a:off x="6389688" y="5187950"/>
            <a:ext cx="3175" cy="11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19" name="Line 836"/>
          <p:cNvSpPr>
            <a:spLocks noChangeShapeType="1"/>
          </p:cNvSpPr>
          <p:nvPr/>
        </p:nvSpPr>
        <p:spPr bwMode="auto">
          <a:xfrm flipH="1">
            <a:off x="6384925" y="5199063"/>
            <a:ext cx="4763" cy="11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20" name="Line 837"/>
          <p:cNvSpPr>
            <a:spLocks noChangeShapeType="1"/>
          </p:cNvSpPr>
          <p:nvPr/>
        </p:nvSpPr>
        <p:spPr bwMode="auto">
          <a:xfrm flipH="1">
            <a:off x="6378575" y="5210175"/>
            <a:ext cx="6350" cy="158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21" name="Line 838"/>
          <p:cNvSpPr>
            <a:spLocks noChangeShapeType="1"/>
          </p:cNvSpPr>
          <p:nvPr/>
        </p:nvSpPr>
        <p:spPr bwMode="auto">
          <a:xfrm flipH="1">
            <a:off x="6372225" y="5226050"/>
            <a:ext cx="6350" cy="158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22" name="Line 839"/>
          <p:cNvSpPr>
            <a:spLocks noChangeShapeType="1"/>
          </p:cNvSpPr>
          <p:nvPr/>
        </p:nvSpPr>
        <p:spPr bwMode="auto">
          <a:xfrm flipH="1">
            <a:off x="6362700" y="5241925"/>
            <a:ext cx="9525" cy="19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23" name="Line 840"/>
          <p:cNvSpPr>
            <a:spLocks noChangeShapeType="1"/>
          </p:cNvSpPr>
          <p:nvPr/>
        </p:nvSpPr>
        <p:spPr bwMode="auto">
          <a:xfrm flipH="1">
            <a:off x="6351588" y="5260975"/>
            <a:ext cx="11112" cy="19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24" name="Line 841"/>
          <p:cNvSpPr>
            <a:spLocks noChangeShapeType="1"/>
          </p:cNvSpPr>
          <p:nvPr/>
        </p:nvSpPr>
        <p:spPr bwMode="auto">
          <a:xfrm flipH="1">
            <a:off x="6342063" y="5280025"/>
            <a:ext cx="9525" cy="19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25" name="Line 842"/>
          <p:cNvSpPr>
            <a:spLocks noChangeShapeType="1"/>
          </p:cNvSpPr>
          <p:nvPr/>
        </p:nvSpPr>
        <p:spPr bwMode="auto">
          <a:xfrm flipH="1">
            <a:off x="6334125" y="5299075"/>
            <a:ext cx="7938" cy="158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26" name="Line 843"/>
          <p:cNvSpPr>
            <a:spLocks noChangeShapeType="1"/>
          </p:cNvSpPr>
          <p:nvPr/>
        </p:nvSpPr>
        <p:spPr bwMode="auto">
          <a:xfrm flipH="1">
            <a:off x="6153150" y="5314950"/>
            <a:ext cx="7938" cy="12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27" name="Line 844"/>
          <p:cNvSpPr>
            <a:spLocks noChangeShapeType="1"/>
          </p:cNvSpPr>
          <p:nvPr/>
        </p:nvSpPr>
        <p:spPr bwMode="auto">
          <a:xfrm flipH="1">
            <a:off x="6148388" y="5327650"/>
            <a:ext cx="4762" cy="79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28" name="Line 845"/>
          <p:cNvSpPr>
            <a:spLocks noChangeShapeType="1"/>
          </p:cNvSpPr>
          <p:nvPr/>
        </p:nvSpPr>
        <p:spPr bwMode="auto">
          <a:xfrm flipH="1">
            <a:off x="6145213" y="5335588"/>
            <a:ext cx="317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29" name="Line 846"/>
          <p:cNvSpPr>
            <a:spLocks noChangeShapeType="1"/>
          </p:cNvSpPr>
          <p:nvPr/>
        </p:nvSpPr>
        <p:spPr bwMode="auto">
          <a:xfrm>
            <a:off x="6145213" y="5337175"/>
            <a:ext cx="158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30" name="Line 847"/>
          <p:cNvSpPr>
            <a:spLocks noChangeShapeType="1"/>
          </p:cNvSpPr>
          <p:nvPr/>
        </p:nvSpPr>
        <p:spPr bwMode="auto">
          <a:xfrm flipH="1">
            <a:off x="6450013" y="4829175"/>
            <a:ext cx="1587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31" name="Line 848"/>
          <p:cNvSpPr>
            <a:spLocks noChangeShapeType="1"/>
          </p:cNvSpPr>
          <p:nvPr/>
        </p:nvSpPr>
        <p:spPr bwMode="auto">
          <a:xfrm flipH="1">
            <a:off x="6445250" y="4832350"/>
            <a:ext cx="4763" cy="95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32" name="Line 849"/>
          <p:cNvSpPr>
            <a:spLocks noChangeShapeType="1"/>
          </p:cNvSpPr>
          <p:nvPr/>
        </p:nvSpPr>
        <p:spPr bwMode="auto">
          <a:xfrm flipH="1">
            <a:off x="6438900" y="4841875"/>
            <a:ext cx="6350" cy="12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33" name="Line 850"/>
          <p:cNvSpPr>
            <a:spLocks noChangeShapeType="1"/>
          </p:cNvSpPr>
          <p:nvPr/>
        </p:nvSpPr>
        <p:spPr bwMode="auto">
          <a:xfrm flipH="1">
            <a:off x="6430963" y="4854575"/>
            <a:ext cx="7937" cy="174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34" name="Line 851"/>
          <p:cNvSpPr>
            <a:spLocks noChangeShapeType="1"/>
          </p:cNvSpPr>
          <p:nvPr/>
        </p:nvSpPr>
        <p:spPr bwMode="auto">
          <a:xfrm flipH="1">
            <a:off x="6419850" y="4872038"/>
            <a:ext cx="11113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35" name="Line 852"/>
          <p:cNvSpPr>
            <a:spLocks noChangeShapeType="1"/>
          </p:cNvSpPr>
          <p:nvPr/>
        </p:nvSpPr>
        <p:spPr bwMode="auto">
          <a:xfrm flipH="1">
            <a:off x="6410325" y="4894263"/>
            <a:ext cx="9525" cy="206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36" name="Line 853"/>
          <p:cNvSpPr>
            <a:spLocks noChangeShapeType="1"/>
          </p:cNvSpPr>
          <p:nvPr/>
        </p:nvSpPr>
        <p:spPr bwMode="auto">
          <a:xfrm flipH="1">
            <a:off x="6402388" y="4914900"/>
            <a:ext cx="7937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37" name="Line 854"/>
          <p:cNvSpPr>
            <a:spLocks noChangeShapeType="1"/>
          </p:cNvSpPr>
          <p:nvPr/>
        </p:nvSpPr>
        <p:spPr bwMode="auto">
          <a:xfrm flipH="1">
            <a:off x="6394450" y="4935538"/>
            <a:ext cx="7938" cy="174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38" name="Line 855"/>
          <p:cNvSpPr>
            <a:spLocks noChangeShapeType="1"/>
          </p:cNvSpPr>
          <p:nvPr/>
        </p:nvSpPr>
        <p:spPr bwMode="auto">
          <a:xfrm flipH="1">
            <a:off x="6389688" y="4953000"/>
            <a:ext cx="4762" cy="158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39" name="Line 856"/>
          <p:cNvSpPr>
            <a:spLocks noChangeShapeType="1"/>
          </p:cNvSpPr>
          <p:nvPr/>
        </p:nvSpPr>
        <p:spPr bwMode="auto">
          <a:xfrm flipH="1">
            <a:off x="6386513" y="4968875"/>
            <a:ext cx="3175" cy="14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40" name="Line 857"/>
          <p:cNvSpPr>
            <a:spLocks noChangeShapeType="1"/>
          </p:cNvSpPr>
          <p:nvPr/>
        </p:nvSpPr>
        <p:spPr bwMode="auto">
          <a:xfrm flipH="1">
            <a:off x="6383338" y="4983163"/>
            <a:ext cx="3175" cy="142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41" name="Line 858"/>
          <p:cNvSpPr>
            <a:spLocks noChangeShapeType="1"/>
          </p:cNvSpPr>
          <p:nvPr/>
        </p:nvSpPr>
        <p:spPr bwMode="auto">
          <a:xfrm>
            <a:off x="6383338" y="4997450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42" name="Line 859"/>
          <p:cNvSpPr>
            <a:spLocks noChangeShapeType="1"/>
          </p:cNvSpPr>
          <p:nvPr/>
        </p:nvSpPr>
        <p:spPr bwMode="auto">
          <a:xfrm>
            <a:off x="6383338" y="5019675"/>
            <a:ext cx="1587" cy="11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43" name="Line 860"/>
          <p:cNvSpPr>
            <a:spLocks noChangeShapeType="1"/>
          </p:cNvSpPr>
          <p:nvPr/>
        </p:nvSpPr>
        <p:spPr bwMode="auto">
          <a:xfrm>
            <a:off x="6383338" y="5030788"/>
            <a:ext cx="3175" cy="12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44" name="Line 861"/>
          <p:cNvSpPr>
            <a:spLocks noChangeShapeType="1"/>
          </p:cNvSpPr>
          <p:nvPr/>
        </p:nvSpPr>
        <p:spPr bwMode="auto">
          <a:xfrm>
            <a:off x="6386513" y="5043488"/>
            <a:ext cx="4762" cy="142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45" name="Line 862"/>
          <p:cNvSpPr>
            <a:spLocks noChangeShapeType="1"/>
          </p:cNvSpPr>
          <p:nvPr/>
        </p:nvSpPr>
        <p:spPr bwMode="auto">
          <a:xfrm>
            <a:off x="6391275" y="5057775"/>
            <a:ext cx="6350" cy="95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46" name="Line 864"/>
          <p:cNvSpPr>
            <a:spLocks noChangeShapeType="1"/>
          </p:cNvSpPr>
          <p:nvPr/>
        </p:nvSpPr>
        <p:spPr bwMode="auto">
          <a:xfrm>
            <a:off x="6397625" y="5067300"/>
            <a:ext cx="4763" cy="14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47" name="Line 865"/>
          <p:cNvSpPr>
            <a:spLocks noChangeShapeType="1"/>
          </p:cNvSpPr>
          <p:nvPr/>
        </p:nvSpPr>
        <p:spPr bwMode="auto">
          <a:xfrm>
            <a:off x="6402388" y="5081588"/>
            <a:ext cx="6350" cy="12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48" name="Line 866"/>
          <p:cNvSpPr>
            <a:spLocks noChangeShapeType="1"/>
          </p:cNvSpPr>
          <p:nvPr/>
        </p:nvSpPr>
        <p:spPr bwMode="auto">
          <a:xfrm>
            <a:off x="6408738" y="5094288"/>
            <a:ext cx="6350" cy="12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49" name="Line 867"/>
          <p:cNvSpPr>
            <a:spLocks noChangeShapeType="1"/>
          </p:cNvSpPr>
          <p:nvPr/>
        </p:nvSpPr>
        <p:spPr bwMode="auto">
          <a:xfrm>
            <a:off x="6415088" y="5106988"/>
            <a:ext cx="6350" cy="12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50" name="Line 868"/>
          <p:cNvSpPr>
            <a:spLocks noChangeShapeType="1"/>
          </p:cNvSpPr>
          <p:nvPr/>
        </p:nvSpPr>
        <p:spPr bwMode="auto">
          <a:xfrm>
            <a:off x="6421438" y="5119688"/>
            <a:ext cx="4762" cy="11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51" name="Line 869"/>
          <p:cNvSpPr>
            <a:spLocks noChangeShapeType="1"/>
          </p:cNvSpPr>
          <p:nvPr/>
        </p:nvSpPr>
        <p:spPr bwMode="auto">
          <a:xfrm>
            <a:off x="6426200" y="5130800"/>
            <a:ext cx="4763" cy="11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52" name="Line 870"/>
          <p:cNvSpPr>
            <a:spLocks noChangeShapeType="1"/>
          </p:cNvSpPr>
          <p:nvPr/>
        </p:nvSpPr>
        <p:spPr bwMode="auto">
          <a:xfrm>
            <a:off x="6430963" y="5141913"/>
            <a:ext cx="3175" cy="12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53" name="Line 871"/>
          <p:cNvSpPr>
            <a:spLocks noChangeShapeType="1"/>
          </p:cNvSpPr>
          <p:nvPr/>
        </p:nvSpPr>
        <p:spPr bwMode="auto">
          <a:xfrm>
            <a:off x="6434138" y="5154613"/>
            <a:ext cx="1587" cy="12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54" name="Line 872"/>
          <p:cNvSpPr>
            <a:spLocks noChangeShapeType="1"/>
          </p:cNvSpPr>
          <p:nvPr/>
        </p:nvSpPr>
        <p:spPr bwMode="auto">
          <a:xfrm>
            <a:off x="6435725" y="5167313"/>
            <a:ext cx="1588" cy="95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55" name="Line 873"/>
          <p:cNvSpPr>
            <a:spLocks noChangeShapeType="1"/>
          </p:cNvSpPr>
          <p:nvPr/>
        </p:nvSpPr>
        <p:spPr bwMode="auto">
          <a:xfrm flipH="1">
            <a:off x="6434138" y="5176838"/>
            <a:ext cx="1587" cy="11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56" name="Line 874"/>
          <p:cNvSpPr>
            <a:spLocks noChangeShapeType="1"/>
          </p:cNvSpPr>
          <p:nvPr/>
        </p:nvSpPr>
        <p:spPr bwMode="auto">
          <a:xfrm flipH="1">
            <a:off x="6430963" y="5187950"/>
            <a:ext cx="3175" cy="11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57" name="Line 875"/>
          <p:cNvSpPr>
            <a:spLocks noChangeShapeType="1"/>
          </p:cNvSpPr>
          <p:nvPr/>
        </p:nvSpPr>
        <p:spPr bwMode="auto">
          <a:xfrm flipH="1">
            <a:off x="6426200" y="5199063"/>
            <a:ext cx="4763" cy="11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58" name="Line 876"/>
          <p:cNvSpPr>
            <a:spLocks noChangeShapeType="1"/>
          </p:cNvSpPr>
          <p:nvPr/>
        </p:nvSpPr>
        <p:spPr bwMode="auto">
          <a:xfrm flipH="1">
            <a:off x="6421438" y="5210175"/>
            <a:ext cx="4762" cy="158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59" name="Line 877"/>
          <p:cNvSpPr>
            <a:spLocks noChangeShapeType="1"/>
          </p:cNvSpPr>
          <p:nvPr/>
        </p:nvSpPr>
        <p:spPr bwMode="auto">
          <a:xfrm flipH="1">
            <a:off x="6415088" y="5226050"/>
            <a:ext cx="6350" cy="158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60" name="Line 878"/>
          <p:cNvSpPr>
            <a:spLocks noChangeShapeType="1"/>
          </p:cNvSpPr>
          <p:nvPr/>
        </p:nvSpPr>
        <p:spPr bwMode="auto">
          <a:xfrm flipH="1">
            <a:off x="6403975" y="5241925"/>
            <a:ext cx="11113" cy="19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61" name="Line 879"/>
          <p:cNvSpPr>
            <a:spLocks noChangeShapeType="1"/>
          </p:cNvSpPr>
          <p:nvPr/>
        </p:nvSpPr>
        <p:spPr bwMode="auto">
          <a:xfrm flipH="1">
            <a:off x="6394450" y="5260975"/>
            <a:ext cx="9525" cy="19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62" name="Line 880"/>
          <p:cNvSpPr>
            <a:spLocks noChangeShapeType="1"/>
          </p:cNvSpPr>
          <p:nvPr/>
        </p:nvSpPr>
        <p:spPr bwMode="auto">
          <a:xfrm flipH="1">
            <a:off x="6384925" y="5280025"/>
            <a:ext cx="9525" cy="19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63" name="Line 881"/>
          <p:cNvSpPr>
            <a:spLocks noChangeShapeType="1"/>
          </p:cNvSpPr>
          <p:nvPr/>
        </p:nvSpPr>
        <p:spPr bwMode="auto">
          <a:xfrm flipH="1">
            <a:off x="6375400" y="5299075"/>
            <a:ext cx="9525" cy="158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64" name="Line 882"/>
          <p:cNvSpPr>
            <a:spLocks noChangeShapeType="1"/>
          </p:cNvSpPr>
          <p:nvPr/>
        </p:nvSpPr>
        <p:spPr bwMode="auto">
          <a:xfrm flipH="1">
            <a:off x="6194425" y="5314950"/>
            <a:ext cx="7938" cy="12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65" name="Line 883"/>
          <p:cNvSpPr>
            <a:spLocks noChangeShapeType="1"/>
          </p:cNvSpPr>
          <p:nvPr/>
        </p:nvSpPr>
        <p:spPr bwMode="auto">
          <a:xfrm flipH="1">
            <a:off x="6189663" y="5327650"/>
            <a:ext cx="4762" cy="79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66" name="Line 884"/>
          <p:cNvSpPr>
            <a:spLocks noChangeShapeType="1"/>
          </p:cNvSpPr>
          <p:nvPr/>
        </p:nvSpPr>
        <p:spPr bwMode="auto">
          <a:xfrm flipH="1">
            <a:off x="6188075" y="5335588"/>
            <a:ext cx="1588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67" name="Line 885"/>
          <p:cNvSpPr>
            <a:spLocks noChangeShapeType="1"/>
          </p:cNvSpPr>
          <p:nvPr/>
        </p:nvSpPr>
        <p:spPr bwMode="auto">
          <a:xfrm>
            <a:off x="6188075" y="5337175"/>
            <a:ext cx="158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911284" name="Group 948"/>
          <p:cNvGrpSpPr>
            <a:grpSpLocks/>
          </p:cNvGrpSpPr>
          <p:nvPr/>
        </p:nvGrpSpPr>
        <p:grpSpPr bwMode="auto">
          <a:xfrm>
            <a:off x="6499225" y="5434013"/>
            <a:ext cx="952500" cy="658812"/>
            <a:chOff x="4203" y="3389"/>
            <a:chExt cx="600" cy="415"/>
          </a:xfrm>
        </p:grpSpPr>
        <p:sp>
          <p:nvSpPr>
            <p:cNvPr id="19018" name="Line 474"/>
            <p:cNvSpPr>
              <a:spLocks noChangeShapeType="1"/>
            </p:cNvSpPr>
            <p:nvPr/>
          </p:nvSpPr>
          <p:spPr bwMode="auto">
            <a:xfrm>
              <a:off x="4370" y="3578"/>
              <a:ext cx="1" cy="20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19" name="Line 475"/>
            <p:cNvSpPr>
              <a:spLocks noChangeShapeType="1"/>
            </p:cNvSpPr>
            <p:nvPr/>
          </p:nvSpPr>
          <p:spPr bwMode="auto">
            <a:xfrm>
              <a:off x="4370" y="3787"/>
              <a:ext cx="43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20" name="Freeform 476"/>
            <p:cNvSpPr>
              <a:spLocks/>
            </p:cNvSpPr>
            <p:nvPr/>
          </p:nvSpPr>
          <p:spPr bwMode="auto">
            <a:xfrm>
              <a:off x="4351" y="3578"/>
              <a:ext cx="36" cy="69"/>
            </a:xfrm>
            <a:custGeom>
              <a:avLst/>
              <a:gdLst>
                <a:gd name="T0" fmla="*/ 2 w 71"/>
                <a:gd name="T1" fmla="*/ 0 h 139"/>
                <a:gd name="T2" fmla="*/ 3 w 71"/>
                <a:gd name="T3" fmla="*/ 4 h 139"/>
                <a:gd name="T4" fmla="*/ 0 w 71"/>
                <a:gd name="T5" fmla="*/ 4 h 139"/>
                <a:gd name="T6" fmla="*/ 2 w 71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139">
                  <a:moveTo>
                    <a:pt x="37" y="0"/>
                  </a:moveTo>
                  <a:lnTo>
                    <a:pt x="71" y="139"/>
                  </a:lnTo>
                  <a:lnTo>
                    <a:pt x="0" y="13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021" name="Line 477"/>
            <p:cNvSpPr>
              <a:spLocks noChangeShapeType="1"/>
            </p:cNvSpPr>
            <p:nvPr/>
          </p:nvSpPr>
          <p:spPr bwMode="auto">
            <a:xfrm flipH="1" flipV="1">
              <a:off x="4370" y="3578"/>
              <a:ext cx="17" cy="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22" name="Line 478"/>
            <p:cNvSpPr>
              <a:spLocks noChangeShapeType="1"/>
            </p:cNvSpPr>
            <p:nvPr/>
          </p:nvSpPr>
          <p:spPr bwMode="auto">
            <a:xfrm flipH="1">
              <a:off x="4351" y="3578"/>
              <a:ext cx="19" cy="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23" name="Line 479"/>
            <p:cNvSpPr>
              <a:spLocks noChangeShapeType="1"/>
            </p:cNvSpPr>
            <p:nvPr/>
          </p:nvSpPr>
          <p:spPr bwMode="auto">
            <a:xfrm>
              <a:off x="4351" y="3647"/>
              <a:ext cx="3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24" name="Freeform 480"/>
            <p:cNvSpPr>
              <a:spLocks/>
            </p:cNvSpPr>
            <p:nvPr/>
          </p:nvSpPr>
          <p:spPr bwMode="auto">
            <a:xfrm>
              <a:off x="4732" y="3770"/>
              <a:ext cx="71" cy="34"/>
            </a:xfrm>
            <a:custGeom>
              <a:avLst/>
              <a:gdLst>
                <a:gd name="T0" fmla="*/ 0 w 140"/>
                <a:gd name="T1" fmla="*/ 0 h 69"/>
                <a:gd name="T2" fmla="*/ 5 w 140"/>
                <a:gd name="T3" fmla="*/ 1 h 69"/>
                <a:gd name="T4" fmla="*/ 0 w 140"/>
                <a:gd name="T5" fmla="*/ 2 h 69"/>
                <a:gd name="T6" fmla="*/ 0 w 140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0" h="69">
                  <a:moveTo>
                    <a:pt x="0" y="0"/>
                  </a:moveTo>
                  <a:lnTo>
                    <a:pt x="140" y="35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025" name="Line 481"/>
            <p:cNvSpPr>
              <a:spLocks noChangeShapeType="1"/>
            </p:cNvSpPr>
            <p:nvPr/>
          </p:nvSpPr>
          <p:spPr bwMode="auto">
            <a:xfrm flipV="1">
              <a:off x="4732" y="3787"/>
              <a:ext cx="71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26" name="Line 482"/>
            <p:cNvSpPr>
              <a:spLocks noChangeShapeType="1"/>
            </p:cNvSpPr>
            <p:nvPr/>
          </p:nvSpPr>
          <p:spPr bwMode="auto">
            <a:xfrm flipH="1" flipV="1">
              <a:off x="4732" y="3770"/>
              <a:ext cx="71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27" name="Line 483"/>
            <p:cNvSpPr>
              <a:spLocks noChangeShapeType="1"/>
            </p:cNvSpPr>
            <p:nvPr/>
          </p:nvSpPr>
          <p:spPr bwMode="auto">
            <a:xfrm>
              <a:off x="4732" y="3770"/>
              <a:ext cx="1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28" name="Freeform 694"/>
            <p:cNvSpPr>
              <a:spLocks/>
            </p:cNvSpPr>
            <p:nvPr/>
          </p:nvSpPr>
          <p:spPr bwMode="auto">
            <a:xfrm>
              <a:off x="4744" y="3710"/>
              <a:ext cx="23" cy="50"/>
            </a:xfrm>
            <a:custGeom>
              <a:avLst/>
              <a:gdLst>
                <a:gd name="T0" fmla="*/ 2 w 46"/>
                <a:gd name="T1" fmla="*/ 0 h 100"/>
                <a:gd name="T2" fmla="*/ 2 w 46"/>
                <a:gd name="T3" fmla="*/ 0 h 100"/>
                <a:gd name="T4" fmla="*/ 1 w 46"/>
                <a:gd name="T5" fmla="*/ 1 h 100"/>
                <a:gd name="T6" fmla="*/ 2 w 46"/>
                <a:gd name="T7" fmla="*/ 1 h 100"/>
                <a:gd name="T8" fmla="*/ 2 w 46"/>
                <a:gd name="T9" fmla="*/ 1 h 100"/>
                <a:gd name="T10" fmla="*/ 1 w 46"/>
                <a:gd name="T11" fmla="*/ 1 h 100"/>
                <a:gd name="T12" fmla="*/ 1 w 46"/>
                <a:gd name="T13" fmla="*/ 3 h 100"/>
                <a:gd name="T14" fmla="*/ 1 w 46"/>
                <a:gd name="T15" fmla="*/ 3 h 100"/>
                <a:gd name="T16" fmla="*/ 1 w 46"/>
                <a:gd name="T17" fmla="*/ 3 h 100"/>
                <a:gd name="T18" fmla="*/ 1 w 46"/>
                <a:gd name="T19" fmla="*/ 3 h 100"/>
                <a:gd name="T20" fmla="*/ 1 w 46"/>
                <a:gd name="T21" fmla="*/ 3 h 100"/>
                <a:gd name="T22" fmla="*/ 1 w 46"/>
                <a:gd name="T23" fmla="*/ 3 h 100"/>
                <a:gd name="T24" fmla="*/ 1 w 46"/>
                <a:gd name="T25" fmla="*/ 3 h 100"/>
                <a:gd name="T26" fmla="*/ 1 w 46"/>
                <a:gd name="T27" fmla="*/ 3 h 100"/>
                <a:gd name="T28" fmla="*/ 1 w 46"/>
                <a:gd name="T29" fmla="*/ 3 h 100"/>
                <a:gd name="T30" fmla="*/ 1 w 46"/>
                <a:gd name="T31" fmla="*/ 3 h 100"/>
                <a:gd name="T32" fmla="*/ 1 w 46"/>
                <a:gd name="T33" fmla="*/ 3 h 100"/>
                <a:gd name="T34" fmla="*/ 1 w 46"/>
                <a:gd name="T35" fmla="*/ 3 h 100"/>
                <a:gd name="T36" fmla="*/ 1 w 46"/>
                <a:gd name="T37" fmla="*/ 4 h 100"/>
                <a:gd name="T38" fmla="*/ 1 w 46"/>
                <a:gd name="T39" fmla="*/ 4 h 100"/>
                <a:gd name="T40" fmla="*/ 1 w 46"/>
                <a:gd name="T41" fmla="*/ 4 h 100"/>
                <a:gd name="T42" fmla="*/ 0 w 46"/>
                <a:gd name="T43" fmla="*/ 4 h 100"/>
                <a:gd name="T44" fmla="*/ 0 w 46"/>
                <a:gd name="T45" fmla="*/ 3 h 100"/>
                <a:gd name="T46" fmla="*/ 1 w 46"/>
                <a:gd name="T47" fmla="*/ 3 h 100"/>
                <a:gd name="T48" fmla="*/ 1 w 46"/>
                <a:gd name="T49" fmla="*/ 1 h 100"/>
                <a:gd name="T50" fmla="*/ 1 w 46"/>
                <a:gd name="T51" fmla="*/ 1 h 100"/>
                <a:gd name="T52" fmla="*/ 1 w 46"/>
                <a:gd name="T53" fmla="*/ 1 h 100"/>
                <a:gd name="T54" fmla="*/ 1 w 46"/>
                <a:gd name="T55" fmla="*/ 1 h 100"/>
                <a:gd name="T56" fmla="*/ 1 w 46"/>
                <a:gd name="T57" fmla="*/ 1 h 100"/>
                <a:gd name="T58" fmla="*/ 1 w 46"/>
                <a:gd name="T59" fmla="*/ 1 h 100"/>
                <a:gd name="T60" fmla="*/ 1 w 46"/>
                <a:gd name="T61" fmla="*/ 1 h 100"/>
                <a:gd name="T62" fmla="*/ 2 w 46"/>
                <a:gd name="T63" fmla="*/ 0 h 1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6" h="100">
                  <a:moveTo>
                    <a:pt x="34" y="0"/>
                  </a:moveTo>
                  <a:lnTo>
                    <a:pt x="39" y="0"/>
                  </a:lnTo>
                  <a:lnTo>
                    <a:pt x="32" y="23"/>
                  </a:lnTo>
                  <a:lnTo>
                    <a:pt x="46" y="23"/>
                  </a:lnTo>
                  <a:lnTo>
                    <a:pt x="46" y="26"/>
                  </a:lnTo>
                  <a:lnTo>
                    <a:pt x="29" y="26"/>
                  </a:lnTo>
                  <a:lnTo>
                    <a:pt x="15" y="79"/>
                  </a:lnTo>
                  <a:lnTo>
                    <a:pt x="14" y="83"/>
                  </a:lnTo>
                  <a:lnTo>
                    <a:pt x="14" y="92"/>
                  </a:lnTo>
                  <a:lnTo>
                    <a:pt x="15" y="92"/>
                  </a:lnTo>
                  <a:lnTo>
                    <a:pt x="19" y="89"/>
                  </a:lnTo>
                  <a:lnTo>
                    <a:pt x="20" y="89"/>
                  </a:lnTo>
                  <a:lnTo>
                    <a:pt x="25" y="85"/>
                  </a:lnTo>
                  <a:lnTo>
                    <a:pt x="28" y="80"/>
                  </a:lnTo>
                  <a:lnTo>
                    <a:pt x="29" y="82"/>
                  </a:lnTo>
                  <a:lnTo>
                    <a:pt x="26" y="88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15" y="97"/>
                  </a:lnTo>
                  <a:lnTo>
                    <a:pt x="12" y="100"/>
                  </a:lnTo>
                  <a:lnTo>
                    <a:pt x="3" y="100"/>
                  </a:lnTo>
                  <a:lnTo>
                    <a:pt x="0" y="97"/>
                  </a:lnTo>
                  <a:lnTo>
                    <a:pt x="0" y="86"/>
                  </a:lnTo>
                  <a:lnTo>
                    <a:pt x="3" y="77"/>
                  </a:lnTo>
                  <a:lnTo>
                    <a:pt x="17" y="26"/>
                  </a:lnTo>
                  <a:lnTo>
                    <a:pt x="3" y="26"/>
                  </a:lnTo>
                  <a:lnTo>
                    <a:pt x="5" y="25"/>
                  </a:lnTo>
                  <a:lnTo>
                    <a:pt x="12" y="22"/>
                  </a:lnTo>
                  <a:lnTo>
                    <a:pt x="22" y="17"/>
                  </a:lnTo>
                  <a:lnTo>
                    <a:pt x="28" y="11"/>
                  </a:lnTo>
                  <a:lnTo>
                    <a:pt x="31" y="5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029" name="Freeform 695"/>
            <p:cNvSpPr>
              <a:spLocks noEditPoints="1"/>
            </p:cNvSpPr>
            <p:nvPr/>
          </p:nvSpPr>
          <p:spPr bwMode="auto">
            <a:xfrm>
              <a:off x="4225" y="3559"/>
              <a:ext cx="41" cy="46"/>
            </a:xfrm>
            <a:custGeom>
              <a:avLst/>
              <a:gdLst>
                <a:gd name="T0" fmla="*/ 2 w 81"/>
                <a:gd name="T1" fmla="*/ 1 h 92"/>
                <a:gd name="T2" fmla="*/ 2 w 81"/>
                <a:gd name="T3" fmla="*/ 1 h 92"/>
                <a:gd name="T4" fmla="*/ 2 w 81"/>
                <a:gd name="T5" fmla="*/ 1 h 92"/>
                <a:gd name="T6" fmla="*/ 1 w 81"/>
                <a:gd name="T7" fmla="*/ 2 h 92"/>
                <a:gd name="T8" fmla="*/ 2 w 81"/>
                <a:gd name="T9" fmla="*/ 2 h 92"/>
                <a:gd name="T10" fmla="*/ 2 w 81"/>
                <a:gd name="T11" fmla="*/ 2 h 92"/>
                <a:gd name="T12" fmla="*/ 2 w 81"/>
                <a:gd name="T13" fmla="*/ 2 h 92"/>
                <a:gd name="T14" fmla="*/ 2 w 81"/>
                <a:gd name="T15" fmla="*/ 2 h 92"/>
                <a:gd name="T16" fmla="*/ 3 w 81"/>
                <a:gd name="T17" fmla="*/ 1 h 92"/>
                <a:gd name="T18" fmla="*/ 3 w 81"/>
                <a:gd name="T19" fmla="*/ 1 h 92"/>
                <a:gd name="T20" fmla="*/ 3 w 81"/>
                <a:gd name="T21" fmla="*/ 1 h 92"/>
                <a:gd name="T22" fmla="*/ 3 w 81"/>
                <a:gd name="T23" fmla="*/ 1 h 92"/>
                <a:gd name="T24" fmla="*/ 2 w 81"/>
                <a:gd name="T25" fmla="*/ 1 h 92"/>
                <a:gd name="T26" fmla="*/ 2 w 81"/>
                <a:gd name="T27" fmla="*/ 1 h 92"/>
                <a:gd name="T28" fmla="*/ 2 w 81"/>
                <a:gd name="T29" fmla="*/ 1 h 92"/>
                <a:gd name="T30" fmla="*/ 2 w 81"/>
                <a:gd name="T31" fmla="*/ 0 h 92"/>
                <a:gd name="T32" fmla="*/ 3 w 81"/>
                <a:gd name="T33" fmla="*/ 1 h 92"/>
                <a:gd name="T34" fmla="*/ 3 w 81"/>
                <a:gd name="T35" fmla="*/ 1 h 92"/>
                <a:gd name="T36" fmla="*/ 3 w 81"/>
                <a:gd name="T37" fmla="*/ 1 h 92"/>
                <a:gd name="T38" fmla="*/ 2 w 81"/>
                <a:gd name="T39" fmla="*/ 2 h 92"/>
                <a:gd name="T40" fmla="*/ 2 w 81"/>
                <a:gd name="T41" fmla="*/ 2 h 92"/>
                <a:gd name="T42" fmla="*/ 1 w 81"/>
                <a:gd name="T43" fmla="*/ 2 h 92"/>
                <a:gd name="T44" fmla="*/ 1 w 81"/>
                <a:gd name="T45" fmla="*/ 3 h 92"/>
                <a:gd name="T46" fmla="*/ 1 w 81"/>
                <a:gd name="T47" fmla="*/ 3 h 92"/>
                <a:gd name="T48" fmla="*/ 1 w 81"/>
                <a:gd name="T49" fmla="*/ 3 h 92"/>
                <a:gd name="T50" fmla="*/ 1 w 81"/>
                <a:gd name="T51" fmla="*/ 3 h 92"/>
                <a:gd name="T52" fmla="*/ 0 w 81"/>
                <a:gd name="T53" fmla="*/ 3 h 92"/>
                <a:gd name="T54" fmla="*/ 1 w 81"/>
                <a:gd name="T55" fmla="*/ 3 h 92"/>
                <a:gd name="T56" fmla="*/ 1 w 81"/>
                <a:gd name="T57" fmla="*/ 3 h 92"/>
                <a:gd name="T58" fmla="*/ 1 w 81"/>
                <a:gd name="T59" fmla="*/ 3 h 92"/>
                <a:gd name="T60" fmla="*/ 1 w 81"/>
                <a:gd name="T61" fmla="*/ 1 h 92"/>
                <a:gd name="T62" fmla="*/ 1 w 81"/>
                <a:gd name="T63" fmla="*/ 1 h 92"/>
                <a:gd name="T64" fmla="*/ 1 w 81"/>
                <a:gd name="T65" fmla="*/ 1 h 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1" h="92">
                  <a:moveTo>
                    <a:pt x="61" y="5"/>
                  </a:moveTo>
                  <a:lnTo>
                    <a:pt x="55" y="6"/>
                  </a:lnTo>
                  <a:lnTo>
                    <a:pt x="50" y="9"/>
                  </a:lnTo>
                  <a:lnTo>
                    <a:pt x="41" y="18"/>
                  </a:lnTo>
                  <a:lnTo>
                    <a:pt x="38" y="23"/>
                  </a:lnTo>
                  <a:lnTo>
                    <a:pt x="36" y="29"/>
                  </a:lnTo>
                  <a:lnTo>
                    <a:pt x="35" y="34"/>
                  </a:lnTo>
                  <a:lnTo>
                    <a:pt x="29" y="54"/>
                  </a:lnTo>
                  <a:lnTo>
                    <a:pt x="32" y="57"/>
                  </a:lnTo>
                  <a:lnTo>
                    <a:pt x="36" y="60"/>
                  </a:lnTo>
                  <a:lnTo>
                    <a:pt x="44" y="60"/>
                  </a:lnTo>
                  <a:lnTo>
                    <a:pt x="49" y="58"/>
                  </a:lnTo>
                  <a:lnTo>
                    <a:pt x="53" y="54"/>
                  </a:lnTo>
                  <a:lnTo>
                    <a:pt x="55" y="51"/>
                  </a:lnTo>
                  <a:lnTo>
                    <a:pt x="60" y="46"/>
                  </a:lnTo>
                  <a:lnTo>
                    <a:pt x="61" y="43"/>
                  </a:lnTo>
                  <a:lnTo>
                    <a:pt x="64" y="40"/>
                  </a:lnTo>
                  <a:lnTo>
                    <a:pt x="67" y="31"/>
                  </a:lnTo>
                  <a:lnTo>
                    <a:pt x="69" y="23"/>
                  </a:lnTo>
                  <a:lnTo>
                    <a:pt x="70" y="17"/>
                  </a:lnTo>
                  <a:lnTo>
                    <a:pt x="69" y="12"/>
                  </a:lnTo>
                  <a:lnTo>
                    <a:pt x="69" y="11"/>
                  </a:lnTo>
                  <a:lnTo>
                    <a:pt x="67" y="8"/>
                  </a:lnTo>
                  <a:lnTo>
                    <a:pt x="66" y="6"/>
                  </a:lnTo>
                  <a:lnTo>
                    <a:pt x="63" y="6"/>
                  </a:lnTo>
                  <a:lnTo>
                    <a:pt x="61" y="5"/>
                  </a:lnTo>
                  <a:close/>
                  <a:moveTo>
                    <a:pt x="44" y="0"/>
                  </a:moveTo>
                  <a:lnTo>
                    <a:pt x="40" y="15"/>
                  </a:lnTo>
                  <a:lnTo>
                    <a:pt x="49" y="6"/>
                  </a:lnTo>
                  <a:lnTo>
                    <a:pt x="53" y="3"/>
                  </a:lnTo>
                  <a:lnTo>
                    <a:pt x="58" y="1"/>
                  </a:lnTo>
                  <a:lnTo>
                    <a:pt x="61" y="0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0" y="8"/>
                  </a:lnTo>
                  <a:lnTo>
                    <a:pt x="81" y="11"/>
                  </a:lnTo>
                  <a:lnTo>
                    <a:pt x="81" y="17"/>
                  </a:lnTo>
                  <a:lnTo>
                    <a:pt x="78" y="32"/>
                  </a:lnTo>
                  <a:lnTo>
                    <a:pt x="69" y="48"/>
                  </a:lnTo>
                  <a:lnTo>
                    <a:pt x="60" y="55"/>
                  </a:lnTo>
                  <a:lnTo>
                    <a:pt x="50" y="61"/>
                  </a:lnTo>
                  <a:lnTo>
                    <a:pt x="40" y="63"/>
                  </a:lnTo>
                  <a:lnTo>
                    <a:pt x="32" y="63"/>
                  </a:lnTo>
                  <a:lnTo>
                    <a:pt x="30" y="61"/>
                  </a:lnTo>
                  <a:lnTo>
                    <a:pt x="27" y="60"/>
                  </a:lnTo>
                  <a:lnTo>
                    <a:pt x="23" y="77"/>
                  </a:lnTo>
                  <a:lnTo>
                    <a:pt x="21" y="80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3" y="88"/>
                  </a:lnTo>
                  <a:lnTo>
                    <a:pt x="24" y="89"/>
                  </a:lnTo>
                  <a:lnTo>
                    <a:pt x="30" y="89"/>
                  </a:lnTo>
                  <a:lnTo>
                    <a:pt x="30" y="92"/>
                  </a:lnTo>
                  <a:lnTo>
                    <a:pt x="0" y="92"/>
                  </a:lnTo>
                  <a:lnTo>
                    <a:pt x="0" y="89"/>
                  </a:lnTo>
                  <a:lnTo>
                    <a:pt x="4" y="88"/>
                  </a:lnTo>
                  <a:lnTo>
                    <a:pt x="7" y="86"/>
                  </a:lnTo>
                  <a:lnTo>
                    <a:pt x="9" y="84"/>
                  </a:lnTo>
                  <a:lnTo>
                    <a:pt x="10" y="81"/>
                  </a:lnTo>
                  <a:lnTo>
                    <a:pt x="12" y="75"/>
                  </a:lnTo>
                  <a:lnTo>
                    <a:pt x="29" y="15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030" name="Freeform 696"/>
            <p:cNvSpPr>
              <a:spLocks noEditPoints="1"/>
            </p:cNvSpPr>
            <p:nvPr/>
          </p:nvSpPr>
          <p:spPr bwMode="auto">
            <a:xfrm>
              <a:off x="4263" y="3543"/>
              <a:ext cx="42" cy="47"/>
            </a:xfrm>
            <a:custGeom>
              <a:avLst/>
              <a:gdLst>
                <a:gd name="T0" fmla="*/ 2 w 85"/>
                <a:gd name="T1" fmla="*/ 1 h 93"/>
                <a:gd name="T2" fmla="*/ 1 w 85"/>
                <a:gd name="T3" fmla="*/ 2 h 93"/>
                <a:gd name="T4" fmla="*/ 1 w 85"/>
                <a:gd name="T5" fmla="*/ 2 h 93"/>
                <a:gd name="T6" fmla="*/ 2 w 85"/>
                <a:gd name="T7" fmla="*/ 1 h 93"/>
                <a:gd name="T8" fmla="*/ 2 w 85"/>
                <a:gd name="T9" fmla="*/ 0 h 93"/>
                <a:gd name="T10" fmla="*/ 2 w 85"/>
                <a:gd name="T11" fmla="*/ 0 h 93"/>
                <a:gd name="T12" fmla="*/ 2 w 85"/>
                <a:gd name="T13" fmla="*/ 3 h 93"/>
                <a:gd name="T14" fmla="*/ 2 w 85"/>
                <a:gd name="T15" fmla="*/ 3 h 93"/>
                <a:gd name="T16" fmla="*/ 2 w 85"/>
                <a:gd name="T17" fmla="*/ 3 h 93"/>
                <a:gd name="T18" fmla="*/ 2 w 85"/>
                <a:gd name="T19" fmla="*/ 3 h 93"/>
                <a:gd name="T20" fmla="*/ 2 w 85"/>
                <a:gd name="T21" fmla="*/ 3 h 93"/>
                <a:gd name="T22" fmla="*/ 2 w 85"/>
                <a:gd name="T23" fmla="*/ 3 h 93"/>
                <a:gd name="T24" fmla="*/ 2 w 85"/>
                <a:gd name="T25" fmla="*/ 3 h 93"/>
                <a:gd name="T26" fmla="*/ 1 w 85"/>
                <a:gd name="T27" fmla="*/ 3 h 93"/>
                <a:gd name="T28" fmla="*/ 1 w 85"/>
                <a:gd name="T29" fmla="*/ 3 h 93"/>
                <a:gd name="T30" fmla="*/ 1 w 85"/>
                <a:gd name="T31" fmla="*/ 3 h 93"/>
                <a:gd name="T32" fmla="*/ 1 w 85"/>
                <a:gd name="T33" fmla="*/ 3 h 93"/>
                <a:gd name="T34" fmla="*/ 1 w 85"/>
                <a:gd name="T35" fmla="*/ 3 h 93"/>
                <a:gd name="T36" fmla="*/ 1 w 85"/>
                <a:gd name="T37" fmla="*/ 3 h 93"/>
                <a:gd name="T38" fmla="*/ 1 w 85"/>
                <a:gd name="T39" fmla="*/ 3 h 93"/>
                <a:gd name="T40" fmla="*/ 1 w 85"/>
                <a:gd name="T41" fmla="*/ 2 h 93"/>
                <a:gd name="T42" fmla="*/ 1 w 85"/>
                <a:gd name="T43" fmla="*/ 2 h 93"/>
                <a:gd name="T44" fmla="*/ 0 w 85"/>
                <a:gd name="T45" fmla="*/ 3 h 93"/>
                <a:gd name="T46" fmla="*/ 0 w 85"/>
                <a:gd name="T47" fmla="*/ 3 h 93"/>
                <a:gd name="T48" fmla="*/ 0 w 85"/>
                <a:gd name="T49" fmla="*/ 3 h 93"/>
                <a:gd name="T50" fmla="*/ 0 w 85"/>
                <a:gd name="T51" fmla="*/ 3 h 93"/>
                <a:gd name="T52" fmla="*/ 0 w 85"/>
                <a:gd name="T53" fmla="*/ 3 h 93"/>
                <a:gd name="T54" fmla="*/ 0 w 85"/>
                <a:gd name="T55" fmla="*/ 3 h 93"/>
                <a:gd name="T56" fmla="*/ 0 w 85"/>
                <a:gd name="T57" fmla="*/ 3 h 93"/>
                <a:gd name="T58" fmla="*/ 0 w 85"/>
                <a:gd name="T59" fmla="*/ 3 h 93"/>
                <a:gd name="T60" fmla="*/ 0 w 85"/>
                <a:gd name="T61" fmla="*/ 3 h 93"/>
                <a:gd name="T62" fmla="*/ 0 w 85"/>
                <a:gd name="T63" fmla="*/ 3 h 93"/>
                <a:gd name="T64" fmla="*/ 0 w 85"/>
                <a:gd name="T65" fmla="*/ 3 h 93"/>
                <a:gd name="T66" fmla="*/ 0 w 85"/>
                <a:gd name="T67" fmla="*/ 3 h 93"/>
                <a:gd name="T68" fmla="*/ 0 w 85"/>
                <a:gd name="T69" fmla="*/ 3 h 93"/>
                <a:gd name="T70" fmla="*/ 0 w 85"/>
                <a:gd name="T71" fmla="*/ 3 h 93"/>
                <a:gd name="T72" fmla="*/ 0 w 85"/>
                <a:gd name="T73" fmla="*/ 3 h 93"/>
                <a:gd name="T74" fmla="*/ 0 w 85"/>
                <a:gd name="T75" fmla="*/ 3 h 93"/>
                <a:gd name="T76" fmla="*/ 0 w 85"/>
                <a:gd name="T77" fmla="*/ 3 h 93"/>
                <a:gd name="T78" fmla="*/ 2 w 85"/>
                <a:gd name="T79" fmla="*/ 0 h 9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85" h="93">
                  <a:moveTo>
                    <a:pt x="66" y="21"/>
                  </a:moveTo>
                  <a:lnTo>
                    <a:pt x="38" y="58"/>
                  </a:lnTo>
                  <a:lnTo>
                    <a:pt x="63" y="58"/>
                  </a:lnTo>
                  <a:lnTo>
                    <a:pt x="66" y="21"/>
                  </a:lnTo>
                  <a:close/>
                  <a:moveTo>
                    <a:pt x="77" y="0"/>
                  </a:moveTo>
                  <a:lnTo>
                    <a:pt x="80" y="0"/>
                  </a:lnTo>
                  <a:lnTo>
                    <a:pt x="72" y="76"/>
                  </a:lnTo>
                  <a:lnTo>
                    <a:pt x="72" y="86"/>
                  </a:lnTo>
                  <a:lnTo>
                    <a:pt x="75" y="89"/>
                  </a:lnTo>
                  <a:lnTo>
                    <a:pt x="77" y="89"/>
                  </a:lnTo>
                  <a:lnTo>
                    <a:pt x="78" y="90"/>
                  </a:lnTo>
                  <a:lnTo>
                    <a:pt x="85" y="90"/>
                  </a:lnTo>
                  <a:lnTo>
                    <a:pt x="83" y="93"/>
                  </a:lnTo>
                  <a:lnTo>
                    <a:pt x="46" y="93"/>
                  </a:lnTo>
                  <a:lnTo>
                    <a:pt x="48" y="90"/>
                  </a:lnTo>
                  <a:lnTo>
                    <a:pt x="55" y="90"/>
                  </a:lnTo>
                  <a:lnTo>
                    <a:pt x="58" y="87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62" y="75"/>
                  </a:lnTo>
                  <a:lnTo>
                    <a:pt x="63" y="63"/>
                  </a:lnTo>
                  <a:lnTo>
                    <a:pt x="35" y="63"/>
                  </a:lnTo>
                  <a:lnTo>
                    <a:pt x="26" y="76"/>
                  </a:lnTo>
                  <a:lnTo>
                    <a:pt x="25" y="78"/>
                  </a:lnTo>
                  <a:lnTo>
                    <a:pt x="23" y="81"/>
                  </a:lnTo>
                  <a:lnTo>
                    <a:pt x="21" y="81"/>
                  </a:lnTo>
                  <a:lnTo>
                    <a:pt x="21" y="84"/>
                  </a:lnTo>
                  <a:lnTo>
                    <a:pt x="20" y="84"/>
                  </a:lnTo>
                  <a:lnTo>
                    <a:pt x="21" y="87"/>
                  </a:lnTo>
                  <a:lnTo>
                    <a:pt x="21" y="89"/>
                  </a:lnTo>
                  <a:lnTo>
                    <a:pt x="23" y="90"/>
                  </a:lnTo>
                  <a:lnTo>
                    <a:pt x="28" y="90"/>
                  </a:lnTo>
                  <a:lnTo>
                    <a:pt x="28" y="93"/>
                  </a:lnTo>
                  <a:lnTo>
                    <a:pt x="0" y="93"/>
                  </a:lnTo>
                  <a:lnTo>
                    <a:pt x="1" y="90"/>
                  </a:lnTo>
                  <a:lnTo>
                    <a:pt x="5" y="90"/>
                  </a:lnTo>
                  <a:lnTo>
                    <a:pt x="11" y="87"/>
                  </a:lnTo>
                  <a:lnTo>
                    <a:pt x="18" y="80"/>
                  </a:lnTo>
                  <a:lnTo>
                    <a:pt x="21" y="7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031" name="Line 697"/>
            <p:cNvSpPr>
              <a:spLocks noChangeShapeType="1"/>
            </p:cNvSpPr>
            <p:nvPr/>
          </p:nvSpPr>
          <p:spPr bwMode="auto">
            <a:xfrm flipH="1">
              <a:off x="4555" y="3418"/>
              <a:ext cx="124" cy="28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32" name="Line 698"/>
            <p:cNvSpPr>
              <a:spLocks noChangeShapeType="1"/>
            </p:cNvSpPr>
            <p:nvPr/>
          </p:nvSpPr>
          <p:spPr bwMode="auto">
            <a:xfrm>
              <a:off x="4555" y="3446"/>
              <a:ext cx="1" cy="1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33" name="Line 699"/>
            <p:cNvSpPr>
              <a:spLocks noChangeShapeType="1"/>
            </p:cNvSpPr>
            <p:nvPr/>
          </p:nvSpPr>
          <p:spPr bwMode="auto">
            <a:xfrm flipH="1">
              <a:off x="4556" y="3409"/>
              <a:ext cx="48" cy="38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34" name="Line 700"/>
            <p:cNvSpPr>
              <a:spLocks noChangeShapeType="1"/>
            </p:cNvSpPr>
            <p:nvPr/>
          </p:nvSpPr>
          <p:spPr bwMode="auto">
            <a:xfrm>
              <a:off x="4556" y="3447"/>
              <a:ext cx="60" cy="4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9035" name="Group 936"/>
            <p:cNvGrpSpPr>
              <a:grpSpLocks/>
            </p:cNvGrpSpPr>
            <p:nvPr/>
          </p:nvGrpSpPr>
          <p:grpSpPr bwMode="auto">
            <a:xfrm>
              <a:off x="4203" y="3389"/>
              <a:ext cx="509" cy="400"/>
              <a:chOff x="4203" y="3389"/>
              <a:chExt cx="509" cy="400"/>
            </a:xfrm>
          </p:grpSpPr>
          <p:sp>
            <p:nvSpPr>
              <p:cNvPr id="19036" name="Freeform 355"/>
              <p:cNvSpPr>
                <a:spLocks/>
              </p:cNvSpPr>
              <p:nvPr/>
            </p:nvSpPr>
            <p:spPr bwMode="auto">
              <a:xfrm>
                <a:off x="4433" y="3389"/>
                <a:ext cx="119" cy="197"/>
              </a:xfrm>
              <a:custGeom>
                <a:avLst/>
                <a:gdLst>
                  <a:gd name="T0" fmla="*/ 3 w 239"/>
                  <a:gd name="T1" fmla="*/ 1 h 394"/>
                  <a:gd name="T2" fmla="*/ 3 w 239"/>
                  <a:gd name="T3" fmla="*/ 1 h 394"/>
                  <a:gd name="T4" fmla="*/ 4 w 239"/>
                  <a:gd name="T5" fmla="*/ 1 h 394"/>
                  <a:gd name="T6" fmla="*/ 4 w 239"/>
                  <a:gd name="T7" fmla="*/ 2 h 394"/>
                  <a:gd name="T8" fmla="*/ 4 w 239"/>
                  <a:gd name="T9" fmla="*/ 4 h 394"/>
                  <a:gd name="T10" fmla="*/ 5 w 239"/>
                  <a:gd name="T11" fmla="*/ 4 h 394"/>
                  <a:gd name="T12" fmla="*/ 5 w 239"/>
                  <a:gd name="T13" fmla="*/ 7 h 394"/>
                  <a:gd name="T14" fmla="*/ 5 w 239"/>
                  <a:gd name="T15" fmla="*/ 8 h 394"/>
                  <a:gd name="T16" fmla="*/ 6 w 239"/>
                  <a:gd name="T17" fmla="*/ 10 h 394"/>
                  <a:gd name="T18" fmla="*/ 7 w 239"/>
                  <a:gd name="T19" fmla="*/ 11 h 394"/>
                  <a:gd name="T20" fmla="*/ 6 w 239"/>
                  <a:gd name="T21" fmla="*/ 11 h 394"/>
                  <a:gd name="T22" fmla="*/ 5 w 239"/>
                  <a:gd name="T23" fmla="*/ 10 h 394"/>
                  <a:gd name="T24" fmla="*/ 5 w 239"/>
                  <a:gd name="T25" fmla="*/ 10 h 394"/>
                  <a:gd name="T26" fmla="*/ 4 w 239"/>
                  <a:gd name="T27" fmla="*/ 8 h 394"/>
                  <a:gd name="T28" fmla="*/ 4 w 239"/>
                  <a:gd name="T29" fmla="*/ 8 h 394"/>
                  <a:gd name="T30" fmla="*/ 4 w 239"/>
                  <a:gd name="T31" fmla="*/ 6 h 394"/>
                  <a:gd name="T32" fmla="*/ 3 w 239"/>
                  <a:gd name="T33" fmla="*/ 4 h 394"/>
                  <a:gd name="T34" fmla="*/ 3 w 239"/>
                  <a:gd name="T35" fmla="*/ 2 h 394"/>
                  <a:gd name="T36" fmla="*/ 3 w 239"/>
                  <a:gd name="T37" fmla="*/ 2 h 394"/>
                  <a:gd name="T38" fmla="*/ 3 w 239"/>
                  <a:gd name="T39" fmla="*/ 2 h 394"/>
                  <a:gd name="T40" fmla="*/ 2 w 239"/>
                  <a:gd name="T41" fmla="*/ 2 h 394"/>
                  <a:gd name="T42" fmla="*/ 2 w 239"/>
                  <a:gd name="T43" fmla="*/ 3 h 394"/>
                  <a:gd name="T44" fmla="*/ 2 w 239"/>
                  <a:gd name="T45" fmla="*/ 4 h 394"/>
                  <a:gd name="T46" fmla="*/ 2 w 239"/>
                  <a:gd name="T47" fmla="*/ 6 h 394"/>
                  <a:gd name="T48" fmla="*/ 1 w 239"/>
                  <a:gd name="T49" fmla="*/ 7 h 394"/>
                  <a:gd name="T50" fmla="*/ 1 w 239"/>
                  <a:gd name="T51" fmla="*/ 8 h 394"/>
                  <a:gd name="T52" fmla="*/ 1 w 239"/>
                  <a:gd name="T53" fmla="*/ 9 h 394"/>
                  <a:gd name="T54" fmla="*/ 1 w 239"/>
                  <a:gd name="T55" fmla="*/ 9 h 394"/>
                  <a:gd name="T56" fmla="*/ 1 w 239"/>
                  <a:gd name="T57" fmla="*/ 11 h 394"/>
                  <a:gd name="T58" fmla="*/ 1 w 239"/>
                  <a:gd name="T59" fmla="*/ 12 h 394"/>
                  <a:gd name="T60" fmla="*/ 1 w 239"/>
                  <a:gd name="T61" fmla="*/ 13 h 394"/>
                  <a:gd name="T62" fmla="*/ 0 w 239"/>
                  <a:gd name="T63" fmla="*/ 13 h 394"/>
                  <a:gd name="T64" fmla="*/ 0 w 239"/>
                  <a:gd name="T65" fmla="*/ 12 h 394"/>
                  <a:gd name="T66" fmla="*/ 0 w 239"/>
                  <a:gd name="T67" fmla="*/ 11 h 394"/>
                  <a:gd name="T68" fmla="*/ 0 w 239"/>
                  <a:gd name="T69" fmla="*/ 9 h 394"/>
                  <a:gd name="T70" fmla="*/ 0 w 239"/>
                  <a:gd name="T71" fmla="*/ 8 h 394"/>
                  <a:gd name="T72" fmla="*/ 0 w 239"/>
                  <a:gd name="T73" fmla="*/ 7 h 394"/>
                  <a:gd name="T74" fmla="*/ 0 w 239"/>
                  <a:gd name="T75" fmla="*/ 6 h 394"/>
                  <a:gd name="T76" fmla="*/ 1 w 239"/>
                  <a:gd name="T77" fmla="*/ 5 h 394"/>
                  <a:gd name="T78" fmla="*/ 1 w 239"/>
                  <a:gd name="T79" fmla="*/ 4 h 394"/>
                  <a:gd name="T80" fmla="*/ 1 w 239"/>
                  <a:gd name="T81" fmla="*/ 3 h 394"/>
                  <a:gd name="T82" fmla="*/ 1 w 239"/>
                  <a:gd name="T83" fmla="*/ 2 h 394"/>
                  <a:gd name="T84" fmla="*/ 2 w 239"/>
                  <a:gd name="T85" fmla="*/ 2 h 394"/>
                  <a:gd name="T86" fmla="*/ 2 w 239"/>
                  <a:gd name="T87" fmla="*/ 1 h 394"/>
                  <a:gd name="T88" fmla="*/ 2 w 239"/>
                  <a:gd name="T89" fmla="*/ 1 h 39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39" h="394">
                    <a:moveTo>
                      <a:pt x="100" y="0"/>
                    </a:moveTo>
                    <a:lnTo>
                      <a:pt x="108" y="0"/>
                    </a:lnTo>
                    <a:lnTo>
                      <a:pt x="120" y="5"/>
                    </a:lnTo>
                    <a:lnTo>
                      <a:pt x="123" y="8"/>
                    </a:lnTo>
                    <a:lnTo>
                      <a:pt x="125" y="13"/>
                    </a:lnTo>
                    <a:lnTo>
                      <a:pt x="126" y="11"/>
                    </a:lnTo>
                    <a:lnTo>
                      <a:pt x="131" y="16"/>
                    </a:lnTo>
                    <a:lnTo>
                      <a:pt x="134" y="22"/>
                    </a:lnTo>
                    <a:lnTo>
                      <a:pt x="136" y="23"/>
                    </a:lnTo>
                    <a:lnTo>
                      <a:pt x="142" y="36"/>
                    </a:lnTo>
                    <a:lnTo>
                      <a:pt x="142" y="39"/>
                    </a:lnTo>
                    <a:lnTo>
                      <a:pt x="143" y="42"/>
                    </a:lnTo>
                    <a:lnTo>
                      <a:pt x="145" y="46"/>
                    </a:lnTo>
                    <a:lnTo>
                      <a:pt x="154" y="88"/>
                    </a:lnTo>
                    <a:lnTo>
                      <a:pt x="159" y="105"/>
                    </a:lnTo>
                    <a:lnTo>
                      <a:pt x="159" y="106"/>
                    </a:lnTo>
                    <a:lnTo>
                      <a:pt x="162" y="125"/>
                    </a:lnTo>
                    <a:lnTo>
                      <a:pt x="162" y="126"/>
                    </a:lnTo>
                    <a:lnTo>
                      <a:pt x="165" y="145"/>
                    </a:lnTo>
                    <a:lnTo>
                      <a:pt x="168" y="162"/>
                    </a:lnTo>
                    <a:lnTo>
                      <a:pt x="177" y="199"/>
                    </a:lnTo>
                    <a:lnTo>
                      <a:pt x="177" y="200"/>
                    </a:lnTo>
                    <a:lnTo>
                      <a:pt x="183" y="229"/>
                    </a:lnTo>
                    <a:lnTo>
                      <a:pt x="188" y="245"/>
                    </a:lnTo>
                    <a:lnTo>
                      <a:pt x="193" y="257"/>
                    </a:lnTo>
                    <a:lnTo>
                      <a:pt x="205" y="288"/>
                    </a:lnTo>
                    <a:lnTo>
                      <a:pt x="213" y="302"/>
                    </a:lnTo>
                    <a:lnTo>
                      <a:pt x="213" y="303"/>
                    </a:lnTo>
                    <a:lnTo>
                      <a:pt x="222" y="320"/>
                    </a:lnTo>
                    <a:lnTo>
                      <a:pt x="230" y="332"/>
                    </a:lnTo>
                    <a:lnTo>
                      <a:pt x="239" y="346"/>
                    </a:lnTo>
                    <a:lnTo>
                      <a:pt x="210" y="365"/>
                    </a:lnTo>
                    <a:lnTo>
                      <a:pt x="200" y="351"/>
                    </a:lnTo>
                    <a:lnTo>
                      <a:pt x="199" y="351"/>
                    </a:lnTo>
                    <a:lnTo>
                      <a:pt x="191" y="337"/>
                    </a:lnTo>
                    <a:lnTo>
                      <a:pt x="182" y="320"/>
                    </a:lnTo>
                    <a:lnTo>
                      <a:pt x="183" y="320"/>
                    </a:lnTo>
                    <a:lnTo>
                      <a:pt x="174" y="305"/>
                    </a:lnTo>
                    <a:lnTo>
                      <a:pt x="173" y="302"/>
                    </a:lnTo>
                    <a:lnTo>
                      <a:pt x="160" y="271"/>
                    </a:lnTo>
                    <a:lnTo>
                      <a:pt x="160" y="269"/>
                    </a:lnTo>
                    <a:lnTo>
                      <a:pt x="156" y="255"/>
                    </a:lnTo>
                    <a:lnTo>
                      <a:pt x="154" y="255"/>
                    </a:lnTo>
                    <a:lnTo>
                      <a:pt x="149" y="240"/>
                    </a:lnTo>
                    <a:lnTo>
                      <a:pt x="149" y="239"/>
                    </a:lnTo>
                    <a:lnTo>
                      <a:pt x="143" y="208"/>
                    </a:lnTo>
                    <a:lnTo>
                      <a:pt x="134" y="171"/>
                    </a:lnTo>
                    <a:lnTo>
                      <a:pt x="134" y="169"/>
                    </a:lnTo>
                    <a:lnTo>
                      <a:pt x="131" y="151"/>
                    </a:lnTo>
                    <a:lnTo>
                      <a:pt x="128" y="131"/>
                    </a:lnTo>
                    <a:lnTo>
                      <a:pt x="125" y="114"/>
                    </a:lnTo>
                    <a:lnTo>
                      <a:pt x="120" y="97"/>
                    </a:lnTo>
                    <a:lnTo>
                      <a:pt x="117" y="82"/>
                    </a:lnTo>
                    <a:lnTo>
                      <a:pt x="111" y="54"/>
                    </a:lnTo>
                    <a:lnTo>
                      <a:pt x="108" y="48"/>
                    </a:lnTo>
                    <a:lnTo>
                      <a:pt x="108" y="45"/>
                    </a:lnTo>
                    <a:lnTo>
                      <a:pt x="106" y="43"/>
                    </a:lnTo>
                    <a:lnTo>
                      <a:pt x="105" y="39"/>
                    </a:lnTo>
                    <a:lnTo>
                      <a:pt x="103" y="37"/>
                    </a:lnTo>
                    <a:lnTo>
                      <a:pt x="103" y="39"/>
                    </a:lnTo>
                    <a:lnTo>
                      <a:pt x="100" y="42"/>
                    </a:lnTo>
                    <a:lnTo>
                      <a:pt x="100" y="43"/>
                    </a:lnTo>
                    <a:lnTo>
                      <a:pt x="94" y="56"/>
                    </a:lnTo>
                    <a:lnTo>
                      <a:pt x="91" y="65"/>
                    </a:lnTo>
                    <a:lnTo>
                      <a:pt x="88" y="77"/>
                    </a:lnTo>
                    <a:lnTo>
                      <a:pt x="88" y="79"/>
                    </a:lnTo>
                    <a:lnTo>
                      <a:pt x="83" y="93"/>
                    </a:lnTo>
                    <a:lnTo>
                      <a:pt x="80" y="105"/>
                    </a:lnTo>
                    <a:lnTo>
                      <a:pt x="80" y="106"/>
                    </a:lnTo>
                    <a:lnTo>
                      <a:pt x="76" y="123"/>
                    </a:lnTo>
                    <a:lnTo>
                      <a:pt x="69" y="156"/>
                    </a:lnTo>
                    <a:lnTo>
                      <a:pt x="66" y="174"/>
                    </a:lnTo>
                    <a:lnTo>
                      <a:pt x="63" y="191"/>
                    </a:lnTo>
                    <a:lnTo>
                      <a:pt x="62" y="205"/>
                    </a:lnTo>
                    <a:lnTo>
                      <a:pt x="62" y="208"/>
                    </a:lnTo>
                    <a:lnTo>
                      <a:pt x="59" y="222"/>
                    </a:lnTo>
                    <a:lnTo>
                      <a:pt x="57" y="234"/>
                    </a:lnTo>
                    <a:lnTo>
                      <a:pt x="57" y="235"/>
                    </a:lnTo>
                    <a:lnTo>
                      <a:pt x="54" y="249"/>
                    </a:lnTo>
                    <a:lnTo>
                      <a:pt x="56" y="249"/>
                    </a:lnTo>
                    <a:lnTo>
                      <a:pt x="54" y="268"/>
                    </a:lnTo>
                    <a:lnTo>
                      <a:pt x="52" y="271"/>
                    </a:lnTo>
                    <a:lnTo>
                      <a:pt x="48" y="288"/>
                    </a:lnTo>
                    <a:lnTo>
                      <a:pt x="49" y="288"/>
                    </a:lnTo>
                    <a:lnTo>
                      <a:pt x="48" y="309"/>
                    </a:lnTo>
                    <a:lnTo>
                      <a:pt x="46" y="311"/>
                    </a:lnTo>
                    <a:lnTo>
                      <a:pt x="43" y="335"/>
                    </a:lnTo>
                    <a:lnTo>
                      <a:pt x="43" y="337"/>
                    </a:lnTo>
                    <a:lnTo>
                      <a:pt x="39" y="355"/>
                    </a:lnTo>
                    <a:lnTo>
                      <a:pt x="40" y="355"/>
                    </a:lnTo>
                    <a:lnTo>
                      <a:pt x="39" y="374"/>
                    </a:lnTo>
                    <a:lnTo>
                      <a:pt x="37" y="375"/>
                    </a:lnTo>
                    <a:lnTo>
                      <a:pt x="36" y="386"/>
                    </a:lnTo>
                    <a:lnTo>
                      <a:pt x="36" y="389"/>
                    </a:lnTo>
                    <a:lnTo>
                      <a:pt x="34" y="394"/>
                    </a:lnTo>
                    <a:lnTo>
                      <a:pt x="22" y="389"/>
                    </a:lnTo>
                    <a:lnTo>
                      <a:pt x="0" y="389"/>
                    </a:lnTo>
                    <a:lnTo>
                      <a:pt x="0" y="388"/>
                    </a:lnTo>
                    <a:lnTo>
                      <a:pt x="2" y="381"/>
                    </a:lnTo>
                    <a:lnTo>
                      <a:pt x="3" y="371"/>
                    </a:lnTo>
                    <a:lnTo>
                      <a:pt x="5" y="352"/>
                    </a:lnTo>
                    <a:lnTo>
                      <a:pt x="5" y="351"/>
                    </a:lnTo>
                    <a:lnTo>
                      <a:pt x="9" y="329"/>
                    </a:lnTo>
                    <a:lnTo>
                      <a:pt x="12" y="306"/>
                    </a:lnTo>
                    <a:lnTo>
                      <a:pt x="14" y="285"/>
                    </a:lnTo>
                    <a:lnTo>
                      <a:pt x="14" y="283"/>
                    </a:lnTo>
                    <a:lnTo>
                      <a:pt x="19" y="263"/>
                    </a:lnTo>
                    <a:lnTo>
                      <a:pt x="20" y="246"/>
                    </a:lnTo>
                    <a:lnTo>
                      <a:pt x="20" y="245"/>
                    </a:lnTo>
                    <a:lnTo>
                      <a:pt x="23" y="229"/>
                    </a:lnTo>
                    <a:lnTo>
                      <a:pt x="25" y="215"/>
                    </a:lnTo>
                    <a:lnTo>
                      <a:pt x="25" y="214"/>
                    </a:lnTo>
                    <a:lnTo>
                      <a:pt x="28" y="200"/>
                    </a:lnTo>
                    <a:lnTo>
                      <a:pt x="29" y="186"/>
                    </a:lnTo>
                    <a:lnTo>
                      <a:pt x="29" y="185"/>
                    </a:lnTo>
                    <a:lnTo>
                      <a:pt x="32" y="168"/>
                    </a:lnTo>
                    <a:lnTo>
                      <a:pt x="36" y="149"/>
                    </a:lnTo>
                    <a:lnTo>
                      <a:pt x="42" y="116"/>
                    </a:lnTo>
                    <a:lnTo>
                      <a:pt x="42" y="114"/>
                    </a:lnTo>
                    <a:lnTo>
                      <a:pt x="46" y="97"/>
                    </a:lnTo>
                    <a:lnTo>
                      <a:pt x="49" y="83"/>
                    </a:lnTo>
                    <a:lnTo>
                      <a:pt x="51" y="82"/>
                    </a:lnTo>
                    <a:lnTo>
                      <a:pt x="56" y="68"/>
                    </a:lnTo>
                    <a:lnTo>
                      <a:pt x="54" y="68"/>
                    </a:lnTo>
                    <a:lnTo>
                      <a:pt x="57" y="56"/>
                    </a:lnTo>
                    <a:lnTo>
                      <a:pt x="60" y="45"/>
                    </a:lnTo>
                    <a:lnTo>
                      <a:pt x="63" y="39"/>
                    </a:lnTo>
                    <a:lnTo>
                      <a:pt x="66" y="34"/>
                    </a:lnTo>
                    <a:lnTo>
                      <a:pt x="66" y="33"/>
                    </a:lnTo>
                    <a:lnTo>
                      <a:pt x="68" y="30"/>
                    </a:lnTo>
                    <a:lnTo>
                      <a:pt x="71" y="26"/>
                    </a:lnTo>
                    <a:lnTo>
                      <a:pt x="74" y="19"/>
                    </a:lnTo>
                    <a:lnTo>
                      <a:pt x="79" y="14"/>
                    </a:lnTo>
                    <a:lnTo>
                      <a:pt x="80" y="16"/>
                    </a:lnTo>
                    <a:lnTo>
                      <a:pt x="82" y="11"/>
                    </a:lnTo>
                    <a:lnTo>
                      <a:pt x="88" y="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19037" name="Group 933"/>
              <p:cNvGrpSpPr>
                <a:grpSpLocks/>
              </p:cNvGrpSpPr>
              <p:nvPr/>
            </p:nvGrpSpPr>
            <p:grpSpPr bwMode="auto">
              <a:xfrm>
                <a:off x="4203" y="3398"/>
                <a:ext cx="509" cy="391"/>
                <a:chOff x="4203" y="3398"/>
                <a:chExt cx="509" cy="391"/>
              </a:xfrm>
            </p:grpSpPr>
            <p:sp>
              <p:nvSpPr>
                <p:cNvPr id="19038" name="Line 135"/>
                <p:cNvSpPr>
                  <a:spLocks noChangeShapeType="1"/>
                </p:cNvSpPr>
                <p:nvPr/>
              </p:nvSpPr>
              <p:spPr bwMode="auto">
                <a:xfrm flipV="1">
                  <a:off x="4371" y="3783"/>
                  <a:ext cx="3" cy="2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39" name="Line 136"/>
                <p:cNvSpPr>
                  <a:spLocks noChangeShapeType="1"/>
                </p:cNvSpPr>
                <p:nvPr/>
              </p:nvSpPr>
              <p:spPr bwMode="auto">
                <a:xfrm flipV="1">
                  <a:off x="4374" y="3779"/>
                  <a:ext cx="3" cy="4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40" name="Line 137"/>
                <p:cNvSpPr>
                  <a:spLocks noChangeShapeType="1"/>
                </p:cNvSpPr>
                <p:nvPr/>
              </p:nvSpPr>
              <p:spPr bwMode="auto">
                <a:xfrm flipV="1">
                  <a:off x="4377" y="3768"/>
                  <a:ext cx="9" cy="11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41" name="Line 138"/>
                <p:cNvSpPr>
                  <a:spLocks noChangeShapeType="1"/>
                </p:cNvSpPr>
                <p:nvPr/>
              </p:nvSpPr>
              <p:spPr bwMode="auto">
                <a:xfrm flipV="1">
                  <a:off x="4386" y="3763"/>
                  <a:ext cx="4" cy="5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42" name="Line 139"/>
                <p:cNvSpPr>
                  <a:spLocks noChangeShapeType="1"/>
                </p:cNvSpPr>
                <p:nvPr/>
              </p:nvSpPr>
              <p:spPr bwMode="auto">
                <a:xfrm flipV="1">
                  <a:off x="4390" y="3758"/>
                  <a:ext cx="3" cy="5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43" name="Line 140"/>
                <p:cNvSpPr>
                  <a:spLocks noChangeShapeType="1"/>
                </p:cNvSpPr>
                <p:nvPr/>
              </p:nvSpPr>
              <p:spPr bwMode="auto">
                <a:xfrm flipV="1">
                  <a:off x="4393" y="3753"/>
                  <a:ext cx="4" cy="5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44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4397" y="3749"/>
                  <a:ext cx="2" cy="4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45" name="Line 142"/>
                <p:cNvSpPr>
                  <a:spLocks noChangeShapeType="1"/>
                </p:cNvSpPr>
                <p:nvPr/>
              </p:nvSpPr>
              <p:spPr bwMode="auto">
                <a:xfrm flipV="1">
                  <a:off x="4399" y="3738"/>
                  <a:ext cx="5" cy="11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46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4404" y="3732"/>
                  <a:ext cx="3" cy="6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47" name="Line 144"/>
                <p:cNvSpPr>
                  <a:spLocks noChangeShapeType="1"/>
                </p:cNvSpPr>
                <p:nvPr/>
              </p:nvSpPr>
              <p:spPr bwMode="auto">
                <a:xfrm flipV="1">
                  <a:off x="4407" y="3725"/>
                  <a:ext cx="2" cy="7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48" name="Line 145"/>
                <p:cNvSpPr>
                  <a:spLocks noChangeShapeType="1"/>
                </p:cNvSpPr>
                <p:nvPr/>
              </p:nvSpPr>
              <p:spPr bwMode="auto">
                <a:xfrm flipV="1">
                  <a:off x="4409" y="3717"/>
                  <a:ext cx="3" cy="8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49" name="Line 146"/>
                <p:cNvSpPr>
                  <a:spLocks noChangeShapeType="1"/>
                </p:cNvSpPr>
                <p:nvPr/>
              </p:nvSpPr>
              <p:spPr bwMode="auto">
                <a:xfrm flipV="1">
                  <a:off x="4412" y="3710"/>
                  <a:ext cx="3" cy="7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50" name="Line 147"/>
                <p:cNvSpPr>
                  <a:spLocks noChangeShapeType="1"/>
                </p:cNvSpPr>
                <p:nvPr/>
              </p:nvSpPr>
              <p:spPr bwMode="auto">
                <a:xfrm flipV="1">
                  <a:off x="4415" y="3700"/>
                  <a:ext cx="3" cy="10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51" name="Line 148"/>
                <p:cNvSpPr>
                  <a:spLocks noChangeShapeType="1"/>
                </p:cNvSpPr>
                <p:nvPr/>
              </p:nvSpPr>
              <p:spPr bwMode="auto">
                <a:xfrm flipV="1">
                  <a:off x="4418" y="3691"/>
                  <a:ext cx="2" cy="9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52" name="Line 149"/>
                <p:cNvSpPr>
                  <a:spLocks noChangeShapeType="1"/>
                </p:cNvSpPr>
                <p:nvPr/>
              </p:nvSpPr>
              <p:spPr bwMode="auto">
                <a:xfrm flipV="1">
                  <a:off x="4420" y="3682"/>
                  <a:ext cx="3" cy="9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53" name="Line 150"/>
                <p:cNvSpPr>
                  <a:spLocks noChangeShapeType="1"/>
                </p:cNvSpPr>
                <p:nvPr/>
              </p:nvSpPr>
              <p:spPr bwMode="auto">
                <a:xfrm flipV="1">
                  <a:off x="4423" y="3673"/>
                  <a:ext cx="2" cy="9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54" name="Line 151"/>
                <p:cNvSpPr>
                  <a:spLocks noChangeShapeType="1"/>
                </p:cNvSpPr>
                <p:nvPr/>
              </p:nvSpPr>
              <p:spPr bwMode="auto">
                <a:xfrm flipV="1">
                  <a:off x="4425" y="3662"/>
                  <a:ext cx="3" cy="11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55" name="Line 152"/>
                <p:cNvSpPr>
                  <a:spLocks noChangeShapeType="1"/>
                </p:cNvSpPr>
                <p:nvPr/>
              </p:nvSpPr>
              <p:spPr bwMode="auto">
                <a:xfrm flipV="1">
                  <a:off x="4428" y="3654"/>
                  <a:ext cx="1" cy="8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56" name="Line 153"/>
                <p:cNvSpPr>
                  <a:spLocks noChangeShapeType="1"/>
                </p:cNvSpPr>
                <p:nvPr/>
              </p:nvSpPr>
              <p:spPr bwMode="auto">
                <a:xfrm flipV="1">
                  <a:off x="4429" y="3646"/>
                  <a:ext cx="1" cy="8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57" name="Line 154"/>
                <p:cNvSpPr>
                  <a:spLocks noChangeShapeType="1"/>
                </p:cNvSpPr>
                <p:nvPr/>
              </p:nvSpPr>
              <p:spPr bwMode="auto">
                <a:xfrm flipV="1">
                  <a:off x="4430" y="3637"/>
                  <a:ext cx="2" cy="9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58" name="Line 155"/>
                <p:cNvSpPr>
                  <a:spLocks noChangeShapeType="1"/>
                </p:cNvSpPr>
                <p:nvPr/>
              </p:nvSpPr>
              <p:spPr bwMode="auto">
                <a:xfrm flipV="1">
                  <a:off x="4432" y="3627"/>
                  <a:ext cx="2" cy="10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59" name="Line 156"/>
                <p:cNvSpPr>
                  <a:spLocks noChangeShapeType="1"/>
                </p:cNvSpPr>
                <p:nvPr/>
              </p:nvSpPr>
              <p:spPr bwMode="auto">
                <a:xfrm flipV="1">
                  <a:off x="4434" y="3617"/>
                  <a:ext cx="1" cy="10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60" name="Line 157"/>
                <p:cNvSpPr>
                  <a:spLocks noChangeShapeType="1"/>
                </p:cNvSpPr>
                <p:nvPr/>
              </p:nvSpPr>
              <p:spPr bwMode="auto">
                <a:xfrm flipV="1">
                  <a:off x="4435" y="3607"/>
                  <a:ext cx="2" cy="10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61" name="Line 158"/>
                <p:cNvSpPr>
                  <a:spLocks noChangeShapeType="1"/>
                </p:cNvSpPr>
                <p:nvPr/>
              </p:nvSpPr>
              <p:spPr bwMode="auto">
                <a:xfrm flipV="1">
                  <a:off x="4437" y="3596"/>
                  <a:ext cx="2" cy="11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62" name="Line 159"/>
                <p:cNvSpPr>
                  <a:spLocks noChangeShapeType="1"/>
                </p:cNvSpPr>
                <p:nvPr/>
              </p:nvSpPr>
              <p:spPr bwMode="auto">
                <a:xfrm flipV="1">
                  <a:off x="4439" y="3585"/>
                  <a:ext cx="2" cy="11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63" name="Line 160"/>
                <p:cNvSpPr>
                  <a:spLocks noChangeShapeType="1"/>
                </p:cNvSpPr>
                <p:nvPr/>
              </p:nvSpPr>
              <p:spPr bwMode="auto">
                <a:xfrm flipV="1">
                  <a:off x="4441" y="3574"/>
                  <a:ext cx="1" cy="11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64" name="Line 161"/>
                <p:cNvSpPr>
                  <a:spLocks noChangeShapeType="1"/>
                </p:cNvSpPr>
                <p:nvPr/>
              </p:nvSpPr>
              <p:spPr bwMode="auto">
                <a:xfrm flipV="1">
                  <a:off x="4442" y="3563"/>
                  <a:ext cx="2" cy="11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65" name="Line 162"/>
                <p:cNvSpPr>
                  <a:spLocks noChangeShapeType="1"/>
                </p:cNvSpPr>
                <p:nvPr/>
              </p:nvSpPr>
              <p:spPr bwMode="auto">
                <a:xfrm flipV="1">
                  <a:off x="4444" y="3553"/>
                  <a:ext cx="2" cy="10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66" name="Line 163"/>
                <p:cNvSpPr>
                  <a:spLocks noChangeShapeType="1"/>
                </p:cNvSpPr>
                <p:nvPr/>
              </p:nvSpPr>
              <p:spPr bwMode="auto">
                <a:xfrm flipV="1">
                  <a:off x="4446" y="3542"/>
                  <a:ext cx="1" cy="11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67" name="Line 164"/>
                <p:cNvSpPr>
                  <a:spLocks noChangeShapeType="1"/>
                </p:cNvSpPr>
                <p:nvPr/>
              </p:nvSpPr>
              <p:spPr bwMode="auto">
                <a:xfrm flipV="1">
                  <a:off x="4447" y="3532"/>
                  <a:ext cx="1" cy="10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68" name="Line 165"/>
                <p:cNvSpPr>
                  <a:spLocks noChangeShapeType="1"/>
                </p:cNvSpPr>
                <p:nvPr/>
              </p:nvSpPr>
              <p:spPr bwMode="auto">
                <a:xfrm flipV="1">
                  <a:off x="4448" y="3523"/>
                  <a:ext cx="2" cy="9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69" name="Line 166"/>
                <p:cNvSpPr>
                  <a:spLocks noChangeShapeType="1"/>
                </p:cNvSpPr>
                <p:nvPr/>
              </p:nvSpPr>
              <p:spPr bwMode="auto">
                <a:xfrm flipV="1">
                  <a:off x="4450" y="3514"/>
                  <a:ext cx="1" cy="9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70" name="Line 167"/>
                <p:cNvSpPr>
                  <a:spLocks noChangeShapeType="1"/>
                </p:cNvSpPr>
                <p:nvPr/>
              </p:nvSpPr>
              <p:spPr bwMode="auto">
                <a:xfrm flipV="1">
                  <a:off x="4451" y="3507"/>
                  <a:ext cx="1" cy="7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71" name="Line 168"/>
                <p:cNvSpPr>
                  <a:spLocks noChangeShapeType="1"/>
                </p:cNvSpPr>
                <p:nvPr/>
              </p:nvSpPr>
              <p:spPr bwMode="auto">
                <a:xfrm flipV="1">
                  <a:off x="4452" y="3496"/>
                  <a:ext cx="2" cy="11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72" name="Line 169"/>
                <p:cNvSpPr>
                  <a:spLocks noChangeShapeType="1"/>
                </p:cNvSpPr>
                <p:nvPr/>
              </p:nvSpPr>
              <p:spPr bwMode="auto">
                <a:xfrm flipV="1">
                  <a:off x="4454" y="3486"/>
                  <a:ext cx="1" cy="10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73" name="Line 170"/>
                <p:cNvSpPr>
                  <a:spLocks noChangeShapeType="1"/>
                </p:cNvSpPr>
                <p:nvPr/>
              </p:nvSpPr>
              <p:spPr bwMode="auto">
                <a:xfrm flipV="1">
                  <a:off x="4455" y="3458"/>
                  <a:ext cx="5" cy="28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74" name="Line 171"/>
                <p:cNvSpPr>
                  <a:spLocks noChangeShapeType="1"/>
                </p:cNvSpPr>
                <p:nvPr/>
              </p:nvSpPr>
              <p:spPr bwMode="auto">
                <a:xfrm flipV="1">
                  <a:off x="4460" y="3450"/>
                  <a:ext cx="2" cy="8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75" name="Line 172"/>
                <p:cNvSpPr>
                  <a:spLocks noChangeShapeType="1"/>
                </p:cNvSpPr>
                <p:nvPr/>
              </p:nvSpPr>
              <p:spPr bwMode="auto">
                <a:xfrm flipV="1">
                  <a:off x="4462" y="3441"/>
                  <a:ext cx="1" cy="9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76" name="Line 173"/>
                <p:cNvSpPr>
                  <a:spLocks noChangeShapeType="1"/>
                </p:cNvSpPr>
                <p:nvPr/>
              </p:nvSpPr>
              <p:spPr bwMode="auto">
                <a:xfrm flipV="1">
                  <a:off x="4463" y="3434"/>
                  <a:ext cx="2" cy="7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77" name="Line 174"/>
                <p:cNvSpPr>
                  <a:spLocks noChangeShapeType="1"/>
                </p:cNvSpPr>
                <p:nvPr/>
              </p:nvSpPr>
              <p:spPr bwMode="auto">
                <a:xfrm flipV="1">
                  <a:off x="4465" y="3428"/>
                  <a:ext cx="2" cy="6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78" name="Line 175"/>
                <p:cNvSpPr>
                  <a:spLocks noChangeShapeType="1"/>
                </p:cNvSpPr>
                <p:nvPr/>
              </p:nvSpPr>
              <p:spPr bwMode="auto">
                <a:xfrm flipV="1">
                  <a:off x="4467" y="3423"/>
                  <a:ext cx="1" cy="5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79" name="Line 176"/>
                <p:cNvSpPr>
                  <a:spLocks noChangeShapeType="1"/>
                </p:cNvSpPr>
                <p:nvPr/>
              </p:nvSpPr>
              <p:spPr bwMode="auto">
                <a:xfrm flipV="1">
                  <a:off x="4468" y="3418"/>
                  <a:ext cx="1" cy="5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80" name="Line 177"/>
                <p:cNvSpPr>
                  <a:spLocks noChangeShapeType="1"/>
                </p:cNvSpPr>
                <p:nvPr/>
              </p:nvSpPr>
              <p:spPr bwMode="auto">
                <a:xfrm flipV="1">
                  <a:off x="4469" y="3414"/>
                  <a:ext cx="3" cy="4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81" name="Line 178"/>
                <p:cNvSpPr>
                  <a:spLocks noChangeShapeType="1"/>
                </p:cNvSpPr>
                <p:nvPr/>
              </p:nvSpPr>
              <p:spPr bwMode="auto">
                <a:xfrm flipV="1">
                  <a:off x="4472" y="3411"/>
                  <a:ext cx="1" cy="3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82" name="Line 179"/>
                <p:cNvSpPr>
                  <a:spLocks noChangeShapeType="1"/>
                </p:cNvSpPr>
                <p:nvPr/>
              </p:nvSpPr>
              <p:spPr bwMode="auto">
                <a:xfrm flipV="1">
                  <a:off x="4472" y="3409"/>
                  <a:ext cx="2" cy="2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83" name="Line 180"/>
                <p:cNvSpPr>
                  <a:spLocks noChangeShapeType="1"/>
                </p:cNvSpPr>
                <p:nvPr/>
              </p:nvSpPr>
              <p:spPr bwMode="auto">
                <a:xfrm flipV="1">
                  <a:off x="4474" y="3407"/>
                  <a:ext cx="1" cy="2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84" name="Line 181"/>
                <p:cNvSpPr>
                  <a:spLocks noChangeShapeType="1"/>
                </p:cNvSpPr>
                <p:nvPr/>
              </p:nvSpPr>
              <p:spPr bwMode="auto">
                <a:xfrm flipV="1">
                  <a:off x="4474" y="3406"/>
                  <a:ext cx="1" cy="1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85" name="Line 182"/>
                <p:cNvSpPr>
                  <a:spLocks noChangeShapeType="1"/>
                </p:cNvSpPr>
                <p:nvPr/>
              </p:nvSpPr>
              <p:spPr bwMode="auto">
                <a:xfrm flipV="1">
                  <a:off x="4475" y="3405"/>
                  <a:ext cx="1" cy="1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86" name="Line 183"/>
                <p:cNvSpPr>
                  <a:spLocks noChangeShapeType="1"/>
                </p:cNvSpPr>
                <p:nvPr/>
              </p:nvSpPr>
              <p:spPr bwMode="auto">
                <a:xfrm flipV="1">
                  <a:off x="4476" y="3403"/>
                  <a:ext cx="1" cy="2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87" name="Line 184"/>
                <p:cNvSpPr>
                  <a:spLocks noChangeShapeType="1"/>
                </p:cNvSpPr>
                <p:nvPr/>
              </p:nvSpPr>
              <p:spPr bwMode="auto">
                <a:xfrm flipV="1">
                  <a:off x="4476" y="3402"/>
                  <a:ext cx="2" cy="1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88" name="Line 185"/>
                <p:cNvSpPr>
                  <a:spLocks noChangeShapeType="1"/>
                </p:cNvSpPr>
                <p:nvPr/>
              </p:nvSpPr>
              <p:spPr bwMode="auto">
                <a:xfrm flipV="1">
                  <a:off x="4478" y="3401"/>
                  <a:ext cx="1" cy="1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89" name="Line 186"/>
                <p:cNvSpPr>
                  <a:spLocks noChangeShapeType="1"/>
                </p:cNvSpPr>
                <p:nvPr/>
              </p:nvSpPr>
              <p:spPr bwMode="auto">
                <a:xfrm flipV="1">
                  <a:off x="4478" y="3398"/>
                  <a:ext cx="4" cy="3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90" name="Line 187"/>
                <p:cNvSpPr>
                  <a:spLocks noChangeShapeType="1"/>
                </p:cNvSpPr>
                <p:nvPr/>
              </p:nvSpPr>
              <p:spPr bwMode="auto">
                <a:xfrm>
                  <a:off x="4482" y="3398"/>
                  <a:ext cx="6" cy="1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91" name="Line 188"/>
                <p:cNvSpPr>
                  <a:spLocks noChangeShapeType="1"/>
                </p:cNvSpPr>
                <p:nvPr/>
              </p:nvSpPr>
              <p:spPr bwMode="auto">
                <a:xfrm>
                  <a:off x="4488" y="3398"/>
                  <a:ext cx="1" cy="1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92" name="Line 189"/>
                <p:cNvSpPr>
                  <a:spLocks noChangeShapeType="1"/>
                </p:cNvSpPr>
                <p:nvPr/>
              </p:nvSpPr>
              <p:spPr bwMode="auto">
                <a:xfrm>
                  <a:off x="4488" y="3398"/>
                  <a:ext cx="1" cy="1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93" name="Line 190"/>
                <p:cNvSpPr>
                  <a:spLocks noChangeShapeType="1"/>
                </p:cNvSpPr>
                <p:nvPr/>
              </p:nvSpPr>
              <p:spPr bwMode="auto">
                <a:xfrm>
                  <a:off x="4489" y="3399"/>
                  <a:ext cx="1" cy="1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94" name="Line 191"/>
                <p:cNvSpPr>
                  <a:spLocks noChangeShapeType="1"/>
                </p:cNvSpPr>
                <p:nvPr/>
              </p:nvSpPr>
              <p:spPr bwMode="auto">
                <a:xfrm>
                  <a:off x="4490" y="3400"/>
                  <a:ext cx="1" cy="1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95" name="Line 192"/>
                <p:cNvSpPr>
                  <a:spLocks noChangeShapeType="1"/>
                </p:cNvSpPr>
                <p:nvPr/>
              </p:nvSpPr>
              <p:spPr bwMode="auto">
                <a:xfrm>
                  <a:off x="4491" y="3401"/>
                  <a:ext cx="1" cy="1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96" name="Line 193"/>
                <p:cNvSpPr>
                  <a:spLocks noChangeShapeType="1"/>
                </p:cNvSpPr>
                <p:nvPr/>
              </p:nvSpPr>
              <p:spPr bwMode="auto">
                <a:xfrm>
                  <a:off x="4492" y="3402"/>
                  <a:ext cx="2" cy="5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97" name="Line 194"/>
                <p:cNvSpPr>
                  <a:spLocks noChangeShapeType="1"/>
                </p:cNvSpPr>
                <p:nvPr/>
              </p:nvSpPr>
              <p:spPr bwMode="auto">
                <a:xfrm>
                  <a:off x="4494" y="3407"/>
                  <a:ext cx="2" cy="7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98" name="Line 195"/>
                <p:cNvSpPr>
                  <a:spLocks noChangeShapeType="1"/>
                </p:cNvSpPr>
                <p:nvPr/>
              </p:nvSpPr>
              <p:spPr bwMode="auto">
                <a:xfrm>
                  <a:off x="4496" y="3414"/>
                  <a:ext cx="2" cy="6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099" name="Line 196"/>
                <p:cNvSpPr>
                  <a:spLocks noChangeShapeType="1"/>
                </p:cNvSpPr>
                <p:nvPr/>
              </p:nvSpPr>
              <p:spPr bwMode="auto">
                <a:xfrm>
                  <a:off x="4498" y="3420"/>
                  <a:ext cx="1" cy="7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00" name="Line 197"/>
                <p:cNvSpPr>
                  <a:spLocks noChangeShapeType="1"/>
                </p:cNvSpPr>
                <p:nvPr/>
              </p:nvSpPr>
              <p:spPr bwMode="auto">
                <a:xfrm>
                  <a:off x="4499" y="3427"/>
                  <a:ext cx="3" cy="7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01" name="Line 198"/>
                <p:cNvSpPr>
                  <a:spLocks noChangeShapeType="1"/>
                </p:cNvSpPr>
                <p:nvPr/>
              </p:nvSpPr>
              <p:spPr bwMode="auto">
                <a:xfrm>
                  <a:off x="4502" y="3434"/>
                  <a:ext cx="4" cy="28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02" name="Line 199"/>
                <p:cNvSpPr>
                  <a:spLocks noChangeShapeType="1"/>
                </p:cNvSpPr>
                <p:nvPr/>
              </p:nvSpPr>
              <p:spPr bwMode="auto">
                <a:xfrm>
                  <a:off x="4506" y="3462"/>
                  <a:ext cx="3" cy="10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03" name="Line 200"/>
                <p:cNvSpPr>
                  <a:spLocks noChangeShapeType="1"/>
                </p:cNvSpPr>
                <p:nvPr/>
              </p:nvSpPr>
              <p:spPr bwMode="auto">
                <a:xfrm>
                  <a:off x="4509" y="3472"/>
                  <a:ext cx="3" cy="19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04" name="Line 201"/>
                <p:cNvSpPr>
                  <a:spLocks noChangeShapeType="1"/>
                </p:cNvSpPr>
                <p:nvPr/>
              </p:nvSpPr>
              <p:spPr bwMode="auto">
                <a:xfrm>
                  <a:off x="4512" y="3491"/>
                  <a:ext cx="1" cy="8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05" name="Line 202"/>
                <p:cNvSpPr>
                  <a:spLocks noChangeShapeType="1"/>
                </p:cNvSpPr>
                <p:nvPr/>
              </p:nvSpPr>
              <p:spPr bwMode="auto">
                <a:xfrm>
                  <a:off x="4513" y="3499"/>
                  <a:ext cx="2" cy="8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06" name="Line 203"/>
                <p:cNvSpPr>
                  <a:spLocks noChangeShapeType="1"/>
                </p:cNvSpPr>
                <p:nvPr/>
              </p:nvSpPr>
              <p:spPr bwMode="auto">
                <a:xfrm>
                  <a:off x="4515" y="3507"/>
                  <a:ext cx="2" cy="8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07" name="Line 204"/>
                <p:cNvSpPr>
                  <a:spLocks noChangeShapeType="1"/>
                </p:cNvSpPr>
                <p:nvPr/>
              </p:nvSpPr>
              <p:spPr bwMode="auto">
                <a:xfrm>
                  <a:off x="4517" y="3515"/>
                  <a:ext cx="3" cy="8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08" name="Line 205"/>
                <p:cNvSpPr>
                  <a:spLocks noChangeShapeType="1"/>
                </p:cNvSpPr>
                <p:nvPr/>
              </p:nvSpPr>
              <p:spPr bwMode="auto">
                <a:xfrm>
                  <a:off x="4520" y="3523"/>
                  <a:ext cx="5" cy="15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09" name="Line 206"/>
                <p:cNvSpPr>
                  <a:spLocks noChangeShapeType="1"/>
                </p:cNvSpPr>
                <p:nvPr/>
              </p:nvSpPr>
              <p:spPr bwMode="auto">
                <a:xfrm>
                  <a:off x="4525" y="3538"/>
                  <a:ext cx="4" cy="7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10" name="Line 207"/>
                <p:cNvSpPr>
                  <a:spLocks noChangeShapeType="1"/>
                </p:cNvSpPr>
                <p:nvPr/>
              </p:nvSpPr>
              <p:spPr bwMode="auto">
                <a:xfrm>
                  <a:off x="4529" y="3545"/>
                  <a:ext cx="3" cy="6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11" name="Line 208"/>
                <p:cNvSpPr>
                  <a:spLocks noChangeShapeType="1"/>
                </p:cNvSpPr>
                <p:nvPr/>
              </p:nvSpPr>
              <p:spPr bwMode="auto">
                <a:xfrm>
                  <a:off x="4532" y="3551"/>
                  <a:ext cx="4" cy="6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12" name="Line 209"/>
                <p:cNvSpPr>
                  <a:spLocks noChangeShapeType="1"/>
                </p:cNvSpPr>
                <p:nvPr/>
              </p:nvSpPr>
              <p:spPr bwMode="auto">
                <a:xfrm>
                  <a:off x="4536" y="3557"/>
                  <a:ext cx="5" cy="4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13" name="Line 210"/>
                <p:cNvSpPr>
                  <a:spLocks noChangeShapeType="1"/>
                </p:cNvSpPr>
                <p:nvPr/>
              </p:nvSpPr>
              <p:spPr bwMode="auto">
                <a:xfrm>
                  <a:off x="4541" y="3561"/>
                  <a:ext cx="4" cy="4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14" name="Line 211"/>
                <p:cNvSpPr>
                  <a:spLocks noChangeShapeType="1"/>
                </p:cNvSpPr>
                <p:nvPr/>
              </p:nvSpPr>
              <p:spPr bwMode="auto">
                <a:xfrm>
                  <a:off x="4545" y="3565"/>
                  <a:ext cx="6" cy="4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15" name="Line 212"/>
                <p:cNvSpPr>
                  <a:spLocks noChangeShapeType="1"/>
                </p:cNvSpPr>
                <p:nvPr/>
              </p:nvSpPr>
              <p:spPr bwMode="auto">
                <a:xfrm>
                  <a:off x="4551" y="3569"/>
                  <a:ext cx="4" cy="2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16" name="Line 213"/>
                <p:cNvSpPr>
                  <a:spLocks noChangeShapeType="1"/>
                </p:cNvSpPr>
                <p:nvPr/>
              </p:nvSpPr>
              <p:spPr bwMode="auto">
                <a:xfrm>
                  <a:off x="4555" y="3571"/>
                  <a:ext cx="6" cy="3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17" name="Line 214"/>
                <p:cNvSpPr>
                  <a:spLocks noChangeShapeType="1"/>
                </p:cNvSpPr>
                <p:nvPr/>
              </p:nvSpPr>
              <p:spPr bwMode="auto">
                <a:xfrm>
                  <a:off x="4561" y="3574"/>
                  <a:ext cx="5" cy="3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18" name="Line 215"/>
                <p:cNvSpPr>
                  <a:spLocks noChangeShapeType="1"/>
                </p:cNvSpPr>
                <p:nvPr/>
              </p:nvSpPr>
              <p:spPr bwMode="auto">
                <a:xfrm>
                  <a:off x="4566" y="3577"/>
                  <a:ext cx="13" cy="6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19" name="Line 216"/>
                <p:cNvSpPr>
                  <a:spLocks noChangeShapeType="1"/>
                </p:cNvSpPr>
                <p:nvPr/>
              </p:nvSpPr>
              <p:spPr bwMode="auto">
                <a:xfrm>
                  <a:off x="4579" y="3583"/>
                  <a:ext cx="6" cy="4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20" name="Line 217"/>
                <p:cNvSpPr>
                  <a:spLocks noChangeShapeType="1"/>
                </p:cNvSpPr>
                <p:nvPr/>
              </p:nvSpPr>
              <p:spPr bwMode="auto">
                <a:xfrm>
                  <a:off x="4585" y="3587"/>
                  <a:ext cx="7" cy="3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21" name="Line 218"/>
                <p:cNvSpPr>
                  <a:spLocks noChangeShapeType="1"/>
                </p:cNvSpPr>
                <p:nvPr/>
              </p:nvSpPr>
              <p:spPr bwMode="auto">
                <a:xfrm>
                  <a:off x="4592" y="3590"/>
                  <a:ext cx="7" cy="4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22" name="Line 219"/>
                <p:cNvSpPr>
                  <a:spLocks noChangeShapeType="1"/>
                </p:cNvSpPr>
                <p:nvPr/>
              </p:nvSpPr>
              <p:spPr bwMode="auto">
                <a:xfrm>
                  <a:off x="4599" y="3594"/>
                  <a:ext cx="6" cy="5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23" name="Line 220"/>
                <p:cNvSpPr>
                  <a:spLocks noChangeShapeType="1"/>
                </p:cNvSpPr>
                <p:nvPr/>
              </p:nvSpPr>
              <p:spPr bwMode="auto">
                <a:xfrm>
                  <a:off x="4605" y="3599"/>
                  <a:ext cx="12" cy="11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24" name="Line 221"/>
                <p:cNvSpPr>
                  <a:spLocks noChangeShapeType="1"/>
                </p:cNvSpPr>
                <p:nvPr/>
              </p:nvSpPr>
              <p:spPr bwMode="auto">
                <a:xfrm>
                  <a:off x="4617" y="3610"/>
                  <a:ext cx="5" cy="7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25" name="Line 222"/>
                <p:cNvSpPr>
                  <a:spLocks noChangeShapeType="1"/>
                </p:cNvSpPr>
                <p:nvPr/>
              </p:nvSpPr>
              <p:spPr bwMode="auto">
                <a:xfrm>
                  <a:off x="4622" y="3617"/>
                  <a:ext cx="4" cy="5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26" name="Line 223"/>
                <p:cNvSpPr>
                  <a:spLocks noChangeShapeType="1"/>
                </p:cNvSpPr>
                <p:nvPr/>
              </p:nvSpPr>
              <p:spPr bwMode="auto">
                <a:xfrm>
                  <a:off x="4626" y="3622"/>
                  <a:ext cx="4" cy="7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27" name="Line 224"/>
                <p:cNvSpPr>
                  <a:spLocks noChangeShapeType="1"/>
                </p:cNvSpPr>
                <p:nvPr/>
              </p:nvSpPr>
              <p:spPr bwMode="auto">
                <a:xfrm>
                  <a:off x="4630" y="3629"/>
                  <a:ext cx="3" cy="8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28" name="Line 225"/>
                <p:cNvSpPr>
                  <a:spLocks noChangeShapeType="1"/>
                </p:cNvSpPr>
                <p:nvPr/>
              </p:nvSpPr>
              <p:spPr bwMode="auto">
                <a:xfrm>
                  <a:off x="4633" y="3637"/>
                  <a:ext cx="5" cy="8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29" name="Line 226"/>
                <p:cNvSpPr>
                  <a:spLocks noChangeShapeType="1"/>
                </p:cNvSpPr>
                <p:nvPr/>
              </p:nvSpPr>
              <p:spPr bwMode="auto">
                <a:xfrm>
                  <a:off x="4638" y="3645"/>
                  <a:ext cx="3" cy="8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30" name="Line 227"/>
                <p:cNvSpPr>
                  <a:spLocks noChangeShapeType="1"/>
                </p:cNvSpPr>
                <p:nvPr/>
              </p:nvSpPr>
              <p:spPr bwMode="auto">
                <a:xfrm>
                  <a:off x="4641" y="3653"/>
                  <a:ext cx="4" cy="10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31" name="Line 228"/>
                <p:cNvSpPr>
                  <a:spLocks noChangeShapeType="1"/>
                </p:cNvSpPr>
                <p:nvPr/>
              </p:nvSpPr>
              <p:spPr bwMode="auto">
                <a:xfrm>
                  <a:off x="4645" y="3663"/>
                  <a:ext cx="4" cy="10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32" name="Line 229"/>
                <p:cNvSpPr>
                  <a:spLocks noChangeShapeType="1"/>
                </p:cNvSpPr>
                <p:nvPr/>
              </p:nvSpPr>
              <p:spPr bwMode="auto">
                <a:xfrm>
                  <a:off x="4649" y="3673"/>
                  <a:ext cx="3" cy="9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33" name="Line 230"/>
                <p:cNvSpPr>
                  <a:spLocks noChangeShapeType="1"/>
                </p:cNvSpPr>
                <p:nvPr/>
              </p:nvSpPr>
              <p:spPr bwMode="auto">
                <a:xfrm>
                  <a:off x="4652" y="3682"/>
                  <a:ext cx="4" cy="9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34" name="Line 231"/>
                <p:cNvSpPr>
                  <a:spLocks noChangeShapeType="1"/>
                </p:cNvSpPr>
                <p:nvPr/>
              </p:nvSpPr>
              <p:spPr bwMode="auto">
                <a:xfrm>
                  <a:off x="4656" y="3691"/>
                  <a:ext cx="3" cy="9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35" name="Line 232"/>
                <p:cNvSpPr>
                  <a:spLocks noChangeShapeType="1"/>
                </p:cNvSpPr>
                <p:nvPr/>
              </p:nvSpPr>
              <p:spPr bwMode="auto">
                <a:xfrm>
                  <a:off x="4659" y="3700"/>
                  <a:ext cx="3" cy="9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36" name="Line 233"/>
                <p:cNvSpPr>
                  <a:spLocks noChangeShapeType="1"/>
                </p:cNvSpPr>
                <p:nvPr/>
              </p:nvSpPr>
              <p:spPr bwMode="auto">
                <a:xfrm>
                  <a:off x="4662" y="3709"/>
                  <a:ext cx="2" cy="7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37" name="Line 234"/>
                <p:cNvSpPr>
                  <a:spLocks noChangeShapeType="1"/>
                </p:cNvSpPr>
                <p:nvPr/>
              </p:nvSpPr>
              <p:spPr bwMode="auto">
                <a:xfrm>
                  <a:off x="4664" y="3716"/>
                  <a:ext cx="3" cy="8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38" name="Line 235"/>
                <p:cNvSpPr>
                  <a:spLocks noChangeShapeType="1"/>
                </p:cNvSpPr>
                <p:nvPr/>
              </p:nvSpPr>
              <p:spPr bwMode="auto">
                <a:xfrm>
                  <a:off x="4667" y="3724"/>
                  <a:ext cx="3" cy="6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39" name="Line 236"/>
                <p:cNvSpPr>
                  <a:spLocks noChangeShapeType="1"/>
                </p:cNvSpPr>
                <p:nvPr/>
              </p:nvSpPr>
              <p:spPr bwMode="auto">
                <a:xfrm>
                  <a:off x="4670" y="3730"/>
                  <a:ext cx="3" cy="10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40" name="Line 237"/>
                <p:cNvSpPr>
                  <a:spLocks noChangeShapeType="1"/>
                </p:cNvSpPr>
                <p:nvPr/>
              </p:nvSpPr>
              <p:spPr bwMode="auto">
                <a:xfrm>
                  <a:off x="4673" y="3740"/>
                  <a:ext cx="4" cy="6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41" name="Line 238"/>
                <p:cNvSpPr>
                  <a:spLocks noChangeShapeType="1"/>
                </p:cNvSpPr>
                <p:nvPr/>
              </p:nvSpPr>
              <p:spPr bwMode="auto">
                <a:xfrm>
                  <a:off x="4677" y="3746"/>
                  <a:ext cx="5" cy="8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42" name="Line 239"/>
                <p:cNvSpPr>
                  <a:spLocks noChangeShapeType="1"/>
                </p:cNvSpPr>
                <p:nvPr/>
              </p:nvSpPr>
              <p:spPr bwMode="auto">
                <a:xfrm>
                  <a:off x="4682" y="3754"/>
                  <a:ext cx="5" cy="7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43" name="Line 240"/>
                <p:cNvSpPr>
                  <a:spLocks noChangeShapeType="1"/>
                </p:cNvSpPr>
                <p:nvPr/>
              </p:nvSpPr>
              <p:spPr bwMode="auto">
                <a:xfrm>
                  <a:off x="4687" y="3761"/>
                  <a:ext cx="12" cy="15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44" name="Line 241"/>
                <p:cNvSpPr>
                  <a:spLocks noChangeShapeType="1"/>
                </p:cNvSpPr>
                <p:nvPr/>
              </p:nvSpPr>
              <p:spPr bwMode="auto">
                <a:xfrm>
                  <a:off x="4699" y="3776"/>
                  <a:ext cx="13" cy="13"/>
                </a:xfrm>
                <a:prstGeom prst="line">
                  <a:avLst/>
                </a:prstGeom>
                <a:noFill/>
                <a:ln w="79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45" name="Freeform 891"/>
                <p:cNvSpPr>
                  <a:spLocks/>
                </p:cNvSpPr>
                <p:nvPr/>
              </p:nvSpPr>
              <p:spPr bwMode="auto">
                <a:xfrm>
                  <a:off x="4203" y="3511"/>
                  <a:ext cx="39" cy="39"/>
                </a:xfrm>
                <a:custGeom>
                  <a:avLst/>
                  <a:gdLst>
                    <a:gd name="T0" fmla="*/ 1 w 78"/>
                    <a:gd name="T1" fmla="*/ 0 h 78"/>
                    <a:gd name="T2" fmla="*/ 2 w 78"/>
                    <a:gd name="T3" fmla="*/ 1 h 78"/>
                    <a:gd name="T4" fmla="*/ 1 w 78"/>
                    <a:gd name="T5" fmla="*/ 1 h 78"/>
                    <a:gd name="T6" fmla="*/ 1 w 78"/>
                    <a:gd name="T7" fmla="*/ 2 h 78"/>
                    <a:gd name="T8" fmla="*/ 1 w 78"/>
                    <a:gd name="T9" fmla="*/ 3 h 78"/>
                    <a:gd name="T10" fmla="*/ 1 w 78"/>
                    <a:gd name="T11" fmla="*/ 3 h 78"/>
                    <a:gd name="T12" fmla="*/ 1 w 78"/>
                    <a:gd name="T13" fmla="*/ 3 h 78"/>
                    <a:gd name="T14" fmla="*/ 2 w 78"/>
                    <a:gd name="T15" fmla="*/ 2 h 78"/>
                    <a:gd name="T16" fmla="*/ 2 w 78"/>
                    <a:gd name="T17" fmla="*/ 2 h 78"/>
                    <a:gd name="T18" fmla="*/ 2 w 78"/>
                    <a:gd name="T19" fmla="*/ 2 h 78"/>
                    <a:gd name="T20" fmla="*/ 3 w 78"/>
                    <a:gd name="T21" fmla="*/ 1 h 78"/>
                    <a:gd name="T22" fmla="*/ 3 w 78"/>
                    <a:gd name="T23" fmla="*/ 1 h 78"/>
                    <a:gd name="T24" fmla="*/ 2 w 78"/>
                    <a:gd name="T25" fmla="*/ 2 h 78"/>
                    <a:gd name="T26" fmla="*/ 2 w 78"/>
                    <a:gd name="T27" fmla="*/ 3 h 78"/>
                    <a:gd name="T28" fmla="*/ 3 w 78"/>
                    <a:gd name="T29" fmla="*/ 3 h 78"/>
                    <a:gd name="T30" fmla="*/ 3 w 78"/>
                    <a:gd name="T31" fmla="*/ 2 h 78"/>
                    <a:gd name="T32" fmla="*/ 3 w 78"/>
                    <a:gd name="T33" fmla="*/ 2 h 78"/>
                    <a:gd name="T34" fmla="*/ 3 w 78"/>
                    <a:gd name="T35" fmla="*/ 3 h 78"/>
                    <a:gd name="T36" fmla="*/ 2 w 78"/>
                    <a:gd name="T37" fmla="*/ 3 h 78"/>
                    <a:gd name="T38" fmla="*/ 2 w 78"/>
                    <a:gd name="T39" fmla="*/ 3 h 78"/>
                    <a:gd name="T40" fmla="*/ 2 w 78"/>
                    <a:gd name="T41" fmla="*/ 3 h 78"/>
                    <a:gd name="T42" fmla="*/ 2 w 78"/>
                    <a:gd name="T43" fmla="*/ 3 h 78"/>
                    <a:gd name="T44" fmla="*/ 2 w 78"/>
                    <a:gd name="T45" fmla="*/ 3 h 78"/>
                    <a:gd name="T46" fmla="*/ 2 w 78"/>
                    <a:gd name="T47" fmla="*/ 2 h 78"/>
                    <a:gd name="T48" fmla="*/ 1 w 78"/>
                    <a:gd name="T49" fmla="*/ 3 h 78"/>
                    <a:gd name="T50" fmla="*/ 1 w 78"/>
                    <a:gd name="T51" fmla="*/ 3 h 78"/>
                    <a:gd name="T52" fmla="*/ 1 w 78"/>
                    <a:gd name="T53" fmla="*/ 3 h 78"/>
                    <a:gd name="T54" fmla="*/ 1 w 78"/>
                    <a:gd name="T55" fmla="*/ 3 h 78"/>
                    <a:gd name="T56" fmla="*/ 1 w 78"/>
                    <a:gd name="T57" fmla="*/ 2 h 78"/>
                    <a:gd name="T58" fmla="*/ 1 w 78"/>
                    <a:gd name="T59" fmla="*/ 1 h 78"/>
                    <a:gd name="T60" fmla="*/ 1 w 78"/>
                    <a:gd name="T61" fmla="*/ 1 h 78"/>
                    <a:gd name="T62" fmla="*/ 1 w 78"/>
                    <a:gd name="T63" fmla="*/ 1 h 78"/>
                    <a:gd name="T64" fmla="*/ 1 w 78"/>
                    <a:gd name="T65" fmla="*/ 1 h 78"/>
                    <a:gd name="T66" fmla="*/ 0 w 78"/>
                    <a:gd name="T67" fmla="*/ 1 h 78"/>
                    <a:gd name="T68" fmla="*/ 1 w 78"/>
                    <a:gd name="T69" fmla="*/ 1 h 78"/>
                    <a:gd name="T70" fmla="*/ 1 w 78"/>
                    <a:gd name="T71" fmla="*/ 0 h 7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8" h="78">
                      <a:moveTo>
                        <a:pt x="21" y="0"/>
                      </a:moveTo>
                      <a:lnTo>
                        <a:pt x="29" y="0"/>
                      </a:lnTo>
                      <a:lnTo>
                        <a:pt x="32" y="2"/>
                      </a:lnTo>
                      <a:lnTo>
                        <a:pt x="34" y="3"/>
                      </a:lnTo>
                      <a:lnTo>
                        <a:pt x="34" y="12"/>
                      </a:lnTo>
                      <a:lnTo>
                        <a:pt x="32" y="19"/>
                      </a:lnTo>
                      <a:lnTo>
                        <a:pt x="29" y="25"/>
                      </a:lnTo>
                      <a:lnTo>
                        <a:pt x="21" y="52"/>
                      </a:lnTo>
                      <a:lnTo>
                        <a:pt x="18" y="62"/>
                      </a:lnTo>
                      <a:lnTo>
                        <a:pt x="17" y="65"/>
                      </a:lnTo>
                      <a:lnTo>
                        <a:pt x="17" y="66"/>
                      </a:lnTo>
                      <a:lnTo>
                        <a:pt x="20" y="69"/>
                      </a:lnTo>
                      <a:lnTo>
                        <a:pt x="24" y="69"/>
                      </a:lnTo>
                      <a:lnTo>
                        <a:pt x="28" y="66"/>
                      </a:lnTo>
                      <a:lnTo>
                        <a:pt x="31" y="65"/>
                      </a:lnTo>
                      <a:lnTo>
                        <a:pt x="37" y="59"/>
                      </a:lnTo>
                      <a:lnTo>
                        <a:pt x="40" y="54"/>
                      </a:lnTo>
                      <a:lnTo>
                        <a:pt x="46" y="48"/>
                      </a:lnTo>
                      <a:lnTo>
                        <a:pt x="49" y="42"/>
                      </a:lnTo>
                      <a:lnTo>
                        <a:pt x="54" y="35"/>
                      </a:lnTo>
                      <a:lnTo>
                        <a:pt x="58" y="25"/>
                      </a:lnTo>
                      <a:lnTo>
                        <a:pt x="65" y="11"/>
                      </a:lnTo>
                      <a:lnTo>
                        <a:pt x="66" y="2"/>
                      </a:lnTo>
                      <a:lnTo>
                        <a:pt x="78" y="2"/>
                      </a:lnTo>
                      <a:lnTo>
                        <a:pt x="65" y="54"/>
                      </a:lnTo>
                      <a:lnTo>
                        <a:pt x="61" y="63"/>
                      </a:lnTo>
                      <a:lnTo>
                        <a:pt x="61" y="66"/>
                      </a:lnTo>
                      <a:lnTo>
                        <a:pt x="60" y="68"/>
                      </a:lnTo>
                      <a:lnTo>
                        <a:pt x="60" y="69"/>
                      </a:lnTo>
                      <a:lnTo>
                        <a:pt x="65" y="69"/>
                      </a:lnTo>
                      <a:lnTo>
                        <a:pt x="68" y="66"/>
                      </a:lnTo>
                      <a:lnTo>
                        <a:pt x="69" y="63"/>
                      </a:lnTo>
                      <a:lnTo>
                        <a:pt x="74" y="59"/>
                      </a:lnTo>
                      <a:lnTo>
                        <a:pt x="75" y="60"/>
                      </a:lnTo>
                      <a:lnTo>
                        <a:pt x="72" y="66"/>
                      </a:lnTo>
                      <a:lnTo>
                        <a:pt x="69" y="69"/>
                      </a:lnTo>
                      <a:lnTo>
                        <a:pt x="66" y="74"/>
                      </a:lnTo>
                      <a:lnTo>
                        <a:pt x="60" y="77"/>
                      </a:lnTo>
                      <a:lnTo>
                        <a:pt x="58" y="78"/>
                      </a:lnTo>
                      <a:lnTo>
                        <a:pt x="51" y="78"/>
                      </a:lnTo>
                      <a:lnTo>
                        <a:pt x="48" y="77"/>
                      </a:lnTo>
                      <a:lnTo>
                        <a:pt x="48" y="75"/>
                      </a:lnTo>
                      <a:lnTo>
                        <a:pt x="46" y="74"/>
                      </a:lnTo>
                      <a:lnTo>
                        <a:pt x="46" y="69"/>
                      </a:lnTo>
                      <a:lnTo>
                        <a:pt x="48" y="68"/>
                      </a:lnTo>
                      <a:lnTo>
                        <a:pt x="48" y="65"/>
                      </a:lnTo>
                      <a:lnTo>
                        <a:pt x="51" y="55"/>
                      </a:lnTo>
                      <a:lnTo>
                        <a:pt x="55" y="39"/>
                      </a:lnTo>
                      <a:lnTo>
                        <a:pt x="43" y="57"/>
                      </a:lnTo>
                      <a:lnTo>
                        <a:pt x="32" y="69"/>
                      </a:lnTo>
                      <a:lnTo>
                        <a:pt x="26" y="74"/>
                      </a:lnTo>
                      <a:lnTo>
                        <a:pt x="21" y="77"/>
                      </a:lnTo>
                      <a:lnTo>
                        <a:pt x="18" y="78"/>
                      </a:lnTo>
                      <a:lnTo>
                        <a:pt x="8" y="78"/>
                      </a:lnTo>
                      <a:lnTo>
                        <a:pt x="4" y="75"/>
                      </a:lnTo>
                      <a:lnTo>
                        <a:pt x="3" y="72"/>
                      </a:lnTo>
                      <a:lnTo>
                        <a:pt x="3" y="66"/>
                      </a:lnTo>
                      <a:lnTo>
                        <a:pt x="6" y="57"/>
                      </a:lnTo>
                      <a:lnTo>
                        <a:pt x="8" y="49"/>
                      </a:lnTo>
                      <a:lnTo>
                        <a:pt x="17" y="23"/>
                      </a:lnTo>
                      <a:lnTo>
                        <a:pt x="18" y="19"/>
                      </a:lnTo>
                      <a:lnTo>
                        <a:pt x="18" y="9"/>
                      </a:lnTo>
                      <a:lnTo>
                        <a:pt x="17" y="8"/>
                      </a:lnTo>
                      <a:lnTo>
                        <a:pt x="14" y="9"/>
                      </a:lnTo>
                      <a:lnTo>
                        <a:pt x="12" y="11"/>
                      </a:lnTo>
                      <a:lnTo>
                        <a:pt x="11" y="11"/>
                      </a:lnTo>
                      <a:lnTo>
                        <a:pt x="3" y="19"/>
                      </a:lnTo>
                      <a:lnTo>
                        <a:pt x="0" y="17"/>
                      </a:lnTo>
                      <a:lnTo>
                        <a:pt x="4" y="11"/>
                      </a:lnTo>
                      <a:lnTo>
                        <a:pt x="11" y="6"/>
                      </a:lnTo>
                      <a:lnTo>
                        <a:pt x="15" y="3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46" name="Freeform 892"/>
                <p:cNvSpPr>
                  <a:spLocks/>
                </p:cNvSpPr>
                <p:nvPr/>
              </p:nvSpPr>
              <p:spPr bwMode="auto">
                <a:xfrm>
                  <a:off x="4315" y="3490"/>
                  <a:ext cx="31" cy="77"/>
                </a:xfrm>
                <a:custGeom>
                  <a:avLst/>
                  <a:gdLst>
                    <a:gd name="T0" fmla="*/ 1 w 63"/>
                    <a:gd name="T1" fmla="*/ 0 h 153"/>
                    <a:gd name="T2" fmla="*/ 1 w 63"/>
                    <a:gd name="T3" fmla="*/ 1 h 153"/>
                    <a:gd name="T4" fmla="*/ 1 w 63"/>
                    <a:gd name="T5" fmla="*/ 1 h 153"/>
                    <a:gd name="T6" fmla="*/ 1 w 63"/>
                    <a:gd name="T7" fmla="*/ 1 h 153"/>
                    <a:gd name="T8" fmla="*/ 0 w 63"/>
                    <a:gd name="T9" fmla="*/ 2 h 153"/>
                    <a:gd name="T10" fmla="*/ 0 w 63"/>
                    <a:gd name="T11" fmla="*/ 3 h 153"/>
                    <a:gd name="T12" fmla="*/ 0 w 63"/>
                    <a:gd name="T13" fmla="*/ 3 h 153"/>
                    <a:gd name="T14" fmla="*/ 0 w 63"/>
                    <a:gd name="T15" fmla="*/ 4 h 153"/>
                    <a:gd name="T16" fmla="*/ 0 w 63"/>
                    <a:gd name="T17" fmla="*/ 4 h 153"/>
                    <a:gd name="T18" fmla="*/ 0 w 63"/>
                    <a:gd name="T19" fmla="*/ 5 h 153"/>
                    <a:gd name="T20" fmla="*/ 0 w 63"/>
                    <a:gd name="T21" fmla="*/ 5 h 153"/>
                    <a:gd name="T22" fmla="*/ 0 w 63"/>
                    <a:gd name="T23" fmla="*/ 5 h 153"/>
                    <a:gd name="T24" fmla="*/ 0 w 63"/>
                    <a:gd name="T25" fmla="*/ 5 h 153"/>
                    <a:gd name="T26" fmla="*/ 0 w 63"/>
                    <a:gd name="T27" fmla="*/ 4 h 153"/>
                    <a:gd name="T28" fmla="*/ 0 w 63"/>
                    <a:gd name="T29" fmla="*/ 4 h 153"/>
                    <a:gd name="T30" fmla="*/ 0 w 63"/>
                    <a:gd name="T31" fmla="*/ 3 h 153"/>
                    <a:gd name="T32" fmla="*/ 0 w 63"/>
                    <a:gd name="T33" fmla="*/ 2 h 153"/>
                    <a:gd name="T34" fmla="*/ 0 w 63"/>
                    <a:gd name="T35" fmla="*/ 1 h 153"/>
                    <a:gd name="T36" fmla="*/ 1 w 63"/>
                    <a:gd name="T37" fmla="*/ 0 h 15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3" h="153">
                      <a:moveTo>
                        <a:pt x="62" y="0"/>
                      </a:moveTo>
                      <a:lnTo>
                        <a:pt x="63" y="3"/>
                      </a:lnTo>
                      <a:lnTo>
                        <a:pt x="49" y="15"/>
                      </a:lnTo>
                      <a:lnTo>
                        <a:pt x="39" y="27"/>
                      </a:lnTo>
                      <a:lnTo>
                        <a:pt x="28" y="46"/>
                      </a:lnTo>
                      <a:lnTo>
                        <a:pt x="19" y="69"/>
                      </a:lnTo>
                      <a:lnTo>
                        <a:pt x="14" y="86"/>
                      </a:lnTo>
                      <a:lnTo>
                        <a:pt x="11" y="101"/>
                      </a:lnTo>
                      <a:lnTo>
                        <a:pt x="11" y="116"/>
                      </a:lnTo>
                      <a:lnTo>
                        <a:pt x="12" y="133"/>
                      </a:lnTo>
                      <a:lnTo>
                        <a:pt x="19" y="152"/>
                      </a:lnTo>
                      <a:lnTo>
                        <a:pt x="15" y="153"/>
                      </a:lnTo>
                      <a:lnTo>
                        <a:pt x="8" y="136"/>
                      </a:lnTo>
                      <a:lnTo>
                        <a:pt x="3" y="119"/>
                      </a:lnTo>
                      <a:lnTo>
                        <a:pt x="0" y="98"/>
                      </a:lnTo>
                      <a:lnTo>
                        <a:pt x="3" y="72"/>
                      </a:lnTo>
                      <a:lnTo>
                        <a:pt x="12" y="49"/>
                      </a:lnTo>
                      <a:lnTo>
                        <a:pt x="31" y="24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47" name="Freeform 893"/>
                <p:cNvSpPr>
                  <a:spLocks/>
                </p:cNvSpPr>
                <p:nvPr/>
              </p:nvSpPr>
              <p:spPr bwMode="auto">
                <a:xfrm>
                  <a:off x="4340" y="3500"/>
                  <a:ext cx="23" cy="50"/>
                </a:xfrm>
                <a:custGeom>
                  <a:avLst/>
                  <a:gdLst>
                    <a:gd name="T0" fmla="*/ 2 w 46"/>
                    <a:gd name="T1" fmla="*/ 0 h 99"/>
                    <a:gd name="T2" fmla="*/ 2 w 46"/>
                    <a:gd name="T3" fmla="*/ 0 h 99"/>
                    <a:gd name="T4" fmla="*/ 1 w 46"/>
                    <a:gd name="T5" fmla="*/ 1 h 99"/>
                    <a:gd name="T6" fmla="*/ 2 w 46"/>
                    <a:gd name="T7" fmla="*/ 1 h 99"/>
                    <a:gd name="T8" fmla="*/ 2 w 46"/>
                    <a:gd name="T9" fmla="*/ 1 h 99"/>
                    <a:gd name="T10" fmla="*/ 1 w 46"/>
                    <a:gd name="T11" fmla="*/ 1 h 99"/>
                    <a:gd name="T12" fmla="*/ 1 w 46"/>
                    <a:gd name="T13" fmla="*/ 3 h 99"/>
                    <a:gd name="T14" fmla="*/ 1 w 46"/>
                    <a:gd name="T15" fmla="*/ 3 h 99"/>
                    <a:gd name="T16" fmla="*/ 1 w 46"/>
                    <a:gd name="T17" fmla="*/ 3 h 99"/>
                    <a:gd name="T18" fmla="*/ 1 w 46"/>
                    <a:gd name="T19" fmla="*/ 3 h 99"/>
                    <a:gd name="T20" fmla="*/ 1 w 46"/>
                    <a:gd name="T21" fmla="*/ 3 h 99"/>
                    <a:gd name="T22" fmla="*/ 1 w 46"/>
                    <a:gd name="T23" fmla="*/ 3 h 99"/>
                    <a:gd name="T24" fmla="*/ 1 w 46"/>
                    <a:gd name="T25" fmla="*/ 3 h 99"/>
                    <a:gd name="T26" fmla="*/ 1 w 46"/>
                    <a:gd name="T27" fmla="*/ 3 h 99"/>
                    <a:gd name="T28" fmla="*/ 1 w 46"/>
                    <a:gd name="T29" fmla="*/ 3 h 99"/>
                    <a:gd name="T30" fmla="*/ 1 w 46"/>
                    <a:gd name="T31" fmla="*/ 3 h 99"/>
                    <a:gd name="T32" fmla="*/ 1 w 46"/>
                    <a:gd name="T33" fmla="*/ 3 h 99"/>
                    <a:gd name="T34" fmla="*/ 1 w 46"/>
                    <a:gd name="T35" fmla="*/ 3 h 99"/>
                    <a:gd name="T36" fmla="*/ 1 w 46"/>
                    <a:gd name="T37" fmla="*/ 3 h 99"/>
                    <a:gd name="T38" fmla="*/ 1 w 46"/>
                    <a:gd name="T39" fmla="*/ 3 h 99"/>
                    <a:gd name="T40" fmla="*/ 1 w 46"/>
                    <a:gd name="T41" fmla="*/ 4 h 99"/>
                    <a:gd name="T42" fmla="*/ 1 w 46"/>
                    <a:gd name="T43" fmla="*/ 4 h 99"/>
                    <a:gd name="T44" fmla="*/ 1 w 46"/>
                    <a:gd name="T45" fmla="*/ 4 h 99"/>
                    <a:gd name="T46" fmla="*/ 0 w 46"/>
                    <a:gd name="T47" fmla="*/ 3 h 99"/>
                    <a:gd name="T48" fmla="*/ 0 w 46"/>
                    <a:gd name="T49" fmla="*/ 3 h 99"/>
                    <a:gd name="T50" fmla="*/ 1 w 46"/>
                    <a:gd name="T51" fmla="*/ 3 h 99"/>
                    <a:gd name="T52" fmla="*/ 1 w 46"/>
                    <a:gd name="T53" fmla="*/ 3 h 99"/>
                    <a:gd name="T54" fmla="*/ 1 w 46"/>
                    <a:gd name="T55" fmla="*/ 3 h 99"/>
                    <a:gd name="T56" fmla="*/ 1 w 46"/>
                    <a:gd name="T57" fmla="*/ 1 h 99"/>
                    <a:gd name="T58" fmla="*/ 1 w 46"/>
                    <a:gd name="T59" fmla="*/ 1 h 99"/>
                    <a:gd name="T60" fmla="*/ 1 w 46"/>
                    <a:gd name="T61" fmla="*/ 1 h 99"/>
                    <a:gd name="T62" fmla="*/ 1 w 46"/>
                    <a:gd name="T63" fmla="*/ 1 h 99"/>
                    <a:gd name="T64" fmla="*/ 1 w 46"/>
                    <a:gd name="T65" fmla="*/ 1 h 99"/>
                    <a:gd name="T66" fmla="*/ 1 w 46"/>
                    <a:gd name="T67" fmla="*/ 1 h 99"/>
                    <a:gd name="T68" fmla="*/ 1 w 46"/>
                    <a:gd name="T69" fmla="*/ 1 h 99"/>
                    <a:gd name="T70" fmla="*/ 2 w 46"/>
                    <a:gd name="T71" fmla="*/ 0 h 9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46" h="99">
                      <a:moveTo>
                        <a:pt x="34" y="0"/>
                      </a:moveTo>
                      <a:lnTo>
                        <a:pt x="40" y="0"/>
                      </a:lnTo>
                      <a:lnTo>
                        <a:pt x="32" y="23"/>
                      </a:lnTo>
                      <a:lnTo>
                        <a:pt x="46" y="23"/>
                      </a:lnTo>
                      <a:lnTo>
                        <a:pt x="46" y="26"/>
                      </a:lnTo>
                      <a:lnTo>
                        <a:pt x="31" y="26"/>
                      </a:lnTo>
                      <a:lnTo>
                        <a:pt x="15" y="78"/>
                      </a:lnTo>
                      <a:lnTo>
                        <a:pt x="14" y="83"/>
                      </a:lnTo>
                      <a:lnTo>
                        <a:pt x="14" y="92"/>
                      </a:lnTo>
                      <a:lnTo>
                        <a:pt x="17" y="92"/>
                      </a:lnTo>
                      <a:lnTo>
                        <a:pt x="20" y="89"/>
                      </a:lnTo>
                      <a:lnTo>
                        <a:pt x="21" y="89"/>
                      </a:lnTo>
                      <a:lnTo>
                        <a:pt x="23" y="87"/>
                      </a:lnTo>
                      <a:lnTo>
                        <a:pt x="25" y="84"/>
                      </a:lnTo>
                      <a:lnTo>
                        <a:pt x="29" y="80"/>
                      </a:lnTo>
                      <a:lnTo>
                        <a:pt x="31" y="81"/>
                      </a:lnTo>
                      <a:lnTo>
                        <a:pt x="26" y="87"/>
                      </a:lnTo>
                      <a:lnTo>
                        <a:pt x="23" y="90"/>
                      </a:lnTo>
                      <a:lnTo>
                        <a:pt x="20" y="95"/>
                      </a:lnTo>
                      <a:lnTo>
                        <a:pt x="15" y="96"/>
                      </a:lnTo>
                      <a:lnTo>
                        <a:pt x="12" y="99"/>
                      </a:lnTo>
                      <a:lnTo>
                        <a:pt x="4" y="99"/>
                      </a:lnTo>
                      <a:lnTo>
                        <a:pt x="1" y="98"/>
                      </a:lnTo>
                      <a:lnTo>
                        <a:pt x="0" y="95"/>
                      </a:lnTo>
                      <a:lnTo>
                        <a:pt x="0" y="89"/>
                      </a:lnTo>
                      <a:lnTo>
                        <a:pt x="1" y="86"/>
                      </a:lnTo>
                      <a:lnTo>
                        <a:pt x="1" y="81"/>
                      </a:lnTo>
                      <a:lnTo>
                        <a:pt x="3" y="76"/>
                      </a:lnTo>
                      <a:lnTo>
                        <a:pt x="17" y="26"/>
                      </a:lnTo>
                      <a:lnTo>
                        <a:pt x="3" y="26"/>
                      </a:lnTo>
                      <a:lnTo>
                        <a:pt x="4" y="24"/>
                      </a:lnTo>
                      <a:lnTo>
                        <a:pt x="14" y="21"/>
                      </a:lnTo>
                      <a:lnTo>
                        <a:pt x="21" y="17"/>
                      </a:lnTo>
                      <a:lnTo>
                        <a:pt x="28" y="10"/>
                      </a:lnTo>
                      <a:lnTo>
                        <a:pt x="31" y="4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9148" name="Freeform 894"/>
                <p:cNvSpPr>
                  <a:spLocks/>
                </p:cNvSpPr>
                <p:nvPr/>
              </p:nvSpPr>
              <p:spPr bwMode="auto">
                <a:xfrm>
                  <a:off x="4352" y="3490"/>
                  <a:ext cx="32" cy="77"/>
                </a:xfrm>
                <a:custGeom>
                  <a:avLst/>
                  <a:gdLst>
                    <a:gd name="T0" fmla="*/ 2 w 63"/>
                    <a:gd name="T1" fmla="*/ 0 h 153"/>
                    <a:gd name="T2" fmla="*/ 2 w 63"/>
                    <a:gd name="T3" fmla="*/ 1 h 153"/>
                    <a:gd name="T4" fmla="*/ 2 w 63"/>
                    <a:gd name="T5" fmla="*/ 1 h 153"/>
                    <a:gd name="T6" fmla="*/ 2 w 63"/>
                    <a:gd name="T7" fmla="*/ 2 h 153"/>
                    <a:gd name="T8" fmla="*/ 2 w 63"/>
                    <a:gd name="T9" fmla="*/ 2 h 153"/>
                    <a:gd name="T10" fmla="*/ 2 w 63"/>
                    <a:gd name="T11" fmla="*/ 3 h 153"/>
                    <a:gd name="T12" fmla="*/ 2 w 63"/>
                    <a:gd name="T13" fmla="*/ 4 h 153"/>
                    <a:gd name="T14" fmla="*/ 1 w 63"/>
                    <a:gd name="T15" fmla="*/ 5 h 153"/>
                    <a:gd name="T16" fmla="*/ 1 w 63"/>
                    <a:gd name="T17" fmla="*/ 5 h 153"/>
                    <a:gd name="T18" fmla="*/ 0 w 63"/>
                    <a:gd name="T19" fmla="*/ 5 h 153"/>
                    <a:gd name="T20" fmla="*/ 1 w 63"/>
                    <a:gd name="T21" fmla="*/ 5 h 153"/>
                    <a:gd name="T22" fmla="*/ 1 w 63"/>
                    <a:gd name="T23" fmla="*/ 4 h 153"/>
                    <a:gd name="T24" fmla="*/ 2 w 63"/>
                    <a:gd name="T25" fmla="*/ 4 h 153"/>
                    <a:gd name="T26" fmla="*/ 2 w 63"/>
                    <a:gd name="T27" fmla="*/ 3 h 153"/>
                    <a:gd name="T28" fmla="*/ 2 w 63"/>
                    <a:gd name="T29" fmla="*/ 2 h 153"/>
                    <a:gd name="T30" fmla="*/ 2 w 63"/>
                    <a:gd name="T31" fmla="*/ 2 h 153"/>
                    <a:gd name="T32" fmla="*/ 2 w 63"/>
                    <a:gd name="T33" fmla="*/ 1 h 153"/>
                    <a:gd name="T34" fmla="*/ 2 w 63"/>
                    <a:gd name="T35" fmla="*/ 1 h 153"/>
                    <a:gd name="T36" fmla="*/ 2 w 63"/>
                    <a:gd name="T37" fmla="*/ 0 h 15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3" h="153">
                      <a:moveTo>
                        <a:pt x="47" y="0"/>
                      </a:moveTo>
                      <a:lnTo>
                        <a:pt x="55" y="17"/>
                      </a:lnTo>
                      <a:lnTo>
                        <a:pt x="60" y="32"/>
                      </a:lnTo>
                      <a:lnTo>
                        <a:pt x="61" y="44"/>
                      </a:lnTo>
                      <a:lnTo>
                        <a:pt x="63" y="55"/>
                      </a:lnTo>
                      <a:lnTo>
                        <a:pt x="60" y="81"/>
                      </a:lnTo>
                      <a:lnTo>
                        <a:pt x="50" y="104"/>
                      </a:lnTo>
                      <a:lnTo>
                        <a:pt x="30" y="130"/>
                      </a:lnTo>
                      <a:lnTo>
                        <a:pt x="1" y="153"/>
                      </a:lnTo>
                      <a:lnTo>
                        <a:pt x="0" y="152"/>
                      </a:lnTo>
                      <a:lnTo>
                        <a:pt x="13" y="139"/>
                      </a:lnTo>
                      <a:lnTo>
                        <a:pt x="26" y="126"/>
                      </a:lnTo>
                      <a:lnTo>
                        <a:pt x="36" y="107"/>
                      </a:lnTo>
                      <a:lnTo>
                        <a:pt x="44" y="84"/>
                      </a:lnTo>
                      <a:lnTo>
                        <a:pt x="50" y="60"/>
                      </a:lnTo>
                      <a:lnTo>
                        <a:pt x="52" y="37"/>
                      </a:lnTo>
                      <a:lnTo>
                        <a:pt x="50" y="20"/>
                      </a:lnTo>
                      <a:lnTo>
                        <a:pt x="44" y="1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911289" name="Group 953"/>
          <p:cNvGrpSpPr>
            <a:grpSpLocks/>
          </p:cNvGrpSpPr>
          <p:nvPr/>
        </p:nvGrpSpPr>
        <p:grpSpPr bwMode="auto">
          <a:xfrm>
            <a:off x="6588125" y="4022725"/>
            <a:ext cx="858838" cy="758825"/>
            <a:chOff x="4150" y="2534"/>
            <a:chExt cx="541" cy="478"/>
          </a:xfrm>
        </p:grpSpPr>
        <p:sp>
          <p:nvSpPr>
            <p:cNvPr id="18884" name="Line 314"/>
            <p:cNvSpPr>
              <a:spLocks noChangeShapeType="1"/>
            </p:cNvSpPr>
            <p:nvPr/>
          </p:nvSpPr>
          <p:spPr bwMode="auto">
            <a:xfrm>
              <a:off x="4431" y="2943"/>
              <a:ext cx="7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85" name="Line 315"/>
            <p:cNvSpPr>
              <a:spLocks noChangeShapeType="1"/>
            </p:cNvSpPr>
            <p:nvPr/>
          </p:nvSpPr>
          <p:spPr bwMode="auto">
            <a:xfrm>
              <a:off x="4438" y="2952"/>
              <a:ext cx="5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86" name="Line 316"/>
            <p:cNvSpPr>
              <a:spLocks noChangeShapeType="1"/>
            </p:cNvSpPr>
            <p:nvPr/>
          </p:nvSpPr>
          <p:spPr bwMode="auto">
            <a:xfrm>
              <a:off x="4443" y="2956"/>
              <a:ext cx="4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87" name="Line 317"/>
            <p:cNvSpPr>
              <a:spLocks noChangeShapeType="1"/>
            </p:cNvSpPr>
            <p:nvPr/>
          </p:nvSpPr>
          <p:spPr bwMode="auto">
            <a:xfrm>
              <a:off x="4447" y="2959"/>
              <a:ext cx="6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88" name="Line 318"/>
            <p:cNvSpPr>
              <a:spLocks noChangeShapeType="1"/>
            </p:cNvSpPr>
            <p:nvPr/>
          </p:nvSpPr>
          <p:spPr bwMode="auto">
            <a:xfrm>
              <a:off x="4453" y="2961"/>
              <a:ext cx="5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89" name="Line 319"/>
            <p:cNvSpPr>
              <a:spLocks noChangeShapeType="1"/>
            </p:cNvSpPr>
            <p:nvPr/>
          </p:nvSpPr>
          <p:spPr bwMode="auto">
            <a:xfrm>
              <a:off x="4458" y="2963"/>
              <a:ext cx="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90" name="Line 320"/>
            <p:cNvSpPr>
              <a:spLocks noChangeShapeType="1"/>
            </p:cNvSpPr>
            <p:nvPr/>
          </p:nvSpPr>
          <p:spPr bwMode="auto">
            <a:xfrm>
              <a:off x="4462" y="2964"/>
              <a:ext cx="5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91" name="Line 321"/>
            <p:cNvSpPr>
              <a:spLocks noChangeShapeType="1"/>
            </p:cNvSpPr>
            <p:nvPr/>
          </p:nvSpPr>
          <p:spPr bwMode="auto">
            <a:xfrm>
              <a:off x="4467" y="2966"/>
              <a:ext cx="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92" name="Line 322"/>
            <p:cNvSpPr>
              <a:spLocks noChangeShapeType="1"/>
            </p:cNvSpPr>
            <p:nvPr/>
          </p:nvSpPr>
          <p:spPr bwMode="auto">
            <a:xfrm>
              <a:off x="4475" y="2966"/>
              <a:ext cx="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93" name="Line 323"/>
            <p:cNvSpPr>
              <a:spLocks noChangeShapeType="1"/>
            </p:cNvSpPr>
            <p:nvPr/>
          </p:nvSpPr>
          <p:spPr bwMode="auto">
            <a:xfrm flipV="1">
              <a:off x="4479" y="2966"/>
              <a:ext cx="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94" name="Line 324"/>
            <p:cNvSpPr>
              <a:spLocks noChangeShapeType="1"/>
            </p:cNvSpPr>
            <p:nvPr/>
          </p:nvSpPr>
          <p:spPr bwMode="auto">
            <a:xfrm>
              <a:off x="4484" y="2966"/>
              <a:ext cx="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95" name="Line 325"/>
            <p:cNvSpPr>
              <a:spLocks noChangeShapeType="1"/>
            </p:cNvSpPr>
            <p:nvPr/>
          </p:nvSpPr>
          <p:spPr bwMode="auto">
            <a:xfrm flipV="1">
              <a:off x="4488" y="2964"/>
              <a:ext cx="4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96" name="Line 326"/>
            <p:cNvSpPr>
              <a:spLocks noChangeShapeType="1"/>
            </p:cNvSpPr>
            <p:nvPr/>
          </p:nvSpPr>
          <p:spPr bwMode="auto">
            <a:xfrm flipV="1">
              <a:off x="4492" y="2963"/>
              <a:ext cx="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97" name="Line 327"/>
            <p:cNvSpPr>
              <a:spLocks noChangeShapeType="1"/>
            </p:cNvSpPr>
            <p:nvPr/>
          </p:nvSpPr>
          <p:spPr bwMode="auto">
            <a:xfrm flipV="1">
              <a:off x="4496" y="2960"/>
              <a:ext cx="3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98" name="Line 328"/>
            <p:cNvSpPr>
              <a:spLocks noChangeShapeType="1"/>
            </p:cNvSpPr>
            <p:nvPr/>
          </p:nvSpPr>
          <p:spPr bwMode="auto">
            <a:xfrm flipV="1">
              <a:off x="4499" y="2953"/>
              <a:ext cx="7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99" name="Line 329"/>
            <p:cNvSpPr>
              <a:spLocks noChangeShapeType="1"/>
            </p:cNvSpPr>
            <p:nvPr/>
          </p:nvSpPr>
          <p:spPr bwMode="auto">
            <a:xfrm flipV="1">
              <a:off x="4506" y="2950"/>
              <a:ext cx="2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00" name="Line 330"/>
            <p:cNvSpPr>
              <a:spLocks noChangeShapeType="1"/>
            </p:cNvSpPr>
            <p:nvPr/>
          </p:nvSpPr>
          <p:spPr bwMode="auto">
            <a:xfrm flipV="1">
              <a:off x="4508" y="2946"/>
              <a:ext cx="3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01" name="Line 331"/>
            <p:cNvSpPr>
              <a:spLocks noChangeShapeType="1"/>
            </p:cNvSpPr>
            <p:nvPr/>
          </p:nvSpPr>
          <p:spPr bwMode="auto">
            <a:xfrm flipV="1">
              <a:off x="4511" y="2941"/>
              <a:ext cx="3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02" name="Line 242"/>
            <p:cNvSpPr>
              <a:spLocks noChangeShapeType="1"/>
            </p:cNvSpPr>
            <p:nvPr/>
          </p:nvSpPr>
          <p:spPr bwMode="auto">
            <a:xfrm>
              <a:off x="4265" y="2809"/>
              <a:ext cx="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03" name="Line 243"/>
            <p:cNvSpPr>
              <a:spLocks noChangeShapeType="1"/>
            </p:cNvSpPr>
            <p:nvPr/>
          </p:nvSpPr>
          <p:spPr bwMode="auto">
            <a:xfrm>
              <a:off x="4266" y="2809"/>
              <a:ext cx="2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04" name="Line 244"/>
            <p:cNvSpPr>
              <a:spLocks noChangeShapeType="1"/>
            </p:cNvSpPr>
            <p:nvPr/>
          </p:nvSpPr>
          <p:spPr bwMode="auto">
            <a:xfrm>
              <a:off x="4268" y="2812"/>
              <a:ext cx="12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05" name="Line 245"/>
            <p:cNvSpPr>
              <a:spLocks noChangeShapeType="1"/>
            </p:cNvSpPr>
            <p:nvPr/>
          </p:nvSpPr>
          <p:spPr bwMode="auto">
            <a:xfrm>
              <a:off x="4280" y="2826"/>
              <a:ext cx="3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06" name="Line 246"/>
            <p:cNvSpPr>
              <a:spLocks noChangeShapeType="1"/>
            </p:cNvSpPr>
            <p:nvPr/>
          </p:nvSpPr>
          <p:spPr bwMode="auto">
            <a:xfrm>
              <a:off x="4283" y="2831"/>
              <a:ext cx="2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07" name="Line 247"/>
            <p:cNvSpPr>
              <a:spLocks noChangeShapeType="1"/>
            </p:cNvSpPr>
            <p:nvPr/>
          </p:nvSpPr>
          <p:spPr bwMode="auto">
            <a:xfrm>
              <a:off x="4285" y="2836"/>
              <a:ext cx="3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08" name="Line 248"/>
            <p:cNvSpPr>
              <a:spLocks noChangeShapeType="1"/>
            </p:cNvSpPr>
            <p:nvPr/>
          </p:nvSpPr>
          <p:spPr bwMode="auto">
            <a:xfrm>
              <a:off x="4288" y="2841"/>
              <a:ext cx="3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09" name="Line 249"/>
            <p:cNvSpPr>
              <a:spLocks noChangeShapeType="1"/>
            </p:cNvSpPr>
            <p:nvPr/>
          </p:nvSpPr>
          <p:spPr bwMode="auto">
            <a:xfrm>
              <a:off x="4291" y="2847"/>
              <a:ext cx="4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10" name="Line 250"/>
            <p:cNvSpPr>
              <a:spLocks noChangeShapeType="1"/>
            </p:cNvSpPr>
            <p:nvPr/>
          </p:nvSpPr>
          <p:spPr bwMode="auto">
            <a:xfrm>
              <a:off x="4295" y="2854"/>
              <a:ext cx="3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11" name="Line 251"/>
            <p:cNvSpPr>
              <a:spLocks noChangeShapeType="1"/>
            </p:cNvSpPr>
            <p:nvPr/>
          </p:nvSpPr>
          <p:spPr bwMode="auto">
            <a:xfrm>
              <a:off x="4298" y="2860"/>
              <a:ext cx="4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12" name="Line 252"/>
            <p:cNvSpPr>
              <a:spLocks noChangeShapeType="1"/>
            </p:cNvSpPr>
            <p:nvPr/>
          </p:nvSpPr>
          <p:spPr bwMode="auto">
            <a:xfrm>
              <a:off x="4302" y="2867"/>
              <a:ext cx="3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13" name="Line 253"/>
            <p:cNvSpPr>
              <a:spLocks noChangeShapeType="1"/>
            </p:cNvSpPr>
            <p:nvPr/>
          </p:nvSpPr>
          <p:spPr bwMode="auto">
            <a:xfrm>
              <a:off x="4305" y="2873"/>
              <a:ext cx="3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14" name="Line 254"/>
            <p:cNvSpPr>
              <a:spLocks noChangeShapeType="1"/>
            </p:cNvSpPr>
            <p:nvPr/>
          </p:nvSpPr>
          <p:spPr bwMode="auto">
            <a:xfrm>
              <a:off x="4308" y="2878"/>
              <a:ext cx="4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15" name="Line 255"/>
            <p:cNvSpPr>
              <a:spLocks noChangeShapeType="1"/>
            </p:cNvSpPr>
            <p:nvPr/>
          </p:nvSpPr>
          <p:spPr bwMode="auto">
            <a:xfrm>
              <a:off x="4312" y="2884"/>
              <a:ext cx="2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16" name="Line 256"/>
            <p:cNvSpPr>
              <a:spLocks noChangeShapeType="1"/>
            </p:cNvSpPr>
            <p:nvPr/>
          </p:nvSpPr>
          <p:spPr bwMode="auto">
            <a:xfrm>
              <a:off x="4314" y="2889"/>
              <a:ext cx="4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17" name="Line 257"/>
            <p:cNvSpPr>
              <a:spLocks noChangeShapeType="1"/>
            </p:cNvSpPr>
            <p:nvPr/>
          </p:nvSpPr>
          <p:spPr bwMode="auto">
            <a:xfrm>
              <a:off x="4318" y="2894"/>
              <a:ext cx="3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18" name="Line 258"/>
            <p:cNvSpPr>
              <a:spLocks noChangeShapeType="1"/>
            </p:cNvSpPr>
            <p:nvPr/>
          </p:nvSpPr>
          <p:spPr bwMode="auto">
            <a:xfrm>
              <a:off x="4321" y="2898"/>
              <a:ext cx="6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19" name="Line 259"/>
            <p:cNvSpPr>
              <a:spLocks noChangeShapeType="1"/>
            </p:cNvSpPr>
            <p:nvPr/>
          </p:nvSpPr>
          <p:spPr bwMode="auto">
            <a:xfrm>
              <a:off x="4327" y="2904"/>
              <a:ext cx="4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20" name="Line 261"/>
            <p:cNvSpPr>
              <a:spLocks noChangeShapeType="1"/>
            </p:cNvSpPr>
            <p:nvPr/>
          </p:nvSpPr>
          <p:spPr bwMode="auto">
            <a:xfrm>
              <a:off x="4331" y="2906"/>
              <a:ext cx="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21" name="Line 262"/>
            <p:cNvSpPr>
              <a:spLocks noChangeShapeType="1"/>
            </p:cNvSpPr>
            <p:nvPr/>
          </p:nvSpPr>
          <p:spPr bwMode="auto">
            <a:xfrm flipV="1">
              <a:off x="4335" y="2904"/>
              <a:ext cx="2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22" name="Line 263"/>
            <p:cNvSpPr>
              <a:spLocks noChangeShapeType="1"/>
            </p:cNvSpPr>
            <p:nvPr/>
          </p:nvSpPr>
          <p:spPr bwMode="auto">
            <a:xfrm flipV="1">
              <a:off x="4337" y="2903"/>
              <a:ext cx="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23" name="Line 264"/>
            <p:cNvSpPr>
              <a:spLocks noChangeShapeType="1"/>
            </p:cNvSpPr>
            <p:nvPr/>
          </p:nvSpPr>
          <p:spPr bwMode="auto">
            <a:xfrm flipV="1">
              <a:off x="4339" y="2892"/>
              <a:ext cx="5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24" name="Line 265"/>
            <p:cNvSpPr>
              <a:spLocks noChangeShapeType="1"/>
            </p:cNvSpPr>
            <p:nvPr/>
          </p:nvSpPr>
          <p:spPr bwMode="auto">
            <a:xfrm flipV="1">
              <a:off x="4344" y="2887"/>
              <a:ext cx="2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25" name="Line 266"/>
            <p:cNvSpPr>
              <a:spLocks noChangeShapeType="1"/>
            </p:cNvSpPr>
            <p:nvPr/>
          </p:nvSpPr>
          <p:spPr bwMode="auto">
            <a:xfrm flipV="1">
              <a:off x="4346" y="2882"/>
              <a:ext cx="1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26" name="Line 267"/>
            <p:cNvSpPr>
              <a:spLocks noChangeShapeType="1"/>
            </p:cNvSpPr>
            <p:nvPr/>
          </p:nvSpPr>
          <p:spPr bwMode="auto">
            <a:xfrm flipV="1">
              <a:off x="4347" y="2876"/>
              <a:ext cx="2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27" name="Line 268"/>
            <p:cNvSpPr>
              <a:spLocks noChangeShapeType="1"/>
            </p:cNvSpPr>
            <p:nvPr/>
          </p:nvSpPr>
          <p:spPr bwMode="auto">
            <a:xfrm flipV="1">
              <a:off x="4349" y="2870"/>
              <a:ext cx="1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28" name="Line 269"/>
            <p:cNvSpPr>
              <a:spLocks noChangeShapeType="1"/>
            </p:cNvSpPr>
            <p:nvPr/>
          </p:nvSpPr>
          <p:spPr bwMode="auto">
            <a:xfrm flipV="1">
              <a:off x="4350" y="2864"/>
              <a:ext cx="1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29" name="Line 270"/>
            <p:cNvSpPr>
              <a:spLocks noChangeShapeType="1"/>
            </p:cNvSpPr>
            <p:nvPr/>
          </p:nvSpPr>
          <p:spPr bwMode="auto">
            <a:xfrm flipV="1">
              <a:off x="4351" y="2857"/>
              <a:ext cx="1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30" name="Line 271"/>
            <p:cNvSpPr>
              <a:spLocks noChangeShapeType="1"/>
            </p:cNvSpPr>
            <p:nvPr/>
          </p:nvSpPr>
          <p:spPr bwMode="auto">
            <a:xfrm flipV="1">
              <a:off x="4351" y="2849"/>
              <a:ext cx="2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31" name="Line 272"/>
            <p:cNvSpPr>
              <a:spLocks noChangeShapeType="1"/>
            </p:cNvSpPr>
            <p:nvPr/>
          </p:nvSpPr>
          <p:spPr bwMode="auto">
            <a:xfrm flipV="1">
              <a:off x="4353" y="2841"/>
              <a:ext cx="1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32" name="Line 273"/>
            <p:cNvSpPr>
              <a:spLocks noChangeShapeType="1"/>
            </p:cNvSpPr>
            <p:nvPr/>
          </p:nvSpPr>
          <p:spPr bwMode="auto">
            <a:xfrm flipV="1">
              <a:off x="4354" y="2833"/>
              <a:ext cx="1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33" name="Line 274"/>
            <p:cNvSpPr>
              <a:spLocks noChangeShapeType="1"/>
            </p:cNvSpPr>
            <p:nvPr/>
          </p:nvSpPr>
          <p:spPr bwMode="auto">
            <a:xfrm flipV="1">
              <a:off x="4355" y="2825"/>
              <a:ext cx="1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34" name="Line 275"/>
            <p:cNvSpPr>
              <a:spLocks noChangeShapeType="1"/>
            </p:cNvSpPr>
            <p:nvPr/>
          </p:nvSpPr>
          <p:spPr bwMode="auto">
            <a:xfrm flipV="1">
              <a:off x="4356" y="2817"/>
              <a:ext cx="1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35" name="Line 276"/>
            <p:cNvSpPr>
              <a:spLocks noChangeShapeType="1"/>
            </p:cNvSpPr>
            <p:nvPr/>
          </p:nvSpPr>
          <p:spPr bwMode="auto">
            <a:xfrm flipV="1">
              <a:off x="4357" y="2811"/>
              <a:ext cx="1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36" name="Line 277"/>
            <p:cNvSpPr>
              <a:spLocks noChangeShapeType="1"/>
            </p:cNvSpPr>
            <p:nvPr/>
          </p:nvSpPr>
          <p:spPr bwMode="auto">
            <a:xfrm flipV="1">
              <a:off x="4358" y="2804"/>
              <a:ext cx="3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37" name="Line 278"/>
            <p:cNvSpPr>
              <a:spLocks noChangeShapeType="1"/>
            </p:cNvSpPr>
            <p:nvPr/>
          </p:nvSpPr>
          <p:spPr bwMode="auto">
            <a:xfrm flipV="1">
              <a:off x="4361" y="2799"/>
              <a:ext cx="1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38" name="Line 279"/>
            <p:cNvSpPr>
              <a:spLocks noChangeShapeType="1"/>
            </p:cNvSpPr>
            <p:nvPr/>
          </p:nvSpPr>
          <p:spPr bwMode="auto">
            <a:xfrm flipV="1">
              <a:off x="4362" y="2794"/>
              <a:ext cx="2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39" name="Line 280"/>
            <p:cNvSpPr>
              <a:spLocks noChangeShapeType="1"/>
            </p:cNvSpPr>
            <p:nvPr/>
          </p:nvSpPr>
          <p:spPr bwMode="auto">
            <a:xfrm flipV="1">
              <a:off x="4364" y="2793"/>
              <a:ext cx="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40" name="Line 281"/>
            <p:cNvSpPr>
              <a:spLocks noChangeShapeType="1"/>
            </p:cNvSpPr>
            <p:nvPr/>
          </p:nvSpPr>
          <p:spPr bwMode="auto">
            <a:xfrm flipV="1">
              <a:off x="4365" y="2791"/>
              <a:ext cx="1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41" name="Line 282"/>
            <p:cNvSpPr>
              <a:spLocks noChangeShapeType="1"/>
            </p:cNvSpPr>
            <p:nvPr/>
          </p:nvSpPr>
          <p:spPr bwMode="auto">
            <a:xfrm flipV="1">
              <a:off x="4366" y="2787"/>
              <a:ext cx="3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42" name="Line 283"/>
            <p:cNvSpPr>
              <a:spLocks noChangeShapeType="1"/>
            </p:cNvSpPr>
            <p:nvPr/>
          </p:nvSpPr>
          <p:spPr bwMode="auto">
            <a:xfrm flipV="1">
              <a:off x="4369" y="2786"/>
              <a:ext cx="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43" name="Line 284"/>
            <p:cNvSpPr>
              <a:spLocks noChangeShapeType="1"/>
            </p:cNvSpPr>
            <p:nvPr/>
          </p:nvSpPr>
          <p:spPr bwMode="auto">
            <a:xfrm flipV="1">
              <a:off x="4370" y="2785"/>
              <a:ext cx="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44" name="Line 285"/>
            <p:cNvSpPr>
              <a:spLocks noChangeShapeType="1"/>
            </p:cNvSpPr>
            <p:nvPr/>
          </p:nvSpPr>
          <p:spPr bwMode="auto">
            <a:xfrm flipV="1">
              <a:off x="4371" y="2784"/>
              <a:ext cx="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45" name="Line 286"/>
            <p:cNvSpPr>
              <a:spLocks noChangeShapeType="1"/>
            </p:cNvSpPr>
            <p:nvPr/>
          </p:nvSpPr>
          <p:spPr bwMode="auto">
            <a:xfrm>
              <a:off x="4373" y="2784"/>
              <a:ext cx="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46" name="Line 287"/>
            <p:cNvSpPr>
              <a:spLocks noChangeShapeType="1"/>
            </p:cNvSpPr>
            <p:nvPr/>
          </p:nvSpPr>
          <p:spPr bwMode="auto">
            <a:xfrm flipV="1">
              <a:off x="4374" y="2783"/>
              <a:ext cx="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47" name="Line 288"/>
            <p:cNvSpPr>
              <a:spLocks noChangeShapeType="1"/>
            </p:cNvSpPr>
            <p:nvPr/>
          </p:nvSpPr>
          <p:spPr bwMode="auto">
            <a:xfrm>
              <a:off x="4376" y="2783"/>
              <a:ext cx="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48" name="Line 289"/>
            <p:cNvSpPr>
              <a:spLocks noChangeShapeType="1"/>
            </p:cNvSpPr>
            <p:nvPr/>
          </p:nvSpPr>
          <p:spPr bwMode="auto">
            <a:xfrm>
              <a:off x="4381" y="2783"/>
              <a:ext cx="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49" name="Line 290"/>
            <p:cNvSpPr>
              <a:spLocks noChangeShapeType="1"/>
            </p:cNvSpPr>
            <p:nvPr/>
          </p:nvSpPr>
          <p:spPr bwMode="auto">
            <a:xfrm>
              <a:off x="4381" y="2784"/>
              <a:ext cx="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50" name="Line 291"/>
            <p:cNvSpPr>
              <a:spLocks noChangeShapeType="1"/>
            </p:cNvSpPr>
            <p:nvPr/>
          </p:nvSpPr>
          <p:spPr bwMode="auto">
            <a:xfrm>
              <a:off x="4383" y="2784"/>
              <a:ext cx="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51" name="Line 292"/>
            <p:cNvSpPr>
              <a:spLocks noChangeShapeType="1"/>
            </p:cNvSpPr>
            <p:nvPr/>
          </p:nvSpPr>
          <p:spPr bwMode="auto">
            <a:xfrm>
              <a:off x="4384" y="2784"/>
              <a:ext cx="4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52" name="Line 293"/>
            <p:cNvSpPr>
              <a:spLocks noChangeShapeType="1"/>
            </p:cNvSpPr>
            <p:nvPr/>
          </p:nvSpPr>
          <p:spPr bwMode="auto">
            <a:xfrm>
              <a:off x="4388" y="2788"/>
              <a:ext cx="4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53" name="Line 294"/>
            <p:cNvSpPr>
              <a:spLocks noChangeShapeType="1"/>
            </p:cNvSpPr>
            <p:nvPr/>
          </p:nvSpPr>
          <p:spPr bwMode="auto">
            <a:xfrm>
              <a:off x="4392" y="2796"/>
              <a:ext cx="2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54" name="Line 295"/>
            <p:cNvSpPr>
              <a:spLocks noChangeShapeType="1"/>
            </p:cNvSpPr>
            <p:nvPr/>
          </p:nvSpPr>
          <p:spPr bwMode="auto">
            <a:xfrm>
              <a:off x="4394" y="2801"/>
              <a:ext cx="2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55" name="Line 296"/>
            <p:cNvSpPr>
              <a:spLocks noChangeShapeType="1"/>
            </p:cNvSpPr>
            <p:nvPr/>
          </p:nvSpPr>
          <p:spPr bwMode="auto">
            <a:xfrm>
              <a:off x="4396" y="2807"/>
              <a:ext cx="1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56" name="Line 297"/>
            <p:cNvSpPr>
              <a:spLocks noChangeShapeType="1"/>
            </p:cNvSpPr>
            <p:nvPr/>
          </p:nvSpPr>
          <p:spPr bwMode="auto">
            <a:xfrm>
              <a:off x="4397" y="2814"/>
              <a:ext cx="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57" name="Line 298"/>
            <p:cNvSpPr>
              <a:spLocks noChangeShapeType="1"/>
            </p:cNvSpPr>
            <p:nvPr/>
          </p:nvSpPr>
          <p:spPr bwMode="auto">
            <a:xfrm>
              <a:off x="4400" y="2823"/>
              <a:ext cx="2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58" name="Line 299"/>
            <p:cNvSpPr>
              <a:spLocks noChangeShapeType="1"/>
            </p:cNvSpPr>
            <p:nvPr/>
          </p:nvSpPr>
          <p:spPr bwMode="auto">
            <a:xfrm>
              <a:off x="4402" y="2831"/>
              <a:ext cx="2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59" name="Line 300"/>
            <p:cNvSpPr>
              <a:spLocks noChangeShapeType="1"/>
            </p:cNvSpPr>
            <p:nvPr/>
          </p:nvSpPr>
          <p:spPr bwMode="auto">
            <a:xfrm>
              <a:off x="4404" y="2839"/>
              <a:ext cx="1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60" name="Line 301"/>
            <p:cNvSpPr>
              <a:spLocks noChangeShapeType="1"/>
            </p:cNvSpPr>
            <p:nvPr/>
          </p:nvSpPr>
          <p:spPr bwMode="auto">
            <a:xfrm>
              <a:off x="4404" y="2847"/>
              <a:ext cx="3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61" name="Line 302"/>
            <p:cNvSpPr>
              <a:spLocks noChangeShapeType="1"/>
            </p:cNvSpPr>
            <p:nvPr/>
          </p:nvSpPr>
          <p:spPr bwMode="auto">
            <a:xfrm>
              <a:off x="4407" y="2855"/>
              <a:ext cx="1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62" name="Line 303"/>
            <p:cNvSpPr>
              <a:spLocks noChangeShapeType="1"/>
            </p:cNvSpPr>
            <p:nvPr/>
          </p:nvSpPr>
          <p:spPr bwMode="auto">
            <a:xfrm>
              <a:off x="4407" y="2863"/>
              <a:ext cx="2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63" name="Line 304"/>
            <p:cNvSpPr>
              <a:spLocks noChangeShapeType="1"/>
            </p:cNvSpPr>
            <p:nvPr/>
          </p:nvSpPr>
          <p:spPr bwMode="auto">
            <a:xfrm>
              <a:off x="4409" y="2870"/>
              <a:ext cx="2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64" name="Line 305"/>
            <p:cNvSpPr>
              <a:spLocks noChangeShapeType="1"/>
            </p:cNvSpPr>
            <p:nvPr/>
          </p:nvSpPr>
          <p:spPr bwMode="auto">
            <a:xfrm>
              <a:off x="4411" y="2878"/>
              <a:ext cx="1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65" name="Line 306"/>
            <p:cNvSpPr>
              <a:spLocks noChangeShapeType="1"/>
            </p:cNvSpPr>
            <p:nvPr/>
          </p:nvSpPr>
          <p:spPr bwMode="auto">
            <a:xfrm>
              <a:off x="4412" y="2886"/>
              <a:ext cx="2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66" name="Line 307"/>
            <p:cNvSpPr>
              <a:spLocks noChangeShapeType="1"/>
            </p:cNvSpPr>
            <p:nvPr/>
          </p:nvSpPr>
          <p:spPr bwMode="auto">
            <a:xfrm>
              <a:off x="4414" y="2894"/>
              <a:ext cx="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67" name="Line 308"/>
            <p:cNvSpPr>
              <a:spLocks noChangeShapeType="1"/>
            </p:cNvSpPr>
            <p:nvPr/>
          </p:nvSpPr>
          <p:spPr bwMode="auto">
            <a:xfrm>
              <a:off x="4416" y="2903"/>
              <a:ext cx="2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68" name="Line 309"/>
            <p:cNvSpPr>
              <a:spLocks noChangeShapeType="1"/>
            </p:cNvSpPr>
            <p:nvPr/>
          </p:nvSpPr>
          <p:spPr bwMode="auto">
            <a:xfrm>
              <a:off x="4418" y="2910"/>
              <a:ext cx="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69" name="Line 310"/>
            <p:cNvSpPr>
              <a:spLocks noChangeShapeType="1"/>
            </p:cNvSpPr>
            <p:nvPr/>
          </p:nvSpPr>
          <p:spPr bwMode="auto">
            <a:xfrm>
              <a:off x="4421" y="2919"/>
              <a:ext cx="2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70" name="Line 311"/>
            <p:cNvSpPr>
              <a:spLocks noChangeShapeType="1"/>
            </p:cNvSpPr>
            <p:nvPr/>
          </p:nvSpPr>
          <p:spPr bwMode="auto">
            <a:xfrm>
              <a:off x="4423" y="2926"/>
              <a:ext cx="2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71" name="Line 312"/>
            <p:cNvSpPr>
              <a:spLocks noChangeShapeType="1"/>
            </p:cNvSpPr>
            <p:nvPr/>
          </p:nvSpPr>
          <p:spPr bwMode="auto">
            <a:xfrm>
              <a:off x="4425" y="2932"/>
              <a:ext cx="3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72" name="Line 313"/>
            <p:cNvSpPr>
              <a:spLocks noChangeShapeType="1"/>
            </p:cNvSpPr>
            <p:nvPr/>
          </p:nvSpPr>
          <p:spPr bwMode="auto">
            <a:xfrm>
              <a:off x="4428" y="2937"/>
              <a:ext cx="3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73" name="Line 332"/>
            <p:cNvSpPr>
              <a:spLocks noChangeShapeType="1"/>
            </p:cNvSpPr>
            <p:nvPr/>
          </p:nvSpPr>
          <p:spPr bwMode="auto">
            <a:xfrm flipV="1">
              <a:off x="4514" y="2936"/>
              <a:ext cx="4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74" name="Line 333"/>
            <p:cNvSpPr>
              <a:spLocks noChangeShapeType="1"/>
            </p:cNvSpPr>
            <p:nvPr/>
          </p:nvSpPr>
          <p:spPr bwMode="auto">
            <a:xfrm flipV="1">
              <a:off x="4518" y="2924"/>
              <a:ext cx="6" cy="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75" name="Line 334"/>
            <p:cNvSpPr>
              <a:spLocks noChangeShapeType="1"/>
            </p:cNvSpPr>
            <p:nvPr/>
          </p:nvSpPr>
          <p:spPr bwMode="auto">
            <a:xfrm flipV="1">
              <a:off x="4524" y="2917"/>
              <a:ext cx="4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76" name="Line 335"/>
            <p:cNvSpPr>
              <a:spLocks noChangeShapeType="1"/>
            </p:cNvSpPr>
            <p:nvPr/>
          </p:nvSpPr>
          <p:spPr bwMode="auto">
            <a:xfrm flipV="1">
              <a:off x="4528" y="2910"/>
              <a:ext cx="2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77" name="Line 336"/>
            <p:cNvSpPr>
              <a:spLocks noChangeShapeType="1"/>
            </p:cNvSpPr>
            <p:nvPr/>
          </p:nvSpPr>
          <p:spPr bwMode="auto">
            <a:xfrm flipV="1">
              <a:off x="4530" y="2904"/>
              <a:ext cx="3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78" name="Line 337"/>
            <p:cNvSpPr>
              <a:spLocks noChangeShapeType="1"/>
            </p:cNvSpPr>
            <p:nvPr/>
          </p:nvSpPr>
          <p:spPr bwMode="auto">
            <a:xfrm flipV="1">
              <a:off x="4533" y="2897"/>
              <a:ext cx="2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79" name="Line 338"/>
            <p:cNvSpPr>
              <a:spLocks noChangeShapeType="1"/>
            </p:cNvSpPr>
            <p:nvPr/>
          </p:nvSpPr>
          <p:spPr bwMode="auto">
            <a:xfrm flipV="1">
              <a:off x="4535" y="2885"/>
              <a:ext cx="6" cy="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80" name="Line 339"/>
            <p:cNvSpPr>
              <a:spLocks noChangeShapeType="1"/>
            </p:cNvSpPr>
            <p:nvPr/>
          </p:nvSpPr>
          <p:spPr bwMode="auto">
            <a:xfrm flipV="1">
              <a:off x="4541" y="2878"/>
              <a:ext cx="3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81" name="Line 340"/>
            <p:cNvSpPr>
              <a:spLocks noChangeShapeType="1"/>
            </p:cNvSpPr>
            <p:nvPr/>
          </p:nvSpPr>
          <p:spPr bwMode="auto">
            <a:xfrm flipV="1">
              <a:off x="4544" y="2870"/>
              <a:ext cx="3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82" name="Line 341"/>
            <p:cNvSpPr>
              <a:spLocks noChangeShapeType="1"/>
            </p:cNvSpPr>
            <p:nvPr/>
          </p:nvSpPr>
          <p:spPr bwMode="auto">
            <a:xfrm flipV="1">
              <a:off x="4547" y="2864"/>
              <a:ext cx="4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83" name="Line 342"/>
            <p:cNvSpPr>
              <a:spLocks noChangeShapeType="1"/>
            </p:cNvSpPr>
            <p:nvPr/>
          </p:nvSpPr>
          <p:spPr bwMode="auto">
            <a:xfrm flipV="1">
              <a:off x="4551" y="2857"/>
              <a:ext cx="2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84" name="Line 343"/>
            <p:cNvSpPr>
              <a:spLocks noChangeShapeType="1"/>
            </p:cNvSpPr>
            <p:nvPr/>
          </p:nvSpPr>
          <p:spPr bwMode="auto">
            <a:xfrm flipV="1">
              <a:off x="4553" y="2851"/>
              <a:ext cx="4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85" name="Line 344"/>
            <p:cNvSpPr>
              <a:spLocks noChangeShapeType="1"/>
            </p:cNvSpPr>
            <p:nvPr/>
          </p:nvSpPr>
          <p:spPr bwMode="auto">
            <a:xfrm flipV="1">
              <a:off x="4557" y="2844"/>
              <a:ext cx="3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86" name="Line 345"/>
            <p:cNvSpPr>
              <a:spLocks noChangeShapeType="1"/>
            </p:cNvSpPr>
            <p:nvPr/>
          </p:nvSpPr>
          <p:spPr bwMode="auto">
            <a:xfrm flipV="1">
              <a:off x="4560" y="2839"/>
              <a:ext cx="2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87" name="Line 346"/>
            <p:cNvSpPr>
              <a:spLocks noChangeShapeType="1"/>
            </p:cNvSpPr>
            <p:nvPr/>
          </p:nvSpPr>
          <p:spPr bwMode="auto">
            <a:xfrm flipV="1">
              <a:off x="4562" y="2834"/>
              <a:ext cx="3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88" name="Line 347"/>
            <p:cNvSpPr>
              <a:spLocks noChangeShapeType="1"/>
            </p:cNvSpPr>
            <p:nvPr/>
          </p:nvSpPr>
          <p:spPr bwMode="auto">
            <a:xfrm flipV="1">
              <a:off x="4565" y="2829"/>
              <a:ext cx="4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89" name="Line 348"/>
            <p:cNvSpPr>
              <a:spLocks noChangeShapeType="1"/>
            </p:cNvSpPr>
            <p:nvPr/>
          </p:nvSpPr>
          <p:spPr bwMode="auto">
            <a:xfrm flipV="1">
              <a:off x="4569" y="2820"/>
              <a:ext cx="9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90" name="Line 349"/>
            <p:cNvSpPr>
              <a:spLocks noChangeShapeType="1"/>
            </p:cNvSpPr>
            <p:nvPr/>
          </p:nvSpPr>
          <p:spPr bwMode="auto">
            <a:xfrm flipV="1">
              <a:off x="4578" y="2814"/>
              <a:ext cx="7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91" name="Line 350"/>
            <p:cNvSpPr>
              <a:spLocks noChangeShapeType="1"/>
            </p:cNvSpPr>
            <p:nvPr/>
          </p:nvSpPr>
          <p:spPr bwMode="auto">
            <a:xfrm flipV="1">
              <a:off x="4585" y="2809"/>
              <a:ext cx="6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92" name="Line 351"/>
            <p:cNvSpPr>
              <a:spLocks noChangeShapeType="1"/>
            </p:cNvSpPr>
            <p:nvPr/>
          </p:nvSpPr>
          <p:spPr bwMode="auto">
            <a:xfrm flipV="1">
              <a:off x="4591" y="2805"/>
              <a:ext cx="6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93" name="Line 352"/>
            <p:cNvSpPr>
              <a:spLocks noChangeShapeType="1"/>
            </p:cNvSpPr>
            <p:nvPr/>
          </p:nvSpPr>
          <p:spPr bwMode="auto">
            <a:xfrm flipV="1">
              <a:off x="4597" y="2804"/>
              <a:ext cx="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94" name="Line 353"/>
            <p:cNvSpPr>
              <a:spLocks noChangeShapeType="1"/>
            </p:cNvSpPr>
            <p:nvPr/>
          </p:nvSpPr>
          <p:spPr bwMode="auto">
            <a:xfrm flipV="1">
              <a:off x="4599" y="2803"/>
              <a:ext cx="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95" name="Freeform 354"/>
            <p:cNvSpPr>
              <a:spLocks/>
            </p:cNvSpPr>
            <p:nvPr/>
          </p:nvSpPr>
          <p:spPr bwMode="auto">
            <a:xfrm>
              <a:off x="4327" y="2771"/>
              <a:ext cx="113" cy="169"/>
            </a:xfrm>
            <a:custGeom>
              <a:avLst/>
              <a:gdLst>
                <a:gd name="T0" fmla="*/ 3 w 227"/>
                <a:gd name="T1" fmla="*/ 0 h 338"/>
                <a:gd name="T2" fmla="*/ 3 w 227"/>
                <a:gd name="T3" fmla="*/ 1 h 338"/>
                <a:gd name="T4" fmla="*/ 4 w 227"/>
                <a:gd name="T5" fmla="*/ 1 h 338"/>
                <a:gd name="T6" fmla="*/ 4 w 227"/>
                <a:gd name="T7" fmla="*/ 2 h 338"/>
                <a:gd name="T8" fmla="*/ 4 w 227"/>
                <a:gd name="T9" fmla="*/ 2 h 338"/>
                <a:gd name="T10" fmla="*/ 4 w 227"/>
                <a:gd name="T11" fmla="*/ 3 h 338"/>
                <a:gd name="T12" fmla="*/ 4 w 227"/>
                <a:gd name="T13" fmla="*/ 3 h 338"/>
                <a:gd name="T14" fmla="*/ 5 w 227"/>
                <a:gd name="T15" fmla="*/ 4 h 338"/>
                <a:gd name="T16" fmla="*/ 5 w 227"/>
                <a:gd name="T17" fmla="*/ 5 h 338"/>
                <a:gd name="T18" fmla="*/ 5 w 227"/>
                <a:gd name="T19" fmla="*/ 5 h 338"/>
                <a:gd name="T20" fmla="*/ 5 w 227"/>
                <a:gd name="T21" fmla="*/ 6 h 338"/>
                <a:gd name="T22" fmla="*/ 6 w 227"/>
                <a:gd name="T23" fmla="*/ 8 h 338"/>
                <a:gd name="T24" fmla="*/ 6 w 227"/>
                <a:gd name="T25" fmla="*/ 9 h 338"/>
                <a:gd name="T26" fmla="*/ 6 w 227"/>
                <a:gd name="T27" fmla="*/ 10 h 338"/>
                <a:gd name="T28" fmla="*/ 6 w 227"/>
                <a:gd name="T29" fmla="*/ 10 h 338"/>
                <a:gd name="T30" fmla="*/ 7 w 227"/>
                <a:gd name="T31" fmla="*/ 11 h 338"/>
                <a:gd name="T32" fmla="*/ 6 w 227"/>
                <a:gd name="T33" fmla="*/ 11 h 338"/>
                <a:gd name="T34" fmla="*/ 5 w 227"/>
                <a:gd name="T35" fmla="*/ 11 h 338"/>
                <a:gd name="T36" fmla="*/ 5 w 227"/>
                <a:gd name="T37" fmla="*/ 10 h 338"/>
                <a:gd name="T38" fmla="*/ 5 w 227"/>
                <a:gd name="T39" fmla="*/ 10 h 338"/>
                <a:gd name="T40" fmla="*/ 5 w 227"/>
                <a:gd name="T41" fmla="*/ 9 h 338"/>
                <a:gd name="T42" fmla="*/ 5 w 227"/>
                <a:gd name="T43" fmla="*/ 9 h 338"/>
                <a:gd name="T44" fmla="*/ 5 w 227"/>
                <a:gd name="T45" fmla="*/ 8 h 338"/>
                <a:gd name="T46" fmla="*/ 4 w 227"/>
                <a:gd name="T47" fmla="*/ 6 h 338"/>
                <a:gd name="T48" fmla="*/ 4 w 227"/>
                <a:gd name="T49" fmla="*/ 6 h 338"/>
                <a:gd name="T50" fmla="*/ 4 w 227"/>
                <a:gd name="T51" fmla="*/ 6 h 338"/>
                <a:gd name="T52" fmla="*/ 4 w 227"/>
                <a:gd name="T53" fmla="*/ 5 h 338"/>
                <a:gd name="T54" fmla="*/ 4 w 227"/>
                <a:gd name="T55" fmla="*/ 4 h 338"/>
                <a:gd name="T56" fmla="*/ 3 w 227"/>
                <a:gd name="T57" fmla="*/ 4 h 338"/>
                <a:gd name="T58" fmla="*/ 3 w 227"/>
                <a:gd name="T59" fmla="*/ 3 h 338"/>
                <a:gd name="T60" fmla="*/ 3 w 227"/>
                <a:gd name="T61" fmla="*/ 3 h 338"/>
                <a:gd name="T62" fmla="*/ 3 w 227"/>
                <a:gd name="T63" fmla="*/ 2 h 338"/>
                <a:gd name="T64" fmla="*/ 3 w 227"/>
                <a:gd name="T65" fmla="*/ 2 h 338"/>
                <a:gd name="T66" fmla="*/ 2 w 227"/>
                <a:gd name="T67" fmla="*/ 2 h 338"/>
                <a:gd name="T68" fmla="*/ 2 w 227"/>
                <a:gd name="T69" fmla="*/ 2 h 338"/>
                <a:gd name="T70" fmla="*/ 2 w 227"/>
                <a:gd name="T71" fmla="*/ 2 h 338"/>
                <a:gd name="T72" fmla="*/ 2 w 227"/>
                <a:gd name="T73" fmla="*/ 2 h 338"/>
                <a:gd name="T74" fmla="*/ 2 w 227"/>
                <a:gd name="T75" fmla="*/ 3 h 338"/>
                <a:gd name="T76" fmla="*/ 2 w 227"/>
                <a:gd name="T77" fmla="*/ 4 h 338"/>
                <a:gd name="T78" fmla="*/ 2 w 227"/>
                <a:gd name="T79" fmla="*/ 4 h 338"/>
                <a:gd name="T80" fmla="*/ 1 w 227"/>
                <a:gd name="T81" fmla="*/ 5 h 338"/>
                <a:gd name="T82" fmla="*/ 1 w 227"/>
                <a:gd name="T83" fmla="*/ 5 h 338"/>
                <a:gd name="T84" fmla="*/ 1 w 227"/>
                <a:gd name="T85" fmla="*/ 7 h 338"/>
                <a:gd name="T86" fmla="*/ 1 w 227"/>
                <a:gd name="T87" fmla="*/ 7 h 338"/>
                <a:gd name="T88" fmla="*/ 1 w 227"/>
                <a:gd name="T89" fmla="*/ 8 h 338"/>
                <a:gd name="T90" fmla="*/ 1 w 227"/>
                <a:gd name="T91" fmla="*/ 9 h 338"/>
                <a:gd name="T92" fmla="*/ 0 w 227"/>
                <a:gd name="T93" fmla="*/ 9 h 338"/>
                <a:gd name="T94" fmla="*/ 0 w 227"/>
                <a:gd name="T95" fmla="*/ 8 h 338"/>
                <a:gd name="T96" fmla="*/ 0 w 227"/>
                <a:gd name="T97" fmla="*/ 8 h 338"/>
                <a:gd name="T98" fmla="*/ 0 w 227"/>
                <a:gd name="T99" fmla="*/ 7 h 338"/>
                <a:gd name="T100" fmla="*/ 0 w 227"/>
                <a:gd name="T101" fmla="*/ 6 h 338"/>
                <a:gd name="T102" fmla="*/ 0 w 227"/>
                <a:gd name="T103" fmla="*/ 5 h 338"/>
                <a:gd name="T104" fmla="*/ 0 w 227"/>
                <a:gd name="T105" fmla="*/ 4 h 338"/>
                <a:gd name="T106" fmla="*/ 1 w 227"/>
                <a:gd name="T107" fmla="*/ 4 h 338"/>
                <a:gd name="T108" fmla="*/ 1 w 227"/>
                <a:gd name="T109" fmla="*/ 4 h 338"/>
                <a:gd name="T110" fmla="*/ 1 w 227"/>
                <a:gd name="T111" fmla="*/ 3 h 338"/>
                <a:gd name="T112" fmla="*/ 1 w 227"/>
                <a:gd name="T113" fmla="*/ 2 h 338"/>
                <a:gd name="T114" fmla="*/ 1 w 227"/>
                <a:gd name="T115" fmla="*/ 2 h 338"/>
                <a:gd name="T116" fmla="*/ 1 w 227"/>
                <a:gd name="T117" fmla="*/ 1 h 338"/>
                <a:gd name="T118" fmla="*/ 1 w 227"/>
                <a:gd name="T119" fmla="*/ 1 h 338"/>
                <a:gd name="T120" fmla="*/ 2 w 227"/>
                <a:gd name="T121" fmla="*/ 1 h 338"/>
                <a:gd name="T122" fmla="*/ 2 w 227"/>
                <a:gd name="T123" fmla="*/ 1 h 338"/>
                <a:gd name="T124" fmla="*/ 2 w 227"/>
                <a:gd name="T125" fmla="*/ 0 h 33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27" h="338">
                  <a:moveTo>
                    <a:pt x="91" y="0"/>
                  </a:moveTo>
                  <a:lnTo>
                    <a:pt x="100" y="0"/>
                  </a:lnTo>
                  <a:lnTo>
                    <a:pt x="107" y="1"/>
                  </a:lnTo>
                  <a:lnTo>
                    <a:pt x="111" y="3"/>
                  </a:lnTo>
                  <a:lnTo>
                    <a:pt x="119" y="6"/>
                  </a:lnTo>
                  <a:lnTo>
                    <a:pt x="134" y="21"/>
                  </a:lnTo>
                  <a:lnTo>
                    <a:pt x="142" y="37"/>
                  </a:lnTo>
                  <a:lnTo>
                    <a:pt x="143" y="38"/>
                  </a:lnTo>
                  <a:lnTo>
                    <a:pt x="148" y="49"/>
                  </a:lnTo>
                  <a:lnTo>
                    <a:pt x="148" y="50"/>
                  </a:lnTo>
                  <a:lnTo>
                    <a:pt x="151" y="63"/>
                  </a:lnTo>
                  <a:lnTo>
                    <a:pt x="156" y="77"/>
                  </a:lnTo>
                  <a:lnTo>
                    <a:pt x="156" y="78"/>
                  </a:lnTo>
                  <a:lnTo>
                    <a:pt x="159" y="90"/>
                  </a:lnTo>
                  <a:lnTo>
                    <a:pt x="163" y="107"/>
                  </a:lnTo>
                  <a:lnTo>
                    <a:pt x="168" y="121"/>
                  </a:lnTo>
                  <a:lnTo>
                    <a:pt x="168" y="123"/>
                  </a:lnTo>
                  <a:lnTo>
                    <a:pt x="171" y="138"/>
                  </a:lnTo>
                  <a:lnTo>
                    <a:pt x="176" y="153"/>
                  </a:lnTo>
                  <a:lnTo>
                    <a:pt x="176" y="156"/>
                  </a:lnTo>
                  <a:lnTo>
                    <a:pt x="177" y="166"/>
                  </a:lnTo>
                  <a:lnTo>
                    <a:pt x="182" y="180"/>
                  </a:lnTo>
                  <a:lnTo>
                    <a:pt x="191" y="210"/>
                  </a:lnTo>
                  <a:lnTo>
                    <a:pt x="196" y="229"/>
                  </a:lnTo>
                  <a:lnTo>
                    <a:pt x="202" y="250"/>
                  </a:lnTo>
                  <a:lnTo>
                    <a:pt x="210" y="273"/>
                  </a:lnTo>
                  <a:lnTo>
                    <a:pt x="210" y="275"/>
                  </a:lnTo>
                  <a:lnTo>
                    <a:pt x="214" y="292"/>
                  </a:lnTo>
                  <a:lnTo>
                    <a:pt x="220" y="309"/>
                  </a:lnTo>
                  <a:lnTo>
                    <a:pt x="220" y="310"/>
                  </a:lnTo>
                  <a:lnTo>
                    <a:pt x="224" y="322"/>
                  </a:lnTo>
                  <a:lnTo>
                    <a:pt x="227" y="332"/>
                  </a:lnTo>
                  <a:lnTo>
                    <a:pt x="227" y="333"/>
                  </a:lnTo>
                  <a:lnTo>
                    <a:pt x="205" y="333"/>
                  </a:lnTo>
                  <a:lnTo>
                    <a:pt x="193" y="338"/>
                  </a:lnTo>
                  <a:lnTo>
                    <a:pt x="191" y="333"/>
                  </a:lnTo>
                  <a:lnTo>
                    <a:pt x="190" y="332"/>
                  </a:lnTo>
                  <a:lnTo>
                    <a:pt x="187" y="319"/>
                  </a:lnTo>
                  <a:lnTo>
                    <a:pt x="188" y="319"/>
                  </a:lnTo>
                  <a:lnTo>
                    <a:pt x="182" y="304"/>
                  </a:lnTo>
                  <a:lnTo>
                    <a:pt x="180" y="302"/>
                  </a:lnTo>
                  <a:lnTo>
                    <a:pt x="176" y="282"/>
                  </a:lnTo>
                  <a:lnTo>
                    <a:pt x="177" y="282"/>
                  </a:lnTo>
                  <a:lnTo>
                    <a:pt x="170" y="261"/>
                  </a:lnTo>
                  <a:lnTo>
                    <a:pt x="168" y="259"/>
                  </a:lnTo>
                  <a:lnTo>
                    <a:pt x="162" y="238"/>
                  </a:lnTo>
                  <a:lnTo>
                    <a:pt x="157" y="221"/>
                  </a:lnTo>
                  <a:lnTo>
                    <a:pt x="148" y="190"/>
                  </a:lnTo>
                  <a:lnTo>
                    <a:pt x="150" y="190"/>
                  </a:lnTo>
                  <a:lnTo>
                    <a:pt x="145" y="176"/>
                  </a:lnTo>
                  <a:lnTo>
                    <a:pt x="143" y="173"/>
                  </a:lnTo>
                  <a:lnTo>
                    <a:pt x="142" y="164"/>
                  </a:lnTo>
                  <a:lnTo>
                    <a:pt x="137" y="149"/>
                  </a:lnTo>
                  <a:lnTo>
                    <a:pt x="137" y="146"/>
                  </a:lnTo>
                  <a:lnTo>
                    <a:pt x="134" y="129"/>
                  </a:lnTo>
                  <a:lnTo>
                    <a:pt x="131" y="118"/>
                  </a:lnTo>
                  <a:lnTo>
                    <a:pt x="130" y="117"/>
                  </a:lnTo>
                  <a:lnTo>
                    <a:pt x="125" y="100"/>
                  </a:lnTo>
                  <a:lnTo>
                    <a:pt x="122" y="86"/>
                  </a:lnTo>
                  <a:lnTo>
                    <a:pt x="123" y="86"/>
                  </a:lnTo>
                  <a:lnTo>
                    <a:pt x="119" y="73"/>
                  </a:lnTo>
                  <a:lnTo>
                    <a:pt x="117" y="72"/>
                  </a:lnTo>
                  <a:lnTo>
                    <a:pt x="114" y="60"/>
                  </a:lnTo>
                  <a:lnTo>
                    <a:pt x="111" y="52"/>
                  </a:lnTo>
                  <a:lnTo>
                    <a:pt x="107" y="41"/>
                  </a:lnTo>
                  <a:lnTo>
                    <a:pt x="105" y="41"/>
                  </a:lnTo>
                  <a:lnTo>
                    <a:pt x="99" y="35"/>
                  </a:lnTo>
                  <a:lnTo>
                    <a:pt x="93" y="35"/>
                  </a:lnTo>
                  <a:lnTo>
                    <a:pt x="91" y="37"/>
                  </a:lnTo>
                  <a:lnTo>
                    <a:pt x="87" y="40"/>
                  </a:lnTo>
                  <a:lnTo>
                    <a:pt x="85" y="41"/>
                  </a:lnTo>
                  <a:lnTo>
                    <a:pt x="83" y="46"/>
                  </a:lnTo>
                  <a:lnTo>
                    <a:pt x="79" y="55"/>
                  </a:lnTo>
                  <a:lnTo>
                    <a:pt x="80" y="55"/>
                  </a:lnTo>
                  <a:lnTo>
                    <a:pt x="76" y="66"/>
                  </a:lnTo>
                  <a:lnTo>
                    <a:pt x="74" y="73"/>
                  </a:lnTo>
                  <a:lnTo>
                    <a:pt x="74" y="75"/>
                  </a:lnTo>
                  <a:lnTo>
                    <a:pt x="68" y="103"/>
                  </a:lnTo>
                  <a:lnTo>
                    <a:pt x="67" y="117"/>
                  </a:lnTo>
                  <a:lnTo>
                    <a:pt x="67" y="120"/>
                  </a:lnTo>
                  <a:lnTo>
                    <a:pt x="63" y="133"/>
                  </a:lnTo>
                  <a:lnTo>
                    <a:pt x="62" y="146"/>
                  </a:lnTo>
                  <a:lnTo>
                    <a:pt x="60" y="156"/>
                  </a:lnTo>
                  <a:lnTo>
                    <a:pt x="60" y="158"/>
                  </a:lnTo>
                  <a:lnTo>
                    <a:pt x="57" y="170"/>
                  </a:lnTo>
                  <a:lnTo>
                    <a:pt x="51" y="198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3" y="235"/>
                  </a:lnTo>
                  <a:lnTo>
                    <a:pt x="43" y="236"/>
                  </a:lnTo>
                  <a:lnTo>
                    <a:pt x="39" y="252"/>
                  </a:lnTo>
                  <a:lnTo>
                    <a:pt x="36" y="259"/>
                  </a:lnTo>
                  <a:lnTo>
                    <a:pt x="36" y="264"/>
                  </a:lnTo>
                  <a:lnTo>
                    <a:pt x="0" y="264"/>
                  </a:lnTo>
                  <a:lnTo>
                    <a:pt x="0" y="258"/>
                  </a:lnTo>
                  <a:lnTo>
                    <a:pt x="2" y="252"/>
                  </a:lnTo>
                  <a:lnTo>
                    <a:pt x="6" y="241"/>
                  </a:lnTo>
                  <a:lnTo>
                    <a:pt x="5" y="241"/>
                  </a:lnTo>
                  <a:lnTo>
                    <a:pt x="10" y="226"/>
                  </a:lnTo>
                  <a:lnTo>
                    <a:pt x="14" y="207"/>
                  </a:lnTo>
                  <a:lnTo>
                    <a:pt x="20" y="176"/>
                  </a:lnTo>
                  <a:lnTo>
                    <a:pt x="23" y="163"/>
                  </a:lnTo>
                  <a:lnTo>
                    <a:pt x="23" y="161"/>
                  </a:lnTo>
                  <a:lnTo>
                    <a:pt x="26" y="149"/>
                  </a:lnTo>
                  <a:lnTo>
                    <a:pt x="28" y="141"/>
                  </a:lnTo>
                  <a:lnTo>
                    <a:pt x="30" y="127"/>
                  </a:lnTo>
                  <a:lnTo>
                    <a:pt x="30" y="126"/>
                  </a:lnTo>
                  <a:lnTo>
                    <a:pt x="33" y="112"/>
                  </a:lnTo>
                  <a:lnTo>
                    <a:pt x="34" y="98"/>
                  </a:lnTo>
                  <a:lnTo>
                    <a:pt x="34" y="97"/>
                  </a:lnTo>
                  <a:lnTo>
                    <a:pt x="37" y="81"/>
                  </a:lnTo>
                  <a:lnTo>
                    <a:pt x="40" y="67"/>
                  </a:lnTo>
                  <a:lnTo>
                    <a:pt x="42" y="57"/>
                  </a:lnTo>
                  <a:lnTo>
                    <a:pt x="43" y="52"/>
                  </a:lnTo>
                  <a:lnTo>
                    <a:pt x="48" y="41"/>
                  </a:lnTo>
                  <a:lnTo>
                    <a:pt x="48" y="40"/>
                  </a:lnTo>
                  <a:lnTo>
                    <a:pt x="53" y="30"/>
                  </a:lnTo>
                  <a:lnTo>
                    <a:pt x="56" y="23"/>
                  </a:lnTo>
                  <a:lnTo>
                    <a:pt x="57" y="21"/>
                  </a:lnTo>
                  <a:lnTo>
                    <a:pt x="60" y="17"/>
                  </a:lnTo>
                  <a:lnTo>
                    <a:pt x="63" y="14"/>
                  </a:lnTo>
                  <a:lnTo>
                    <a:pt x="68" y="10"/>
                  </a:lnTo>
                  <a:lnTo>
                    <a:pt x="70" y="9"/>
                  </a:lnTo>
                  <a:lnTo>
                    <a:pt x="74" y="6"/>
                  </a:lnTo>
                  <a:lnTo>
                    <a:pt x="83" y="1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996" name="Line 363"/>
            <p:cNvSpPr>
              <a:spLocks noChangeShapeType="1"/>
            </p:cNvSpPr>
            <p:nvPr/>
          </p:nvSpPr>
          <p:spPr bwMode="auto">
            <a:xfrm>
              <a:off x="4259" y="2805"/>
              <a:ext cx="1" cy="20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97" name="Line 364"/>
            <p:cNvSpPr>
              <a:spLocks noChangeShapeType="1"/>
            </p:cNvSpPr>
            <p:nvPr/>
          </p:nvSpPr>
          <p:spPr bwMode="auto">
            <a:xfrm>
              <a:off x="4259" y="2638"/>
              <a:ext cx="1" cy="16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98" name="Line 365"/>
            <p:cNvSpPr>
              <a:spLocks noChangeShapeType="1"/>
            </p:cNvSpPr>
            <p:nvPr/>
          </p:nvSpPr>
          <p:spPr bwMode="auto">
            <a:xfrm>
              <a:off x="4259" y="2805"/>
              <a:ext cx="43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99" name="Freeform 366"/>
            <p:cNvSpPr>
              <a:spLocks/>
            </p:cNvSpPr>
            <p:nvPr/>
          </p:nvSpPr>
          <p:spPr bwMode="auto">
            <a:xfrm>
              <a:off x="4241" y="2638"/>
              <a:ext cx="35" cy="69"/>
            </a:xfrm>
            <a:custGeom>
              <a:avLst/>
              <a:gdLst>
                <a:gd name="T0" fmla="*/ 2 w 70"/>
                <a:gd name="T1" fmla="*/ 0 h 139"/>
                <a:gd name="T2" fmla="*/ 3 w 70"/>
                <a:gd name="T3" fmla="*/ 4 h 139"/>
                <a:gd name="T4" fmla="*/ 0 w 70"/>
                <a:gd name="T5" fmla="*/ 4 h 139"/>
                <a:gd name="T6" fmla="*/ 2 w 70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139">
                  <a:moveTo>
                    <a:pt x="36" y="0"/>
                  </a:moveTo>
                  <a:lnTo>
                    <a:pt x="70" y="139"/>
                  </a:lnTo>
                  <a:lnTo>
                    <a:pt x="0" y="139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000" name="Line 367"/>
            <p:cNvSpPr>
              <a:spLocks noChangeShapeType="1"/>
            </p:cNvSpPr>
            <p:nvPr/>
          </p:nvSpPr>
          <p:spPr bwMode="auto">
            <a:xfrm flipH="1" flipV="1">
              <a:off x="4259" y="2638"/>
              <a:ext cx="17" cy="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01" name="Line 368"/>
            <p:cNvSpPr>
              <a:spLocks noChangeShapeType="1"/>
            </p:cNvSpPr>
            <p:nvPr/>
          </p:nvSpPr>
          <p:spPr bwMode="auto">
            <a:xfrm flipH="1">
              <a:off x="4241" y="2638"/>
              <a:ext cx="18" cy="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02" name="Line 369"/>
            <p:cNvSpPr>
              <a:spLocks noChangeShapeType="1"/>
            </p:cNvSpPr>
            <p:nvPr/>
          </p:nvSpPr>
          <p:spPr bwMode="auto">
            <a:xfrm>
              <a:off x="4241" y="2707"/>
              <a:ext cx="3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03" name="Freeform 370"/>
            <p:cNvSpPr>
              <a:spLocks/>
            </p:cNvSpPr>
            <p:nvPr/>
          </p:nvSpPr>
          <p:spPr bwMode="auto">
            <a:xfrm>
              <a:off x="4622" y="2788"/>
              <a:ext cx="69" cy="35"/>
            </a:xfrm>
            <a:custGeom>
              <a:avLst/>
              <a:gdLst>
                <a:gd name="T0" fmla="*/ 0 w 139"/>
                <a:gd name="T1" fmla="*/ 0 h 69"/>
                <a:gd name="T2" fmla="*/ 4 w 139"/>
                <a:gd name="T3" fmla="*/ 2 h 69"/>
                <a:gd name="T4" fmla="*/ 0 w 139"/>
                <a:gd name="T5" fmla="*/ 3 h 69"/>
                <a:gd name="T6" fmla="*/ 0 w 139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9" h="69">
                  <a:moveTo>
                    <a:pt x="0" y="0"/>
                  </a:moveTo>
                  <a:lnTo>
                    <a:pt x="139" y="33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004" name="Line 371"/>
            <p:cNvSpPr>
              <a:spLocks noChangeShapeType="1"/>
            </p:cNvSpPr>
            <p:nvPr/>
          </p:nvSpPr>
          <p:spPr bwMode="auto">
            <a:xfrm flipV="1">
              <a:off x="4622" y="2805"/>
              <a:ext cx="69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05" name="Line 372"/>
            <p:cNvSpPr>
              <a:spLocks noChangeShapeType="1"/>
            </p:cNvSpPr>
            <p:nvPr/>
          </p:nvSpPr>
          <p:spPr bwMode="auto">
            <a:xfrm flipH="1" flipV="1">
              <a:off x="4622" y="2788"/>
              <a:ext cx="69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06" name="Line 373"/>
            <p:cNvSpPr>
              <a:spLocks noChangeShapeType="1"/>
            </p:cNvSpPr>
            <p:nvPr/>
          </p:nvSpPr>
          <p:spPr bwMode="auto">
            <a:xfrm>
              <a:off x="4622" y="2788"/>
              <a:ext cx="1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07" name="Freeform 374"/>
            <p:cNvSpPr>
              <a:spLocks/>
            </p:cNvSpPr>
            <p:nvPr/>
          </p:nvSpPr>
          <p:spPr bwMode="auto">
            <a:xfrm>
              <a:off x="4623" y="2860"/>
              <a:ext cx="23" cy="50"/>
            </a:xfrm>
            <a:custGeom>
              <a:avLst/>
              <a:gdLst>
                <a:gd name="T0" fmla="*/ 2 w 46"/>
                <a:gd name="T1" fmla="*/ 0 h 100"/>
                <a:gd name="T2" fmla="*/ 2 w 46"/>
                <a:gd name="T3" fmla="*/ 0 h 100"/>
                <a:gd name="T4" fmla="*/ 1 w 46"/>
                <a:gd name="T5" fmla="*/ 1 h 100"/>
                <a:gd name="T6" fmla="*/ 2 w 46"/>
                <a:gd name="T7" fmla="*/ 1 h 100"/>
                <a:gd name="T8" fmla="*/ 2 w 46"/>
                <a:gd name="T9" fmla="*/ 1 h 100"/>
                <a:gd name="T10" fmla="*/ 1 w 46"/>
                <a:gd name="T11" fmla="*/ 1 h 100"/>
                <a:gd name="T12" fmla="*/ 1 w 46"/>
                <a:gd name="T13" fmla="*/ 3 h 100"/>
                <a:gd name="T14" fmla="*/ 1 w 46"/>
                <a:gd name="T15" fmla="*/ 3 h 100"/>
                <a:gd name="T16" fmla="*/ 1 w 46"/>
                <a:gd name="T17" fmla="*/ 3 h 100"/>
                <a:gd name="T18" fmla="*/ 1 w 46"/>
                <a:gd name="T19" fmla="*/ 3 h 100"/>
                <a:gd name="T20" fmla="*/ 1 w 46"/>
                <a:gd name="T21" fmla="*/ 3 h 100"/>
                <a:gd name="T22" fmla="*/ 1 w 46"/>
                <a:gd name="T23" fmla="*/ 3 h 100"/>
                <a:gd name="T24" fmla="*/ 1 w 46"/>
                <a:gd name="T25" fmla="*/ 3 h 100"/>
                <a:gd name="T26" fmla="*/ 1 w 46"/>
                <a:gd name="T27" fmla="*/ 3 h 100"/>
                <a:gd name="T28" fmla="*/ 1 w 46"/>
                <a:gd name="T29" fmla="*/ 3 h 100"/>
                <a:gd name="T30" fmla="*/ 1 w 46"/>
                <a:gd name="T31" fmla="*/ 3 h 100"/>
                <a:gd name="T32" fmla="*/ 1 w 46"/>
                <a:gd name="T33" fmla="*/ 3 h 100"/>
                <a:gd name="T34" fmla="*/ 1 w 46"/>
                <a:gd name="T35" fmla="*/ 3 h 100"/>
                <a:gd name="T36" fmla="*/ 1 w 46"/>
                <a:gd name="T37" fmla="*/ 4 h 100"/>
                <a:gd name="T38" fmla="*/ 1 w 46"/>
                <a:gd name="T39" fmla="*/ 4 h 100"/>
                <a:gd name="T40" fmla="*/ 1 w 46"/>
                <a:gd name="T41" fmla="*/ 4 h 100"/>
                <a:gd name="T42" fmla="*/ 0 w 46"/>
                <a:gd name="T43" fmla="*/ 4 h 100"/>
                <a:gd name="T44" fmla="*/ 0 w 46"/>
                <a:gd name="T45" fmla="*/ 3 h 100"/>
                <a:gd name="T46" fmla="*/ 1 w 46"/>
                <a:gd name="T47" fmla="*/ 3 h 100"/>
                <a:gd name="T48" fmla="*/ 1 w 46"/>
                <a:gd name="T49" fmla="*/ 1 h 100"/>
                <a:gd name="T50" fmla="*/ 1 w 46"/>
                <a:gd name="T51" fmla="*/ 1 h 100"/>
                <a:gd name="T52" fmla="*/ 1 w 46"/>
                <a:gd name="T53" fmla="*/ 1 h 100"/>
                <a:gd name="T54" fmla="*/ 1 w 46"/>
                <a:gd name="T55" fmla="*/ 1 h 100"/>
                <a:gd name="T56" fmla="*/ 1 w 46"/>
                <a:gd name="T57" fmla="*/ 1 h 100"/>
                <a:gd name="T58" fmla="*/ 1 w 46"/>
                <a:gd name="T59" fmla="*/ 1 h 100"/>
                <a:gd name="T60" fmla="*/ 1 w 46"/>
                <a:gd name="T61" fmla="*/ 1 h 100"/>
                <a:gd name="T62" fmla="*/ 2 w 46"/>
                <a:gd name="T63" fmla="*/ 0 h 1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6" h="100">
                  <a:moveTo>
                    <a:pt x="34" y="0"/>
                  </a:moveTo>
                  <a:lnTo>
                    <a:pt x="38" y="0"/>
                  </a:lnTo>
                  <a:lnTo>
                    <a:pt x="32" y="23"/>
                  </a:lnTo>
                  <a:lnTo>
                    <a:pt x="46" y="23"/>
                  </a:lnTo>
                  <a:lnTo>
                    <a:pt x="46" y="26"/>
                  </a:lnTo>
                  <a:lnTo>
                    <a:pt x="29" y="26"/>
                  </a:lnTo>
                  <a:lnTo>
                    <a:pt x="15" y="78"/>
                  </a:lnTo>
                  <a:lnTo>
                    <a:pt x="14" y="83"/>
                  </a:lnTo>
                  <a:lnTo>
                    <a:pt x="14" y="92"/>
                  </a:lnTo>
                  <a:lnTo>
                    <a:pt x="15" y="92"/>
                  </a:lnTo>
                  <a:lnTo>
                    <a:pt x="18" y="89"/>
                  </a:lnTo>
                  <a:lnTo>
                    <a:pt x="20" y="89"/>
                  </a:lnTo>
                  <a:lnTo>
                    <a:pt x="25" y="85"/>
                  </a:lnTo>
                  <a:lnTo>
                    <a:pt x="28" y="80"/>
                  </a:lnTo>
                  <a:lnTo>
                    <a:pt x="29" y="81"/>
                  </a:lnTo>
                  <a:lnTo>
                    <a:pt x="26" y="88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15" y="97"/>
                  </a:lnTo>
                  <a:lnTo>
                    <a:pt x="12" y="100"/>
                  </a:lnTo>
                  <a:lnTo>
                    <a:pt x="3" y="100"/>
                  </a:lnTo>
                  <a:lnTo>
                    <a:pt x="0" y="97"/>
                  </a:lnTo>
                  <a:lnTo>
                    <a:pt x="0" y="86"/>
                  </a:lnTo>
                  <a:lnTo>
                    <a:pt x="3" y="77"/>
                  </a:lnTo>
                  <a:lnTo>
                    <a:pt x="17" y="26"/>
                  </a:lnTo>
                  <a:lnTo>
                    <a:pt x="3" y="26"/>
                  </a:lnTo>
                  <a:lnTo>
                    <a:pt x="5" y="25"/>
                  </a:lnTo>
                  <a:lnTo>
                    <a:pt x="12" y="22"/>
                  </a:lnTo>
                  <a:lnTo>
                    <a:pt x="22" y="17"/>
                  </a:lnTo>
                  <a:lnTo>
                    <a:pt x="28" y="11"/>
                  </a:lnTo>
                  <a:lnTo>
                    <a:pt x="31" y="5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008" name="Freeform 375"/>
            <p:cNvSpPr>
              <a:spLocks/>
            </p:cNvSpPr>
            <p:nvPr/>
          </p:nvSpPr>
          <p:spPr bwMode="auto">
            <a:xfrm>
              <a:off x="4195" y="2582"/>
              <a:ext cx="32" cy="32"/>
            </a:xfrm>
            <a:custGeom>
              <a:avLst/>
              <a:gdLst>
                <a:gd name="T0" fmla="*/ 1 w 63"/>
                <a:gd name="T1" fmla="*/ 0 h 63"/>
                <a:gd name="T2" fmla="*/ 1 w 63"/>
                <a:gd name="T3" fmla="*/ 1 h 63"/>
                <a:gd name="T4" fmla="*/ 1 w 63"/>
                <a:gd name="T5" fmla="*/ 1 h 63"/>
                <a:gd name="T6" fmla="*/ 1 w 63"/>
                <a:gd name="T7" fmla="*/ 1 h 63"/>
                <a:gd name="T8" fmla="*/ 2 w 63"/>
                <a:gd name="T9" fmla="*/ 1 h 63"/>
                <a:gd name="T10" fmla="*/ 2 w 63"/>
                <a:gd name="T11" fmla="*/ 1 h 63"/>
                <a:gd name="T12" fmla="*/ 2 w 63"/>
                <a:gd name="T13" fmla="*/ 1 h 63"/>
                <a:gd name="T14" fmla="*/ 2 w 63"/>
                <a:gd name="T15" fmla="*/ 0 h 63"/>
                <a:gd name="T16" fmla="*/ 2 w 63"/>
                <a:gd name="T17" fmla="*/ 0 h 63"/>
                <a:gd name="T18" fmla="*/ 2 w 63"/>
                <a:gd name="T19" fmla="*/ 1 h 63"/>
                <a:gd name="T20" fmla="*/ 2 w 63"/>
                <a:gd name="T21" fmla="*/ 1 h 63"/>
                <a:gd name="T22" fmla="*/ 2 w 63"/>
                <a:gd name="T23" fmla="*/ 1 h 63"/>
                <a:gd name="T24" fmla="*/ 2 w 63"/>
                <a:gd name="T25" fmla="*/ 2 h 63"/>
                <a:gd name="T26" fmla="*/ 2 w 63"/>
                <a:gd name="T27" fmla="*/ 2 h 63"/>
                <a:gd name="T28" fmla="*/ 2 w 63"/>
                <a:gd name="T29" fmla="*/ 2 h 63"/>
                <a:gd name="T30" fmla="*/ 2 w 63"/>
                <a:gd name="T31" fmla="*/ 2 h 63"/>
                <a:gd name="T32" fmla="*/ 2 w 63"/>
                <a:gd name="T33" fmla="*/ 2 h 63"/>
                <a:gd name="T34" fmla="*/ 2 w 63"/>
                <a:gd name="T35" fmla="*/ 2 h 63"/>
                <a:gd name="T36" fmla="*/ 2 w 63"/>
                <a:gd name="T37" fmla="*/ 2 h 63"/>
                <a:gd name="T38" fmla="*/ 2 w 63"/>
                <a:gd name="T39" fmla="*/ 2 h 63"/>
                <a:gd name="T40" fmla="*/ 2 w 63"/>
                <a:gd name="T41" fmla="*/ 2 h 63"/>
                <a:gd name="T42" fmla="*/ 2 w 63"/>
                <a:gd name="T43" fmla="*/ 2 h 63"/>
                <a:gd name="T44" fmla="*/ 2 w 63"/>
                <a:gd name="T45" fmla="*/ 2 h 63"/>
                <a:gd name="T46" fmla="*/ 2 w 63"/>
                <a:gd name="T47" fmla="*/ 2 h 63"/>
                <a:gd name="T48" fmla="*/ 2 w 63"/>
                <a:gd name="T49" fmla="*/ 2 h 63"/>
                <a:gd name="T50" fmla="*/ 2 w 63"/>
                <a:gd name="T51" fmla="*/ 2 h 63"/>
                <a:gd name="T52" fmla="*/ 2 w 63"/>
                <a:gd name="T53" fmla="*/ 2 h 63"/>
                <a:gd name="T54" fmla="*/ 2 w 63"/>
                <a:gd name="T55" fmla="*/ 2 h 63"/>
                <a:gd name="T56" fmla="*/ 2 w 63"/>
                <a:gd name="T57" fmla="*/ 2 h 63"/>
                <a:gd name="T58" fmla="*/ 2 w 63"/>
                <a:gd name="T59" fmla="*/ 1 h 63"/>
                <a:gd name="T60" fmla="*/ 2 w 63"/>
                <a:gd name="T61" fmla="*/ 1 h 63"/>
                <a:gd name="T62" fmla="*/ 2 w 63"/>
                <a:gd name="T63" fmla="*/ 1 h 63"/>
                <a:gd name="T64" fmla="*/ 2 w 63"/>
                <a:gd name="T65" fmla="*/ 1 h 63"/>
                <a:gd name="T66" fmla="*/ 2 w 63"/>
                <a:gd name="T67" fmla="*/ 1 h 63"/>
                <a:gd name="T68" fmla="*/ 2 w 63"/>
                <a:gd name="T69" fmla="*/ 1 h 63"/>
                <a:gd name="T70" fmla="*/ 2 w 63"/>
                <a:gd name="T71" fmla="*/ 1 h 63"/>
                <a:gd name="T72" fmla="*/ 2 w 63"/>
                <a:gd name="T73" fmla="*/ 1 h 63"/>
                <a:gd name="T74" fmla="*/ 2 w 63"/>
                <a:gd name="T75" fmla="*/ 1 h 63"/>
                <a:gd name="T76" fmla="*/ 2 w 63"/>
                <a:gd name="T77" fmla="*/ 1 h 63"/>
                <a:gd name="T78" fmla="*/ 2 w 63"/>
                <a:gd name="T79" fmla="*/ 1 h 63"/>
                <a:gd name="T80" fmla="*/ 2 w 63"/>
                <a:gd name="T81" fmla="*/ 1 h 63"/>
                <a:gd name="T82" fmla="*/ 1 w 63"/>
                <a:gd name="T83" fmla="*/ 1 h 63"/>
                <a:gd name="T84" fmla="*/ 1 w 63"/>
                <a:gd name="T85" fmla="*/ 1 h 63"/>
                <a:gd name="T86" fmla="*/ 1 w 63"/>
                <a:gd name="T87" fmla="*/ 2 h 63"/>
                <a:gd name="T88" fmla="*/ 1 w 63"/>
                <a:gd name="T89" fmla="*/ 2 h 63"/>
                <a:gd name="T90" fmla="*/ 1 w 63"/>
                <a:gd name="T91" fmla="*/ 2 h 63"/>
                <a:gd name="T92" fmla="*/ 1 w 63"/>
                <a:gd name="T93" fmla="*/ 2 h 63"/>
                <a:gd name="T94" fmla="*/ 1 w 63"/>
                <a:gd name="T95" fmla="*/ 2 h 63"/>
                <a:gd name="T96" fmla="*/ 0 w 63"/>
                <a:gd name="T97" fmla="*/ 2 h 63"/>
                <a:gd name="T98" fmla="*/ 1 w 63"/>
                <a:gd name="T99" fmla="*/ 1 h 63"/>
                <a:gd name="T100" fmla="*/ 1 w 63"/>
                <a:gd name="T101" fmla="*/ 1 h 63"/>
                <a:gd name="T102" fmla="*/ 1 w 63"/>
                <a:gd name="T103" fmla="*/ 1 h 63"/>
                <a:gd name="T104" fmla="*/ 1 w 63"/>
                <a:gd name="T105" fmla="*/ 1 h 63"/>
                <a:gd name="T106" fmla="*/ 1 w 63"/>
                <a:gd name="T107" fmla="*/ 1 h 63"/>
                <a:gd name="T108" fmla="*/ 1 w 63"/>
                <a:gd name="T109" fmla="*/ 1 h 63"/>
                <a:gd name="T110" fmla="*/ 1 w 63"/>
                <a:gd name="T111" fmla="*/ 0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3" h="63">
                  <a:moveTo>
                    <a:pt x="28" y="0"/>
                  </a:moveTo>
                  <a:lnTo>
                    <a:pt x="19" y="30"/>
                  </a:lnTo>
                  <a:lnTo>
                    <a:pt x="25" y="23"/>
                  </a:lnTo>
                  <a:lnTo>
                    <a:pt x="30" y="17"/>
                  </a:lnTo>
                  <a:lnTo>
                    <a:pt x="33" y="13"/>
                  </a:lnTo>
                  <a:lnTo>
                    <a:pt x="40" y="5"/>
                  </a:lnTo>
                  <a:lnTo>
                    <a:pt x="45" y="2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63" y="6"/>
                  </a:lnTo>
                  <a:lnTo>
                    <a:pt x="63" y="11"/>
                  </a:lnTo>
                  <a:lnTo>
                    <a:pt x="60" y="20"/>
                  </a:lnTo>
                  <a:lnTo>
                    <a:pt x="53" y="50"/>
                  </a:lnTo>
                  <a:lnTo>
                    <a:pt x="51" y="51"/>
                  </a:lnTo>
                  <a:lnTo>
                    <a:pt x="51" y="56"/>
                  </a:lnTo>
                  <a:lnTo>
                    <a:pt x="54" y="56"/>
                  </a:lnTo>
                  <a:lnTo>
                    <a:pt x="57" y="50"/>
                  </a:lnTo>
                  <a:lnTo>
                    <a:pt x="60" y="48"/>
                  </a:lnTo>
                  <a:lnTo>
                    <a:pt x="62" y="50"/>
                  </a:lnTo>
                  <a:lnTo>
                    <a:pt x="59" y="54"/>
                  </a:lnTo>
                  <a:lnTo>
                    <a:pt x="54" y="59"/>
                  </a:lnTo>
                  <a:lnTo>
                    <a:pt x="51" y="60"/>
                  </a:lnTo>
                  <a:lnTo>
                    <a:pt x="50" y="62"/>
                  </a:lnTo>
                  <a:lnTo>
                    <a:pt x="46" y="63"/>
                  </a:lnTo>
                  <a:lnTo>
                    <a:pt x="40" y="63"/>
                  </a:lnTo>
                  <a:lnTo>
                    <a:pt x="40" y="62"/>
                  </a:lnTo>
                  <a:lnTo>
                    <a:pt x="39" y="60"/>
                  </a:lnTo>
                  <a:lnTo>
                    <a:pt x="39" y="56"/>
                  </a:lnTo>
                  <a:lnTo>
                    <a:pt x="42" y="46"/>
                  </a:lnTo>
                  <a:lnTo>
                    <a:pt x="51" y="20"/>
                  </a:lnTo>
                  <a:lnTo>
                    <a:pt x="51" y="16"/>
                  </a:lnTo>
                  <a:lnTo>
                    <a:pt x="53" y="13"/>
                  </a:lnTo>
                  <a:lnTo>
                    <a:pt x="53" y="10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8"/>
                  </a:lnTo>
                  <a:lnTo>
                    <a:pt x="45" y="10"/>
                  </a:lnTo>
                  <a:lnTo>
                    <a:pt x="43" y="10"/>
                  </a:lnTo>
                  <a:lnTo>
                    <a:pt x="39" y="13"/>
                  </a:lnTo>
                  <a:lnTo>
                    <a:pt x="36" y="16"/>
                  </a:lnTo>
                  <a:lnTo>
                    <a:pt x="33" y="20"/>
                  </a:lnTo>
                  <a:lnTo>
                    <a:pt x="28" y="25"/>
                  </a:lnTo>
                  <a:lnTo>
                    <a:pt x="23" y="31"/>
                  </a:lnTo>
                  <a:lnTo>
                    <a:pt x="19" y="39"/>
                  </a:lnTo>
                  <a:lnTo>
                    <a:pt x="17" y="42"/>
                  </a:lnTo>
                  <a:lnTo>
                    <a:pt x="14" y="46"/>
                  </a:lnTo>
                  <a:lnTo>
                    <a:pt x="13" y="50"/>
                  </a:lnTo>
                  <a:lnTo>
                    <a:pt x="9" y="62"/>
                  </a:lnTo>
                  <a:lnTo>
                    <a:pt x="0" y="62"/>
                  </a:lnTo>
                  <a:lnTo>
                    <a:pt x="13" y="17"/>
                  </a:lnTo>
                  <a:lnTo>
                    <a:pt x="14" y="13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009" name="Freeform 376"/>
            <p:cNvSpPr>
              <a:spLocks noEditPoints="1"/>
            </p:cNvSpPr>
            <p:nvPr/>
          </p:nvSpPr>
          <p:spPr bwMode="auto">
            <a:xfrm>
              <a:off x="4224" y="2566"/>
              <a:ext cx="43" cy="47"/>
            </a:xfrm>
            <a:custGeom>
              <a:avLst/>
              <a:gdLst>
                <a:gd name="T0" fmla="*/ 3 w 84"/>
                <a:gd name="T1" fmla="*/ 1 h 94"/>
                <a:gd name="T2" fmla="*/ 2 w 84"/>
                <a:gd name="T3" fmla="*/ 2 h 94"/>
                <a:gd name="T4" fmla="*/ 2 w 84"/>
                <a:gd name="T5" fmla="*/ 2 h 94"/>
                <a:gd name="T6" fmla="*/ 3 w 84"/>
                <a:gd name="T7" fmla="*/ 1 h 94"/>
                <a:gd name="T8" fmla="*/ 3 w 84"/>
                <a:gd name="T9" fmla="*/ 0 h 94"/>
                <a:gd name="T10" fmla="*/ 3 w 84"/>
                <a:gd name="T11" fmla="*/ 0 h 94"/>
                <a:gd name="T12" fmla="*/ 3 w 84"/>
                <a:gd name="T13" fmla="*/ 3 h 94"/>
                <a:gd name="T14" fmla="*/ 3 w 84"/>
                <a:gd name="T15" fmla="*/ 3 h 94"/>
                <a:gd name="T16" fmla="*/ 3 w 84"/>
                <a:gd name="T17" fmla="*/ 3 h 94"/>
                <a:gd name="T18" fmla="*/ 3 w 84"/>
                <a:gd name="T19" fmla="*/ 3 h 94"/>
                <a:gd name="T20" fmla="*/ 3 w 84"/>
                <a:gd name="T21" fmla="*/ 3 h 94"/>
                <a:gd name="T22" fmla="*/ 3 w 84"/>
                <a:gd name="T23" fmla="*/ 3 h 94"/>
                <a:gd name="T24" fmla="*/ 3 w 84"/>
                <a:gd name="T25" fmla="*/ 3 h 94"/>
                <a:gd name="T26" fmla="*/ 2 w 84"/>
                <a:gd name="T27" fmla="*/ 3 h 94"/>
                <a:gd name="T28" fmla="*/ 2 w 84"/>
                <a:gd name="T29" fmla="*/ 3 h 94"/>
                <a:gd name="T30" fmla="*/ 2 w 84"/>
                <a:gd name="T31" fmla="*/ 3 h 94"/>
                <a:gd name="T32" fmla="*/ 2 w 84"/>
                <a:gd name="T33" fmla="*/ 3 h 94"/>
                <a:gd name="T34" fmla="*/ 2 w 84"/>
                <a:gd name="T35" fmla="*/ 3 h 94"/>
                <a:gd name="T36" fmla="*/ 2 w 84"/>
                <a:gd name="T37" fmla="*/ 3 h 94"/>
                <a:gd name="T38" fmla="*/ 2 w 84"/>
                <a:gd name="T39" fmla="*/ 3 h 94"/>
                <a:gd name="T40" fmla="*/ 2 w 84"/>
                <a:gd name="T41" fmla="*/ 2 h 94"/>
                <a:gd name="T42" fmla="*/ 2 w 84"/>
                <a:gd name="T43" fmla="*/ 2 h 94"/>
                <a:gd name="T44" fmla="*/ 1 w 84"/>
                <a:gd name="T45" fmla="*/ 3 h 94"/>
                <a:gd name="T46" fmla="*/ 1 w 84"/>
                <a:gd name="T47" fmla="*/ 3 h 94"/>
                <a:gd name="T48" fmla="*/ 1 w 84"/>
                <a:gd name="T49" fmla="*/ 3 h 94"/>
                <a:gd name="T50" fmla="*/ 1 w 84"/>
                <a:gd name="T51" fmla="*/ 3 h 94"/>
                <a:gd name="T52" fmla="*/ 1 w 84"/>
                <a:gd name="T53" fmla="*/ 3 h 94"/>
                <a:gd name="T54" fmla="*/ 1 w 84"/>
                <a:gd name="T55" fmla="*/ 3 h 94"/>
                <a:gd name="T56" fmla="*/ 1 w 84"/>
                <a:gd name="T57" fmla="*/ 3 h 94"/>
                <a:gd name="T58" fmla="*/ 1 w 84"/>
                <a:gd name="T59" fmla="*/ 3 h 94"/>
                <a:gd name="T60" fmla="*/ 1 w 84"/>
                <a:gd name="T61" fmla="*/ 3 h 94"/>
                <a:gd name="T62" fmla="*/ 1 w 84"/>
                <a:gd name="T63" fmla="*/ 3 h 94"/>
                <a:gd name="T64" fmla="*/ 1 w 84"/>
                <a:gd name="T65" fmla="*/ 3 h 94"/>
                <a:gd name="T66" fmla="*/ 0 w 84"/>
                <a:gd name="T67" fmla="*/ 3 h 94"/>
                <a:gd name="T68" fmla="*/ 1 w 84"/>
                <a:gd name="T69" fmla="*/ 3 h 94"/>
                <a:gd name="T70" fmla="*/ 1 w 84"/>
                <a:gd name="T71" fmla="*/ 3 h 94"/>
                <a:gd name="T72" fmla="*/ 1 w 84"/>
                <a:gd name="T73" fmla="*/ 3 h 94"/>
                <a:gd name="T74" fmla="*/ 1 w 84"/>
                <a:gd name="T75" fmla="*/ 3 h 94"/>
                <a:gd name="T76" fmla="*/ 1 w 84"/>
                <a:gd name="T77" fmla="*/ 3 h 94"/>
                <a:gd name="T78" fmla="*/ 3 w 84"/>
                <a:gd name="T79" fmla="*/ 0 h 9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84" h="94">
                  <a:moveTo>
                    <a:pt x="66" y="22"/>
                  </a:moveTo>
                  <a:lnTo>
                    <a:pt x="38" y="58"/>
                  </a:lnTo>
                  <a:lnTo>
                    <a:pt x="63" y="58"/>
                  </a:lnTo>
                  <a:lnTo>
                    <a:pt x="66" y="22"/>
                  </a:lnTo>
                  <a:close/>
                  <a:moveTo>
                    <a:pt x="77" y="0"/>
                  </a:moveTo>
                  <a:lnTo>
                    <a:pt x="80" y="0"/>
                  </a:lnTo>
                  <a:lnTo>
                    <a:pt x="72" y="77"/>
                  </a:lnTo>
                  <a:lnTo>
                    <a:pt x="72" y="86"/>
                  </a:lnTo>
                  <a:lnTo>
                    <a:pt x="75" y="89"/>
                  </a:lnTo>
                  <a:lnTo>
                    <a:pt x="77" y="89"/>
                  </a:lnTo>
                  <a:lnTo>
                    <a:pt x="78" y="91"/>
                  </a:lnTo>
                  <a:lnTo>
                    <a:pt x="84" y="91"/>
                  </a:lnTo>
                  <a:lnTo>
                    <a:pt x="83" y="94"/>
                  </a:lnTo>
                  <a:lnTo>
                    <a:pt x="46" y="94"/>
                  </a:lnTo>
                  <a:lnTo>
                    <a:pt x="47" y="91"/>
                  </a:lnTo>
                  <a:lnTo>
                    <a:pt x="55" y="91"/>
                  </a:lnTo>
                  <a:lnTo>
                    <a:pt x="58" y="88"/>
                  </a:lnTo>
                  <a:lnTo>
                    <a:pt x="60" y="85"/>
                  </a:lnTo>
                  <a:lnTo>
                    <a:pt x="60" y="80"/>
                  </a:lnTo>
                  <a:lnTo>
                    <a:pt x="61" y="75"/>
                  </a:lnTo>
                  <a:lnTo>
                    <a:pt x="63" y="63"/>
                  </a:lnTo>
                  <a:lnTo>
                    <a:pt x="35" y="63"/>
                  </a:lnTo>
                  <a:lnTo>
                    <a:pt x="26" y="77"/>
                  </a:lnTo>
                  <a:lnTo>
                    <a:pt x="24" y="78"/>
                  </a:lnTo>
                  <a:lnTo>
                    <a:pt x="23" y="82"/>
                  </a:lnTo>
                  <a:lnTo>
                    <a:pt x="21" y="82"/>
                  </a:lnTo>
                  <a:lnTo>
                    <a:pt x="21" y="85"/>
                  </a:lnTo>
                  <a:lnTo>
                    <a:pt x="20" y="85"/>
                  </a:lnTo>
                  <a:lnTo>
                    <a:pt x="21" y="88"/>
                  </a:lnTo>
                  <a:lnTo>
                    <a:pt x="21" y="89"/>
                  </a:lnTo>
                  <a:lnTo>
                    <a:pt x="23" y="91"/>
                  </a:lnTo>
                  <a:lnTo>
                    <a:pt x="27" y="91"/>
                  </a:lnTo>
                  <a:lnTo>
                    <a:pt x="27" y="94"/>
                  </a:lnTo>
                  <a:lnTo>
                    <a:pt x="0" y="94"/>
                  </a:lnTo>
                  <a:lnTo>
                    <a:pt x="1" y="91"/>
                  </a:lnTo>
                  <a:lnTo>
                    <a:pt x="4" y="91"/>
                  </a:lnTo>
                  <a:lnTo>
                    <a:pt x="11" y="88"/>
                  </a:lnTo>
                  <a:lnTo>
                    <a:pt x="18" y="80"/>
                  </a:lnTo>
                  <a:lnTo>
                    <a:pt x="21" y="7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010" name="Line 377"/>
            <p:cNvSpPr>
              <a:spLocks noChangeShapeType="1"/>
            </p:cNvSpPr>
            <p:nvPr/>
          </p:nvSpPr>
          <p:spPr bwMode="auto">
            <a:xfrm flipH="1">
              <a:off x="4424" y="2738"/>
              <a:ext cx="124" cy="29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11" name="Line 378"/>
            <p:cNvSpPr>
              <a:spLocks noChangeShapeType="1"/>
            </p:cNvSpPr>
            <p:nvPr/>
          </p:nvSpPr>
          <p:spPr bwMode="auto">
            <a:xfrm>
              <a:off x="4424" y="2767"/>
              <a:ext cx="1" cy="1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12" name="Line 379"/>
            <p:cNvSpPr>
              <a:spLocks noChangeShapeType="1"/>
            </p:cNvSpPr>
            <p:nvPr/>
          </p:nvSpPr>
          <p:spPr bwMode="auto">
            <a:xfrm flipH="1">
              <a:off x="4425" y="2730"/>
              <a:ext cx="48" cy="37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13" name="Line 380"/>
            <p:cNvSpPr>
              <a:spLocks noChangeShapeType="1"/>
            </p:cNvSpPr>
            <p:nvPr/>
          </p:nvSpPr>
          <p:spPr bwMode="auto">
            <a:xfrm>
              <a:off x="4425" y="2767"/>
              <a:ext cx="60" cy="4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14" name="Freeform 887"/>
            <p:cNvSpPr>
              <a:spLocks/>
            </p:cNvSpPr>
            <p:nvPr/>
          </p:nvSpPr>
          <p:spPr bwMode="auto">
            <a:xfrm>
              <a:off x="4150" y="2555"/>
              <a:ext cx="40" cy="39"/>
            </a:xfrm>
            <a:custGeom>
              <a:avLst/>
              <a:gdLst>
                <a:gd name="T0" fmla="*/ 1 w 78"/>
                <a:gd name="T1" fmla="*/ 0 h 79"/>
                <a:gd name="T2" fmla="*/ 2 w 78"/>
                <a:gd name="T3" fmla="*/ 0 h 79"/>
                <a:gd name="T4" fmla="*/ 1 w 78"/>
                <a:gd name="T5" fmla="*/ 0 h 79"/>
                <a:gd name="T6" fmla="*/ 1 w 78"/>
                <a:gd name="T7" fmla="*/ 1 h 79"/>
                <a:gd name="T8" fmla="*/ 1 w 78"/>
                <a:gd name="T9" fmla="*/ 2 h 79"/>
                <a:gd name="T10" fmla="*/ 1 w 78"/>
                <a:gd name="T11" fmla="*/ 2 h 79"/>
                <a:gd name="T12" fmla="*/ 1 w 78"/>
                <a:gd name="T13" fmla="*/ 2 h 79"/>
                <a:gd name="T14" fmla="*/ 2 w 78"/>
                <a:gd name="T15" fmla="*/ 1 h 79"/>
                <a:gd name="T16" fmla="*/ 2 w 78"/>
                <a:gd name="T17" fmla="*/ 1 h 79"/>
                <a:gd name="T18" fmla="*/ 2 w 78"/>
                <a:gd name="T19" fmla="*/ 1 h 79"/>
                <a:gd name="T20" fmla="*/ 3 w 78"/>
                <a:gd name="T21" fmla="*/ 0 h 79"/>
                <a:gd name="T22" fmla="*/ 3 w 78"/>
                <a:gd name="T23" fmla="*/ 0 h 79"/>
                <a:gd name="T24" fmla="*/ 2 w 78"/>
                <a:gd name="T25" fmla="*/ 1 h 79"/>
                <a:gd name="T26" fmla="*/ 2 w 78"/>
                <a:gd name="T27" fmla="*/ 2 h 79"/>
                <a:gd name="T28" fmla="*/ 3 w 78"/>
                <a:gd name="T29" fmla="*/ 2 h 79"/>
                <a:gd name="T30" fmla="*/ 3 w 78"/>
                <a:gd name="T31" fmla="*/ 1 h 79"/>
                <a:gd name="T32" fmla="*/ 3 w 78"/>
                <a:gd name="T33" fmla="*/ 1 h 79"/>
                <a:gd name="T34" fmla="*/ 3 w 78"/>
                <a:gd name="T35" fmla="*/ 2 h 79"/>
                <a:gd name="T36" fmla="*/ 2 w 78"/>
                <a:gd name="T37" fmla="*/ 2 h 79"/>
                <a:gd name="T38" fmla="*/ 2 w 78"/>
                <a:gd name="T39" fmla="*/ 2 h 79"/>
                <a:gd name="T40" fmla="*/ 2 w 78"/>
                <a:gd name="T41" fmla="*/ 2 h 79"/>
                <a:gd name="T42" fmla="*/ 2 w 78"/>
                <a:gd name="T43" fmla="*/ 2 h 79"/>
                <a:gd name="T44" fmla="*/ 2 w 78"/>
                <a:gd name="T45" fmla="*/ 2 h 79"/>
                <a:gd name="T46" fmla="*/ 2 w 78"/>
                <a:gd name="T47" fmla="*/ 1 h 79"/>
                <a:gd name="T48" fmla="*/ 1 w 78"/>
                <a:gd name="T49" fmla="*/ 2 h 79"/>
                <a:gd name="T50" fmla="*/ 1 w 78"/>
                <a:gd name="T51" fmla="*/ 2 h 79"/>
                <a:gd name="T52" fmla="*/ 1 w 78"/>
                <a:gd name="T53" fmla="*/ 2 h 79"/>
                <a:gd name="T54" fmla="*/ 1 w 78"/>
                <a:gd name="T55" fmla="*/ 2 h 79"/>
                <a:gd name="T56" fmla="*/ 1 w 78"/>
                <a:gd name="T57" fmla="*/ 1 h 79"/>
                <a:gd name="T58" fmla="*/ 1 w 78"/>
                <a:gd name="T59" fmla="*/ 0 h 79"/>
                <a:gd name="T60" fmla="*/ 1 w 78"/>
                <a:gd name="T61" fmla="*/ 0 h 79"/>
                <a:gd name="T62" fmla="*/ 1 w 78"/>
                <a:gd name="T63" fmla="*/ 0 h 79"/>
                <a:gd name="T64" fmla="*/ 1 w 78"/>
                <a:gd name="T65" fmla="*/ 0 h 79"/>
                <a:gd name="T66" fmla="*/ 0 w 78"/>
                <a:gd name="T67" fmla="*/ 0 h 79"/>
                <a:gd name="T68" fmla="*/ 1 w 78"/>
                <a:gd name="T69" fmla="*/ 0 h 79"/>
                <a:gd name="T70" fmla="*/ 1 w 78"/>
                <a:gd name="T71" fmla="*/ 0 h 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8" h="79">
                  <a:moveTo>
                    <a:pt x="22" y="0"/>
                  </a:moveTo>
                  <a:lnTo>
                    <a:pt x="29" y="0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4" y="12"/>
                  </a:lnTo>
                  <a:lnTo>
                    <a:pt x="32" y="19"/>
                  </a:lnTo>
                  <a:lnTo>
                    <a:pt x="29" y="25"/>
                  </a:lnTo>
                  <a:lnTo>
                    <a:pt x="22" y="52"/>
                  </a:lnTo>
                  <a:lnTo>
                    <a:pt x="18" y="62"/>
                  </a:lnTo>
                  <a:lnTo>
                    <a:pt x="17" y="65"/>
                  </a:lnTo>
                  <a:lnTo>
                    <a:pt x="17" y="66"/>
                  </a:lnTo>
                  <a:lnTo>
                    <a:pt x="20" y="69"/>
                  </a:lnTo>
                  <a:lnTo>
                    <a:pt x="25" y="69"/>
                  </a:lnTo>
                  <a:lnTo>
                    <a:pt x="28" y="66"/>
                  </a:lnTo>
                  <a:lnTo>
                    <a:pt x="31" y="65"/>
                  </a:lnTo>
                  <a:lnTo>
                    <a:pt x="37" y="59"/>
                  </a:lnTo>
                  <a:lnTo>
                    <a:pt x="40" y="54"/>
                  </a:lnTo>
                  <a:lnTo>
                    <a:pt x="46" y="48"/>
                  </a:lnTo>
                  <a:lnTo>
                    <a:pt x="49" y="42"/>
                  </a:lnTo>
                  <a:lnTo>
                    <a:pt x="54" y="36"/>
                  </a:lnTo>
                  <a:lnTo>
                    <a:pt x="58" y="25"/>
                  </a:lnTo>
                  <a:lnTo>
                    <a:pt x="65" y="11"/>
                  </a:lnTo>
                  <a:lnTo>
                    <a:pt x="66" y="2"/>
                  </a:lnTo>
                  <a:lnTo>
                    <a:pt x="78" y="2"/>
                  </a:lnTo>
                  <a:lnTo>
                    <a:pt x="65" y="54"/>
                  </a:lnTo>
                  <a:lnTo>
                    <a:pt x="62" y="63"/>
                  </a:lnTo>
                  <a:lnTo>
                    <a:pt x="62" y="66"/>
                  </a:lnTo>
                  <a:lnTo>
                    <a:pt x="60" y="68"/>
                  </a:lnTo>
                  <a:lnTo>
                    <a:pt x="60" y="69"/>
                  </a:lnTo>
                  <a:lnTo>
                    <a:pt x="65" y="69"/>
                  </a:lnTo>
                  <a:lnTo>
                    <a:pt x="68" y="66"/>
                  </a:lnTo>
                  <a:lnTo>
                    <a:pt x="69" y="63"/>
                  </a:lnTo>
                  <a:lnTo>
                    <a:pt x="74" y="59"/>
                  </a:lnTo>
                  <a:lnTo>
                    <a:pt x="75" y="60"/>
                  </a:lnTo>
                  <a:lnTo>
                    <a:pt x="72" y="66"/>
                  </a:lnTo>
                  <a:lnTo>
                    <a:pt x="69" y="69"/>
                  </a:lnTo>
                  <a:lnTo>
                    <a:pt x="66" y="74"/>
                  </a:lnTo>
                  <a:lnTo>
                    <a:pt x="60" y="77"/>
                  </a:lnTo>
                  <a:lnTo>
                    <a:pt x="58" y="79"/>
                  </a:lnTo>
                  <a:lnTo>
                    <a:pt x="51" y="79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6" y="74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8" y="65"/>
                  </a:lnTo>
                  <a:lnTo>
                    <a:pt x="51" y="56"/>
                  </a:lnTo>
                  <a:lnTo>
                    <a:pt x="55" y="39"/>
                  </a:lnTo>
                  <a:lnTo>
                    <a:pt x="43" y="57"/>
                  </a:lnTo>
                  <a:lnTo>
                    <a:pt x="32" y="69"/>
                  </a:lnTo>
                  <a:lnTo>
                    <a:pt x="26" y="74"/>
                  </a:lnTo>
                  <a:lnTo>
                    <a:pt x="22" y="77"/>
                  </a:lnTo>
                  <a:lnTo>
                    <a:pt x="18" y="79"/>
                  </a:lnTo>
                  <a:lnTo>
                    <a:pt x="8" y="79"/>
                  </a:lnTo>
                  <a:lnTo>
                    <a:pt x="5" y="75"/>
                  </a:lnTo>
                  <a:lnTo>
                    <a:pt x="3" y="72"/>
                  </a:lnTo>
                  <a:lnTo>
                    <a:pt x="3" y="66"/>
                  </a:lnTo>
                  <a:lnTo>
                    <a:pt x="6" y="57"/>
                  </a:lnTo>
                  <a:lnTo>
                    <a:pt x="8" y="49"/>
                  </a:lnTo>
                  <a:lnTo>
                    <a:pt x="17" y="23"/>
                  </a:lnTo>
                  <a:lnTo>
                    <a:pt x="18" y="19"/>
                  </a:lnTo>
                  <a:lnTo>
                    <a:pt x="18" y="9"/>
                  </a:lnTo>
                  <a:lnTo>
                    <a:pt x="17" y="8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5" y="11"/>
                  </a:lnTo>
                  <a:lnTo>
                    <a:pt x="11" y="6"/>
                  </a:lnTo>
                  <a:lnTo>
                    <a:pt x="15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015" name="Freeform 888"/>
            <p:cNvSpPr>
              <a:spLocks/>
            </p:cNvSpPr>
            <p:nvPr/>
          </p:nvSpPr>
          <p:spPr bwMode="auto">
            <a:xfrm>
              <a:off x="4286" y="2534"/>
              <a:ext cx="32" cy="77"/>
            </a:xfrm>
            <a:custGeom>
              <a:avLst/>
              <a:gdLst>
                <a:gd name="T0" fmla="*/ 2 w 63"/>
                <a:gd name="T1" fmla="*/ 0 h 153"/>
                <a:gd name="T2" fmla="*/ 2 w 63"/>
                <a:gd name="T3" fmla="*/ 1 h 153"/>
                <a:gd name="T4" fmla="*/ 2 w 63"/>
                <a:gd name="T5" fmla="*/ 1 h 153"/>
                <a:gd name="T6" fmla="*/ 2 w 63"/>
                <a:gd name="T7" fmla="*/ 1 h 153"/>
                <a:gd name="T8" fmla="*/ 1 w 63"/>
                <a:gd name="T9" fmla="*/ 2 h 153"/>
                <a:gd name="T10" fmla="*/ 1 w 63"/>
                <a:gd name="T11" fmla="*/ 3 h 153"/>
                <a:gd name="T12" fmla="*/ 1 w 63"/>
                <a:gd name="T13" fmla="*/ 3 h 153"/>
                <a:gd name="T14" fmla="*/ 1 w 63"/>
                <a:gd name="T15" fmla="*/ 4 h 153"/>
                <a:gd name="T16" fmla="*/ 1 w 63"/>
                <a:gd name="T17" fmla="*/ 4 h 153"/>
                <a:gd name="T18" fmla="*/ 1 w 63"/>
                <a:gd name="T19" fmla="*/ 5 h 153"/>
                <a:gd name="T20" fmla="*/ 1 w 63"/>
                <a:gd name="T21" fmla="*/ 5 h 153"/>
                <a:gd name="T22" fmla="*/ 1 w 63"/>
                <a:gd name="T23" fmla="*/ 5 h 153"/>
                <a:gd name="T24" fmla="*/ 1 w 63"/>
                <a:gd name="T25" fmla="*/ 5 h 153"/>
                <a:gd name="T26" fmla="*/ 1 w 63"/>
                <a:gd name="T27" fmla="*/ 4 h 153"/>
                <a:gd name="T28" fmla="*/ 0 w 63"/>
                <a:gd name="T29" fmla="*/ 4 h 153"/>
                <a:gd name="T30" fmla="*/ 1 w 63"/>
                <a:gd name="T31" fmla="*/ 3 h 153"/>
                <a:gd name="T32" fmla="*/ 1 w 63"/>
                <a:gd name="T33" fmla="*/ 2 h 153"/>
                <a:gd name="T34" fmla="*/ 1 w 63"/>
                <a:gd name="T35" fmla="*/ 1 h 153"/>
                <a:gd name="T36" fmla="*/ 2 w 63"/>
                <a:gd name="T37" fmla="*/ 0 h 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153">
                  <a:moveTo>
                    <a:pt x="62" y="0"/>
                  </a:moveTo>
                  <a:lnTo>
                    <a:pt x="63" y="3"/>
                  </a:lnTo>
                  <a:lnTo>
                    <a:pt x="49" y="15"/>
                  </a:lnTo>
                  <a:lnTo>
                    <a:pt x="39" y="27"/>
                  </a:lnTo>
                  <a:lnTo>
                    <a:pt x="28" y="46"/>
                  </a:lnTo>
                  <a:lnTo>
                    <a:pt x="19" y="69"/>
                  </a:lnTo>
                  <a:lnTo>
                    <a:pt x="14" y="86"/>
                  </a:lnTo>
                  <a:lnTo>
                    <a:pt x="11" y="101"/>
                  </a:lnTo>
                  <a:lnTo>
                    <a:pt x="11" y="116"/>
                  </a:lnTo>
                  <a:lnTo>
                    <a:pt x="13" y="133"/>
                  </a:lnTo>
                  <a:lnTo>
                    <a:pt x="19" y="152"/>
                  </a:lnTo>
                  <a:lnTo>
                    <a:pt x="16" y="153"/>
                  </a:lnTo>
                  <a:lnTo>
                    <a:pt x="8" y="136"/>
                  </a:lnTo>
                  <a:lnTo>
                    <a:pt x="3" y="120"/>
                  </a:lnTo>
                  <a:lnTo>
                    <a:pt x="0" y="98"/>
                  </a:lnTo>
                  <a:lnTo>
                    <a:pt x="3" y="72"/>
                  </a:lnTo>
                  <a:lnTo>
                    <a:pt x="13" y="49"/>
                  </a:lnTo>
                  <a:lnTo>
                    <a:pt x="31" y="24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016" name="Freeform 889"/>
            <p:cNvSpPr>
              <a:spLocks/>
            </p:cNvSpPr>
            <p:nvPr/>
          </p:nvSpPr>
          <p:spPr bwMode="auto">
            <a:xfrm>
              <a:off x="4311" y="2544"/>
              <a:ext cx="24" cy="50"/>
            </a:xfrm>
            <a:custGeom>
              <a:avLst/>
              <a:gdLst>
                <a:gd name="T0" fmla="*/ 2 w 46"/>
                <a:gd name="T1" fmla="*/ 0 h 100"/>
                <a:gd name="T2" fmla="*/ 2 w 46"/>
                <a:gd name="T3" fmla="*/ 0 h 100"/>
                <a:gd name="T4" fmla="*/ 2 w 46"/>
                <a:gd name="T5" fmla="*/ 1 h 100"/>
                <a:gd name="T6" fmla="*/ 2 w 46"/>
                <a:gd name="T7" fmla="*/ 1 h 100"/>
                <a:gd name="T8" fmla="*/ 2 w 46"/>
                <a:gd name="T9" fmla="*/ 1 h 100"/>
                <a:gd name="T10" fmla="*/ 1 w 46"/>
                <a:gd name="T11" fmla="*/ 1 h 100"/>
                <a:gd name="T12" fmla="*/ 1 w 46"/>
                <a:gd name="T13" fmla="*/ 3 h 100"/>
                <a:gd name="T14" fmla="*/ 1 w 46"/>
                <a:gd name="T15" fmla="*/ 3 h 100"/>
                <a:gd name="T16" fmla="*/ 1 w 46"/>
                <a:gd name="T17" fmla="*/ 3 h 100"/>
                <a:gd name="T18" fmla="*/ 1 w 46"/>
                <a:gd name="T19" fmla="*/ 3 h 100"/>
                <a:gd name="T20" fmla="*/ 1 w 46"/>
                <a:gd name="T21" fmla="*/ 3 h 100"/>
                <a:gd name="T22" fmla="*/ 1 w 46"/>
                <a:gd name="T23" fmla="*/ 3 h 100"/>
                <a:gd name="T24" fmla="*/ 1 w 46"/>
                <a:gd name="T25" fmla="*/ 3 h 100"/>
                <a:gd name="T26" fmla="*/ 1 w 46"/>
                <a:gd name="T27" fmla="*/ 3 h 100"/>
                <a:gd name="T28" fmla="*/ 1 w 46"/>
                <a:gd name="T29" fmla="*/ 3 h 100"/>
                <a:gd name="T30" fmla="*/ 1 w 46"/>
                <a:gd name="T31" fmla="*/ 3 h 100"/>
                <a:gd name="T32" fmla="*/ 1 w 46"/>
                <a:gd name="T33" fmla="*/ 3 h 100"/>
                <a:gd name="T34" fmla="*/ 1 w 46"/>
                <a:gd name="T35" fmla="*/ 3 h 100"/>
                <a:gd name="T36" fmla="*/ 1 w 46"/>
                <a:gd name="T37" fmla="*/ 3 h 100"/>
                <a:gd name="T38" fmla="*/ 1 w 46"/>
                <a:gd name="T39" fmla="*/ 3 h 100"/>
                <a:gd name="T40" fmla="*/ 1 w 46"/>
                <a:gd name="T41" fmla="*/ 4 h 100"/>
                <a:gd name="T42" fmla="*/ 1 w 46"/>
                <a:gd name="T43" fmla="*/ 4 h 100"/>
                <a:gd name="T44" fmla="*/ 1 w 46"/>
                <a:gd name="T45" fmla="*/ 4 h 100"/>
                <a:gd name="T46" fmla="*/ 0 w 46"/>
                <a:gd name="T47" fmla="*/ 3 h 100"/>
                <a:gd name="T48" fmla="*/ 0 w 46"/>
                <a:gd name="T49" fmla="*/ 3 h 100"/>
                <a:gd name="T50" fmla="*/ 1 w 46"/>
                <a:gd name="T51" fmla="*/ 3 h 100"/>
                <a:gd name="T52" fmla="*/ 1 w 46"/>
                <a:gd name="T53" fmla="*/ 3 h 100"/>
                <a:gd name="T54" fmla="*/ 1 w 46"/>
                <a:gd name="T55" fmla="*/ 3 h 100"/>
                <a:gd name="T56" fmla="*/ 1 w 46"/>
                <a:gd name="T57" fmla="*/ 1 h 100"/>
                <a:gd name="T58" fmla="*/ 1 w 46"/>
                <a:gd name="T59" fmla="*/ 1 h 100"/>
                <a:gd name="T60" fmla="*/ 1 w 46"/>
                <a:gd name="T61" fmla="*/ 1 h 100"/>
                <a:gd name="T62" fmla="*/ 1 w 46"/>
                <a:gd name="T63" fmla="*/ 1 h 100"/>
                <a:gd name="T64" fmla="*/ 1 w 46"/>
                <a:gd name="T65" fmla="*/ 1 h 100"/>
                <a:gd name="T66" fmla="*/ 1 w 46"/>
                <a:gd name="T67" fmla="*/ 1 h 100"/>
                <a:gd name="T68" fmla="*/ 1 w 46"/>
                <a:gd name="T69" fmla="*/ 1 h 100"/>
                <a:gd name="T70" fmla="*/ 2 w 46"/>
                <a:gd name="T71" fmla="*/ 0 h 1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6" h="100">
                  <a:moveTo>
                    <a:pt x="34" y="0"/>
                  </a:moveTo>
                  <a:lnTo>
                    <a:pt x="40" y="0"/>
                  </a:lnTo>
                  <a:lnTo>
                    <a:pt x="32" y="23"/>
                  </a:lnTo>
                  <a:lnTo>
                    <a:pt x="46" y="23"/>
                  </a:lnTo>
                  <a:lnTo>
                    <a:pt x="46" y="26"/>
                  </a:lnTo>
                  <a:lnTo>
                    <a:pt x="31" y="26"/>
                  </a:lnTo>
                  <a:lnTo>
                    <a:pt x="15" y="78"/>
                  </a:lnTo>
                  <a:lnTo>
                    <a:pt x="14" y="83"/>
                  </a:lnTo>
                  <a:lnTo>
                    <a:pt x="14" y="92"/>
                  </a:lnTo>
                  <a:lnTo>
                    <a:pt x="17" y="92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3" y="87"/>
                  </a:lnTo>
                  <a:lnTo>
                    <a:pt x="25" y="84"/>
                  </a:lnTo>
                  <a:lnTo>
                    <a:pt x="29" y="80"/>
                  </a:lnTo>
                  <a:lnTo>
                    <a:pt x="31" y="81"/>
                  </a:lnTo>
                  <a:lnTo>
                    <a:pt x="26" y="87"/>
                  </a:lnTo>
                  <a:lnTo>
                    <a:pt x="23" y="90"/>
                  </a:lnTo>
                  <a:lnTo>
                    <a:pt x="20" y="95"/>
                  </a:lnTo>
                  <a:lnTo>
                    <a:pt x="15" y="96"/>
                  </a:lnTo>
                  <a:lnTo>
                    <a:pt x="12" y="100"/>
                  </a:lnTo>
                  <a:lnTo>
                    <a:pt x="5" y="100"/>
                  </a:lnTo>
                  <a:lnTo>
                    <a:pt x="2" y="98"/>
                  </a:lnTo>
                  <a:lnTo>
                    <a:pt x="0" y="95"/>
                  </a:lnTo>
                  <a:lnTo>
                    <a:pt x="0" y="89"/>
                  </a:lnTo>
                  <a:lnTo>
                    <a:pt x="2" y="86"/>
                  </a:lnTo>
                  <a:lnTo>
                    <a:pt x="2" y="81"/>
                  </a:lnTo>
                  <a:lnTo>
                    <a:pt x="3" y="77"/>
                  </a:lnTo>
                  <a:lnTo>
                    <a:pt x="17" y="26"/>
                  </a:lnTo>
                  <a:lnTo>
                    <a:pt x="3" y="26"/>
                  </a:lnTo>
                  <a:lnTo>
                    <a:pt x="5" y="24"/>
                  </a:lnTo>
                  <a:lnTo>
                    <a:pt x="14" y="21"/>
                  </a:lnTo>
                  <a:lnTo>
                    <a:pt x="22" y="17"/>
                  </a:lnTo>
                  <a:lnTo>
                    <a:pt x="28" y="10"/>
                  </a:lnTo>
                  <a:lnTo>
                    <a:pt x="31" y="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017" name="Freeform 890"/>
            <p:cNvSpPr>
              <a:spLocks/>
            </p:cNvSpPr>
            <p:nvPr/>
          </p:nvSpPr>
          <p:spPr bwMode="auto">
            <a:xfrm>
              <a:off x="4324" y="2534"/>
              <a:ext cx="31" cy="77"/>
            </a:xfrm>
            <a:custGeom>
              <a:avLst/>
              <a:gdLst>
                <a:gd name="T0" fmla="*/ 1 w 63"/>
                <a:gd name="T1" fmla="*/ 0 h 153"/>
                <a:gd name="T2" fmla="*/ 1 w 63"/>
                <a:gd name="T3" fmla="*/ 1 h 153"/>
                <a:gd name="T4" fmla="*/ 1 w 63"/>
                <a:gd name="T5" fmla="*/ 1 h 153"/>
                <a:gd name="T6" fmla="*/ 1 w 63"/>
                <a:gd name="T7" fmla="*/ 2 h 153"/>
                <a:gd name="T8" fmla="*/ 1 w 63"/>
                <a:gd name="T9" fmla="*/ 2 h 153"/>
                <a:gd name="T10" fmla="*/ 1 w 63"/>
                <a:gd name="T11" fmla="*/ 3 h 153"/>
                <a:gd name="T12" fmla="*/ 1 w 63"/>
                <a:gd name="T13" fmla="*/ 4 h 153"/>
                <a:gd name="T14" fmla="*/ 0 w 63"/>
                <a:gd name="T15" fmla="*/ 5 h 153"/>
                <a:gd name="T16" fmla="*/ 0 w 63"/>
                <a:gd name="T17" fmla="*/ 5 h 153"/>
                <a:gd name="T18" fmla="*/ 0 w 63"/>
                <a:gd name="T19" fmla="*/ 5 h 153"/>
                <a:gd name="T20" fmla="*/ 0 w 63"/>
                <a:gd name="T21" fmla="*/ 5 h 153"/>
                <a:gd name="T22" fmla="*/ 0 w 63"/>
                <a:gd name="T23" fmla="*/ 4 h 153"/>
                <a:gd name="T24" fmla="*/ 1 w 63"/>
                <a:gd name="T25" fmla="*/ 4 h 153"/>
                <a:gd name="T26" fmla="*/ 1 w 63"/>
                <a:gd name="T27" fmla="*/ 3 h 153"/>
                <a:gd name="T28" fmla="*/ 1 w 63"/>
                <a:gd name="T29" fmla="*/ 2 h 153"/>
                <a:gd name="T30" fmla="*/ 1 w 63"/>
                <a:gd name="T31" fmla="*/ 2 h 153"/>
                <a:gd name="T32" fmla="*/ 1 w 63"/>
                <a:gd name="T33" fmla="*/ 1 h 153"/>
                <a:gd name="T34" fmla="*/ 1 w 63"/>
                <a:gd name="T35" fmla="*/ 1 h 153"/>
                <a:gd name="T36" fmla="*/ 1 w 63"/>
                <a:gd name="T37" fmla="*/ 0 h 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153">
                  <a:moveTo>
                    <a:pt x="47" y="0"/>
                  </a:moveTo>
                  <a:lnTo>
                    <a:pt x="55" y="17"/>
                  </a:lnTo>
                  <a:lnTo>
                    <a:pt x="60" y="32"/>
                  </a:lnTo>
                  <a:lnTo>
                    <a:pt x="61" y="44"/>
                  </a:lnTo>
                  <a:lnTo>
                    <a:pt x="63" y="55"/>
                  </a:lnTo>
                  <a:lnTo>
                    <a:pt x="60" y="81"/>
                  </a:lnTo>
                  <a:lnTo>
                    <a:pt x="50" y="104"/>
                  </a:lnTo>
                  <a:lnTo>
                    <a:pt x="30" y="130"/>
                  </a:lnTo>
                  <a:lnTo>
                    <a:pt x="1" y="153"/>
                  </a:lnTo>
                  <a:lnTo>
                    <a:pt x="0" y="152"/>
                  </a:lnTo>
                  <a:lnTo>
                    <a:pt x="13" y="140"/>
                  </a:lnTo>
                  <a:lnTo>
                    <a:pt x="26" y="126"/>
                  </a:lnTo>
                  <a:lnTo>
                    <a:pt x="37" y="107"/>
                  </a:lnTo>
                  <a:lnTo>
                    <a:pt x="44" y="84"/>
                  </a:lnTo>
                  <a:lnTo>
                    <a:pt x="50" y="60"/>
                  </a:lnTo>
                  <a:lnTo>
                    <a:pt x="52" y="37"/>
                  </a:lnTo>
                  <a:lnTo>
                    <a:pt x="50" y="20"/>
                  </a:lnTo>
                  <a:lnTo>
                    <a:pt x="44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911287" name="Group 951"/>
          <p:cNvGrpSpPr>
            <a:grpSpLocks/>
          </p:cNvGrpSpPr>
          <p:nvPr/>
        </p:nvGrpSpPr>
        <p:grpSpPr bwMode="auto">
          <a:xfrm>
            <a:off x="5713413" y="2852738"/>
            <a:ext cx="1568450" cy="742950"/>
            <a:chOff x="3599" y="1797"/>
            <a:chExt cx="988" cy="468"/>
          </a:xfrm>
        </p:grpSpPr>
        <p:sp>
          <p:nvSpPr>
            <p:cNvPr id="18795" name="Line 789"/>
            <p:cNvSpPr>
              <a:spLocks noChangeShapeType="1"/>
            </p:cNvSpPr>
            <p:nvPr/>
          </p:nvSpPr>
          <p:spPr bwMode="auto">
            <a:xfrm>
              <a:off x="3985" y="1877"/>
              <a:ext cx="1" cy="293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96" name="Line 790"/>
            <p:cNvSpPr>
              <a:spLocks noChangeShapeType="1"/>
            </p:cNvSpPr>
            <p:nvPr/>
          </p:nvSpPr>
          <p:spPr bwMode="auto">
            <a:xfrm>
              <a:off x="3985" y="2170"/>
              <a:ext cx="433" cy="1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97" name="Freeform 791"/>
            <p:cNvSpPr>
              <a:spLocks/>
            </p:cNvSpPr>
            <p:nvPr/>
          </p:nvSpPr>
          <p:spPr bwMode="auto">
            <a:xfrm>
              <a:off x="3968" y="1877"/>
              <a:ext cx="35" cy="70"/>
            </a:xfrm>
            <a:custGeom>
              <a:avLst/>
              <a:gdLst>
                <a:gd name="T0" fmla="*/ 2 w 70"/>
                <a:gd name="T1" fmla="*/ 0 h 138"/>
                <a:gd name="T2" fmla="*/ 3 w 70"/>
                <a:gd name="T3" fmla="*/ 5 h 138"/>
                <a:gd name="T4" fmla="*/ 0 w 70"/>
                <a:gd name="T5" fmla="*/ 5 h 138"/>
                <a:gd name="T6" fmla="*/ 2 w 70"/>
                <a:gd name="T7" fmla="*/ 0 h 1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138">
                  <a:moveTo>
                    <a:pt x="34" y="0"/>
                  </a:moveTo>
                  <a:lnTo>
                    <a:pt x="70" y="138"/>
                  </a:lnTo>
                  <a:lnTo>
                    <a:pt x="0" y="13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798" name="Line 792"/>
            <p:cNvSpPr>
              <a:spLocks noChangeShapeType="1"/>
            </p:cNvSpPr>
            <p:nvPr/>
          </p:nvSpPr>
          <p:spPr bwMode="auto">
            <a:xfrm flipH="1" flipV="1">
              <a:off x="3985" y="1877"/>
              <a:ext cx="18" cy="70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99" name="Line 793"/>
            <p:cNvSpPr>
              <a:spLocks noChangeShapeType="1"/>
            </p:cNvSpPr>
            <p:nvPr/>
          </p:nvSpPr>
          <p:spPr bwMode="auto">
            <a:xfrm flipH="1">
              <a:off x="3968" y="1877"/>
              <a:ext cx="17" cy="70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00" name="Line 794"/>
            <p:cNvSpPr>
              <a:spLocks noChangeShapeType="1"/>
            </p:cNvSpPr>
            <p:nvPr/>
          </p:nvSpPr>
          <p:spPr bwMode="auto">
            <a:xfrm>
              <a:off x="3968" y="1947"/>
              <a:ext cx="35" cy="1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01" name="Freeform 795"/>
            <p:cNvSpPr>
              <a:spLocks/>
            </p:cNvSpPr>
            <p:nvPr/>
          </p:nvSpPr>
          <p:spPr bwMode="auto">
            <a:xfrm>
              <a:off x="4348" y="2152"/>
              <a:ext cx="70" cy="35"/>
            </a:xfrm>
            <a:custGeom>
              <a:avLst/>
              <a:gdLst>
                <a:gd name="T0" fmla="*/ 0 w 140"/>
                <a:gd name="T1" fmla="*/ 0 h 69"/>
                <a:gd name="T2" fmla="*/ 5 w 140"/>
                <a:gd name="T3" fmla="*/ 2 h 69"/>
                <a:gd name="T4" fmla="*/ 0 w 140"/>
                <a:gd name="T5" fmla="*/ 3 h 69"/>
                <a:gd name="T6" fmla="*/ 0 w 140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0" h="69">
                  <a:moveTo>
                    <a:pt x="0" y="0"/>
                  </a:moveTo>
                  <a:lnTo>
                    <a:pt x="140" y="35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802" name="Line 796"/>
            <p:cNvSpPr>
              <a:spLocks noChangeShapeType="1"/>
            </p:cNvSpPr>
            <p:nvPr/>
          </p:nvSpPr>
          <p:spPr bwMode="auto">
            <a:xfrm flipV="1">
              <a:off x="4348" y="2170"/>
              <a:ext cx="70" cy="17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03" name="Line 797"/>
            <p:cNvSpPr>
              <a:spLocks noChangeShapeType="1"/>
            </p:cNvSpPr>
            <p:nvPr/>
          </p:nvSpPr>
          <p:spPr bwMode="auto">
            <a:xfrm flipH="1" flipV="1">
              <a:off x="4348" y="2152"/>
              <a:ext cx="70" cy="18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04" name="Line 798"/>
            <p:cNvSpPr>
              <a:spLocks noChangeShapeType="1"/>
            </p:cNvSpPr>
            <p:nvPr/>
          </p:nvSpPr>
          <p:spPr bwMode="auto">
            <a:xfrm>
              <a:off x="4348" y="2152"/>
              <a:ext cx="1" cy="35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05" name="Freeform 799"/>
            <p:cNvSpPr>
              <a:spLocks/>
            </p:cNvSpPr>
            <p:nvPr/>
          </p:nvSpPr>
          <p:spPr bwMode="auto">
            <a:xfrm>
              <a:off x="3984" y="1947"/>
              <a:ext cx="341" cy="231"/>
            </a:xfrm>
            <a:custGeom>
              <a:avLst/>
              <a:gdLst>
                <a:gd name="T0" fmla="*/ 8 w 682"/>
                <a:gd name="T1" fmla="*/ 1 h 461"/>
                <a:gd name="T2" fmla="*/ 9 w 682"/>
                <a:gd name="T3" fmla="*/ 1 h 461"/>
                <a:gd name="T4" fmla="*/ 9 w 682"/>
                <a:gd name="T5" fmla="*/ 2 h 461"/>
                <a:gd name="T6" fmla="*/ 10 w 682"/>
                <a:gd name="T7" fmla="*/ 4 h 461"/>
                <a:gd name="T8" fmla="*/ 10 w 682"/>
                <a:gd name="T9" fmla="*/ 5 h 461"/>
                <a:gd name="T10" fmla="*/ 10 w 682"/>
                <a:gd name="T11" fmla="*/ 6 h 461"/>
                <a:gd name="T12" fmla="*/ 10 w 682"/>
                <a:gd name="T13" fmla="*/ 7 h 461"/>
                <a:gd name="T14" fmla="*/ 11 w 682"/>
                <a:gd name="T15" fmla="*/ 9 h 461"/>
                <a:gd name="T16" fmla="*/ 11 w 682"/>
                <a:gd name="T17" fmla="*/ 11 h 461"/>
                <a:gd name="T18" fmla="*/ 12 w 682"/>
                <a:gd name="T19" fmla="*/ 12 h 461"/>
                <a:gd name="T20" fmla="*/ 14 w 682"/>
                <a:gd name="T21" fmla="*/ 13 h 461"/>
                <a:gd name="T22" fmla="*/ 16 w 682"/>
                <a:gd name="T23" fmla="*/ 13 h 461"/>
                <a:gd name="T24" fmla="*/ 19 w 682"/>
                <a:gd name="T25" fmla="*/ 14 h 461"/>
                <a:gd name="T26" fmla="*/ 22 w 682"/>
                <a:gd name="T27" fmla="*/ 15 h 461"/>
                <a:gd name="T28" fmla="*/ 19 w 682"/>
                <a:gd name="T29" fmla="*/ 15 h 461"/>
                <a:gd name="T30" fmla="*/ 16 w 682"/>
                <a:gd name="T31" fmla="*/ 15 h 461"/>
                <a:gd name="T32" fmla="*/ 15 w 682"/>
                <a:gd name="T33" fmla="*/ 14 h 461"/>
                <a:gd name="T34" fmla="*/ 13 w 682"/>
                <a:gd name="T35" fmla="*/ 14 h 461"/>
                <a:gd name="T36" fmla="*/ 12 w 682"/>
                <a:gd name="T37" fmla="*/ 13 h 461"/>
                <a:gd name="T38" fmla="*/ 11 w 682"/>
                <a:gd name="T39" fmla="*/ 13 h 461"/>
                <a:gd name="T40" fmla="*/ 10 w 682"/>
                <a:gd name="T41" fmla="*/ 12 h 461"/>
                <a:gd name="T42" fmla="*/ 10 w 682"/>
                <a:gd name="T43" fmla="*/ 10 h 461"/>
                <a:gd name="T44" fmla="*/ 9 w 682"/>
                <a:gd name="T45" fmla="*/ 8 h 461"/>
                <a:gd name="T46" fmla="*/ 9 w 682"/>
                <a:gd name="T47" fmla="*/ 7 h 461"/>
                <a:gd name="T48" fmla="*/ 9 w 682"/>
                <a:gd name="T49" fmla="*/ 6 h 461"/>
                <a:gd name="T50" fmla="*/ 9 w 682"/>
                <a:gd name="T51" fmla="*/ 4 h 461"/>
                <a:gd name="T52" fmla="*/ 8 w 682"/>
                <a:gd name="T53" fmla="*/ 3 h 461"/>
                <a:gd name="T54" fmla="*/ 8 w 682"/>
                <a:gd name="T55" fmla="*/ 2 h 461"/>
                <a:gd name="T56" fmla="*/ 8 w 682"/>
                <a:gd name="T57" fmla="*/ 2 h 461"/>
                <a:gd name="T58" fmla="*/ 7 w 682"/>
                <a:gd name="T59" fmla="*/ 3 h 461"/>
                <a:gd name="T60" fmla="*/ 6 w 682"/>
                <a:gd name="T61" fmla="*/ 5 h 461"/>
                <a:gd name="T62" fmla="*/ 6 w 682"/>
                <a:gd name="T63" fmla="*/ 6 h 461"/>
                <a:gd name="T64" fmla="*/ 6 w 682"/>
                <a:gd name="T65" fmla="*/ 7 h 461"/>
                <a:gd name="T66" fmla="*/ 6 w 682"/>
                <a:gd name="T67" fmla="*/ 8 h 461"/>
                <a:gd name="T68" fmla="*/ 6 w 682"/>
                <a:gd name="T69" fmla="*/ 10 h 461"/>
                <a:gd name="T70" fmla="*/ 6 w 682"/>
                <a:gd name="T71" fmla="*/ 11 h 461"/>
                <a:gd name="T72" fmla="*/ 6 w 682"/>
                <a:gd name="T73" fmla="*/ 12 h 461"/>
                <a:gd name="T74" fmla="*/ 5 w 682"/>
                <a:gd name="T75" fmla="*/ 13 h 461"/>
                <a:gd name="T76" fmla="*/ 5 w 682"/>
                <a:gd name="T77" fmla="*/ 14 h 461"/>
                <a:gd name="T78" fmla="*/ 3 w 682"/>
                <a:gd name="T79" fmla="*/ 15 h 461"/>
                <a:gd name="T80" fmla="*/ 0 w 682"/>
                <a:gd name="T81" fmla="*/ 15 h 461"/>
                <a:gd name="T82" fmla="*/ 3 w 682"/>
                <a:gd name="T83" fmla="*/ 13 h 461"/>
                <a:gd name="T84" fmla="*/ 4 w 682"/>
                <a:gd name="T85" fmla="*/ 13 h 461"/>
                <a:gd name="T86" fmla="*/ 4 w 682"/>
                <a:gd name="T87" fmla="*/ 12 h 461"/>
                <a:gd name="T88" fmla="*/ 5 w 682"/>
                <a:gd name="T89" fmla="*/ 10 h 461"/>
                <a:gd name="T90" fmla="*/ 5 w 682"/>
                <a:gd name="T91" fmla="*/ 8 h 461"/>
                <a:gd name="T92" fmla="*/ 5 w 682"/>
                <a:gd name="T93" fmla="*/ 6 h 461"/>
                <a:gd name="T94" fmla="*/ 5 w 682"/>
                <a:gd name="T95" fmla="*/ 5 h 461"/>
                <a:gd name="T96" fmla="*/ 6 w 682"/>
                <a:gd name="T97" fmla="*/ 3 h 461"/>
                <a:gd name="T98" fmla="*/ 6 w 682"/>
                <a:gd name="T99" fmla="*/ 2 h 461"/>
                <a:gd name="T100" fmla="*/ 7 w 682"/>
                <a:gd name="T101" fmla="*/ 1 h 4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82" h="461">
                  <a:moveTo>
                    <a:pt x="238" y="0"/>
                  </a:moveTo>
                  <a:lnTo>
                    <a:pt x="241" y="0"/>
                  </a:lnTo>
                  <a:lnTo>
                    <a:pt x="251" y="3"/>
                  </a:lnTo>
                  <a:lnTo>
                    <a:pt x="255" y="6"/>
                  </a:lnTo>
                  <a:lnTo>
                    <a:pt x="258" y="7"/>
                  </a:lnTo>
                  <a:lnTo>
                    <a:pt x="264" y="13"/>
                  </a:lnTo>
                  <a:lnTo>
                    <a:pt x="268" y="18"/>
                  </a:lnTo>
                  <a:lnTo>
                    <a:pt x="272" y="26"/>
                  </a:lnTo>
                  <a:lnTo>
                    <a:pt x="277" y="40"/>
                  </a:lnTo>
                  <a:lnTo>
                    <a:pt x="280" y="50"/>
                  </a:lnTo>
                  <a:lnTo>
                    <a:pt x="280" y="52"/>
                  </a:lnTo>
                  <a:lnTo>
                    <a:pt x="283" y="64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91" y="96"/>
                  </a:lnTo>
                  <a:lnTo>
                    <a:pt x="292" y="98"/>
                  </a:lnTo>
                  <a:lnTo>
                    <a:pt x="294" y="116"/>
                  </a:lnTo>
                  <a:lnTo>
                    <a:pt x="297" y="130"/>
                  </a:lnTo>
                  <a:lnTo>
                    <a:pt x="297" y="132"/>
                  </a:lnTo>
                  <a:lnTo>
                    <a:pt x="300" y="150"/>
                  </a:lnTo>
                  <a:lnTo>
                    <a:pt x="301" y="152"/>
                  </a:lnTo>
                  <a:lnTo>
                    <a:pt x="303" y="169"/>
                  </a:lnTo>
                  <a:lnTo>
                    <a:pt x="301" y="169"/>
                  </a:lnTo>
                  <a:lnTo>
                    <a:pt x="304" y="186"/>
                  </a:lnTo>
                  <a:lnTo>
                    <a:pt x="304" y="187"/>
                  </a:lnTo>
                  <a:lnTo>
                    <a:pt x="306" y="199"/>
                  </a:lnTo>
                  <a:lnTo>
                    <a:pt x="311" y="216"/>
                  </a:lnTo>
                  <a:lnTo>
                    <a:pt x="311" y="219"/>
                  </a:lnTo>
                  <a:lnTo>
                    <a:pt x="312" y="233"/>
                  </a:lnTo>
                  <a:lnTo>
                    <a:pt x="315" y="249"/>
                  </a:lnTo>
                  <a:lnTo>
                    <a:pt x="320" y="267"/>
                  </a:lnTo>
                  <a:lnTo>
                    <a:pt x="324" y="282"/>
                  </a:lnTo>
                  <a:lnTo>
                    <a:pt x="331" y="298"/>
                  </a:lnTo>
                  <a:lnTo>
                    <a:pt x="338" y="316"/>
                  </a:lnTo>
                  <a:lnTo>
                    <a:pt x="345" y="330"/>
                  </a:lnTo>
                  <a:lnTo>
                    <a:pt x="351" y="342"/>
                  </a:lnTo>
                  <a:lnTo>
                    <a:pt x="360" y="356"/>
                  </a:lnTo>
                  <a:lnTo>
                    <a:pt x="368" y="365"/>
                  </a:lnTo>
                  <a:lnTo>
                    <a:pt x="378" y="373"/>
                  </a:lnTo>
                  <a:lnTo>
                    <a:pt x="380" y="375"/>
                  </a:lnTo>
                  <a:lnTo>
                    <a:pt x="391" y="384"/>
                  </a:lnTo>
                  <a:lnTo>
                    <a:pt x="398" y="388"/>
                  </a:lnTo>
                  <a:lnTo>
                    <a:pt x="412" y="395"/>
                  </a:lnTo>
                  <a:lnTo>
                    <a:pt x="423" y="399"/>
                  </a:lnTo>
                  <a:lnTo>
                    <a:pt x="423" y="398"/>
                  </a:lnTo>
                  <a:lnTo>
                    <a:pt x="441" y="402"/>
                  </a:lnTo>
                  <a:lnTo>
                    <a:pt x="461" y="407"/>
                  </a:lnTo>
                  <a:lnTo>
                    <a:pt x="483" y="411"/>
                  </a:lnTo>
                  <a:lnTo>
                    <a:pt x="508" y="415"/>
                  </a:lnTo>
                  <a:lnTo>
                    <a:pt x="537" y="416"/>
                  </a:lnTo>
                  <a:lnTo>
                    <a:pt x="568" y="419"/>
                  </a:lnTo>
                  <a:lnTo>
                    <a:pt x="599" y="421"/>
                  </a:lnTo>
                  <a:lnTo>
                    <a:pt x="626" y="424"/>
                  </a:lnTo>
                  <a:lnTo>
                    <a:pt x="651" y="425"/>
                  </a:lnTo>
                  <a:lnTo>
                    <a:pt x="682" y="425"/>
                  </a:lnTo>
                  <a:lnTo>
                    <a:pt x="682" y="461"/>
                  </a:lnTo>
                  <a:lnTo>
                    <a:pt x="649" y="461"/>
                  </a:lnTo>
                  <a:lnTo>
                    <a:pt x="625" y="459"/>
                  </a:lnTo>
                  <a:lnTo>
                    <a:pt x="623" y="459"/>
                  </a:lnTo>
                  <a:lnTo>
                    <a:pt x="595" y="456"/>
                  </a:lnTo>
                  <a:lnTo>
                    <a:pt x="566" y="454"/>
                  </a:lnTo>
                  <a:lnTo>
                    <a:pt x="565" y="454"/>
                  </a:lnTo>
                  <a:lnTo>
                    <a:pt x="534" y="451"/>
                  </a:lnTo>
                  <a:lnTo>
                    <a:pt x="506" y="450"/>
                  </a:lnTo>
                  <a:lnTo>
                    <a:pt x="505" y="448"/>
                  </a:lnTo>
                  <a:lnTo>
                    <a:pt x="478" y="445"/>
                  </a:lnTo>
                  <a:lnTo>
                    <a:pt x="477" y="445"/>
                  </a:lnTo>
                  <a:lnTo>
                    <a:pt x="454" y="441"/>
                  </a:lnTo>
                  <a:lnTo>
                    <a:pt x="434" y="436"/>
                  </a:lnTo>
                  <a:lnTo>
                    <a:pt x="415" y="431"/>
                  </a:lnTo>
                  <a:lnTo>
                    <a:pt x="414" y="431"/>
                  </a:lnTo>
                  <a:lnTo>
                    <a:pt x="400" y="427"/>
                  </a:lnTo>
                  <a:lnTo>
                    <a:pt x="398" y="427"/>
                  </a:lnTo>
                  <a:lnTo>
                    <a:pt x="385" y="421"/>
                  </a:lnTo>
                  <a:lnTo>
                    <a:pt x="381" y="419"/>
                  </a:lnTo>
                  <a:lnTo>
                    <a:pt x="369" y="411"/>
                  </a:lnTo>
                  <a:lnTo>
                    <a:pt x="368" y="410"/>
                  </a:lnTo>
                  <a:lnTo>
                    <a:pt x="357" y="401"/>
                  </a:lnTo>
                  <a:lnTo>
                    <a:pt x="345" y="391"/>
                  </a:lnTo>
                  <a:lnTo>
                    <a:pt x="343" y="390"/>
                  </a:lnTo>
                  <a:lnTo>
                    <a:pt x="332" y="378"/>
                  </a:lnTo>
                  <a:lnTo>
                    <a:pt x="331" y="375"/>
                  </a:lnTo>
                  <a:lnTo>
                    <a:pt x="321" y="361"/>
                  </a:lnTo>
                  <a:lnTo>
                    <a:pt x="320" y="359"/>
                  </a:lnTo>
                  <a:lnTo>
                    <a:pt x="312" y="344"/>
                  </a:lnTo>
                  <a:lnTo>
                    <a:pt x="306" y="330"/>
                  </a:lnTo>
                  <a:lnTo>
                    <a:pt x="298" y="312"/>
                  </a:lnTo>
                  <a:lnTo>
                    <a:pt x="292" y="296"/>
                  </a:lnTo>
                  <a:lnTo>
                    <a:pt x="291" y="293"/>
                  </a:lnTo>
                  <a:lnTo>
                    <a:pt x="286" y="276"/>
                  </a:lnTo>
                  <a:lnTo>
                    <a:pt x="281" y="258"/>
                  </a:lnTo>
                  <a:lnTo>
                    <a:pt x="281" y="256"/>
                  </a:lnTo>
                  <a:lnTo>
                    <a:pt x="278" y="239"/>
                  </a:lnTo>
                  <a:lnTo>
                    <a:pt x="278" y="238"/>
                  </a:lnTo>
                  <a:lnTo>
                    <a:pt x="277" y="225"/>
                  </a:lnTo>
                  <a:lnTo>
                    <a:pt x="272" y="209"/>
                  </a:lnTo>
                  <a:lnTo>
                    <a:pt x="272" y="206"/>
                  </a:lnTo>
                  <a:lnTo>
                    <a:pt x="271" y="192"/>
                  </a:lnTo>
                  <a:lnTo>
                    <a:pt x="268" y="173"/>
                  </a:lnTo>
                  <a:lnTo>
                    <a:pt x="268" y="172"/>
                  </a:lnTo>
                  <a:lnTo>
                    <a:pt x="266" y="156"/>
                  </a:lnTo>
                  <a:lnTo>
                    <a:pt x="263" y="139"/>
                  </a:lnTo>
                  <a:lnTo>
                    <a:pt x="258" y="123"/>
                  </a:lnTo>
                  <a:lnTo>
                    <a:pt x="258" y="119"/>
                  </a:lnTo>
                  <a:lnTo>
                    <a:pt x="257" y="104"/>
                  </a:lnTo>
                  <a:lnTo>
                    <a:pt x="254" y="90"/>
                  </a:lnTo>
                  <a:lnTo>
                    <a:pt x="249" y="75"/>
                  </a:lnTo>
                  <a:lnTo>
                    <a:pt x="249" y="73"/>
                  </a:lnTo>
                  <a:lnTo>
                    <a:pt x="246" y="60"/>
                  </a:lnTo>
                  <a:lnTo>
                    <a:pt x="243" y="49"/>
                  </a:lnTo>
                  <a:lnTo>
                    <a:pt x="244" y="49"/>
                  </a:lnTo>
                  <a:lnTo>
                    <a:pt x="238" y="36"/>
                  </a:lnTo>
                  <a:lnTo>
                    <a:pt x="238" y="35"/>
                  </a:lnTo>
                  <a:lnTo>
                    <a:pt x="237" y="36"/>
                  </a:lnTo>
                  <a:lnTo>
                    <a:pt x="234" y="38"/>
                  </a:lnTo>
                  <a:lnTo>
                    <a:pt x="229" y="43"/>
                  </a:lnTo>
                  <a:lnTo>
                    <a:pt x="223" y="52"/>
                  </a:lnTo>
                  <a:lnTo>
                    <a:pt x="220" y="60"/>
                  </a:lnTo>
                  <a:lnTo>
                    <a:pt x="218" y="61"/>
                  </a:lnTo>
                  <a:lnTo>
                    <a:pt x="215" y="67"/>
                  </a:lnTo>
                  <a:lnTo>
                    <a:pt x="209" y="83"/>
                  </a:lnTo>
                  <a:lnTo>
                    <a:pt x="204" y="93"/>
                  </a:lnTo>
                  <a:lnTo>
                    <a:pt x="195" y="119"/>
                  </a:lnTo>
                  <a:lnTo>
                    <a:pt x="192" y="132"/>
                  </a:lnTo>
                  <a:lnTo>
                    <a:pt x="187" y="149"/>
                  </a:lnTo>
                  <a:lnTo>
                    <a:pt x="186" y="161"/>
                  </a:lnTo>
                  <a:lnTo>
                    <a:pt x="186" y="164"/>
                  </a:lnTo>
                  <a:lnTo>
                    <a:pt x="183" y="179"/>
                  </a:lnTo>
                  <a:lnTo>
                    <a:pt x="181" y="196"/>
                  </a:lnTo>
                  <a:lnTo>
                    <a:pt x="180" y="198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29"/>
                  </a:lnTo>
                  <a:lnTo>
                    <a:pt x="177" y="230"/>
                  </a:lnTo>
                  <a:lnTo>
                    <a:pt x="175" y="245"/>
                  </a:lnTo>
                  <a:lnTo>
                    <a:pt x="175" y="247"/>
                  </a:lnTo>
                  <a:lnTo>
                    <a:pt x="174" y="258"/>
                  </a:lnTo>
                  <a:lnTo>
                    <a:pt x="175" y="258"/>
                  </a:lnTo>
                  <a:lnTo>
                    <a:pt x="175" y="276"/>
                  </a:lnTo>
                  <a:lnTo>
                    <a:pt x="174" y="293"/>
                  </a:lnTo>
                  <a:lnTo>
                    <a:pt x="174" y="308"/>
                  </a:lnTo>
                  <a:lnTo>
                    <a:pt x="172" y="312"/>
                  </a:lnTo>
                  <a:lnTo>
                    <a:pt x="169" y="327"/>
                  </a:lnTo>
                  <a:lnTo>
                    <a:pt x="171" y="327"/>
                  </a:lnTo>
                  <a:lnTo>
                    <a:pt x="169" y="344"/>
                  </a:lnTo>
                  <a:lnTo>
                    <a:pt x="167" y="345"/>
                  </a:lnTo>
                  <a:lnTo>
                    <a:pt x="161" y="376"/>
                  </a:lnTo>
                  <a:lnTo>
                    <a:pt x="161" y="378"/>
                  </a:lnTo>
                  <a:lnTo>
                    <a:pt x="158" y="388"/>
                  </a:lnTo>
                  <a:lnTo>
                    <a:pt x="158" y="390"/>
                  </a:lnTo>
                  <a:lnTo>
                    <a:pt x="154" y="402"/>
                  </a:lnTo>
                  <a:lnTo>
                    <a:pt x="152" y="405"/>
                  </a:lnTo>
                  <a:lnTo>
                    <a:pt x="146" y="415"/>
                  </a:lnTo>
                  <a:lnTo>
                    <a:pt x="144" y="418"/>
                  </a:lnTo>
                  <a:lnTo>
                    <a:pt x="137" y="427"/>
                  </a:lnTo>
                  <a:lnTo>
                    <a:pt x="134" y="428"/>
                  </a:lnTo>
                  <a:lnTo>
                    <a:pt x="123" y="436"/>
                  </a:lnTo>
                  <a:lnTo>
                    <a:pt x="104" y="445"/>
                  </a:lnTo>
                  <a:lnTo>
                    <a:pt x="87" y="450"/>
                  </a:lnTo>
                  <a:lnTo>
                    <a:pt x="86" y="450"/>
                  </a:lnTo>
                  <a:lnTo>
                    <a:pt x="46" y="456"/>
                  </a:lnTo>
                  <a:lnTo>
                    <a:pt x="24" y="459"/>
                  </a:lnTo>
                  <a:lnTo>
                    <a:pt x="21" y="461"/>
                  </a:lnTo>
                  <a:lnTo>
                    <a:pt x="0" y="461"/>
                  </a:lnTo>
                  <a:lnTo>
                    <a:pt x="0" y="425"/>
                  </a:lnTo>
                  <a:lnTo>
                    <a:pt x="20" y="425"/>
                  </a:lnTo>
                  <a:lnTo>
                    <a:pt x="41" y="422"/>
                  </a:lnTo>
                  <a:lnTo>
                    <a:pt x="78" y="416"/>
                  </a:lnTo>
                  <a:lnTo>
                    <a:pt x="95" y="411"/>
                  </a:lnTo>
                  <a:lnTo>
                    <a:pt x="104" y="407"/>
                  </a:lnTo>
                  <a:lnTo>
                    <a:pt x="112" y="402"/>
                  </a:lnTo>
                  <a:lnTo>
                    <a:pt x="117" y="396"/>
                  </a:lnTo>
                  <a:lnTo>
                    <a:pt x="121" y="388"/>
                  </a:lnTo>
                  <a:lnTo>
                    <a:pt x="126" y="379"/>
                  </a:lnTo>
                  <a:lnTo>
                    <a:pt x="124" y="379"/>
                  </a:lnTo>
                  <a:lnTo>
                    <a:pt x="127" y="368"/>
                  </a:lnTo>
                  <a:lnTo>
                    <a:pt x="134" y="339"/>
                  </a:lnTo>
                  <a:lnTo>
                    <a:pt x="135" y="324"/>
                  </a:lnTo>
                  <a:lnTo>
                    <a:pt x="135" y="322"/>
                  </a:lnTo>
                  <a:lnTo>
                    <a:pt x="138" y="305"/>
                  </a:lnTo>
                  <a:lnTo>
                    <a:pt x="138" y="290"/>
                  </a:lnTo>
                  <a:lnTo>
                    <a:pt x="140" y="273"/>
                  </a:lnTo>
                  <a:lnTo>
                    <a:pt x="140" y="256"/>
                  </a:lnTo>
                  <a:lnTo>
                    <a:pt x="141" y="242"/>
                  </a:lnTo>
                  <a:lnTo>
                    <a:pt x="143" y="227"/>
                  </a:lnTo>
                  <a:lnTo>
                    <a:pt x="143" y="209"/>
                  </a:lnTo>
                  <a:lnTo>
                    <a:pt x="146" y="192"/>
                  </a:lnTo>
                  <a:lnTo>
                    <a:pt x="147" y="176"/>
                  </a:lnTo>
                  <a:lnTo>
                    <a:pt x="147" y="173"/>
                  </a:lnTo>
                  <a:lnTo>
                    <a:pt x="152" y="155"/>
                  </a:lnTo>
                  <a:lnTo>
                    <a:pt x="154" y="143"/>
                  </a:lnTo>
                  <a:lnTo>
                    <a:pt x="154" y="139"/>
                  </a:lnTo>
                  <a:lnTo>
                    <a:pt x="158" y="123"/>
                  </a:lnTo>
                  <a:lnTo>
                    <a:pt x="161" y="110"/>
                  </a:lnTo>
                  <a:lnTo>
                    <a:pt x="163" y="109"/>
                  </a:lnTo>
                  <a:lnTo>
                    <a:pt x="172" y="81"/>
                  </a:lnTo>
                  <a:lnTo>
                    <a:pt x="172" y="79"/>
                  </a:lnTo>
                  <a:lnTo>
                    <a:pt x="177" y="69"/>
                  </a:lnTo>
                  <a:lnTo>
                    <a:pt x="183" y="53"/>
                  </a:lnTo>
                  <a:lnTo>
                    <a:pt x="191" y="38"/>
                  </a:lnTo>
                  <a:lnTo>
                    <a:pt x="192" y="33"/>
                  </a:lnTo>
                  <a:lnTo>
                    <a:pt x="201" y="21"/>
                  </a:lnTo>
                  <a:lnTo>
                    <a:pt x="212" y="10"/>
                  </a:lnTo>
                  <a:lnTo>
                    <a:pt x="215" y="9"/>
                  </a:lnTo>
                  <a:lnTo>
                    <a:pt x="220" y="6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806" name="Freeform 800"/>
            <p:cNvSpPr>
              <a:spLocks/>
            </p:cNvSpPr>
            <p:nvPr/>
          </p:nvSpPr>
          <p:spPr bwMode="auto">
            <a:xfrm>
              <a:off x="3733" y="1893"/>
              <a:ext cx="60" cy="58"/>
            </a:xfrm>
            <a:custGeom>
              <a:avLst/>
              <a:gdLst>
                <a:gd name="T0" fmla="*/ 0 w 118"/>
                <a:gd name="T1" fmla="*/ 0 h 117"/>
                <a:gd name="T2" fmla="*/ 2 w 118"/>
                <a:gd name="T3" fmla="*/ 0 h 117"/>
                <a:gd name="T4" fmla="*/ 3 w 118"/>
                <a:gd name="T5" fmla="*/ 2 h 117"/>
                <a:gd name="T6" fmla="*/ 3 w 118"/>
                <a:gd name="T7" fmla="*/ 0 h 117"/>
                <a:gd name="T8" fmla="*/ 3 w 118"/>
                <a:gd name="T9" fmla="*/ 0 h 117"/>
                <a:gd name="T10" fmla="*/ 3 w 118"/>
                <a:gd name="T11" fmla="*/ 0 h 117"/>
                <a:gd name="T12" fmla="*/ 3 w 118"/>
                <a:gd name="T13" fmla="*/ 0 h 117"/>
                <a:gd name="T14" fmla="*/ 3 w 118"/>
                <a:gd name="T15" fmla="*/ 0 h 117"/>
                <a:gd name="T16" fmla="*/ 3 w 118"/>
                <a:gd name="T17" fmla="*/ 0 h 117"/>
                <a:gd name="T18" fmla="*/ 3 w 118"/>
                <a:gd name="T19" fmla="*/ 0 h 117"/>
                <a:gd name="T20" fmla="*/ 4 w 118"/>
                <a:gd name="T21" fmla="*/ 0 h 117"/>
                <a:gd name="T22" fmla="*/ 4 w 118"/>
                <a:gd name="T23" fmla="*/ 0 h 117"/>
                <a:gd name="T24" fmla="*/ 4 w 118"/>
                <a:gd name="T25" fmla="*/ 0 h 117"/>
                <a:gd name="T26" fmla="*/ 4 w 118"/>
                <a:gd name="T27" fmla="*/ 0 h 117"/>
                <a:gd name="T28" fmla="*/ 4 w 118"/>
                <a:gd name="T29" fmla="*/ 0 h 117"/>
                <a:gd name="T30" fmla="*/ 4 w 118"/>
                <a:gd name="T31" fmla="*/ 0 h 117"/>
                <a:gd name="T32" fmla="*/ 4 w 118"/>
                <a:gd name="T33" fmla="*/ 0 h 117"/>
                <a:gd name="T34" fmla="*/ 4 w 118"/>
                <a:gd name="T35" fmla="*/ 3 h 117"/>
                <a:gd name="T36" fmla="*/ 4 w 118"/>
                <a:gd name="T37" fmla="*/ 3 h 117"/>
                <a:gd name="T38" fmla="*/ 1 w 118"/>
                <a:gd name="T39" fmla="*/ 0 h 117"/>
                <a:gd name="T40" fmla="*/ 1 w 118"/>
                <a:gd name="T41" fmla="*/ 3 h 117"/>
                <a:gd name="T42" fmla="*/ 1 w 118"/>
                <a:gd name="T43" fmla="*/ 3 h 117"/>
                <a:gd name="T44" fmla="*/ 1 w 118"/>
                <a:gd name="T45" fmla="*/ 3 h 117"/>
                <a:gd name="T46" fmla="*/ 2 w 118"/>
                <a:gd name="T47" fmla="*/ 3 h 117"/>
                <a:gd name="T48" fmla="*/ 2 w 118"/>
                <a:gd name="T49" fmla="*/ 3 h 117"/>
                <a:gd name="T50" fmla="*/ 2 w 118"/>
                <a:gd name="T51" fmla="*/ 3 h 117"/>
                <a:gd name="T52" fmla="*/ 0 w 118"/>
                <a:gd name="T53" fmla="*/ 3 h 117"/>
                <a:gd name="T54" fmla="*/ 0 w 118"/>
                <a:gd name="T55" fmla="*/ 3 h 117"/>
                <a:gd name="T56" fmla="*/ 1 w 118"/>
                <a:gd name="T57" fmla="*/ 3 h 117"/>
                <a:gd name="T58" fmla="*/ 1 w 118"/>
                <a:gd name="T59" fmla="*/ 3 h 117"/>
                <a:gd name="T60" fmla="*/ 1 w 118"/>
                <a:gd name="T61" fmla="*/ 3 h 117"/>
                <a:gd name="T62" fmla="*/ 1 w 118"/>
                <a:gd name="T63" fmla="*/ 3 h 117"/>
                <a:gd name="T64" fmla="*/ 1 w 118"/>
                <a:gd name="T65" fmla="*/ 3 h 117"/>
                <a:gd name="T66" fmla="*/ 1 w 118"/>
                <a:gd name="T67" fmla="*/ 3 h 117"/>
                <a:gd name="T68" fmla="*/ 1 w 118"/>
                <a:gd name="T69" fmla="*/ 0 h 117"/>
                <a:gd name="T70" fmla="*/ 1 w 118"/>
                <a:gd name="T71" fmla="*/ 0 h 117"/>
                <a:gd name="T72" fmla="*/ 1 w 118"/>
                <a:gd name="T73" fmla="*/ 0 h 117"/>
                <a:gd name="T74" fmla="*/ 0 w 118"/>
                <a:gd name="T75" fmla="*/ 0 h 117"/>
                <a:gd name="T76" fmla="*/ 0 w 118"/>
                <a:gd name="T77" fmla="*/ 0 h 11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18" h="117">
                  <a:moveTo>
                    <a:pt x="0" y="0"/>
                  </a:moveTo>
                  <a:lnTo>
                    <a:pt x="40" y="0"/>
                  </a:lnTo>
                  <a:lnTo>
                    <a:pt x="94" y="70"/>
                  </a:lnTo>
                  <a:lnTo>
                    <a:pt x="94" y="17"/>
                  </a:lnTo>
                  <a:lnTo>
                    <a:pt x="92" y="13"/>
                  </a:lnTo>
                  <a:lnTo>
                    <a:pt x="89" y="7"/>
                  </a:lnTo>
                  <a:lnTo>
                    <a:pt x="86" y="5"/>
                  </a:lnTo>
                  <a:lnTo>
                    <a:pt x="81" y="5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118" y="0"/>
                  </a:lnTo>
                  <a:lnTo>
                    <a:pt x="118" y="4"/>
                  </a:lnTo>
                  <a:lnTo>
                    <a:pt x="114" y="5"/>
                  </a:lnTo>
                  <a:lnTo>
                    <a:pt x="108" y="5"/>
                  </a:lnTo>
                  <a:lnTo>
                    <a:pt x="105" y="8"/>
                  </a:lnTo>
                  <a:lnTo>
                    <a:pt x="103" y="11"/>
                  </a:lnTo>
                  <a:lnTo>
                    <a:pt x="101" y="13"/>
                  </a:lnTo>
                  <a:lnTo>
                    <a:pt x="101" y="117"/>
                  </a:lnTo>
                  <a:lnTo>
                    <a:pt x="98" y="117"/>
                  </a:lnTo>
                  <a:lnTo>
                    <a:pt x="24" y="22"/>
                  </a:lnTo>
                  <a:lnTo>
                    <a:pt x="24" y="105"/>
                  </a:lnTo>
                  <a:lnTo>
                    <a:pt x="28" y="108"/>
                  </a:lnTo>
                  <a:lnTo>
                    <a:pt x="32" y="111"/>
                  </a:lnTo>
                  <a:lnTo>
                    <a:pt x="38" y="113"/>
                  </a:lnTo>
                  <a:lnTo>
                    <a:pt x="40" y="113"/>
                  </a:lnTo>
                  <a:lnTo>
                    <a:pt x="40" y="116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6" y="111"/>
                  </a:lnTo>
                  <a:lnTo>
                    <a:pt x="11" y="110"/>
                  </a:lnTo>
                  <a:lnTo>
                    <a:pt x="14" y="108"/>
                  </a:lnTo>
                  <a:lnTo>
                    <a:pt x="15" y="107"/>
                  </a:lnTo>
                  <a:lnTo>
                    <a:pt x="15" y="103"/>
                  </a:lnTo>
                  <a:lnTo>
                    <a:pt x="17" y="100"/>
                  </a:lnTo>
                  <a:lnTo>
                    <a:pt x="17" y="13"/>
                  </a:lnTo>
                  <a:lnTo>
                    <a:pt x="11" y="7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807" name="Freeform 801"/>
            <p:cNvSpPr>
              <a:spLocks noEditPoints="1"/>
            </p:cNvSpPr>
            <p:nvPr/>
          </p:nvSpPr>
          <p:spPr bwMode="auto">
            <a:xfrm>
              <a:off x="3797" y="1910"/>
              <a:ext cx="38" cy="41"/>
            </a:xfrm>
            <a:custGeom>
              <a:avLst/>
              <a:gdLst>
                <a:gd name="T0" fmla="*/ 1 w 77"/>
                <a:gd name="T1" fmla="*/ 1 h 81"/>
                <a:gd name="T2" fmla="*/ 0 w 77"/>
                <a:gd name="T3" fmla="*/ 1 h 81"/>
                <a:gd name="T4" fmla="*/ 0 w 77"/>
                <a:gd name="T5" fmla="*/ 1 h 81"/>
                <a:gd name="T6" fmla="*/ 0 w 77"/>
                <a:gd name="T7" fmla="*/ 1 h 81"/>
                <a:gd name="T8" fmla="*/ 0 w 77"/>
                <a:gd name="T9" fmla="*/ 1 h 81"/>
                <a:gd name="T10" fmla="*/ 0 w 77"/>
                <a:gd name="T11" fmla="*/ 1 h 81"/>
                <a:gd name="T12" fmla="*/ 0 w 77"/>
                <a:gd name="T13" fmla="*/ 1 h 81"/>
                <a:gd name="T14" fmla="*/ 0 w 77"/>
                <a:gd name="T15" fmla="*/ 2 h 81"/>
                <a:gd name="T16" fmla="*/ 0 w 77"/>
                <a:gd name="T17" fmla="*/ 2 h 81"/>
                <a:gd name="T18" fmla="*/ 0 w 77"/>
                <a:gd name="T19" fmla="*/ 3 h 81"/>
                <a:gd name="T20" fmla="*/ 0 w 77"/>
                <a:gd name="T21" fmla="*/ 3 h 81"/>
                <a:gd name="T22" fmla="*/ 0 w 77"/>
                <a:gd name="T23" fmla="*/ 3 h 81"/>
                <a:gd name="T24" fmla="*/ 1 w 77"/>
                <a:gd name="T25" fmla="*/ 3 h 81"/>
                <a:gd name="T26" fmla="*/ 1 w 77"/>
                <a:gd name="T27" fmla="*/ 3 h 81"/>
                <a:gd name="T28" fmla="*/ 1 w 77"/>
                <a:gd name="T29" fmla="*/ 3 h 81"/>
                <a:gd name="T30" fmla="*/ 1 w 77"/>
                <a:gd name="T31" fmla="*/ 3 h 81"/>
                <a:gd name="T32" fmla="*/ 1 w 77"/>
                <a:gd name="T33" fmla="*/ 3 h 81"/>
                <a:gd name="T34" fmla="*/ 1 w 77"/>
                <a:gd name="T35" fmla="*/ 2 h 81"/>
                <a:gd name="T36" fmla="*/ 1 w 77"/>
                <a:gd name="T37" fmla="*/ 1 h 81"/>
                <a:gd name="T38" fmla="*/ 1 w 77"/>
                <a:gd name="T39" fmla="*/ 1 h 81"/>
                <a:gd name="T40" fmla="*/ 1 w 77"/>
                <a:gd name="T41" fmla="*/ 1 h 81"/>
                <a:gd name="T42" fmla="*/ 1 w 77"/>
                <a:gd name="T43" fmla="*/ 1 h 81"/>
                <a:gd name="T44" fmla="*/ 1 w 77"/>
                <a:gd name="T45" fmla="*/ 0 h 81"/>
                <a:gd name="T46" fmla="*/ 1 w 77"/>
                <a:gd name="T47" fmla="*/ 1 h 81"/>
                <a:gd name="T48" fmla="*/ 1 w 77"/>
                <a:gd name="T49" fmla="*/ 1 h 81"/>
                <a:gd name="T50" fmla="*/ 1 w 77"/>
                <a:gd name="T51" fmla="*/ 1 h 81"/>
                <a:gd name="T52" fmla="*/ 1 w 77"/>
                <a:gd name="T53" fmla="*/ 1 h 81"/>
                <a:gd name="T54" fmla="*/ 2 w 77"/>
                <a:gd name="T55" fmla="*/ 1 h 81"/>
                <a:gd name="T56" fmla="*/ 2 w 77"/>
                <a:gd name="T57" fmla="*/ 1 h 81"/>
                <a:gd name="T58" fmla="*/ 2 w 77"/>
                <a:gd name="T59" fmla="*/ 1 h 81"/>
                <a:gd name="T60" fmla="*/ 2 w 77"/>
                <a:gd name="T61" fmla="*/ 2 h 81"/>
                <a:gd name="T62" fmla="*/ 2 w 77"/>
                <a:gd name="T63" fmla="*/ 2 h 81"/>
                <a:gd name="T64" fmla="*/ 2 w 77"/>
                <a:gd name="T65" fmla="*/ 3 h 81"/>
                <a:gd name="T66" fmla="*/ 1 w 77"/>
                <a:gd name="T67" fmla="*/ 3 h 81"/>
                <a:gd name="T68" fmla="*/ 1 w 77"/>
                <a:gd name="T69" fmla="*/ 3 h 81"/>
                <a:gd name="T70" fmla="*/ 0 w 77"/>
                <a:gd name="T71" fmla="*/ 3 h 81"/>
                <a:gd name="T72" fmla="*/ 0 w 77"/>
                <a:gd name="T73" fmla="*/ 3 h 81"/>
                <a:gd name="T74" fmla="*/ 0 w 77"/>
                <a:gd name="T75" fmla="*/ 2 h 81"/>
                <a:gd name="T76" fmla="*/ 0 w 77"/>
                <a:gd name="T77" fmla="*/ 2 h 81"/>
                <a:gd name="T78" fmla="*/ 0 w 77"/>
                <a:gd name="T79" fmla="*/ 1 h 81"/>
                <a:gd name="T80" fmla="*/ 0 w 77"/>
                <a:gd name="T81" fmla="*/ 1 h 81"/>
                <a:gd name="T82" fmla="*/ 0 w 77"/>
                <a:gd name="T83" fmla="*/ 1 h 81"/>
                <a:gd name="T84" fmla="*/ 0 w 77"/>
                <a:gd name="T85" fmla="*/ 1 h 81"/>
                <a:gd name="T86" fmla="*/ 1 w 77"/>
                <a:gd name="T87" fmla="*/ 0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7" h="81">
                  <a:moveTo>
                    <a:pt x="35" y="6"/>
                  </a:moveTo>
                  <a:lnTo>
                    <a:pt x="29" y="9"/>
                  </a:lnTo>
                  <a:lnTo>
                    <a:pt x="28" y="11"/>
                  </a:lnTo>
                  <a:lnTo>
                    <a:pt x="28" y="14"/>
                  </a:lnTo>
                  <a:lnTo>
                    <a:pt x="26" y="17"/>
                  </a:lnTo>
                  <a:lnTo>
                    <a:pt x="26" y="21"/>
                  </a:lnTo>
                  <a:lnTo>
                    <a:pt x="25" y="32"/>
                  </a:lnTo>
                  <a:lnTo>
                    <a:pt x="25" y="60"/>
                  </a:lnTo>
                  <a:lnTo>
                    <a:pt x="26" y="63"/>
                  </a:lnTo>
                  <a:lnTo>
                    <a:pt x="26" y="67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9" y="77"/>
                  </a:lnTo>
                  <a:lnTo>
                    <a:pt x="42" y="77"/>
                  </a:lnTo>
                  <a:lnTo>
                    <a:pt x="45" y="75"/>
                  </a:lnTo>
                  <a:lnTo>
                    <a:pt x="48" y="72"/>
                  </a:lnTo>
                  <a:lnTo>
                    <a:pt x="51" y="66"/>
                  </a:lnTo>
                  <a:lnTo>
                    <a:pt x="52" y="54"/>
                  </a:lnTo>
                  <a:lnTo>
                    <a:pt x="52" y="18"/>
                  </a:lnTo>
                  <a:lnTo>
                    <a:pt x="48" y="9"/>
                  </a:lnTo>
                  <a:lnTo>
                    <a:pt x="45" y="6"/>
                  </a:lnTo>
                  <a:lnTo>
                    <a:pt x="35" y="6"/>
                  </a:lnTo>
                  <a:close/>
                  <a:moveTo>
                    <a:pt x="39" y="0"/>
                  </a:moveTo>
                  <a:lnTo>
                    <a:pt x="45" y="1"/>
                  </a:lnTo>
                  <a:lnTo>
                    <a:pt x="52" y="3"/>
                  </a:lnTo>
                  <a:lnTo>
                    <a:pt x="59" y="6"/>
                  </a:lnTo>
                  <a:lnTo>
                    <a:pt x="63" y="9"/>
                  </a:lnTo>
                  <a:lnTo>
                    <a:pt x="69" y="15"/>
                  </a:lnTo>
                  <a:lnTo>
                    <a:pt x="71" y="20"/>
                  </a:lnTo>
                  <a:lnTo>
                    <a:pt x="74" y="26"/>
                  </a:lnTo>
                  <a:lnTo>
                    <a:pt x="77" y="41"/>
                  </a:lnTo>
                  <a:lnTo>
                    <a:pt x="74" y="57"/>
                  </a:lnTo>
                  <a:lnTo>
                    <a:pt x="68" y="69"/>
                  </a:lnTo>
                  <a:lnTo>
                    <a:pt x="55" y="78"/>
                  </a:lnTo>
                  <a:lnTo>
                    <a:pt x="39" y="81"/>
                  </a:lnTo>
                  <a:lnTo>
                    <a:pt x="22" y="78"/>
                  </a:lnTo>
                  <a:lnTo>
                    <a:pt x="9" y="69"/>
                  </a:lnTo>
                  <a:lnTo>
                    <a:pt x="3" y="57"/>
                  </a:lnTo>
                  <a:lnTo>
                    <a:pt x="0" y="41"/>
                  </a:lnTo>
                  <a:lnTo>
                    <a:pt x="3" y="26"/>
                  </a:lnTo>
                  <a:lnTo>
                    <a:pt x="11" y="14"/>
                  </a:lnTo>
                  <a:lnTo>
                    <a:pt x="19" y="6"/>
                  </a:lnTo>
                  <a:lnTo>
                    <a:pt x="28" y="1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808" name="Freeform 802"/>
            <p:cNvSpPr>
              <a:spLocks noEditPoints="1"/>
            </p:cNvSpPr>
            <p:nvPr/>
          </p:nvSpPr>
          <p:spPr bwMode="auto">
            <a:xfrm>
              <a:off x="3841" y="1892"/>
              <a:ext cx="19" cy="58"/>
            </a:xfrm>
            <a:custGeom>
              <a:avLst/>
              <a:gdLst>
                <a:gd name="T0" fmla="*/ 0 w 37"/>
                <a:gd name="T1" fmla="*/ 1 h 117"/>
                <a:gd name="T2" fmla="*/ 1 w 37"/>
                <a:gd name="T3" fmla="*/ 1 h 117"/>
                <a:gd name="T4" fmla="*/ 1 w 37"/>
                <a:gd name="T5" fmla="*/ 3 h 117"/>
                <a:gd name="T6" fmla="*/ 2 w 37"/>
                <a:gd name="T7" fmla="*/ 3 h 117"/>
                <a:gd name="T8" fmla="*/ 2 w 37"/>
                <a:gd name="T9" fmla="*/ 3 h 117"/>
                <a:gd name="T10" fmla="*/ 2 w 37"/>
                <a:gd name="T11" fmla="*/ 3 h 117"/>
                <a:gd name="T12" fmla="*/ 2 w 37"/>
                <a:gd name="T13" fmla="*/ 3 h 117"/>
                <a:gd name="T14" fmla="*/ 2 w 37"/>
                <a:gd name="T15" fmla="*/ 3 h 117"/>
                <a:gd name="T16" fmla="*/ 0 w 37"/>
                <a:gd name="T17" fmla="*/ 3 h 117"/>
                <a:gd name="T18" fmla="*/ 0 w 37"/>
                <a:gd name="T19" fmla="*/ 3 h 117"/>
                <a:gd name="T20" fmla="*/ 1 w 37"/>
                <a:gd name="T21" fmla="*/ 3 h 117"/>
                <a:gd name="T22" fmla="*/ 1 w 37"/>
                <a:gd name="T23" fmla="*/ 3 h 117"/>
                <a:gd name="T24" fmla="*/ 1 w 37"/>
                <a:gd name="T25" fmla="*/ 3 h 117"/>
                <a:gd name="T26" fmla="*/ 1 w 37"/>
                <a:gd name="T27" fmla="*/ 3 h 117"/>
                <a:gd name="T28" fmla="*/ 1 w 37"/>
                <a:gd name="T29" fmla="*/ 3 h 117"/>
                <a:gd name="T30" fmla="*/ 1 w 37"/>
                <a:gd name="T31" fmla="*/ 3 h 117"/>
                <a:gd name="T32" fmla="*/ 1 w 37"/>
                <a:gd name="T33" fmla="*/ 1 h 117"/>
                <a:gd name="T34" fmla="*/ 1 w 37"/>
                <a:gd name="T35" fmla="*/ 1 h 117"/>
                <a:gd name="T36" fmla="*/ 1 w 37"/>
                <a:gd name="T37" fmla="*/ 1 h 117"/>
                <a:gd name="T38" fmla="*/ 1 w 37"/>
                <a:gd name="T39" fmla="*/ 1 h 117"/>
                <a:gd name="T40" fmla="*/ 0 w 37"/>
                <a:gd name="T41" fmla="*/ 1 h 117"/>
                <a:gd name="T42" fmla="*/ 0 w 37"/>
                <a:gd name="T43" fmla="*/ 1 h 117"/>
                <a:gd name="T44" fmla="*/ 1 w 37"/>
                <a:gd name="T45" fmla="*/ 0 h 117"/>
                <a:gd name="T46" fmla="*/ 1 w 37"/>
                <a:gd name="T47" fmla="*/ 0 h 117"/>
                <a:gd name="T48" fmla="*/ 1 w 37"/>
                <a:gd name="T49" fmla="*/ 0 h 117"/>
                <a:gd name="T50" fmla="*/ 1 w 37"/>
                <a:gd name="T51" fmla="*/ 0 h 117"/>
                <a:gd name="T52" fmla="*/ 1 w 37"/>
                <a:gd name="T53" fmla="*/ 0 h 117"/>
                <a:gd name="T54" fmla="*/ 1 w 37"/>
                <a:gd name="T55" fmla="*/ 0 h 117"/>
                <a:gd name="T56" fmla="*/ 1 w 37"/>
                <a:gd name="T57" fmla="*/ 0 h 117"/>
                <a:gd name="T58" fmla="*/ 1 w 37"/>
                <a:gd name="T59" fmla="*/ 0 h 117"/>
                <a:gd name="T60" fmla="*/ 1 w 37"/>
                <a:gd name="T61" fmla="*/ 0 h 117"/>
                <a:gd name="T62" fmla="*/ 1 w 37"/>
                <a:gd name="T63" fmla="*/ 0 h 117"/>
                <a:gd name="T64" fmla="*/ 1 w 37"/>
                <a:gd name="T65" fmla="*/ 0 h 117"/>
                <a:gd name="T66" fmla="*/ 1 w 37"/>
                <a:gd name="T67" fmla="*/ 0 h 117"/>
                <a:gd name="T68" fmla="*/ 1 w 37"/>
                <a:gd name="T69" fmla="*/ 0 h 117"/>
                <a:gd name="T70" fmla="*/ 1 w 37"/>
                <a:gd name="T71" fmla="*/ 0 h 117"/>
                <a:gd name="T72" fmla="*/ 1 w 37"/>
                <a:gd name="T73" fmla="*/ 0 h 117"/>
                <a:gd name="T74" fmla="*/ 1 w 37"/>
                <a:gd name="T75" fmla="*/ 0 h 117"/>
                <a:gd name="T76" fmla="*/ 1 w 37"/>
                <a:gd name="T77" fmla="*/ 0 h 11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7" h="117">
                  <a:moveTo>
                    <a:pt x="0" y="40"/>
                  </a:moveTo>
                  <a:lnTo>
                    <a:pt x="31" y="40"/>
                  </a:lnTo>
                  <a:lnTo>
                    <a:pt x="31" y="108"/>
                  </a:lnTo>
                  <a:lnTo>
                    <a:pt x="33" y="109"/>
                  </a:lnTo>
                  <a:lnTo>
                    <a:pt x="33" y="111"/>
                  </a:lnTo>
                  <a:lnTo>
                    <a:pt x="36" y="112"/>
                  </a:lnTo>
                  <a:lnTo>
                    <a:pt x="37" y="114"/>
                  </a:lnTo>
                  <a:lnTo>
                    <a:pt x="37" y="117"/>
                  </a:lnTo>
                  <a:lnTo>
                    <a:pt x="0" y="117"/>
                  </a:lnTo>
                  <a:lnTo>
                    <a:pt x="0" y="114"/>
                  </a:lnTo>
                  <a:lnTo>
                    <a:pt x="2" y="112"/>
                  </a:lnTo>
                  <a:lnTo>
                    <a:pt x="5" y="111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6"/>
                  </a:lnTo>
                  <a:lnTo>
                    <a:pt x="8" y="103"/>
                  </a:lnTo>
                  <a:lnTo>
                    <a:pt x="8" y="52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0"/>
                  </a:lnTo>
                  <a:close/>
                  <a:moveTo>
                    <a:pt x="16" y="0"/>
                  </a:moveTo>
                  <a:lnTo>
                    <a:pt x="22" y="0"/>
                  </a:lnTo>
                  <a:lnTo>
                    <a:pt x="25" y="1"/>
                  </a:lnTo>
                  <a:lnTo>
                    <a:pt x="27" y="3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0" y="17"/>
                  </a:lnTo>
                  <a:lnTo>
                    <a:pt x="25" y="21"/>
                  </a:lnTo>
                  <a:lnTo>
                    <a:pt x="22" y="23"/>
                  </a:lnTo>
                  <a:lnTo>
                    <a:pt x="16" y="23"/>
                  </a:lnTo>
                  <a:lnTo>
                    <a:pt x="13" y="21"/>
                  </a:lnTo>
                  <a:lnTo>
                    <a:pt x="11" y="20"/>
                  </a:lnTo>
                  <a:lnTo>
                    <a:pt x="8" y="14"/>
                  </a:lnTo>
                  <a:lnTo>
                    <a:pt x="8" y="9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809" name="Freeform 803"/>
            <p:cNvSpPr>
              <a:spLocks/>
            </p:cNvSpPr>
            <p:nvPr/>
          </p:nvSpPr>
          <p:spPr bwMode="auto">
            <a:xfrm>
              <a:off x="3864" y="1910"/>
              <a:ext cx="29" cy="41"/>
            </a:xfrm>
            <a:custGeom>
              <a:avLst/>
              <a:gdLst>
                <a:gd name="T0" fmla="*/ 1 w 56"/>
                <a:gd name="T1" fmla="*/ 0 h 81"/>
                <a:gd name="T2" fmla="*/ 2 w 56"/>
                <a:gd name="T3" fmla="*/ 1 h 81"/>
                <a:gd name="T4" fmla="*/ 2 w 56"/>
                <a:gd name="T5" fmla="*/ 1 h 81"/>
                <a:gd name="T6" fmla="*/ 2 w 56"/>
                <a:gd name="T7" fmla="*/ 0 h 81"/>
                <a:gd name="T8" fmla="*/ 2 w 56"/>
                <a:gd name="T9" fmla="*/ 1 h 81"/>
                <a:gd name="T10" fmla="*/ 2 w 56"/>
                <a:gd name="T11" fmla="*/ 1 h 81"/>
                <a:gd name="T12" fmla="*/ 1 w 56"/>
                <a:gd name="T13" fmla="*/ 1 h 81"/>
                <a:gd name="T14" fmla="*/ 1 w 56"/>
                <a:gd name="T15" fmla="*/ 1 h 81"/>
                <a:gd name="T16" fmla="*/ 1 w 56"/>
                <a:gd name="T17" fmla="*/ 1 h 81"/>
                <a:gd name="T18" fmla="*/ 1 w 56"/>
                <a:gd name="T19" fmla="*/ 1 h 81"/>
                <a:gd name="T20" fmla="*/ 1 w 56"/>
                <a:gd name="T21" fmla="*/ 1 h 81"/>
                <a:gd name="T22" fmla="*/ 2 w 56"/>
                <a:gd name="T23" fmla="*/ 2 h 81"/>
                <a:gd name="T24" fmla="*/ 2 w 56"/>
                <a:gd name="T25" fmla="*/ 2 h 81"/>
                <a:gd name="T26" fmla="*/ 2 w 56"/>
                <a:gd name="T27" fmla="*/ 2 h 81"/>
                <a:gd name="T28" fmla="*/ 2 w 56"/>
                <a:gd name="T29" fmla="*/ 2 h 81"/>
                <a:gd name="T30" fmla="*/ 2 w 56"/>
                <a:gd name="T31" fmla="*/ 3 h 81"/>
                <a:gd name="T32" fmla="*/ 2 w 56"/>
                <a:gd name="T33" fmla="*/ 3 h 81"/>
                <a:gd name="T34" fmla="*/ 1 w 56"/>
                <a:gd name="T35" fmla="*/ 3 h 81"/>
                <a:gd name="T36" fmla="*/ 1 w 56"/>
                <a:gd name="T37" fmla="*/ 3 h 81"/>
                <a:gd name="T38" fmla="*/ 0 w 56"/>
                <a:gd name="T39" fmla="*/ 3 h 81"/>
                <a:gd name="T40" fmla="*/ 1 w 56"/>
                <a:gd name="T41" fmla="*/ 2 h 81"/>
                <a:gd name="T42" fmla="*/ 1 w 56"/>
                <a:gd name="T43" fmla="*/ 3 h 81"/>
                <a:gd name="T44" fmla="*/ 1 w 56"/>
                <a:gd name="T45" fmla="*/ 3 h 81"/>
                <a:gd name="T46" fmla="*/ 2 w 56"/>
                <a:gd name="T47" fmla="*/ 3 h 81"/>
                <a:gd name="T48" fmla="*/ 2 w 56"/>
                <a:gd name="T49" fmla="*/ 3 h 81"/>
                <a:gd name="T50" fmla="*/ 2 w 56"/>
                <a:gd name="T51" fmla="*/ 2 h 81"/>
                <a:gd name="T52" fmla="*/ 1 w 56"/>
                <a:gd name="T53" fmla="*/ 2 h 81"/>
                <a:gd name="T54" fmla="*/ 1 w 56"/>
                <a:gd name="T55" fmla="*/ 2 h 81"/>
                <a:gd name="T56" fmla="*/ 1 w 56"/>
                <a:gd name="T57" fmla="*/ 2 h 81"/>
                <a:gd name="T58" fmla="*/ 0 w 56"/>
                <a:gd name="T59" fmla="*/ 1 h 81"/>
                <a:gd name="T60" fmla="*/ 1 w 56"/>
                <a:gd name="T61" fmla="*/ 1 h 81"/>
                <a:gd name="T62" fmla="*/ 1 w 56"/>
                <a:gd name="T63" fmla="*/ 1 h 81"/>
                <a:gd name="T64" fmla="*/ 1 w 56"/>
                <a:gd name="T65" fmla="*/ 1 h 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6" h="81">
                  <a:moveTo>
                    <a:pt x="26" y="0"/>
                  </a:moveTo>
                  <a:lnTo>
                    <a:pt x="29" y="0"/>
                  </a:lnTo>
                  <a:lnTo>
                    <a:pt x="38" y="3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6" y="3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0" y="27"/>
                  </a:lnTo>
                  <a:lnTo>
                    <a:pt x="47" y="27"/>
                  </a:lnTo>
                  <a:lnTo>
                    <a:pt x="44" y="20"/>
                  </a:lnTo>
                  <a:lnTo>
                    <a:pt x="40" y="14"/>
                  </a:lnTo>
                  <a:lnTo>
                    <a:pt x="36" y="11"/>
                  </a:lnTo>
                  <a:lnTo>
                    <a:pt x="30" y="7"/>
                  </a:lnTo>
                  <a:lnTo>
                    <a:pt x="26" y="6"/>
                  </a:lnTo>
                  <a:lnTo>
                    <a:pt x="21" y="6"/>
                  </a:lnTo>
                  <a:lnTo>
                    <a:pt x="18" y="7"/>
                  </a:lnTo>
                  <a:lnTo>
                    <a:pt x="16" y="11"/>
                  </a:lnTo>
                  <a:lnTo>
                    <a:pt x="16" y="15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9" y="26"/>
                  </a:lnTo>
                  <a:lnTo>
                    <a:pt x="35" y="29"/>
                  </a:lnTo>
                  <a:lnTo>
                    <a:pt x="43" y="35"/>
                  </a:lnTo>
                  <a:lnTo>
                    <a:pt x="49" y="40"/>
                  </a:lnTo>
                  <a:lnTo>
                    <a:pt x="52" y="44"/>
                  </a:lnTo>
                  <a:lnTo>
                    <a:pt x="53" y="47"/>
                  </a:lnTo>
                  <a:lnTo>
                    <a:pt x="56" y="57"/>
                  </a:lnTo>
                  <a:lnTo>
                    <a:pt x="55" y="60"/>
                  </a:lnTo>
                  <a:lnTo>
                    <a:pt x="55" y="64"/>
                  </a:lnTo>
                  <a:lnTo>
                    <a:pt x="52" y="69"/>
                  </a:lnTo>
                  <a:lnTo>
                    <a:pt x="50" y="72"/>
                  </a:lnTo>
                  <a:lnTo>
                    <a:pt x="44" y="78"/>
                  </a:lnTo>
                  <a:lnTo>
                    <a:pt x="40" y="80"/>
                  </a:lnTo>
                  <a:lnTo>
                    <a:pt x="36" y="81"/>
                  </a:lnTo>
                  <a:lnTo>
                    <a:pt x="23" y="81"/>
                  </a:lnTo>
                  <a:lnTo>
                    <a:pt x="13" y="78"/>
                  </a:lnTo>
                  <a:lnTo>
                    <a:pt x="7" y="78"/>
                  </a:lnTo>
                  <a:lnTo>
                    <a:pt x="4" y="81"/>
                  </a:lnTo>
                  <a:lnTo>
                    <a:pt x="0" y="81"/>
                  </a:lnTo>
                  <a:lnTo>
                    <a:pt x="0" y="55"/>
                  </a:lnTo>
                  <a:lnTo>
                    <a:pt x="4" y="55"/>
                  </a:lnTo>
                  <a:lnTo>
                    <a:pt x="9" y="64"/>
                  </a:lnTo>
                  <a:lnTo>
                    <a:pt x="15" y="71"/>
                  </a:lnTo>
                  <a:lnTo>
                    <a:pt x="20" y="74"/>
                  </a:lnTo>
                  <a:lnTo>
                    <a:pt x="29" y="77"/>
                  </a:lnTo>
                  <a:lnTo>
                    <a:pt x="32" y="77"/>
                  </a:lnTo>
                  <a:lnTo>
                    <a:pt x="35" y="75"/>
                  </a:lnTo>
                  <a:lnTo>
                    <a:pt x="40" y="71"/>
                  </a:lnTo>
                  <a:lnTo>
                    <a:pt x="40" y="66"/>
                  </a:lnTo>
                  <a:lnTo>
                    <a:pt x="38" y="63"/>
                  </a:lnTo>
                  <a:lnTo>
                    <a:pt x="36" y="61"/>
                  </a:lnTo>
                  <a:lnTo>
                    <a:pt x="33" y="60"/>
                  </a:lnTo>
                  <a:lnTo>
                    <a:pt x="26" y="52"/>
                  </a:lnTo>
                  <a:lnTo>
                    <a:pt x="18" y="49"/>
                  </a:lnTo>
                  <a:lnTo>
                    <a:pt x="13" y="44"/>
                  </a:lnTo>
                  <a:lnTo>
                    <a:pt x="9" y="41"/>
                  </a:lnTo>
                  <a:lnTo>
                    <a:pt x="6" y="38"/>
                  </a:lnTo>
                  <a:lnTo>
                    <a:pt x="3" y="34"/>
                  </a:lnTo>
                  <a:lnTo>
                    <a:pt x="0" y="24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810" name="Freeform 804"/>
            <p:cNvSpPr>
              <a:spLocks noEditPoints="1"/>
            </p:cNvSpPr>
            <p:nvPr/>
          </p:nvSpPr>
          <p:spPr bwMode="auto">
            <a:xfrm>
              <a:off x="3898" y="1910"/>
              <a:ext cx="34" cy="41"/>
            </a:xfrm>
            <a:custGeom>
              <a:avLst/>
              <a:gdLst>
                <a:gd name="T0" fmla="*/ 2 w 68"/>
                <a:gd name="T1" fmla="*/ 1 h 81"/>
                <a:gd name="T2" fmla="*/ 1 w 68"/>
                <a:gd name="T3" fmla="*/ 1 h 81"/>
                <a:gd name="T4" fmla="*/ 1 w 68"/>
                <a:gd name="T5" fmla="*/ 1 h 81"/>
                <a:gd name="T6" fmla="*/ 1 w 68"/>
                <a:gd name="T7" fmla="*/ 1 h 81"/>
                <a:gd name="T8" fmla="*/ 1 w 68"/>
                <a:gd name="T9" fmla="*/ 2 h 81"/>
                <a:gd name="T10" fmla="*/ 2 w 68"/>
                <a:gd name="T11" fmla="*/ 2 h 81"/>
                <a:gd name="T12" fmla="*/ 2 w 68"/>
                <a:gd name="T13" fmla="*/ 1 h 81"/>
                <a:gd name="T14" fmla="*/ 2 w 68"/>
                <a:gd name="T15" fmla="*/ 1 h 81"/>
                <a:gd name="T16" fmla="*/ 2 w 68"/>
                <a:gd name="T17" fmla="*/ 1 h 81"/>
                <a:gd name="T18" fmla="*/ 2 w 68"/>
                <a:gd name="T19" fmla="*/ 1 h 81"/>
                <a:gd name="T20" fmla="*/ 2 w 68"/>
                <a:gd name="T21" fmla="*/ 1 h 81"/>
                <a:gd name="T22" fmla="*/ 2 w 68"/>
                <a:gd name="T23" fmla="*/ 1 h 81"/>
                <a:gd name="T24" fmla="*/ 2 w 68"/>
                <a:gd name="T25" fmla="*/ 0 h 81"/>
                <a:gd name="T26" fmla="*/ 2 w 68"/>
                <a:gd name="T27" fmla="*/ 1 h 81"/>
                <a:gd name="T28" fmla="*/ 2 w 68"/>
                <a:gd name="T29" fmla="*/ 1 h 81"/>
                <a:gd name="T30" fmla="*/ 2 w 68"/>
                <a:gd name="T31" fmla="*/ 1 h 81"/>
                <a:gd name="T32" fmla="*/ 3 w 68"/>
                <a:gd name="T33" fmla="*/ 1 h 81"/>
                <a:gd name="T34" fmla="*/ 3 w 68"/>
                <a:gd name="T35" fmla="*/ 2 h 81"/>
                <a:gd name="T36" fmla="*/ 1 w 68"/>
                <a:gd name="T37" fmla="*/ 2 h 81"/>
                <a:gd name="T38" fmla="*/ 1 w 68"/>
                <a:gd name="T39" fmla="*/ 2 h 81"/>
                <a:gd name="T40" fmla="*/ 1 w 68"/>
                <a:gd name="T41" fmla="*/ 2 h 81"/>
                <a:gd name="T42" fmla="*/ 1 w 68"/>
                <a:gd name="T43" fmla="*/ 2 h 81"/>
                <a:gd name="T44" fmla="*/ 2 w 68"/>
                <a:gd name="T45" fmla="*/ 3 h 81"/>
                <a:gd name="T46" fmla="*/ 2 w 68"/>
                <a:gd name="T47" fmla="*/ 3 h 81"/>
                <a:gd name="T48" fmla="*/ 2 w 68"/>
                <a:gd name="T49" fmla="*/ 3 h 81"/>
                <a:gd name="T50" fmla="*/ 2 w 68"/>
                <a:gd name="T51" fmla="*/ 3 h 81"/>
                <a:gd name="T52" fmla="*/ 2 w 68"/>
                <a:gd name="T53" fmla="*/ 2 h 81"/>
                <a:gd name="T54" fmla="*/ 2 w 68"/>
                <a:gd name="T55" fmla="*/ 2 h 81"/>
                <a:gd name="T56" fmla="*/ 2 w 68"/>
                <a:gd name="T57" fmla="*/ 2 h 81"/>
                <a:gd name="T58" fmla="*/ 2 w 68"/>
                <a:gd name="T59" fmla="*/ 2 h 81"/>
                <a:gd name="T60" fmla="*/ 3 w 68"/>
                <a:gd name="T61" fmla="*/ 2 h 81"/>
                <a:gd name="T62" fmla="*/ 3 w 68"/>
                <a:gd name="T63" fmla="*/ 2 h 81"/>
                <a:gd name="T64" fmla="*/ 3 w 68"/>
                <a:gd name="T65" fmla="*/ 2 h 81"/>
                <a:gd name="T66" fmla="*/ 2 w 68"/>
                <a:gd name="T67" fmla="*/ 3 h 81"/>
                <a:gd name="T68" fmla="*/ 2 w 68"/>
                <a:gd name="T69" fmla="*/ 3 h 81"/>
                <a:gd name="T70" fmla="*/ 2 w 68"/>
                <a:gd name="T71" fmla="*/ 3 h 81"/>
                <a:gd name="T72" fmla="*/ 2 w 68"/>
                <a:gd name="T73" fmla="*/ 3 h 81"/>
                <a:gd name="T74" fmla="*/ 2 w 68"/>
                <a:gd name="T75" fmla="*/ 3 h 81"/>
                <a:gd name="T76" fmla="*/ 1 w 68"/>
                <a:gd name="T77" fmla="*/ 3 h 81"/>
                <a:gd name="T78" fmla="*/ 1 w 68"/>
                <a:gd name="T79" fmla="*/ 3 h 81"/>
                <a:gd name="T80" fmla="*/ 1 w 68"/>
                <a:gd name="T81" fmla="*/ 2 h 81"/>
                <a:gd name="T82" fmla="*/ 0 w 68"/>
                <a:gd name="T83" fmla="*/ 2 h 81"/>
                <a:gd name="T84" fmla="*/ 1 w 68"/>
                <a:gd name="T85" fmla="*/ 1 h 81"/>
                <a:gd name="T86" fmla="*/ 1 w 68"/>
                <a:gd name="T87" fmla="*/ 1 h 81"/>
                <a:gd name="T88" fmla="*/ 1 w 68"/>
                <a:gd name="T89" fmla="*/ 1 h 81"/>
                <a:gd name="T90" fmla="*/ 2 w 68"/>
                <a:gd name="T91" fmla="*/ 0 h 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8" h="81">
                  <a:moveTo>
                    <a:pt x="33" y="6"/>
                  </a:moveTo>
                  <a:lnTo>
                    <a:pt x="30" y="9"/>
                  </a:lnTo>
                  <a:lnTo>
                    <a:pt x="26" y="15"/>
                  </a:lnTo>
                  <a:lnTo>
                    <a:pt x="23" y="23"/>
                  </a:lnTo>
                  <a:lnTo>
                    <a:pt x="23" y="34"/>
                  </a:lnTo>
                  <a:lnTo>
                    <a:pt x="46" y="34"/>
                  </a:lnTo>
                  <a:lnTo>
                    <a:pt x="46" y="18"/>
                  </a:lnTo>
                  <a:lnTo>
                    <a:pt x="45" y="15"/>
                  </a:lnTo>
                  <a:lnTo>
                    <a:pt x="45" y="12"/>
                  </a:lnTo>
                  <a:lnTo>
                    <a:pt x="43" y="9"/>
                  </a:lnTo>
                  <a:lnTo>
                    <a:pt x="40" y="6"/>
                  </a:lnTo>
                  <a:lnTo>
                    <a:pt x="33" y="6"/>
                  </a:lnTo>
                  <a:close/>
                  <a:moveTo>
                    <a:pt x="37" y="0"/>
                  </a:moveTo>
                  <a:lnTo>
                    <a:pt x="45" y="1"/>
                  </a:lnTo>
                  <a:lnTo>
                    <a:pt x="53" y="4"/>
                  </a:lnTo>
                  <a:lnTo>
                    <a:pt x="59" y="9"/>
                  </a:lnTo>
                  <a:lnTo>
                    <a:pt x="66" y="21"/>
                  </a:lnTo>
                  <a:lnTo>
                    <a:pt x="68" y="38"/>
                  </a:lnTo>
                  <a:lnTo>
                    <a:pt x="23" y="38"/>
                  </a:lnTo>
                  <a:lnTo>
                    <a:pt x="23" y="44"/>
                  </a:lnTo>
                  <a:lnTo>
                    <a:pt x="26" y="51"/>
                  </a:lnTo>
                  <a:lnTo>
                    <a:pt x="28" y="55"/>
                  </a:lnTo>
                  <a:lnTo>
                    <a:pt x="39" y="66"/>
                  </a:lnTo>
                  <a:lnTo>
                    <a:pt x="43" y="67"/>
                  </a:lnTo>
                  <a:lnTo>
                    <a:pt x="46" y="67"/>
                  </a:lnTo>
                  <a:lnTo>
                    <a:pt x="53" y="66"/>
                  </a:lnTo>
                  <a:lnTo>
                    <a:pt x="56" y="63"/>
                  </a:lnTo>
                  <a:lnTo>
                    <a:pt x="59" y="61"/>
                  </a:lnTo>
                  <a:lnTo>
                    <a:pt x="60" y="60"/>
                  </a:lnTo>
                  <a:lnTo>
                    <a:pt x="63" y="58"/>
                  </a:lnTo>
                  <a:lnTo>
                    <a:pt x="65" y="55"/>
                  </a:lnTo>
                  <a:lnTo>
                    <a:pt x="68" y="57"/>
                  </a:lnTo>
                  <a:lnTo>
                    <a:pt x="65" y="64"/>
                  </a:lnTo>
                  <a:lnTo>
                    <a:pt x="59" y="72"/>
                  </a:lnTo>
                  <a:lnTo>
                    <a:pt x="54" y="77"/>
                  </a:lnTo>
                  <a:lnTo>
                    <a:pt x="48" y="80"/>
                  </a:lnTo>
                  <a:lnTo>
                    <a:pt x="42" y="81"/>
                  </a:lnTo>
                  <a:lnTo>
                    <a:pt x="34" y="81"/>
                  </a:lnTo>
                  <a:lnTo>
                    <a:pt x="19" y="78"/>
                  </a:lnTo>
                  <a:lnTo>
                    <a:pt x="6" y="69"/>
                  </a:lnTo>
                  <a:lnTo>
                    <a:pt x="2" y="57"/>
                  </a:lnTo>
                  <a:lnTo>
                    <a:pt x="0" y="41"/>
                  </a:lnTo>
                  <a:lnTo>
                    <a:pt x="3" y="24"/>
                  </a:lnTo>
                  <a:lnTo>
                    <a:pt x="11" y="11"/>
                  </a:lnTo>
                  <a:lnTo>
                    <a:pt x="23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811" name="Line 805"/>
            <p:cNvSpPr>
              <a:spLocks noChangeShapeType="1"/>
            </p:cNvSpPr>
            <p:nvPr/>
          </p:nvSpPr>
          <p:spPr bwMode="auto">
            <a:xfrm flipH="1">
              <a:off x="4191" y="1935"/>
              <a:ext cx="124" cy="28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12" name="Line 806"/>
            <p:cNvSpPr>
              <a:spLocks noChangeShapeType="1"/>
            </p:cNvSpPr>
            <p:nvPr/>
          </p:nvSpPr>
          <p:spPr bwMode="auto">
            <a:xfrm>
              <a:off x="4191" y="1963"/>
              <a:ext cx="1" cy="1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13" name="Line 807"/>
            <p:cNvSpPr>
              <a:spLocks noChangeShapeType="1"/>
            </p:cNvSpPr>
            <p:nvPr/>
          </p:nvSpPr>
          <p:spPr bwMode="auto">
            <a:xfrm flipH="1">
              <a:off x="4192" y="1927"/>
              <a:ext cx="48" cy="37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14" name="Line 808"/>
            <p:cNvSpPr>
              <a:spLocks noChangeShapeType="1"/>
            </p:cNvSpPr>
            <p:nvPr/>
          </p:nvSpPr>
          <p:spPr bwMode="auto">
            <a:xfrm>
              <a:off x="4192" y="1964"/>
              <a:ext cx="60" cy="4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15" name="Line 61"/>
            <p:cNvSpPr>
              <a:spLocks noChangeShapeType="1"/>
            </p:cNvSpPr>
            <p:nvPr/>
          </p:nvSpPr>
          <p:spPr bwMode="auto">
            <a:xfrm flipH="1">
              <a:off x="4585" y="2031"/>
              <a:ext cx="2" cy="24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16" name="Line 62"/>
            <p:cNvSpPr>
              <a:spLocks noChangeShapeType="1"/>
            </p:cNvSpPr>
            <p:nvPr/>
          </p:nvSpPr>
          <p:spPr bwMode="auto">
            <a:xfrm flipH="1">
              <a:off x="4577" y="2055"/>
              <a:ext cx="8" cy="23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17" name="Line 63"/>
            <p:cNvSpPr>
              <a:spLocks noChangeShapeType="1"/>
            </p:cNvSpPr>
            <p:nvPr/>
          </p:nvSpPr>
          <p:spPr bwMode="auto">
            <a:xfrm flipH="1">
              <a:off x="4565" y="2078"/>
              <a:ext cx="12" cy="22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18" name="Line 64"/>
            <p:cNvSpPr>
              <a:spLocks noChangeShapeType="1"/>
            </p:cNvSpPr>
            <p:nvPr/>
          </p:nvSpPr>
          <p:spPr bwMode="auto">
            <a:xfrm flipH="1">
              <a:off x="4549" y="2100"/>
              <a:ext cx="16" cy="22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19" name="Line 65"/>
            <p:cNvSpPr>
              <a:spLocks noChangeShapeType="1"/>
            </p:cNvSpPr>
            <p:nvPr/>
          </p:nvSpPr>
          <p:spPr bwMode="auto">
            <a:xfrm flipH="1">
              <a:off x="4528" y="2122"/>
              <a:ext cx="21" cy="20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20" name="Line 66"/>
            <p:cNvSpPr>
              <a:spLocks noChangeShapeType="1"/>
            </p:cNvSpPr>
            <p:nvPr/>
          </p:nvSpPr>
          <p:spPr bwMode="auto">
            <a:xfrm flipH="1">
              <a:off x="4503" y="2142"/>
              <a:ext cx="25" cy="20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21" name="Line 67"/>
            <p:cNvSpPr>
              <a:spLocks noChangeShapeType="1"/>
            </p:cNvSpPr>
            <p:nvPr/>
          </p:nvSpPr>
          <p:spPr bwMode="auto">
            <a:xfrm flipH="1">
              <a:off x="4475" y="2162"/>
              <a:ext cx="28" cy="17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22" name="Line 68"/>
            <p:cNvSpPr>
              <a:spLocks noChangeShapeType="1"/>
            </p:cNvSpPr>
            <p:nvPr/>
          </p:nvSpPr>
          <p:spPr bwMode="auto">
            <a:xfrm flipH="1">
              <a:off x="4442" y="2179"/>
              <a:ext cx="33" cy="17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23" name="Line 69"/>
            <p:cNvSpPr>
              <a:spLocks noChangeShapeType="1"/>
            </p:cNvSpPr>
            <p:nvPr/>
          </p:nvSpPr>
          <p:spPr bwMode="auto">
            <a:xfrm flipH="1">
              <a:off x="4408" y="2196"/>
              <a:ext cx="34" cy="16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24" name="Line 70"/>
            <p:cNvSpPr>
              <a:spLocks noChangeShapeType="1"/>
            </p:cNvSpPr>
            <p:nvPr/>
          </p:nvSpPr>
          <p:spPr bwMode="auto">
            <a:xfrm flipH="1">
              <a:off x="4369" y="2212"/>
              <a:ext cx="39" cy="13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25" name="Line 71"/>
            <p:cNvSpPr>
              <a:spLocks noChangeShapeType="1"/>
            </p:cNvSpPr>
            <p:nvPr/>
          </p:nvSpPr>
          <p:spPr bwMode="auto">
            <a:xfrm flipH="1">
              <a:off x="4329" y="2225"/>
              <a:ext cx="40" cy="11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26" name="Line 72"/>
            <p:cNvSpPr>
              <a:spLocks noChangeShapeType="1"/>
            </p:cNvSpPr>
            <p:nvPr/>
          </p:nvSpPr>
          <p:spPr bwMode="auto">
            <a:xfrm flipH="1">
              <a:off x="4286" y="2236"/>
              <a:ext cx="43" cy="10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27" name="Line 73"/>
            <p:cNvSpPr>
              <a:spLocks noChangeShapeType="1"/>
            </p:cNvSpPr>
            <p:nvPr/>
          </p:nvSpPr>
          <p:spPr bwMode="auto">
            <a:xfrm flipH="1">
              <a:off x="4241" y="2246"/>
              <a:ext cx="45" cy="8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28" name="Line 74"/>
            <p:cNvSpPr>
              <a:spLocks noChangeShapeType="1"/>
            </p:cNvSpPr>
            <p:nvPr/>
          </p:nvSpPr>
          <p:spPr bwMode="auto">
            <a:xfrm flipH="1">
              <a:off x="4193" y="2254"/>
              <a:ext cx="48" cy="6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29" name="Line 75"/>
            <p:cNvSpPr>
              <a:spLocks noChangeShapeType="1"/>
            </p:cNvSpPr>
            <p:nvPr/>
          </p:nvSpPr>
          <p:spPr bwMode="auto">
            <a:xfrm flipH="1">
              <a:off x="4144" y="2260"/>
              <a:ext cx="49" cy="3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30" name="Line 76"/>
            <p:cNvSpPr>
              <a:spLocks noChangeShapeType="1"/>
            </p:cNvSpPr>
            <p:nvPr/>
          </p:nvSpPr>
          <p:spPr bwMode="auto">
            <a:xfrm flipH="1">
              <a:off x="4094" y="2263"/>
              <a:ext cx="50" cy="2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31" name="Line 77"/>
            <p:cNvSpPr>
              <a:spLocks noChangeShapeType="1"/>
            </p:cNvSpPr>
            <p:nvPr/>
          </p:nvSpPr>
          <p:spPr bwMode="auto">
            <a:xfrm flipH="1" flipV="1">
              <a:off x="4043" y="2263"/>
              <a:ext cx="51" cy="2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32" name="Line 78"/>
            <p:cNvSpPr>
              <a:spLocks noChangeShapeType="1"/>
            </p:cNvSpPr>
            <p:nvPr/>
          </p:nvSpPr>
          <p:spPr bwMode="auto">
            <a:xfrm flipH="1" flipV="1">
              <a:off x="3994" y="2260"/>
              <a:ext cx="49" cy="3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33" name="Line 79"/>
            <p:cNvSpPr>
              <a:spLocks noChangeShapeType="1"/>
            </p:cNvSpPr>
            <p:nvPr/>
          </p:nvSpPr>
          <p:spPr bwMode="auto">
            <a:xfrm flipH="1" flipV="1">
              <a:off x="3947" y="2254"/>
              <a:ext cx="47" cy="6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34" name="Line 80"/>
            <p:cNvSpPr>
              <a:spLocks noChangeShapeType="1"/>
            </p:cNvSpPr>
            <p:nvPr/>
          </p:nvSpPr>
          <p:spPr bwMode="auto">
            <a:xfrm flipH="1" flipV="1">
              <a:off x="3901" y="2246"/>
              <a:ext cx="46" cy="8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35" name="Line 81"/>
            <p:cNvSpPr>
              <a:spLocks noChangeShapeType="1"/>
            </p:cNvSpPr>
            <p:nvPr/>
          </p:nvSpPr>
          <p:spPr bwMode="auto">
            <a:xfrm flipH="1" flipV="1">
              <a:off x="3858" y="2236"/>
              <a:ext cx="43" cy="10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36" name="Line 82"/>
            <p:cNvSpPr>
              <a:spLocks noChangeShapeType="1"/>
            </p:cNvSpPr>
            <p:nvPr/>
          </p:nvSpPr>
          <p:spPr bwMode="auto">
            <a:xfrm flipH="1" flipV="1">
              <a:off x="3817" y="2225"/>
              <a:ext cx="41" cy="11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37" name="Line 83"/>
            <p:cNvSpPr>
              <a:spLocks noChangeShapeType="1"/>
            </p:cNvSpPr>
            <p:nvPr/>
          </p:nvSpPr>
          <p:spPr bwMode="auto">
            <a:xfrm flipH="1" flipV="1">
              <a:off x="3779" y="2212"/>
              <a:ext cx="38" cy="13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38" name="Line 84"/>
            <p:cNvSpPr>
              <a:spLocks noChangeShapeType="1"/>
            </p:cNvSpPr>
            <p:nvPr/>
          </p:nvSpPr>
          <p:spPr bwMode="auto">
            <a:xfrm flipH="1" flipV="1">
              <a:off x="3744" y="2196"/>
              <a:ext cx="35" cy="16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39" name="Line 85"/>
            <p:cNvSpPr>
              <a:spLocks noChangeShapeType="1"/>
            </p:cNvSpPr>
            <p:nvPr/>
          </p:nvSpPr>
          <p:spPr bwMode="auto">
            <a:xfrm flipH="1" flipV="1">
              <a:off x="3712" y="2179"/>
              <a:ext cx="32" cy="17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40" name="Line 86"/>
            <p:cNvSpPr>
              <a:spLocks noChangeShapeType="1"/>
            </p:cNvSpPr>
            <p:nvPr/>
          </p:nvSpPr>
          <p:spPr bwMode="auto">
            <a:xfrm flipH="1" flipV="1">
              <a:off x="3684" y="2162"/>
              <a:ext cx="28" cy="17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41" name="Line 87"/>
            <p:cNvSpPr>
              <a:spLocks noChangeShapeType="1"/>
            </p:cNvSpPr>
            <p:nvPr/>
          </p:nvSpPr>
          <p:spPr bwMode="auto">
            <a:xfrm flipH="1" flipV="1">
              <a:off x="3659" y="2142"/>
              <a:ext cx="25" cy="20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42" name="Line 88"/>
            <p:cNvSpPr>
              <a:spLocks noChangeShapeType="1"/>
            </p:cNvSpPr>
            <p:nvPr/>
          </p:nvSpPr>
          <p:spPr bwMode="auto">
            <a:xfrm flipH="1" flipV="1">
              <a:off x="3638" y="2122"/>
              <a:ext cx="21" cy="20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43" name="Line 89"/>
            <p:cNvSpPr>
              <a:spLocks noChangeShapeType="1"/>
            </p:cNvSpPr>
            <p:nvPr/>
          </p:nvSpPr>
          <p:spPr bwMode="auto">
            <a:xfrm flipH="1" flipV="1">
              <a:off x="3622" y="2100"/>
              <a:ext cx="16" cy="22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44" name="Line 90"/>
            <p:cNvSpPr>
              <a:spLocks noChangeShapeType="1"/>
            </p:cNvSpPr>
            <p:nvPr/>
          </p:nvSpPr>
          <p:spPr bwMode="auto">
            <a:xfrm flipH="1" flipV="1">
              <a:off x="3609" y="2078"/>
              <a:ext cx="13" cy="22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45" name="Line 91"/>
            <p:cNvSpPr>
              <a:spLocks noChangeShapeType="1"/>
            </p:cNvSpPr>
            <p:nvPr/>
          </p:nvSpPr>
          <p:spPr bwMode="auto">
            <a:xfrm flipH="1" flipV="1">
              <a:off x="3602" y="2055"/>
              <a:ext cx="7" cy="23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46" name="Line 92"/>
            <p:cNvSpPr>
              <a:spLocks noChangeShapeType="1"/>
            </p:cNvSpPr>
            <p:nvPr/>
          </p:nvSpPr>
          <p:spPr bwMode="auto">
            <a:xfrm flipH="1" flipV="1">
              <a:off x="3599" y="2031"/>
              <a:ext cx="3" cy="24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47" name="Line 93"/>
            <p:cNvSpPr>
              <a:spLocks noChangeShapeType="1"/>
            </p:cNvSpPr>
            <p:nvPr/>
          </p:nvSpPr>
          <p:spPr bwMode="auto">
            <a:xfrm flipV="1">
              <a:off x="3599" y="2007"/>
              <a:ext cx="3" cy="24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48" name="Line 94"/>
            <p:cNvSpPr>
              <a:spLocks noChangeShapeType="1"/>
            </p:cNvSpPr>
            <p:nvPr/>
          </p:nvSpPr>
          <p:spPr bwMode="auto">
            <a:xfrm flipV="1">
              <a:off x="3602" y="1984"/>
              <a:ext cx="7" cy="23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49" name="Line 95"/>
            <p:cNvSpPr>
              <a:spLocks noChangeShapeType="1"/>
            </p:cNvSpPr>
            <p:nvPr/>
          </p:nvSpPr>
          <p:spPr bwMode="auto">
            <a:xfrm flipV="1">
              <a:off x="3609" y="1962"/>
              <a:ext cx="13" cy="22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50" name="Line 96"/>
            <p:cNvSpPr>
              <a:spLocks noChangeShapeType="1"/>
            </p:cNvSpPr>
            <p:nvPr/>
          </p:nvSpPr>
          <p:spPr bwMode="auto">
            <a:xfrm flipV="1">
              <a:off x="3622" y="1940"/>
              <a:ext cx="16" cy="22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51" name="Line 97"/>
            <p:cNvSpPr>
              <a:spLocks noChangeShapeType="1"/>
            </p:cNvSpPr>
            <p:nvPr/>
          </p:nvSpPr>
          <p:spPr bwMode="auto">
            <a:xfrm flipV="1">
              <a:off x="3638" y="1920"/>
              <a:ext cx="21" cy="20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52" name="Line 98"/>
            <p:cNvSpPr>
              <a:spLocks noChangeShapeType="1"/>
            </p:cNvSpPr>
            <p:nvPr/>
          </p:nvSpPr>
          <p:spPr bwMode="auto">
            <a:xfrm flipV="1">
              <a:off x="3659" y="1900"/>
              <a:ext cx="25" cy="20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53" name="Line 99"/>
            <p:cNvSpPr>
              <a:spLocks noChangeShapeType="1"/>
            </p:cNvSpPr>
            <p:nvPr/>
          </p:nvSpPr>
          <p:spPr bwMode="auto">
            <a:xfrm flipV="1">
              <a:off x="3684" y="1883"/>
              <a:ext cx="28" cy="17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54" name="Line 100"/>
            <p:cNvSpPr>
              <a:spLocks noChangeShapeType="1"/>
            </p:cNvSpPr>
            <p:nvPr/>
          </p:nvSpPr>
          <p:spPr bwMode="auto">
            <a:xfrm flipV="1">
              <a:off x="3712" y="1866"/>
              <a:ext cx="32" cy="17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55" name="Line 101"/>
            <p:cNvSpPr>
              <a:spLocks noChangeShapeType="1"/>
            </p:cNvSpPr>
            <p:nvPr/>
          </p:nvSpPr>
          <p:spPr bwMode="auto">
            <a:xfrm flipV="1">
              <a:off x="3744" y="1850"/>
              <a:ext cx="35" cy="16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56" name="Line 102"/>
            <p:cNvSpPr>
              <a:spLocks noChangeShapeType="1"/>
            </p:cNvSpPr>
            <p:nvPr/>
          </p:nvSpPr>
          <p:spPr bwMode="auto">
            <a:xfrm flipV="1">
              <a:off x="3779" y="1837"/>
              <a:ext cx="38" cy="13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57" name="Line 103"/>
            <p:cNvSpPr>
              <a:spLocks noChangeShapeType="1"/>
            </p:cNvSpPr>
            <p:nvPr/>
          </p:nvSpPr>
          <p:spPr bwMode="auto">
            <a:xfrm flipV="1">
              <a:off x="3817" y="1826"/>
              <a:ext cx="41" cy="11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58" name="Line 104"/>
            <p:cNvSpPr>
              <a:spLocks noChangeShapeType="1"/>
            </p:cNvSpPr>
            <p:nvPr/>
          </p:nvSpPr>
          <p:spPr bwMode="auto">
            <a:xfrm flipV="1">
              <a:off x="3858" y="1816"/>
              <a:ext cx="43" cy="10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59" name="Line 105"/>
            <p:cNvSpPr>
              <a:spLocks noChangeShapeType="1"/>
            </p:cNvSpPr>
            <p:nvPr/>
          </p:nvSpPr>
          <p:spPr bwMode="auto">
            <a:xfrm flipV="1">
              <a:off x="3901" y="1808"/>
              <a:ext cx="46" cy="8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60" name="Line 106"/>
            <p:cNvSpPr>
              <a:spLocks noChangeShapeType="1"/>
            </p:cNvSpPr>
            <p:nvPr/>
          </p:nvSpPr>
          <p:spPr bwMode="auto">
            <a:xfrm flipV="1">
              <a:off x="3947" y="1802"/>
              <a:ext cx="47" cy="6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61" name="Line 107"/>
            <p:cNvSpPr>
              <a:spLocks noChangeShapeType="1"/>
            </p:cNvSpPr>
            <p:nvPr/>
          </p:nvSpPr>
          <p:spPr bwMode="auto">
            <a:xfrm flipV="1">
              <a:off x="3994" y="1799"/>
              <a:ext cx="49" cy="3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62" name="Line 108"/>
            <p:cNvSpPr>
              <a:spLocks noChangeShapeType="1"/>
            </p:cNvSpPr>
            <p:nvPr/>
          </p:nvSpPr>
          <p:spPr bwMode="auto">
            <a:xfrm flipV="1">
              <a:off x="4043" y="1797"/>
              <a:ext cx="51" cy="2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63" name="Line 109"/>
            <p:cNvSpPr>
              <a:spLocks noChangeShapeType="1"/>
            </p:cNvSpPr>
            <p:nvPr/>
          </p:nvSpPr>
          <p:spPr bwMode="auto">
            <a:xfrm>
              <a:off x="4094" y="1797"/>
              <a:ext cx="50" cy="2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64" name="Line 110"/>
            <p:cNvSpPr>
              <a:spLocks noChangeShapeType="1"/>
            </p:cNvSpPr>
            <p:nvPr/>
          </p:nvSpPr>
          <p:spPr bwMode="auto">
            <a:xfrm>
              <a:off x="4144" y="1799"/>
              <a:ext cx="49" cy="3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65" name="Line 111"/>
            <p:cNvSpPr>
              <a:spLocks noChangeShapeType="1"/>
            </p:cNvSpPr>
            <p:nvPr/>
          </p:nvSpPr>
          <p:spPr bwMode="auto">
            <a:xfrm>
              <a:off x="4193" y="1802"/>
              <a:ext cx="48" cy="6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66" name="Line 112"/>
            <p:cNvSpPr>
              <a:spLocks noChangeShapeType="1"/>
            </p:cNvSpPr>
            <p:nvPr/>
          </p:nvSpPr>
          <p:spPr bwMode="auto">
            <a:xfrm>
              <a:off x="4241" y="1808"/>
              <a:ext cx="45" cy="8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67" name="Line 113"/>
            <p:cNvSpPr>
              <a:spLocks noChangeShapeType="1"/>
            </p:cNvSpPr>
            <p:nvPr/>
          </p:nvSpPr>
          <p:spPr bwMode="auto">
            <a:xfrm>
              <a:off x="4286" y="1816"/>
              <a:ext cx="43" cy="10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68" name="Line 114"/>
            <p:cNvSpPr>
              <a:spLocks noChangeShapeType="1"/>
            </p:cNvSpPr>
            <p:nvPr/>
          </p:nvSpPr>
          <p:spPr bwMode="auto">
            <a:xfrm>
              <a:off x="4329" y="1826"/>
              <a:ext cx="40" cy="11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69" name="Line 115"/>
            <p:cNvSpPr>
              <a:spLocks noChangeShapeType="1"/>
            </p:cNvSpPr>
            <p:nvPr/>
          </p:nvSpPr>
          <p:spPr bwMode="auto">
            <a:xfrm>
              <a:off x="4369" y="1837"/>
              <a:ext cx="39" cy="13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70" name="Line 116"/>
            <p:cNvSpPr>
              <a:spLocks noChangeShapeType="1"/>
            </p:cNvSpPr>
            <p:nvPr/>
          </p:nvSpPr>
          <p:spPr bwMode="auto">
            <a:xfrm>
              <a:off x="4408" y="1850"/>
              <a:ext cx="34" cy="16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71" name="Line 117"/>
            <p:cNvSpPr>
              <a:spLocks noChangeShapeType="1"/>
            </p:cNvSpPr>
            <p:nvPr/>
          </p:nvSpPr>
          <p:spPr bwMode="auto">
            <a:xfrm>
              <a:off x="4442" y="1866"/>
              <a:ext cx="33" cy="17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72" name="Line 118"/>
            <p:cNvSpPr>
              <a:spLocks noChangeShapeType="1"/>
            </p:cNvSpPr>
            <p:nvPr/>
          </p:nvSpPr>
          <p:spPr bwMode="auto">
            <a:xfrm>
              <a:off x="4475" y="1883"/>
              <a:ext cx="28" cy="17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73" name="Line 119"/>
            <p:cNvSpPr>
              <a:spLocks noChangeShapeType="1"/>
            </p:cNvSpPr>
            <p:nvPr/>
          </p:nvSpPr>
          <p:spPr bwMode="auto">
            <a:xfrm>
              <a:off x="4503" y="1900"/>
              <a:ext cx="25" cy="20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74" name="Line 120"/>
            <p:cNvSpPr>
              <a:spLocks noChangeShapeType="1"/>
            </p:cNvSpPr>
            <p:nvPr/>
          </p:nvSpPr>
          <p:spPr bwMode="auto">
            <a:xfrm>
              <a:off x="4528" y="1920"/>
              <a:ext cx="21" cy="20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75" name="Line 121"/>
            <p:cNvSpPr>
              <a:spLocks noChangeShapeType="1"/>
            </p:cNvSpPr>
            <p:nvPr/>
          </p:nvSpPr>
          <p:spPr bwMode="auto">
            <a:xfrm>
              <a:off x="4549" y="1940"/>
              <a:ext cx="16" cy="22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76" name="Line 122"/>
            <p:cNvSpPr>
              <a:spLocks noChangeShapeType="1"/>
            </p:cNvSpPr>
            <p:nvPr/>
          </p:nvSpPr>
          <p:spPr bwMode="auto">
            <a:xfrm>
              <a:off x="4565" y="1962"/>
              <a:ext cx="12" cy="22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77" name="Line 123"/>
            <p:cNvSpPr>
              <a:spLocks noChangeShapeType="1"/>
            </p:cNvSpPr>
            <p:nvPr/>
          </p:nvSpPr>
          <p:spPr bwMode="auto">
            <a:xfrm>
              <a:off x="4577" y="1984"/>
              <a:ext cx="8" cy="23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78" name="Line 124"/>
            <p:cNvSpPr>
              <a:spLocks noChangeShapeType="1"/>
            </p:cNvSpPr>
            <p:nvPr/>
          </p:nvSpPr>
          <p:spPr bwMode="auto">
            <a:xfrm>
              <a:off x="4585" y="2007"/>
              <a:ext cx="2" cy="24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79" name="Freeform 886"/>
            <p:cNvSpPr>
              <a:spLocks/>
            </p:cNvSpPr>
            <p:nvPr/>
          </p:nvSpPr>
          <p:spPr bwMode="auto">
            <a:xfrm>
              <a:off x="4408" y="2080"/>
              <a:ext cx="24" cy="52"/>
            </a:xfrm>
            <a:custGeom>
              <a:avLst/>
              <a:gdLst>
                <a:gd name="T0" fmla="*/ 0 w 50"/>
                <a:gd name="T1" fmla="*/ 0 h 105"/>
                <a:gd name="T2" fmla="*/ 0 w 50"/>
                <a:gd name="T3" fmla="*/ 0 h 105"/>
                <a:gd name="T4" fmla="*/ 0 w 50"/>
                <a:gd name="T5" fmla="*/ 0 h 105"/>
                <a:gd name="T6" fmla="*/ 1 w 50"/>
                <a:gd name="T7" fmla="*/ 0 h 105"/>
                <a:gd name="T8" fmla="*/ 1 w 50"/>
                <a:gd name="T9" fmla="*/ 0 h 105"/>
                <a:gd name="T10" fmla="*/ 0 w 50"/>
                <a:gd name="T11" fmla="*/ 0 h 105"/>
                <a:gd name="T12" fmla="*/ 0 w 50"/>
                <a:gd name="T13" fmla="*/ 2 h 105"/>
                <a:gd name="T14" fmla="*/ 0 w 50"/>
                <a:gd name="T15" fmla="*/ 2 h 105"/>
                <a:gd name="T16" fmla="*/ 0 w 50"/>
                <a:gd name="T17" fmla="*/ 2 h 105"/>
                <a:gd name="T18" fmla="*/ 1 w 50"/>
                <a:gd name="T19" fmla="*/ 2 h 105"/>
                <a:gd name="T20" fmla="*/ 1 w 50"/>
                <a:gd name="T21" fmla="*/ 2 h 105"/>
                <a:gd name="T22" fmla="*/ 1 w 50"/>
                <a:gd name="T23" fmla="*/ 2 h 105"/>
                <a:gd name="T24" fmla="*/ 1 w 50"/>
                <a:gd name="T25" fmla="*/ 2 h 105"/>
                <a:gd name="T26" fmla="*/ 1 w 50"/>
                <a:gd name="T27" fmla="*/ 2 h 105"/>
                <a:gd name="T28" fmla="*/ 1 w 50"/>
                <a:gd name="T29" fmla="*/ 2 h 105"/>
                <a:gd name="T30" fmla="*/ 1 w 50"/>
                <a:gd name="T31" fmla="*/ 2 h 105"/>
                <a:gd name="T32" fmla="*/ 1 w 50"/>
                <a:gd name="T33" fmla="*/ 3 h 105"/>
                <a:gd name="T34" fmla="*/ 1 w 50"/>
                <a:gd name="T35" fmla="*/ 3 h 105"/>
                <a:gd name="T36" fmla="*/ 1 w 50"/>
                <a:gd name="T37" fmla="*/ 3 h 105"/>
                <a:gd name="T38" fmla="*/ 0 w 50"/>
                <a:gd name="T39" fmla="*/ 3 h 105"/>
                <a:gd name="T40" fmla="*/ 0 w 50"/>
                <a:gd name="T41" fmla="*/ 3 h 105"/>
                <a:gd name="T42" fmla="*/ 0 w 50"/>
                <a:gd name="T43" fmla="*/ 3 h 105"/>
                <a:gd name="T44" fmla="*/ 0 w 50"/>
                <a:gd name="T45" fmla="*/ 3 h 105"/>
                <a:gd name="T46" fmla="*/ 0 w 50"/>
                <a:gd name="T47" fmla="*/ 2 h 105"/>
                <a:gd name="T48" fmla="*/ 0 w 50"/>
                <a:gd name="T49" fmla="*/ 2 h 105"/>
                <a:gd name="T50" fmla="*/ 0 w 50"/>
                <a:gd name="T51" fmla="*/ 0 h 105"/>
                <a:gd name="T52" fmla="*/ 0 w 50"/>
                <a:gd name="T53" fmla="*/ 0 h 105"/>
                <a:gd name="T54" fmla="*/ 0 w 50"/>
                <a:gd name="T55" fmla="*/ 0 h 105"/>
                <a:gd name="T56" fmla="*/ 0 w 50"/>
                <a:gd name="T57" fmla="*/ 0 h 105"/>
                <a:gd name="T58" fmla="*/ 0 w 50"/>
                <a:gd name="T59" fmla="*/ 0 h 105"/>
                <a:gd name="T60" fmla="*/ 0 w 50"/>
                <a:gd name="T61" fmla="*/ 0 h 105"/>
                <a:gd name="T62" fmla="*/ 0 w 50"/>
                <a:gd name="T63" fmla="*/ 0 h 105"/>
                <a:gd name="T64" fmla="*/ 0 w 50"/>
                <a:gd name="T65" fmla="*/ 0 h 105"/>
                <a:gd name="T66" fmla="*/ 0 w 50"/>
                <a:gd name="T67" fmla="*/ 0 h 1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0" h="105">
                  <a:moveTo>
                    <a:pt x="25" y="0"/>
                  </a:moveTo>
                  <a:lnTo>
                    <a:pt x="28" y="0"/>
                  </a:lnTo>
                  <a:lnTo>
                    <a:pt x="28" y="27"/>
                  </a:lnTo>
                  <a:lnTo>
                    <a:pt x="45" y="27"/>
                  </a:lnTo>
                  <a:lnTo>
                    <a:pt x="45" y="31"/>
                  </a:lnTo>
                  <a:lnTo>
                    <a:pt x="28" y="31"/>
                  </a:lnTo>
                  <a:lnTo>
                    <a:pt x="28" y="90"/>
                  </a:lnTo>
                  <a:lnTo>
                    <a:pt x="30" y="93"/>
                  </a:lnTo>
                  <a:lnTo>
                    <a:pt x="31" y="94"/>
                  </a:lnTo>
                  <a:lnTo>
                    <a:pt x="39" y="94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91"/>
                  </a:lnTo>
                  <a:lnTo>
                    <a:pt x="45" y="90"/>
                  </a:lnTo>
                  <a:lnTo>
                    <a:pt x="50" y="90"/>
                  </a:lnTo>
                  <a:lnTo>
                    <a:pt x="47" y="94"/>
                  </a:lnTo>
                  <a:lnTo>
                    <a:pt x="43" y="97"/>
                  </a:lnTo>
                  <a:lnTo>
                    <a:pt x="40" y="102"/>
                  </a:lnTo>
                  <a:lnTo>
                    <a:pt x="37" y="105"/>
                  </a:lnTo>
                  <a:lnTo>
                    <a:pt x="23" y="105"/>
                  </a:lnTo>
                  <a:lnTo>
                    <a:pt x="20" y="103"/>
                  </a:lnTo>
                  <a:lnTo>
                    <a:pt x="17" y="100"/>
                  </a:lnTo>
                  <a:lnTo>
                    <a:pt x="14" y="96"/>
                  </a:lnTo>
                  <a:lnTo>
                    <a:pt x="14" y="94"/>
                  </a:lnTo>
                  <a:lnTo>
                    <a:pt x="13" y="91"/>
                  </a:lnTo>
                  <a:lnTo>
                    <a:pt x="13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7" y="27"/>
                  </a:lnTo>
                  <a:lnTo>
                    <a:pt x="11" y="22"/>
                  </a:lnTo>
                  <a:lnTo>
                    <a:pt x="14" y="20"/>
                  </a:lnTo>
                  <a:lnTo>
                    <a:pt x="20" y="11"/>
                  </a:lnTo>
                  <a:lnTo>
                    <a:pt x="22" y="1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880" name="Freeform 895"/>
            <p:cNvSpPr>
              <a:spLocks noEditPoints="1"/>
            </p:cNvSpPr>
            <p:nvPr/>
          </p:nvSpPr>
          <p:spPr bwMode="auto">
            <a:xfrm>
              <a:off x="3810" y="1996"/>
              <a:ext cx="62" cy="58"/>
            </a:xfrm>
            <a:custGeom>
              <a:avLst/>
              <a:gdLst>
                <a:gd name="T0" fmla="*/ 2 w 123"/>
                <a:gd name="T1" fmla="*/ 1 h 117"/>
                <a:gd name="T2" fmla="*/ 2 w 123"/>
                <a:gd name="T3" fmla="*/ 2 h 117"/>
                <a:gd name="T4" fmla="*/ 3 w 123"/>
                <a:gd name="T5" fmla="*/ 2 h 117"/>
                <a:gd name="T6" fmla="*/ 2 w 123"/>
                <a:gd name="T7" fmla="*/ 1 h 117"/>
                <a:gd name="T8" fmla="*/ 2 w 123"/>
                <a:gd name="T9" fmla="*/ 0 h 117"/>
                <a:gd name="T10" fmla="*/ 2 w 123"/>
                <a:gd name="T11" fmla="*/ 0 h 117"/>
                <a:gd name="T12" fmla="*/ 4 w 123"/>
                <a:gd name="T13" fmla="*/ 2 h 117"/>
                <a:gd name="T14" fmla="*/ 4 w 123"/>
                <a:gd name="T15" fmla="*/ 3 h 117"/>
                <a:gd name="T16" fmla="*/ 4 w 123"/>
                <a:gd name="T17" fmla="*/ 3 h 117"/>
                <a:gd name="T18" fmla="*/ 4 w 123"/>
                <a:gd name="T19" fmla="*/ 3 h 117"/>
                <a:gd name="T20" fmla="*/ 4 w 123"/>
                <a:gd name="T21" fmla="*/ 3 h 117"/>
                <a:gd name="T22" fmla="*/ 4 w 123"/>
                <a:gd name="T23" fmla="*/ 3 h 117"/>
                <a:gd name="T24" fmla="*/ 4 w 123"/>
                <a:gd name="T25" fmla="*/ 3 h 117"/>
                <a:gd name="T26" fmla="*/ 3 w 123"/>
                <a:gd name="T27" fmla="*/ 3 h 117"/>
                <a:gd name="T28" fmla="*/ 3 w 123"/>
                <a:gd name="T29" fmla="*/ 3 h 117"/>
                <a:gd name="T30" fmla="*/ 3 w 123"/>
                <a:gd name="T31" fmla="*/ 3 h 117"/>
                <a:gd name="T32" fmla="*/ 3 w 123"/>
                <a:gd name="T33" fmla="*/ 3 h 117"/>
                <a:gd name="T34" fmla="*/ 3 w 123"/>
                <a:gd name="T35" fmla="*/ 3 h 117"/>
                <a:gd name="T36" fmla="*/ 3 w 123"/>
                <a:gd name="T37" fmla="*/ 3 h 117"/>
                <a:gd name="T38" fmla="*/ 3 w 123"/>
                <a:gd name="T39" fmla="*/ 3 h 117"/>
                <a:gd name="T40" fmla="*/ 3 w 123"/>
                <a:gd name="T41" fmla="*/ 3 h 117"/>
                <a:gd name="T42" fmla="*/ 3 w 123"/>
                <a:gd name="T43" fmla="*/ 3 h 117"/>
                <a:gd name="T44" fmla="*/ 3 w 123"/>
                <a:gd name="T45" fmla="*/ 3 h 117"/>
                <a:gd name="T46" fmla="*/ 3 w 123"/>
                <a:gd name="T47" fmla="*/ 3 h 117"/>
                <a:gd name="T48" fmla="*/ 3 w 123"/>
                <a:gd name="T49" fmla="*/ 2 h 117"/>
                <a:gd name="T50" fmla="*/ 1 w 123"/>
                <a:gd name="T51" fmla="*/ 2 h 117"/>
                <a:gd name="T52" fmla="*/ 1 w 123"/>
                <a:gd name="T53" fmla="*/ 3 h 117"/>
                <a:gd name="T54" fmla="*/ 1 w 123"/>
                <a:gd name="T55" fmla="*/ 3 h 117"/>
                <a:gd name="T56" fmla="*/ 1 w 123"/>
                <a:gd name="T57" fmla="*/ 3 h 117"/>
                <a:gd name="T58" fmla="*/ 1 w 123"/>
                <a:gd name="T59" fmla="*/ 3 h 117"/>
                <a:gd name="T60" fmla="*/ 1 w 123"/>
                <a:gd name="T61" fmla="*/ 3 h 117"/>
                <a:gd name="T62" fmla="*/ 1 w 123"/>
                <a:gd name="T63" fmla="*/ 3 h 117"/>
                <a:gd name="T64" fmla="*/ 1 w 123"/>
                <a:gd name="T65" fmla="*/ 3 h 117"/>
                <a:gd name="T66" fmla="*/ 2 w 123"/>
                <a:gd name="T67" fmla="*/ 3 h 117"/>
                <a:gd name="T68" fmla="*/ 2 w 123"/>
                <a:gd name="T69" fmla="*/ 3 h 117"/>
                <a:gd name="T70" fmla="*/ 2 w 123"/>
                <a:gd name="T71" fmla="*/ 3 h 117"/>
                <a:gd name="T72" fmla="*/ 0 w 123"/>
                <a:gd name="T73" fmla="*/ 3 h 117"/>
                <a:gd name="T74" fmla="*/ 0 w 123"/>
                <a:gd name="T75" fmla="*/ 3 h 117"/>
                <a:gd name="T76" fmla="*/ 1 w 123"/>
                <a:gd name="T77" fmla="*/ 3 h 117"/>
                <a:gd name="T78" fmla="*/ 1 w 123"/>
                <a:gd name="T79" fmla="*/ 3 h 117"/>
                <a:gd name="T80" fmla="*/ 1 w 123"/>
                <a:gd name="T81" fmla="*/ 3 h 117"/>
                <a:gd name="T82" fmla="*/ 1 w 123"/>
                <a:gd name="T83" fmla="*/ 2 h 117"/>
                <a:gd name="T84" fmla="*/ 2 w 123"/>
                <a:gd name="T85" fmla="*/ 0 h 1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3" h="117">
                  <a:moveTo>
                    <a:pt x="52" y="37"/>
                  </a:moveTo>
                  <a:lnTo>
                    <a:pt x="34" y="77"/>
                  </a:lnTo>
                  <a:lnTo>
                    <a:pt x="71" y="77"/>
                  </a:lnTo>
                  <a:lnTo>
                    <a:pt x="52" y="37"/>
                  </a:lnTo>
                  <a:close/>
                  <a:moveTo>
                    <a:pt x="61" y="0"/>
                  </a:moveTo>
                  <a:lnTo>
                    <a:pt x="63" y="0"/>
                  </a:lnTo>
                  <a:lnTo>
                    <a:pt x="104" y="94"/>
                  </a:lnTo>
                  <a:lnTo>
                    <a:pt x="108" y="100"/>
                  </a:lnTo>
                  <a:lnTo>
                    <a:pt x="111" y="105"/>
                  </a:lnTo>
                  <a:lnTo>
                    <a:pt x="112" y="108"/>
                  </a:lnTo>
                  <a:lnTo>
                    <a:pt x="114" y="110"/>
                  </a:lnTo>
                  <a:lnTo>
                    <a:pt x="123" y="114"/>
                  </a:lnTo>
                  <a:lnTo>
                    <a:pt x="123" y="117"/>
                  </a:lnTo>
                  <a:lnTo>
                    <a:pt x="69" y="117"/>
                  </a:lnTo>
                  <a:lnTo>
                    <a:pt x="69" y="114"/>
                  </a:lnTo>
                  <a:lnTo>
                    <a:pt x="75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10"/>
                  </a:lnTo>
                  <a:lnTo>
                    <a:pt x="83" y="106"/>
                  </a:lnTo>
                  <a:lnTo>
                    <a:pt x="81" y="106"/>
                  </a:lnTo>
                  <a:lnTo>
                    <a:pt x="81" y="103"/>
                  </a:lnTo>
                  <a:lnTo>
                    <a:pt x="80" y="100"/>
                  </a:lnTo>
                  <a:lnTo>
                    <a:pt x="80" y="97"/>
                  </a:lnTo>
                  <a:lnTo>
                    <a:pt x="74" y="85"/>
                  </a:lnTo>
                  <a:lnTo>
                    <a:pt x="31" y="85"/>
                  </a:lnTo>
                  <a:lnTo>
                    <a:pt x="26" y="96"/>
                  </a:lnTo>
                  <a:lnTo>
                    <a:pt x="23" y="102"/>
                  </a:lnTo>
                  <a:lnTo>
                    <a:pt x="23" y="105"/>
                  </a:lnTo>
                  <a:lnTo>
                    <a:pt x="24" y="108"/>
                  </a:lnTo>
                  <a:lnTo>
                    <a:pt x="27" y="111"/>
                  </a:lnTo>
                  <a:lnTo>
                    <a:pt x="29" y="111"/>
                  </a:lnTo>
                  <a:lnTo>
                    <a:pt x="32" y="113"/>
                  </a:lnTo>
                  <a:lnTo>
                    <a:pt x="35" y="113"/>
                  </a:lnTo>
                  <a:lnTo>
                    <a:pt x="40" y="114"/>
                  </a:lnTo>
                  <a:lnTo>
                    <a:pt x="40" y="117"/>
                  </a:lnTo>
                  <a:lnTo>
                    <a:pt x="0" y="117"/>
                  </a:lnTo>
                  <a:lnTo>
                    <a:pt x="0" y="114"/>
                  </a:lnTo>
                  <a:lnTo>
                    <a:pt x="6" y="113"/>
                  </a:lnTo>
                  <a:lnTo>
                    <a:pt x="15" y="103"/>
                  </a:lnTo>
                  <a:lnTo>
                    <a:pt x="17" y="99"/>
                  </a:lnTo>
                  <a:lnTo>
                    <a:pt x="20" y="9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881" name="Freeform 896"/>
            <p:cNvSpPr>
              <a:spLocks/>
            </p:cNvSpPr>
            <p:nvPr/>
          </p:nvSpPr>
          <p:spPr bwMode="auto">
            <a:xfrm>
              <a:off x="3876" y="1996"/>
              <a:ext cx="24" cy="76"/>
            </a:xfrm>
            <a:custGeom>
              <a:avLst/>
              <a:gdLst>
                <a:gd name="T0" fmla="*/ 2 w 47"/>
                <a:gd name="T1" fmla="*/ 0 h 153"/>
                <a:gd name="T2" fmla="*/ 2 w 47"/>
                <a:gd name="T3" fmla="*/ 0 h 153"/>
                <a:gd name="T4" fmla="*/ 2 w 47"/>
                <a:gd name="T5" fmla="*/ 0 h 153"/>
                <a:gd name="T6" fmla="*/ 2 w 47"/>
                <a:gd name="T7" fmla="*/ 0 h 153"/>
                <a:gd name="T8" fmla="*/ 1 w 47"/>
                <a:gd name="T9" fmla="*/ 0 h 153"/>
                <a:gd name="T10" fmla="*/ 1 w 47"/>
                <a:gd name="T11" fmla="*/ 0 h 153"/>
                <a:gd name="T12" fmla="*/ 1 w 47"/>
                <a:gd name="T13" fmla="*/ 1 h 153"/>
                <a:gd name="T14" fmla="*/ 1 w 47"/>
                <a:gd name="T15" fmla="*/ 1 h 153"/>
                <a:gd name="T16" fmla="*/ 1 w 47"/>
                <a:gd name="T17" fmla="*/ 3 h 153"/>
                <a:gd name="T18" fmla="*/ 1 w 47"/>
                <a:gd name="T19" fmla="*/ 3 h 153"/>
                <a:gd name="T20" fmla="*/ 1 w 47"/>
                <a:gd name="T21" fmla="*/ 3 h 153"/>
                <a:gd name="T22" fmla="*/ 1 w 47"/>
                <a:gd name="T23" fmla="*/ 4 h 153"/>
                <a:gd name="T24" fmla="*/ 2 w 47"/>
                <a:gd name="T25" fmla="*/ 4 h 153"/>
                <a:gd name="T26" fmla="*/ 2 w 47"/>
                <a:gd name="T27" fmla="*/ 4 h 153"/>
                <a:gd name="T28" fmla="*/ 2 w 47"/>
                <a:gd name="T29" fmla="*/ 4 h 153"/>
                <a:gd name="T30" fmla="*/ 2 w 47"/>
                <a:gd name="T31" fmla="*/ 4 h 153"/>
                <a:gd name="T32" fmla="*/ 1 w 47"/>
                <a:gd name="T33" fmla="*/ 4 h 153"/>
                <a:gd name="T34" fmla="*/ 1 w 47"/>
                <a:gd name="T35" fmla="*/ 3 h 153"/>
                <a:gd name="T36" fmla="*/ 1 w 47"/>
                <a:gd name="T37" fmla="*/ 3 h 153"/>
                <a:gd name="T38" fmla="*/ 0 w 47"/>
                <a:gd name="T39" fmla="*/ 2 h 153"/>
                <a:gd name="T40" fmla="*/ 1 w 47"/>
                <a:gd name="T41" fmla="*/ 1 h 153"/>
                <a:gd name="T42" fmla="*/ 1 w 47"/>
                <a:gd name="T43" fmla="*/ 0 h 153"/>
                <a:gd name="T44" fmla="*/ 1 w 47"/>
                <a:gd name="T45" fmla="*/ 0 h 153"/>
                <a:gd name="T46" fmla="*/ 2 w 47"/>
                <a:gd name="T47" fmla="*/ 0 h 15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7" h="153">
                  <a:moveTo>
                    <a:pt x="47" y="0"/>
                  </a:moveTo>
                  <a:lnTo>
                    <a:pt x="47" y="3"/>
                  </a:lnTo>
                  <a:lnTo>
                    <a:pt x="43" y="7"/>
                  </a:lnTo>
                  <a:lnTo>
                    <a:pt x="35" y="14"/>
                  </a:lnTo>
                  <a:lnTo>
                    <a:pt x="29" y="23"/>
                  </a:lnTo>
                  <a:lnTo>
                    <a:pt x="27" y="30"/>
                  </a:lnTo>
                  <a:lnTo>
                    <a:pt x="24" y="34"/>
                  </a:lnTo>
                  <a:lnTo>
                    <a:pt x="21" y="53"/>
                  </a:lnTo>
                  <a:lnTo>
                    <a:pt x="21" y="99"/>
                  </a:lnTo>
                  <a:lnTo>
                    <a:pt x="24" y="117"/>
                  </a:lnTo>
                  <a:lnTo>
                    <a:pt x="27" y="123"/>
                  </a:lnTo>
                  <a:lnTo>
                    <a:pt x="29" y="129"/>
                  </a:lnTo>
                  <a:lnTo>
                    <a:pt x="35" y="139"/>
                  </a:lnTo>
                  <a:lnTo>
                    <a:pt x="41" y="145"/>
                  </a:lnTo>
                  <a:lnTo>
                    <a:pt x="47" y="149"/>
                  </a:lnTo>
                  <a:lnTo>
                    <a:pt x="47" y="153"/>
                  </a:lnTo>
                  <a:lnTo>
                    <a:pt x="29" y="142"/>
                  </a:lnTo>
                  <a:lnTo>
                    <a:pt x="13" y="125"/>
                  </a:lnTo>
                  <a:lnTo>
                    <a:pt x="3" y="102"/>
                  </a:lnTo>
                  <a:lnTo>
                    <a:pt x="0" y="76"/>
                  </a:lnTo>
                  <a:lnTo>
                    <a:pt x="3" y="50"/>
                  </a:lnTo>
                  <a:lnTo>
                    <a:pt x="13" y="27"/>
                  </a:lnTo>
                  <a:lnTo>
                    <a:pt x="29" y="1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882" name="Freeform 897"/>
            <p:cNvSpPr>
              <a:spLocks/>
            </p:cNvSpPr>
            <p:nvPr/>
          </p:nvSpPr>
          <p:spPr bwMode="auto">
            <a:xfrm>
              <a:off x="3903" y="2001"/>
              <a:ext cx="26" cy="54"/>
            </a:xfrm>
            <a:custGeom>
              <a:avLst/>
              <a:gdLst>
                <a:gd name="T0" fmla="*/ 1 w 52"/>
                <a:gd name="T1" fmla="*/ 0 h 108"/>
                <a:gd name="T2" fmla="*/ 2 w 52"/>
                <a:gd name="T3" fmla="*/ 0 h 108"/>
                <a:gd name="T4" fmla="*/ 2 w 52"/>
                <a:gd name="T5" fmla="*/ 1 h 108"/>
                <a:gd name="T6" fmla="*/ 2 w 52"/>
                <a:gd name="T7" fmla="*/ 1 h 108"/>
                <a:gd name="T8" fmla="*/ 2 w 52"/>
                <a:gd name="T9" fmla="*/ 2 h 108"/>
                <a:gd name="T10" fmla="*/ 2 w 52"/>
                <a:gd name="T11" fmla="*/ 2 h 108"/>
                <a:gd name="T12" fmla="*/ 2 w 52"/>
                <a:gd name="T13" fmla="*/ 3 h 108"/>
                <a:gd name="T14" fmla="*/ 2 w 52"/>
                <a:gd name="T15" fmla="*/ 4 h 108"/>
                <a:gd name="T16" fmla="*/ 2 w 52"/>
                <a:gd name="T17" fmla="*/ 4 h 108"/>
                <a:gd name="T18" fmla="*/ 2 w 52"/>
                <a:gd name="T19" fmla="*/ 3 h 108"/>
                <a:gd name="T20" fmla="*/ 2 w 52"/>
                <a:gd name="T21" fmla="*/ 3 h 108"/>
                <a:gd name="T22" fmla="*/ 2 w 52"/>
                <a:gd name="T23" fmla="*/ 3 h 108"/>
                <a:gd name="T24" fmla="*/ 2 w 52"/>
                <a:gd name="T25" fmla="*/ 3 h 108"/>
                <a:gd name="T26" fmla="*/ 2 w 52"/>
                <a:gd name="T27" fmla="*/ 4 h 108"/>
                <a:gd name="T28" fmla="*/ 2 w 52"/>
                <a:gd name="T29" fmla="*/ 4 h 108"/>
                <a:gd name="T30" fmla="*/ 2 w 52"/>
                <a:gd name="T31" fmla="*/ 4 h 108"/>
                <a:gd name="T32" fmla="*/ 1 w 52"/>
                <a:gd name="T33" fmla="*/ 4 h 108"/>
                <a:gd name="T34" fmla="*/ 1 w 52"/>
                <a:gd name="T35" fmla="*/ 4 h 108"/>
                <a:gd name="T36" fmla="*/ 1 w 52"/>
                <a:gd name="T37" fmla="*/ 4 h 108"/>
                <a:gd name="T38" fmla="*/ 1 w 52"/>
                <a:gd name="T39" fmla="*/ 4 h 108"/>
                <a:gd name="T40" fmla="*/ 1 w 52"/>
                <a:gd name="T41" fmla="*/ 3 h 108"/>
                <a:gd name="T42" fmla="*/ 1 w 52"/>
                <a:gd name="T43" fmla="*/ 2 h 108"/>
                <a:gd name="T44" fmla="*/ 0 w 52"/>
                <a:gd name="T45" fmla="*/ 2 h 108"/>
                <a:gd name="T46" fmla="*/ 0 w 52"/>
                <a:gd name="T47" fmla="*/ 2 h 108"/>
                <a:gd name="T48" fmla="*/ 1 w 52"/>
                <a:gd name="T49" fmla="*/ 1 h 108"/>
                <a:gd name="T50" fmla="*/ 1 w 52"/>
                <a:gd name="T51" fmla="*/ 1 h 108"/>
                <a:gd name="T52" fmla="*/ 1 w 52"/>
                <a:gd name="T53" fmla="*/ 1 h 108"/>
                <a:gd name="T54" fmla="*/ 1 w 52"/>
                <a:gd name="T55" fmla="*/ 1 h 108"/>
                <a:gd name="T56" fmla="*/ 1 w 52"/>
                <a:gd name="T57" fmla="*/ 0 h 10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2" h="108">
                  <a:moveTo>
                    <a:pt x="30" y="0"/>
                  </a:moveTo>
                  <a:lnTo>
                    <a:pt x="33" y="0"/>
                  </a:lnTo>
                  <a:lnTo>
                    <a:pt x="33" y="29"/>
                  </a:lnTo>
                  <a:lnTo>
                    <a:pt x="52" y="29"/>
                  </a:lnTo>
                  <a:lnTo>
                    <a:pt x="52" y="37"/>
                  </a:lnTo>
                  <a:lnTo>
                    <a:pt x="33" y="37"/>
                  </a:lnTo>
                  <a:lnTo>
                    <a:pt x="33" y="94"/>
                  </a:lnTo>
                  <a:lnTo>
                    <a:pt x="36" y="97"/>
                  </a:lnTo>
                  <a:lnTo>
                    <a:pt x="41" y="97"/>
                  </a:lnTo>
                  <a:lnTo>
                    <a:pt x="44" y="95"/>
                  </a:lnTo>
                  <a:lnTo>
                    <a:pt x="46" y="94"/>
                  </a:lnTo>
                  <a:lnTo>
                    <a:pt x="47" y="89"/>
                  </a:lnTo>
                  <a:lnTo>
                    <a:pt x="50" y="92"/>
                  </a:lnTo>
                  <a:lnTo>
                    <a:pt x="47" y="99"/>
                  </a:lnTo>
                  <a:lnTo>
                    <a:pt x="40" y="106"/>
                  </a:lnTo>
                  <a:lnTo>
                    <a:pt x="33" y="108"/>
                  </a:lnTo>
                  <a:lnTo>
                    <a:pt x="24" y="108"/>
                  </a:lnTo>
                  <a:lnTo>
                    <a:pt x="21" y="106"/>
                  </a:lnTo>
                  <a:lnTo>
                    <a:pt x="16" y="105"/>
                  </a:lnTo>
                  <a:lnTo>
                    <a:pt x="13" y="102"/>
                  </a:lnTo>
                  <a:lnTo>
                    <a:pt x="10" y="95"/>
                  </a:lnTo>
                  <a:lnTo>
                    <a:pt x="10" y="37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12" y="25"/>
                  </a:lnTo>
                  <a:lnTo>
                    <a:pt x="16" y="19"/>
                  </a:lnTo>
                  <a:lnTo>
                    <a:pt x="23" y="12"/>
                  </a:lnTo>
                  <a:lnTo>
                    <a:pt x="26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883" name="Freeform 898"/>
            <p:cNvSpPr>
              <a:spLocks/>
            </p:cNvSpPr>
            <p:nvPr/>
          </p:nvSpPr>
          <p:spPr bwMode="auto">
            <a:xfrm>
              <a:off x="3930" y="1996"/>
              <a:ext cx="25" cy="76"/>
            </a:xfrm>
            <a:custGeom>
              <a:avLst/>
              <a:gdLst>
                <a:gd name="T0" fmla="*/ 0 w 49"/>
                <a:gd name="T1" fmla="*/ 0 h 153"/>
                <a:gd name="T2" fmla="*/ 1 w 49"/>
                <a:gd name="T3" fmla="*/ 0 h 153"/>
                <a:gd name="T4" fmla="*/ 2 w 49"/>
                <a:gd name="T5" fmla="*/ 0 h 153"/>
                <a:gd name="T6" fmla="*/ 2 w 49"/>
                <a:gd name="T7" fmla="*/ 1 h 153"/>
                <a:gd name="T8" fmla="*/ 2 w 49"/>
                <a:gd name="T9" fmla="*/ 2 h 153"/>
                <a:gd name="T10" fmla="*/ 2 w 49"/>
                <a:gd name="T11" fmla="*/ 3 h 153"/>
                <a:gd name="T12" fmla="*/ 2 w 49"/>
                <a:gd name="T13" fmla="*/ 3 h 153"/>
                <a:gd name="T14" fmla="*/ 1 w 49"/>
                <a:gd name="T15" fmla="*/ 4 h 153"/>
                <a:gd name="T16" fmla="*/ 0 w 49"/>
                <a:gd name="T17" fmla="*/ 4 h 153"/>
                <a:gd name="T18" fmla="*/ 0 w 49"/>
                <a:gd name="T19" fmla="*/ 4 h 153"/>
                <a:gd name="T20" fmla="*/ 1 w 49"/>
                <a:gd name="T21" fmla="*/ 4 h 153"/>
                <a:gd name="T22" fmla="*/ 1 w 49"/>
                <a:gd name="T23" fmla="*/ 4 h 153"/>
                <a:gd name="T24" fmla="*/ 1 w 49"/>
                <a:gd name="T25" fmla="*/ 4 h 153"/>
                <a:gd name="T26" fmla="*/ 1 w 49"/>
                <a:gd name="T27" fmla="*/ 3 h 153"/>
                <a:gd name="T28" fmla="*/ 1 w 49"/>
                <a:gd name="T29" fmla="*/ 3 h 153"/>
                <a:gd name="T30" fmla="*/ 1 w 49"/>
                <a:gd name="T31" fmla="*/ 3 h 153"/>
                <a:gd name="T32" fmla="*/ 1 w 49"/>
                <a:gd name="T33" fmla="*/ 2 h 153"/>
                <a:gd name="T34" fmla="*/ 1 w 49"/>
                <a:gd name="T35" fmla="*/ 1 h 153"/>
                <a:gd name="T36" fmla="*/ 1 w 49"/>
                <a:gd name="T37" fmla="*/ 1 h 153"/>
                <a:gd name="T38" fmla="*/ 1 w 49"/>
                <a:gd name="T39" fmla="*/ 0 h 153"/>
                <a:gd name="T40" fmla="*/ 1 w 49"/>
                <a:gd name="T41" fmla="*/ 0 h 153"/>
                <a:gd name="T42" fmla="*/ 1 w 49"/>
                <a:gd name="T43" fmla="*/ 0 h 153"/>
                <a:gd name="T44" fmla="*/ 1 w 49"/>
                <a:gd name="T45" fmla="*/ 0 h 153"/>
                <a:gd name="T46" fmla="*/ 0 w 49"/>
                <a:gd name="T47" fmla="*/ 0 h 153"/>
                <a:gd name="T48" fmla="*/ 0 w 49"/>
                <a:gd name="T49" fmla="*/ 0 h 15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9" h="153">
                  <a:moveTo>
                    <a:pt x="0" y="0"/>
                  </a:moveTo>
                  <a:lnTo>
                    <a:pt x="20" y="11"/>
                  </a:lnTo>
                  <a:lnTo>
                    <a:pt x="34" y="30"/>
                  </a:lnTo>
                  <a:lnTo>
                    <a:pt x="45" y="53"/>
                  </a:lnTo>
                  <a:lnTo>
                    <a:pt x="49" y="77"/>
                  </a:lnTo>
                  <a:lnTo>
                    <a:pt x="45" y="103"/>
                  </a:lnTo>
                  <a:lnTo>
                    <a:pt x="34" y="126"/>
                  </a:lnTo>
                  <a:lnTo>
                    <a:pt x="20" y="142"/>
                  </a:lnTo>
                  <a:lnTo>
                    <a:pt x="0" y="153"/>
                  </a:lnTo>
                  <a:lnTo>
                    <a:pt x="0" y="149"/>
                  </a:lnTo>
                  <a:lnTo>
                    <a:pt x="6" y="146"/>
                  </a:lnTo>
                  <a:lnTo>
                    <a:pt x="9" y="142"/>
                  </a:lnTo>
                  <a:lnTo>
                    <a:pt x="12" y="139"/>
                  </a:lnTo>
                  <a:lnTo>
                    <a:pt x="21" y="125"/>
                  </a:lnTo>
                  <a:lnTo>
                    <a:pt x="23" y="119"/>
                  </a:lnTo>
                  <a:lnTo>
                    <a:pt x="26" y="100"/>
                  </a:lnTo>
                  <a:lnTo>
                    <a:pt x="28" y="76"/>
                  </a:lnTo>
                  <a:lnTo>
                    <a:pt x="26" y="54"/>
                  </a:lnTo>
                  <a:lnTo>
                    <a:pt x="23" y="36"/>
                  </a:lnTo>
                  <a:lnTo>
                    <a:pt x="21" y="28"/>
                  </a:lnTo>
                  <a:lnTo>
                    <a:pt x="17" y="20"/>
                  </a:lnTo>
                  <a:lnTo>
                    <a:pt x="12" y="14"/>
                  </a:lnTo>
                  <a:lnTo>
                    <a:pt x="8" y="1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8671" name="Freeform 899"/>
          <p:cNvSpPr>
            <a:spLocks/>
          </p:cNvSpPr>
          <p:nvPr/>
        </p:nvSpPr>
        <p:spPr bwMode="auto">
          <a:xfrm>
            <a:off x="5613400" y="5130800"/>
            <a:ext cx="219075" cy="215900"/>
          </a:xfrm>
          <a:custGeom>
            <a:avLst/>
            <a:gdLst>
              <a:gd name="T0" fmla="*/ 0 w 275"/>
              <a:gd name="T1" fmla="*/ 0 h 274"/>
              <a:gd name="T2" fmla="*/ 2147483647 w 275"/>
              <a:gd name="T3" fmla="*/ 2147483647 h 274"/>
              <a:gd name="T4" fmla="*/ 0 w 275"/>
              <a:gd name="T5" fmla="*/ 2147483647 h 274"/>
              <a:gd name="T6" fmla="*/ 0 w 275"/>
              <a:gd name="T7" fmla="*/ 0 h 2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5" h="274">
                <a:moveTo>
                  <a:pt x="0" y="0"/>
                </a:moveTo>
                <a:lnTo>
                  <a:pt x="275" y="139"/>
                </a:lnTo>
                <a:lnTo>
                  <a:pt x="0" y="27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8672" name="Line 900"/>
          <p:cNvSpPr>
            <a:spLocks noChangeShapeType="1"/>
          </p:cNvSpPr>
          <p:nvPr/>
        </p:nvSpPr>
        <p:spPr bwMode="auto">
          <a:xfrm flipH="1" flipV="1">
            <a:off x="5613400" y="5130800"/>
            <a:ext cx="219075" cy="1095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73" name="Line 901"/>
          <p:cNvSpPr>
            <a:spLocks noChangeShapeType="1"/>
          </p:cNvSpPr>
          <p:nvPr/>
        </p:nvSpPr>
        <p:spPr bwMode="auto">
          <a:xfrm>
            <a:off x="5613400" y="5130800"/>
            <a:ext cx="1588" cy="2159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74" name="Line 902"/>
          <p:cNvSpPr>
            <a:spLocks noChangeShapeType="1"/>
          </p:cNvSpPr>
          <p:nvPr/>
        </p:nvSpPr>
        <p:spPr bwMode="auto">
          <a:xfrm flipV="1">
            <a:off x="5613400" y="5240338"/>
            <a:ext cx="219075" cy="1063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75" name="Freeform 903"/>
          <p:cNvSpPr>
            <a:spLocks/>
          </p:cNvSpPr>
          <p:nvPr/>
        </p:nvSpPr>
        <p:spPr bwMode="auto">
          <a:xfrm>
            <a:off x="5613400" y="4803775"/>
            <a:ext cx="219075" cy="217488"/>
          </a:xfrm>
          <a:custGeom>
            <a:avLst/>
            <a:gdLst>
              <a:gd name="T0" fmla="*/ 0 w 275"/>
              <a:gd name="T1" fmla="*/ 0 h 273"/>
              <a:gd name="T2" fmla="*/ 2147483647 w 275"/>
              <a:gd name="T3" fmla="*/ 2147483647 h 273"/>
              <a:gd name="T4" fmla="*/ 0 w 275"/>
              <a:gd name="T5" fmla="*/ 2147483647 h 273"/>
              <a:gd name="T6" fmla="*/ 0 w 275"/>
              <a:gd name="T7" fmla="*/ 0 h 27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5" h="273">
                <a:moveTo>
                  <a:pt x="0" y="0"/>
                </a:moveTo>
                <a:lnTo>
                  <a:pt x="275" y="137"/>
                </a:lnTo>
                <a:lnTo>
                  <a:pt x="0" y="273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8676" name="Line 904"/>
          <p:cNvSpPr>
            <a:spLocks noChangeShapeType="1"/>
          </p:cNvSpPr>
          <p:nvPr/>
        </p:nvSpPr>
        <p:spPr bwMode="auto">
          <a:xfrm flipH="1" flipV="1">
            <a:off x="5613400" y="4803775"/>
            <a:ext cx="219075" cy="1095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77" name="Line 905"/>
          <p:cNvSpPr>
            <a:spLocks noChangeShapeType="1"/>
          </p:cNvSpPr>
          <p:nvPr/>
        </p:nvSpPr>
        <p:spPr bwMode="auto">
          <a:xfrm>
            <a:off x="5613400" y="4803775"/>
            <a:ext cx="1588" cy="2174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78" name="Line 906"/>
          <p:cNvSpPr>
            <a:spLocks noChangeShapeType="1"/>
          </p:cNvSpPr>
          <p:nvPr/>
        </p:nvSpPr>
        <p:spPr bwMode="auto">
          <a:xfrm flipV="1">
            <a:off x="5613400" y="4913313"/>
            <a:ext cx="219075" cy="1079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79" name="Freeform 907"/>
          <p:cNvSpPr>
            <a:spLocks/>
          </p:cNvSpPr>
          <p:nvPr/>
        </p:nvSpPr>
        <p:spPr bwMode="auto">
          <a:xfrm>
            <a:off x="5832475" y="4878388"/>
            <a:ext cx="73025" cy="71437"/>
          </a:xfrm>
          <a:custGeom>
            <a:avLst/>
            <a:gdLst>
              <a:gd name="T0" fmla="*/ 2147483647 w 91"/>
              <a:gd name="T1" fmla="*/ 0 h 91"/>
              <a:gd name="T2" fmla="*/ 2147483647 w 91"/>
              <a:gd name="T3" fmla="*/ 2147483647 h 91"/>
              <a:gd name="T4" fmla="*/ 2147483647 w 91"/>
              <a:gd name="T5" fmla="*/ 2147483647 h 91"/>
              <a:gd name="T6" fmla="*/ 2147483647 w 91"/>
              <a:gd name="T7" fmla="*/ 2147483647 h 91"/>
              <a:gd name="T8" fmla="*/ 2147483647 w 91"/>
              <a:gd name="T9" fmla="*/ 2147483647 h 91"/>
              <a:gd name="T10" fmla="*/ 2147483647 w 91"/>
              <a:gd name="T11" fmla="*/ 2147483647 h 91"/>
              <a:gd name="T12" fmla="*/ 2147483647 w 91"/>
              <a:gd name="T13" fmla="*/ 2147483647 h 91"/>
              <a:gd name="T14" fmla="*/ 2147483647 w 91"/>
              <a:gd name="T15" fmla="*/ 2147483647 h 91"/>
              <a:gd name="T16" fmla="*/ 2147483647 w 91"/>
              <a:gd name="T17" fmla="*/ 2147483647 h 91"/>
              <a:gd name="T18" fmla="*/ 2147483647 w 91"/>
              <a:gd name="T19" fmla="*/ 2147483647 h 91"/>
              <a:gd name="T20" fmla="*/ 2147483647 w 91"/>
              <a:gd name="T21" fmla="*/ 2147483647 h 91"/>
              <a:gd name="T22" fmla="*/ 2147483647 w 91"/>
              <a:gd name="T23" fmla="*/ 2147483647 h 91"/>
              <a:gd name="T24" fmla="*/ 0 w 91"/>
              <a:gd name="T25" fmla="*/ 2147483647 h 91"/>
              <a:gd name="T26" fmla="*/ 2147483647 w 91"/>
              <a:gd name="T27" fmla="*/ 2147483647 h 91"/>
              <a:gd name="T28" fmla="*/ 2147483647 w 91"/>
              <a:gd name="T29" fmla="*/ 2147483647 h 91"/>
              <a:gd name="T30" fmla="*/ 2147483647 w 91"/>
              <a:gd name="T31" fmla="*/ 2147483647 h 91"/>
              <a:gd name="T32" fmla="*/ 2147483647 w 91"/>
              <a:gd name="T33" fmla="*/ 0 h 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1" h="91">
                <a:moveTo>
                  <a:pt x="45" y="0"/>
                </a:moveTo>
                <a:lnTo>
                  <a:pt x="62" y="3"/>
                </a:lnTo>
                <a:lnTo>
                  <a:pt x="77" y="14"/>
                </a:lnTo>
                <a:lnTo>
                  <a:pt x="88" y="28"/>
                </a:lnTo>
                <a:lnTo>
                  <a:pt x="91" y="45"/>
                </a:lnTo>
                <a:lnTo>
                  <a:pt x="88" y="63"/>
                </a:lnTo>
                <a:lnTo>
                  <a:pt x="77" y="77"/>
                </a:lnTo>
                <a:lnTo>
                  <a:pt x="62" y="88"/>
                </a:lnTo>
                <a:lnTo>
                  <a:pt x="45" y="91"/>
                </a:lnTo>
                <a:lnTo>
                  <a:pt x="28" y="88"/>
                </a:lnTo>
                <a:lnTo>
                  <a:pt x="13" y="77"/>
                </a:lnTo>
                <a:lnTo>
                  <a:pt x="3" y="63"/>
                </a:lnTo>
                <a:lnTo>
                  <a:pt x="0" y="45"/>
                </a:lnTo>
                <a:lnTo>
                  <a:pt x="3" y="28"/>
                </a:lnTo>
                <a:lnTo>
                  <a:pt x="13" y="14"/>
                </a:lnTo>
                <a:lnTo>
                  <a:pt x="28" y="3"/>
                </a:lnTo>
                <a:lnTo>
                  <a:pt x="45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8680" name="Line 908"/>
          <p:cNvSpPr>
            <a:spLocks noChangeShapeType="1"/>
          </p:cNvSpPr>
          <p:nvPr/>
        </p:nvSpPr>
        <p:spPr bwMode="auto">
          <a:xfrm flipH="1">
            <a:off x="5902325" y="4913313"/>
            <a:ext cx="3175" cy="142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81" name="Line 909"/>
          <p:cNvSpPr>
            <a:spLocks noChangeShapeType="1"/>
          </p:cNvSpPr>
          <p:nvPr/>
        </p:nvSpPr>
        <p:spPr bwMode="auto">
          <a:xfrm flipH="1">
            <a:off x="5894388" y="4927600"/>
            <a:ext cx="7937" cy="11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82" name="Line 910"/>
          <p:cNvSpPr>
            <a:spLocks noChangeShapeType="1"/>
          </p:cNvSpPr>
          <p:nvPr/>
        </p:nvSpPr>
        <p:spPr bwMode="auto">
          <a:xfrm flipH="1">
            <a:off x="5881688" y="4938713"/>
            <a:ext cx="12700" cy="79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83" name="Line 911"/>
          <p:cNvSpPr>
            <a:spLocks noChangeShapeType="1"/>
          </p:cNvSpPr>
          <p:nvPr/>
        </p:nvSpPr>
        <p:spPr bwMode="auto">
          <a:xfrm flipH="1">
            <a:off x="5867400" y="4946650"/>
            <a:ext cx="14288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84" name="Line 912"/>
          <p:cNvSpPr>
            <a:spLocks noChangeShapeType="1"/>
          </p:cNvSpPr>
          <p:nvPr/>
        </p:nvSpPr>
        <p:spPr bwMode="auto">
          <a:xfrm flipH="1" flipV="1">
            <a:off x="5854700" y="4946650"/>
            <a:ext cx="127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85" name="Line 913"/>
          <p:cNvSpPr>
            <a:spLocks noChangeShapeType="1"/>
          </p:cNvSpPr>
          <p:nvPr/>
        </p:nvSpPr>
        <p:spPr bwMode="auto">
          <a:xfrm flipH="1" flipV="1">
            <a:off x="5842000" y="4938713"/>
            <a:ext cx="12700" cy="79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86" name="Line 914"/>
          <p:cNvSpPr>
            <a:spLocks noChangeShapeType="1"/>
          </p:cNvSpPr>
          <p:nvPr/>
        </p:nvSpPr>
        <p:spPr bwMode="auto">
          <a:xfrm flipH="1" flipV="1">
            <a:off x="5835650" y="4927600"/>
            <a:ext cx="6350" cy="11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87" name="Line 915"/>
          <p:cNvSpPr>
            <a:spLocks noChangeShapeType="1"/>
          </p:cNvSpPr>
          <p:nvPr/>
        </p:nvSpPr>
        <p:spPr bwMode="auto">
          <a:xfrm flipH="1" flipV="1">
            <a:off x="5832475" y="4913313"/>
            <a:ext cx="3175" cy="142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88" name="Line 916"/>
          <p:cNvSpPr>
            <a:spLocks noChangeShapeType="1"/>
          </p:cNvSpPr>
          <p:nvPr/>
        </p:nvSpPr>
        <p:spPr bwMode="auto">
          <a:xfrm flipV="1">
            <a:off x="5832475" y="4899025"/>
            <a:ext cx="3175" cy="14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89" name="Line 917"/>
          <p:cNvSpPr>
            <a:spLocks noChangeShapeType="1"/>
          </p:cNvSpPr>
          <p:nvPr/>
        </p:nvSpPr>
        <p:spPr bwMode="auto">
          <a:xfrm flipV="1">
            <a:off x="5835650" y="4887913"/>
            <a:ext cx="6350" cy="11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8690" name="Group 938"/>
          <p:cNvGrpSpPr>
            <a:grpSpLocks/>
          </p:cNvGrpSpPr>
          <p:nvPr/>
        </p:nvGrpSpPr>
        <p:grpSpPr bwMode="auto">
          <a:xfrm>
            <a:off x="4856163" y="4187825"/>
            <a:ext cx="1276350" cy="700088"/>
            <a:chOff x="3059" y="2638"/>
            <a:chExt cx="804" cy="441"/>
          </a:xfrm>
        </p:grpSpPr>
        <p:sp>
          <p:nvSpPr>
            <p:cNvPr id="18703" name="Line 701"/>
            <p:cNvSpPr>
              <a:spLocks noChangeShapeType="1"/>
            </p:cNvSpPr>
            <p:nvPr/>
          </p:nvSpPr>
          <p:spPr bwMode="auto">
            <a:xfrm>
              <a:off x="3431" y="2810"/>
              <a:ext cx="1" cy="20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04" name="Line 702"/>
            <p:cNvSpPr>
              <a:spLocks noChangeShapeType="1"/>
            </p:cNvSpPr>
            <p:nvPr/>
          </p:nvSpPr>
          <p:spPr bwMode="auto">
            <a:xfrm>
              <a:off x="3431" y="2638"/>
              <a:ext cx="1" cy="1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05" name="Line 703"/>
            <p:cNvSpPr>
              <a:spLocks noChangeShapeType="1"/>
            </p:cNvSpPr>
            <p:nvPr/>
          </p:nvSpPr>
          <p:spPr bwMode="auto">
            <a:xfrm>
              <a:off x="3431" y="2810"/>
              <a:ext cx="43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06" name="Freeform 704"/>
            <p:cNvSpPr>
              <a:spLocks/>
            </p:cNvSpPr>
            <p:nvPr/>
          </p:nvSpPr>
          <p:spPr bwMode="auto">
            <a:xfrm>
              <a:off x="3414" y="2638"/>
              <a:ext cx="35" cy="69"/>
            </a:xfrm>
            <a:custGeom>
              <a:avLst/>
              <a:gdLst>
                <a:gd name="T0" fmla="*/ 2 w 69"/>
                <a:gd name="T1" fmla="*/ 0 h 139"/>
                <a:gd name="T2" fmla="*/ 3 w 69"/>
                <a:gd name="T3" fmla="*/ 4 h 139"/>
                <a:gd name="T4" fmla="*/ 0 w 69"/>
                <a:gd name="T5" fmla="*/ 4 h 139"/>
                <a:gd name="T6" fmla="*/ 2 w 69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139">
                  <a:moveTo>
                    <a:pt x="34" y="0"/>
                  </a:moveTo>
                  <a:lnTo>
                    <a:pt x="69" y="139"/>
                  </a:lnTo>
                  <a:lnTo>
                    <a:pt x="0" y="139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707" name="Line 705"/>
            <p:cNvSpPr>
              <a:spLocks noChangeShapeType="1"/>
            </p:cNvSpPr>
            <p:nvPr/>
          </p:nvSpPr>
          <p:spPr bwMode="auto">
            <a:xfrm flipH="1" flipV="1">
              <a:off x="3431" y="2638"/>
              <a:ext cx="18" cy="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08" name="Line 706"/>
            <p:cNvSpPr>
              <a:spLocks noChangeShapeType="1"/>
            </p:cNvSpPr>
            <p:nvPr/>
          </p:nvSpPr>
          <p:spPr bwMode="auto">
            <a:xfrm flipH="1">
              <a:off x="3414" y="2638"/>
              <a:ext cx="17" cy="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09" name="Line 707"/>
            <p:cNvSpPr>
              <a:spLocks noChangeShapeType="1"/>
            </p:cNvSpPr>
            <p:nvPr/>
          </p:nvSpPr>
          <p:spPr bwMode="auto">
            <a:xfrm>
              <a:off x="3414" y="2707"/>
              <a:ext cx="3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10" name="Freeform 708"/>
            <p:cNvSpPr>
              <a:spLocks/>
            </p:cNvSpPr>
            <p:nvPr/>
          </p:nvSpPr>
          <p:spPr bwMode="auto">
            <a:xfrm>
              <a:off x="3794" y="2793"/>
              <a:ext cx="69" cy="34"/>
            </a:xfrm>
            <a:custGeom>
              <a:avLst/>
              <a:gdLst>
                <a:gd name="T0" fmla="*/ 0 w 139"/>
                <a:gd name="T1" fmla="*/ 0 h 69"/>
                <a:gd name="T2" fmla="*/ 4 w 139"/>
                <a:gd name="T3" fmla="*/ 1 h 69"/>
                <a:gd name="T4" fmla="*/ 0 w 139"/>
                <a:gd name="T5" fmla="*/ 2 h 69"/>
                <a:gd name="T6" fmla="*/ 0 w 139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9" h="69">
                  <a:moveTo>
                    <a:pt x="0" y="0"/>
                  </a:moveTo>
                  <a:lnTo>
                    <a:pt x="139" y="34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711" name="Line 709"/>
            <p:cNvSpPr>
              <a:spLocks noChangeShapeType="1"/>
            </p:cNvSpPr>
            <p:nvPr/>
          </p:nvSpPr>
          <p:spPr bwMode="auto">
            <a:xfrm flipV="1">
              <a:off x="3794" y="2810"/>
              <a:ext cx="69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12" name="Line 710"/>
            <p:cNvSpPr>
              <a:spLocks noChangeShapeType="1"/>
            </p:cNvSpPr>
            <p:nvPr/>
          </p:nvSpPr>
          <p:spPr bwMode="auto">
            <a:xfrm flipH="1" flipV="1">
              <a:off x="3794" y="2793"/>
              <a:ext cx="69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13" name="Line 711"/>
            <p:cNvSpPr>
              <a:spLocks noChangeShapeType="1"/>
            </p:cNvSpPr>
            <p:nvPr/>
          </p:nvSpPr>
          <p:spPr bwMode="auto">
            <a:xfrm>
              <a:off x="3794" y="2793"/>
              <a:ext cx="1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14" name="Line 712"/>
            <p:cNvSpPr>
              <a:spLocks noChangeShapeType="1"/>
            </p:cNvSpPr>
            <p:nvPr/>
          </p:nvSpPr>
          <p:spPr bwMode="auto">
            <a:xfrm>
              <a:off x="3430" y="2811"/>
              <a:ext cx="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15" name="Line 713"/>
            <p:cNvSpPr>
              <a:spLocks noChangeShapeType="1"/>
            </p:cNvSpPr>
            <p:nvPr/>
          </p:nvSpPr>
          <p:spPr bwMode="auto">
            <a:xfrm>
              <a:off x="3432" y="2812"/>
              <a:ext cx="5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16" name="Line 714"/>
            <p:cNvSpPr>
              <a:spLocks noChangeShapeType="1"/>
            </p:cNvSpPr>
            <p:nvPr/>
          </p:nvSpPr>
          <p:spPr bwMode="auto">
            <a:xfrm>
              <a:off x="3437" y="2814"/>
              <a:ext cx="5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17" name="Line 715"/>
            <p:cNvSpPr>
              <a:spLocks noChangeShapeType="1"/>
            </p:cNvSpPr>
            <p:nvPr/>
          </p:nvSpPr>
          <p:spPr bwMode="auto">
            <a:xfrm>
              <a:off x="3442" y="2818"/>
              <a:ext cx="5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18" name="Line 716"/>
            <p:cNvSpPr>
              <a:spLocks noChangeShapeType="1"/>
            </p:cNvSpPr>
            <p:nvPr/>
          </p:nvSpPr>
          <p:spPr bwMode="auto">
            <a:xfrm>
              <a:off x="3447" y="2824"/>
              <a:ext cx="5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19" name="Line 717"/>
            <p:cNvSpPr>
              <a:spLocks noChangeShapeType="1"/>
            </p:cNvSpPr>
            <p:nvPr/>
          </p:nvSpPr>
          <p:spPr bwMode="auto">
            <a:xfrm>
              <a:off x="3452" y="2829"/>
              <a:ext cx="4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20" name="Line 718"/>
            <p:cNvSpPr>
              <a:spLocks noChangeShapeType="1"/>
            </p:cNvSpPr>
            <p:nvPr/>
          </p:nvSpPr>
          <p:spPr bwMode="auto">
            <a:xfrm>
              <a:off x="3456" y="2835"/>
              <a:ext cx="4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21" name="Line 719"/>
            <p:cNvSpPr>
              <a:spLocks noChangeShapeType="1"/>
            </p:cNvSpPr>
            <p:nvPr/>
          </p:nvSpPr>
          <p:spPr bwMode="auto">
            <a:xfrm>
              <a:off x="3460" y="2844"/>
              <a:ext cx="3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22" name="Line 720"/>
            <p:cNvSpPr>
              <a:spLocks noChangeShapeType="1"/>
            </p:cNvSpPr>
            <p:nvPr/>
          </p:nvSpPr>
          <p:spPr bwMode="auto">
            <a:xfrm>
              <a:off x="3463" y="2849"/>
              <a:ext cx="3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23" name="Line 721"/>
            <p:cNvSpPr>
              <a:spLocks noChangeShapeType="1"/>
            </p:cNvSpPr>
            <p:nvPr/>
          </p:nvSpPr>
          <p:spPr bwMode="auto">
            <a:xfrm>
              <a:off x="3466" y="2855"/>
              <a:ext cx="3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24" name="Line 722"/>
            <p:cNvSpPr>
              <a:spLocks noChangeShapeType="1"/>
            </p:cNvSpPr>
            <p:nvPr/>
          </p:nvSpPr>
          <p:spPr bwMode="auto">
            <a:xfrm>
              <a:off x="3469" y="2862"/>
              <a:ext cx="3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25" name="Line 723"/>
            <p:cNvSpPr>
              <a:spLocks noChangeShapeType="1"/>
            </p:cNvSpPr>
            <p:nvPr/>
          </p:nvSpPr>
          <p:spPr bwMode="auto">
            <a:xfrm>
              <a:off x="3472" y="2870"/>
              <a:ext cx="4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26" name="Line 724"/>
            <p:cNvSpPr>
              <a:spLocks noChangeShapeType="1"/>
            </p:cNvSpPr>
            <p:nvPr/>
          </p:nvSpPr>
          <p:spPr bwMode="auto">
            <a:xfrm>
              <a:off x="3476" y="2878"/>
              <a:ext cx="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27" name="Line 725"/>
            <p:cNvSpPr>
              <a:spLocks noChangeShapeType="1"/>
            </p:cNvSpPr>
            <p:nvPr/>
          </p:nvSpPr>
          <p:spPr bwMode="auto">
            <a:xfrm>
              <a:off x="3479" y="2887"/>
              <a:ext cx="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28" name="Line 726"/>
            <p:cNvSpPr>
              <a:spLocks noChangeShapeType="1"/>
            </p:cNvSpPr>
            <p:nvPr/>
          </p:nvSpPr>
          <p:spPr bwMode="auto">
            <a:xfrm>
              <a:off x="3482" y="2896"/>
              <a:ext cx="4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29" name="Line 727"/>
            <p:cNvSpPr>
              <a:spLocks noChangeShapeType="1"/>
            </p:cNvSpPr>
            <p:nvPr/>
          </p:nvSpPr>
          <p:spPr bwMode="auto">
            <a:xfrm>
              <a:off x="3486" y="2904"/>
              <a:ext cx="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30" name="Line 728"/>
            <p:cNvSpPr>
              <a:spLocks noChangeShapeType="1"/>
            </p:cNvSpPr>
            <p:nvPr/>
          </p:nvSpPr>
          <p:spPr bwMode="auto">
            <a:xfrm>
              <a:off x="3489" y="2914"/>
              <a:ext cx="4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31" name="Line 729"/>
            <p:cNvSpPr>
              <a:spLocks noChangeShapeType="1"/>
            </p:cNvSpPr>
            <p:nvPr/>
          </p:nvSpPr>
          <p:spPr bwMode="auto">
            <a:xfrm>
              <a:off x="3493" y="2922"/>
              <a:ext cx="3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32" name="Line 730"/>
            <p:cNvSpPr>
              <a:spLocks noChangeShapeType="1"/>
            </p:cNvSpPr>
            <p:nvPr/>
          </p:nvSpPr>
          <p:spPr bwMode="auto">
            <a:xfrm>
              <a:off x="3496" y="2930"/>
              <a:ext cx="6" cy="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33" name="Line 731"/>
            <p:cNvSpPr>
              <a:spLocks noChangeShapeType="1"/>
            </p:cNvSpPr>
            <p:nvPr/>
          </p:nvSpPr>
          <p:spPr bwMode="auto">
            <a:xfrm>
              <a:off x="3502" y="2943"/>
              <a:ext cx="2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34" name="Line 732"/>
            <p:cNvSpPr>
              <a:spLocks noChangeShapeType="1"/>
            </p:cNvSpPr>
            <p:nvPr/>
          </p:nvSpPr>
          <p:spPr bwMode="auto">
            <a:xfrm>
              <a:off x="3504" y="2950"/>
              <a:ext cx="3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35" name="Line 733"/>
            <p:cNvSpPr>
              <a:spLocks noChangeShapeType="1"/>
            </p:cNvSpPr>
            <p:nvPr/>
          </p:nvSpPr>
          <p:spPr bwMode="auto">
            <a:xfrm>
              <a:off x="3507" y="2956"/>
              <a:ext cx="6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36" name="Line 734"/>
            <p:cNvSpPr>
              <a:spLocks noChangeShapeType="1"/>
            </p:cNvSpPr>
            <p:nvPr/>
          </p:nvSpPr>
          <p:spPr bwMode="auto">
            <a:xfrm>
              <a:off x="3513" y="2967"/>
              <a:ext cx="3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37" name="Line 735"/>
            <p:cNvSpPr>
              <a:spLocks noChangeShapeType="1"/>
            </p:cNvSpPr>
            <p:nvPr/>
          </p:nvSpPr>
          <p:spPr bwMode="auto">
            <a:xfrm>
              <a:off x="3516" y="2971"/>
              <a:ext cx="8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38" name="Line 736"/>
            <p:cNvSpPr>
              <a:spLocks noChangeShapeType="1"/>
            </p:cNvSpPr>
            <p:nvPr/>
          </p:nvSpPr>
          <p:spPr bwMode="auto">
            <a:xfrm>
              <a:off x="3524" y="2979"/>
              <a:ext cx="4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39" name="Line 737"/>
            <p:cNvSpPr>
              <a:spLocks noChangeShapeType="1"/>
            </p:cNvSpPr>
            <p:nvPr/>
          </p:nvSpPr>
          <p:spPr bwMode="auto">
            <a:xfrm>
              <a:off x="3528" y="2982"/>
              <a:ext cx="4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40" name="Line 738"/>
            <p:cNvSpPr>
              <a:spLocks noChangeShapeType="1"/>
            </p:cNvSpPr>
            <p:nvPr/>
          </p:nvSpPr>
          <p:spPr bwMode="auto">
            <a:xfrm>
              <a:off x="3532" y="2984"/>
              <a:ext cx="4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41" name="Line 739"/>
            <p:cNvSpPr>
              <a:spLocks noChangeShapeType="1"/>
            </p:cNvSpPr>
            <p:nvPr/>
          </p:nvSpPr>
          <p:spPr bwMode="auto">
            <a:xfrm>
              <a:off x="3536" y="2987"/>
              <a:ext cx="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42" name="Line 740"/>
            <p:cNvSpPr>
              <a:spLocks noChangeShapeType="1"/>
            </p:cNvSpPr>
            <p:nvPr/>
          </p:nvSpPr>
          <p:spPr bwMode="auto">
            <a:xfrm>
              <a:off x="3542" y="2988"/>
              <a:ext cx="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43" name="Line 741"/>
            <p:cNvSpPr>
              <a:spLocks noChangeShapeType="1"/>
            </p:cNvSpPr>
            <p:nvPr/>
          </p:nvSpPr>
          <p:spPr bwMode="auto">
            <a:xfrm>
              <a:off x="3547" y="2989"/>
              <a:ext cx="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44" name="Line 742"/>
            <p:cNvSpPr>
              <a:spLocks noChangeShapeType="1"/>
            </p:cNvSpPr>
            <p:nvPr/>
          </p:nvSpPr>
          <p:spPr bwMode="auto">
            <a:xfrm>
              <a:off x="3553" y="2990"/>
              <a:ext cx="20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45" name="Line 743"/>
            <p:cNvSpPr>
              <a:spLocks noChangeShapeType="1"/>
            </p:cNvSpPr>
            <p:nvPr/>
          </p:nvSpPr>
          <p:spPr bwMode="auto">
            <a:xfrm>
              <a:off x="3573" y="2993"/>
              <a:ext cx="1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46" name="Line 744"/>
            <p:cNvSpPr>
              <a:spLocks noChangeShapeType="1"/>
            </p:cNvSpPr>
            <p:nvPr/>
          </p:nvSpPr>
          <p:spPr bwMode="auto">
            <a:xfrm>
              <a:off x="3583" y="2993"/>
              <a:ext cx="3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47" name="Line 745"/>
            <p:cNvSpPr>
              <a:spLocks noChangeShapeType="1"/>
            </p:cNvSpPr>
            <p:nvPr/>
          </p:nvSpPr>
          <p:spPr bwMode="auto">
            <a:xfrm flipV="1">
              <a:off x="3618" y="2993"/>
              <a:ext cx="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48" name="Line 746"/>
            <p:cNvSpPr>
              <a:spLocks noChangeShapeType="1"/>
            </p:cNvSpPr>
            <p:nvPr/>
          </p:nvSpPr>
          <p:spPr bwMode="auto">
            <a:xfrm flipV="1">
              <a:off x="3626" y="2992"/>
              <a:ext cx="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49" name="Line 747"/>
            <p:cNvSpPr>
              <a:spLocks noChangeShapeType="1"/>
            </p:cNvSpPr>
            <p:nvPr/>
          </p:nvSpPr>
          <p:spPr bwMode="auto">
            <a:xfrm flipV="1">
              <a:off x="3634" y="2991"/>
              <a:ext cx="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50" name="Line 748"/>
            <p:cNvSpPr>
              <a:spLocks noChangeShapeType="1"/>
            </p:cNvSpPr>
            <p:nvPr/>
          </p:nvSpPr>
          <p:spPr bwMode="auto">
            <a:xfrm flipV="1">
              <a:off x="3641" y="2990"/>
              <a:ext cx="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51" name="Line 749"/>
            <p:cNvSpPr>
              <a:spLocks noChangeShapeType="1"/>
            </p:cNvSpPr>
            <p:nvPr/>
          </p:nvSpPr>
          <p:spPr bwMode="auto">
            <a:xfrm flipV="1">
              <a:off x="3647" y="2989"/>
              <a:ext cx="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52" name="Line 750"/>
            <p:cNvSpPr>
              <a:spLocks noChangeShapeType="1"/>
            </p:cNvSpPr>
            <p:nvPr/>
          </p:nvSpPr>
          <p:spPr bwMode="auto">
            <a:xfrm flipV="1">
              <a:off x="3653" y="2988"/>
              <a:ext cx="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53" name="Line 751"/>
            <p:cNvSpPr>
              <a:spLocks noChangeShapeType="1"/>
            </p:cNvSpPr>
            <p:nvPr/>
          </p:nvSpPr>
          <p:spPr bwMode="auto">
            <a:xfrm flipV="1">
              <a:off x="3659" y="2987"/>
              <a:ext cx="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54" name="Line 752"/>
            <p:cNvSpPr>
              <a:spLocks noChangeShapeType="1"/>
            </p:cNvSpPr>
            <p:nvPr/>
          </p:nvSpPr>
          <p:spPr bwMode="auto">
            <a:xfrm flipV="1">
              <a:off x="3663" y="2982"/>
              <a:ext cx="10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55" name="Line 753"/>
            <p:cNvSpPr>
              <a:spLocks noChangeShapeType="1"/>
            </p:cNvSpPr>
            <p:nvPr/>
          </p:nvSpPr>
          <p:spPr bwMode="auto">
            <a:xfrm flipV="1">
              <a:off x="3673" y="2979"/>
              <a:ext cx="3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56" name="Line 754"/>
            <p:cNvSpPr>
              <a:spLocks noChangeShapeType="1"/>
            </p:cNvSpPr>
            <p:nvPr/>
          </p:nvSpPr>
          <p:spPr bwMode="auto">
            <a:xfrm flipV="1">
              <a:off x="3676" y="2971"/>
              <a:ext cx="8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57" name="Line 755"/>
            <p:cNvSpPr>
              <a:spLocks noChangeShapeType="1"/>
            </p:cNvSpPr>
            <p:nvPr/>
          </p:nvSpPr>
          <p:spPr bwMode="auto">
            <a:xfrm flipV="1">
              <a:off x="3684" y="2967"/>
              <a:ext cx="3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58" name="Line 756"/>
            <p:cNvSpPr>
              <a:spLocks noChangeShapeType="1"/>
            </p:cNvSpPr>
            <p:nvPr/>
          </p:nvSpPr>
          <p:spPr bwMode="auto">
            <a:xfrm flipV="1">
              <a:off x="3687" y="2956"/>
              <a:ext cx="6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59" name="Line 757"/>
            <p:cNvSpPr>
              <a:spLocks noChangeShapeType="1"/>
            </p:cNvSpPr>
            <p:nvPr/>
          </p:nvSpPr>
          <p:spPr bwMode="auto">
            <a:xfrm flipV="1">
              <a:off x="3693" y="2950"/>
              <a:ext cx="3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60" name="Line 758"/>
            <p:cNvSpPr>
              <a:spLocks noChangeShapeType="1"/>
            </p:cNvSpPr>
            <p:nvPr/>
          </p:nvSpPr>
          <p:spPr bwMode="auto">
            <a:xfrm flipV="1">
              <a:off x="3696" y="2943"/>
              <a:ext cx="3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61" name="Line 759"/>
            <p:cNvSpPr>
              <a:spLocks noChangeShapeType="1"/>
            </p:cNvSpPr>
            <p:nvPr/>
          </p:nvSpPr>
          <p:spPr bwMode="auto">
            <a:xfrm flipV="1">
              <a:off x="3699" y="2930"/>
              <a:ext cx="6" cy="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62" name="Line 760"/>
            <p:cNvSpPr>
              <a:spLocks noChangeShapeType="1"/>
            </p:cNvSpPr>
            <p:nvPr/>
          </p:nvSpPr>
          <p:spPr bwMode="auto">
            <a:xfrm flipV="1">
              <a:off x="3705" y="2922"/>
              <a:ext cx="3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63" name="Line 761"/>
            <p:cNvSpPr>
              <a:spLocks noChangeShapeType="1"/>
            </p:cNvSpPr>
            <p:nvPr/>
          </p:nvSpPr>
          <p:spPr bwMode="auto">
            <a:xfrm flipV="1">
              <a:off x="3708" y="2914"/>
              <a:ext cx="4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64" name="Line 762"/>
            <p:cNvSpPr>
              <a:spLocks noChangeShapeType="1"/>
            </p:cNvSpPr>
            <p:nvPr/>
          </p:nvSpPr>
          <p:spPr bwMode="auto">
            <a:xfrm flipV="1">
              <a:off x="3712" y="2904"/>
              <a:ext cx="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65" name="Line 763"/>
            <p:cNvSpPr>
              <a:spLocks noChangeShapeType="1"/>
            </p:cNvSpPr>
            <p:nvPr/>
          </p:nvSpPr>
          <p:spPr bwMode="auto">
            <a:xfrm flipV="1">
              <a:off x="3715" y="2896"/>
              <a:ext cx="3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66" name="Line 764"/>
            <p:cNvSpPr>
              <a:spLocks noChangeShapeType="1"/>
            </p:cNvSpPr>
            <p:nvPr/>
          </p:nvSpPr>
          <p:spPr bwMode="auto">
            <a:xfrm flipV="1">
              <a:off x="3718" y="2887"/>
              <a:ext cx="4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67" name="Line 765"/>
            <p:cNvSpPr>
              <a:spLocks noChangeShapeType="1"/>
            </p:cNvSpPr>
            <p:nvPr/>
          </p:nvSpPr>
          <p:spPr bwMode="auto">
            <a:xfrm flipV="1">
              <a:off x="3722" y="2878"/>
              <a:ext cx="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68" name="Line 766"/>
            <p:cNvSpPr>
              <a:spLocks noChangeShapeType="1"/>
            </p:cNvSpPr>
            <p:nvPr/>
          </p:nvSpPr>
          <p:spPr bwMode="auto">
            <a:xfrm flipV="1">
              <a:off x="3725" y="2870"/>
              <a:ext cx="4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69" name="Line 767"/>
            <p:cNvSpPr>
              <a:spLocks noChangeShapeType="1"/>
            </p:cNvSpPr>
            <p:nvPr/>
          </p:nvSpPr>
          <p:spPr bwMode="auto">
            <a:xfrm flipV="1">
              <a:off x="3729" y="2862"/>
              <a:ext cx="2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70" name="Line 768"/>
            <p:cNvSpPr>
              <a:spLocks noChangeShapeType="1"/>
            </p:cNvSpPr>
            <p:nvPr/>
          </p:nvSpPr>
          <p:spPr bwMode="auto">
            <a:xfrm flipV="1">
              <a:off x="3731" y="2855"/>
              <a:ext cx="4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71" name="Line 769"/>
            <p:cNvSpPr>
              <a:spLocks noChangeShapeType="1"/>
            </p:cNvSpPr>
            <p:nvPr/>
          </p:nvSpPr>
          <p:spPr bwMode="auto">
            <a:xfrm flipV="1">
              <a:off x="3735" y="2849"/>
              <a:ext cx="2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72" name="Line 770"/>
            <p:cNvSpPr>
              <a:spLocks noChangeShapeType="1"/>
            </p:cNvSpPr>
            <p:nvPr/>
          </p:nvSpPr>
          <p:spPr bwMode="auto">
            <a:xfrm flipV="1">
              <a:off x="3737" y="2844"/>
              <a:ext cx="3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73" name="Line 771"/>
            <p:cNvSpPr>
              <a:spLocks noChangeShapeType="1"/>
            </p:cNvSpPr>
            <p:nvPr/>
          </p:nvSpPr>
          <p:spPr bwMode="auto">
            <a:xfrm flipV="1">
              <a:off x="3740" y="2835"/>
              <a:ext cx="4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74" name="Line 772"/>
            <p:cNvSpPr>
              <a:spLocks noChangeShapeType="1"/>
            </p:cNvSpPr>
            <p:nvPr/>
          </p:nvSpPr>
          <p:spPr bwMode="auto">
            <a:xfrm flipV="1">
              <a:off x="3744" y="2829"/>
              <a:ext cx="5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75" name="Line 773"/>
            <p:cNvSpPr>
              <a:spLocks noChangeShapeType="1"/>
            </p:cNvSpPr>
            <p:nvPr/>
          </p:nvSpPr>
          <p:spPr bwMode="auto">
            <a:xfrm flipV="1">
              <a:off x="3749" y="2824"/>
              <a:ext cx="4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76" name="Line 774"/>
            <p:cNvSpPr>
              <a:spLocks noChangeShapeType="1"/>
            </p:cNvSpPr>
            <p:nvPr/>
          </p:nvSpPr>
          <p:spPr bwMode="auto">
            <a:xfrm flipV="1">
              <a:off x="3753" y="2818"/>
              <a:ext cx="6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77" name="Line 775"/>
            <p:cNvSpPr>
              <a:spLocks noChangeShapeType="1"/>
            </p:cNvSpPr>
            <p:nvPr/>
          </p:nvSpPr>
          <p:spPr bwMode="auto">
            <a:xfrm flipV="1">
              <a:off x="3759" y="2814"/>
              <a:ext cx="4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78" name="Line 776"/>
            <p:cNvSpPr>
              <a:spLocks noChangeShapeType="1"/>
            </p:cNvSpPr>
            <p:nvPr/>
          </p:nvSpPr>
          <p:spPr bwMode="auto">
            <a:xfrm flipV="1">
              <a:off x="3763" y="2812"/>
              <a:ext cx="5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79" name="Line 777"/>
            <p:cNvSpPr>
              <a:spLocks noChangeShapeType="1"/>
            </p:cNvSpPr>
            <p:nvPr/>
          </p:nvSpPr>
          <p:spPr bwMode="auto">
            <a:xfrm flipV="1">
              <a:off x="3768" y="2811"/>
              <a:ext cx="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80" name="Freeform 778"/>
            <p:cNvSpPr>
              <a:spLocks/>
            </p:cNvSpPr>
            <p:nvPr/>
          </p:nvSpPr>
          <p:spPr bwMode="auto">
            <a:xfrm>
              <a:off x="3813" y="2860"/>
              <a:ext cx="23" cy="50"/>
            </a:xfrm>
            <a:custGeom>
              <a:avLst/>
              <a:gdLst>
                <a:gd name="T0" fmla="*/ 1 w 47"/>
                <a:gd name="T1" fmla="*/ 0 h 100"/>
                <a:gd name="T2" fmla="*/ 1 w 47"/>
                <a:gd name="T3" fmla="*/ 0 h 100"/>
                <a:gd name="T4" fmla="*/ 1 w 47"/>
                <a:gd name="T5" fmla="*/ 1 h 100"/>
                <a:gd name="T6" fmla="*/ 1 w 47"/>
                <a:gd name="T7" fmla="*/ 1 h 100"/>
                <a:gd name="T8" fmla="*/ 1 w 47"/>
                <a:gd name="T9" fmla="*/ 1 h 100"/>
                <a:gd name="T10" fmla="*/ 0 w 47"/>
                <a:gd name="T11" fmla="*/ 1 h 100"/>
                <a:gd name="T12" fmla="*/ 0 w 47"/>
                <a:gd name="T13" fmla="*/ 3 h 100"/>
                <a:gd name="T14" fmla="*/ 0 w 47"/>
                <a:gd name="T15" fmla="*/ 3 h 100"/>
                <a:gd name="T16" fmla="*/ 0 w 47"/>
                <a:gd name="T17" fmla="*/ 3 h 100"/>
                <a:gd name="T18" fmla="*/ 0 w 47"/>
                <a:gd name="T19" fmla="*/ 3 h 100"/>
                <a:gd name="T20" fmla="*/ 0 w 47"/>
                <a:gd name="T21" fmla="*/ 3 h 100"/>
                <a:gd name="T22" fmla="*/ 0 w 47"/>
                <a:gd name="T23" fmla="*/ 3 h 100"/>
                <a:gd name="T24" fmla="*/ 0 w 47"/>
                <a:gd name="T25" fmla="*/ 3 h 100"/>
                <a:gd name="T26" fmla="*/ 0 w 47"/>
                <a:gd name="T27" fmla="*/ 3 h 100"/>
                <a:gd name="T28" fmla="*/ 0 w 47"/>
                <a:gd name="T29" fmla="*/ 3 h 100"/>
                <a:gd name="T30" fmla="*/ 0 w 47"/>
                <a:gd name="T31" fmla="*/ 3 h 100"/>
                <a:gd name="T32" fmla="*/ 0 w 47"/>
                <a:gd name="T33" fmla="*/ 3 h 100"/>
                <a:gd name="T34" fmla="*/ 0 w 47"/>
                <a:gd name="T35" fmla="*/ 3 h 100"/>
                <a:gd name="T36" fmla="*/ 0 w 47"/>
                <a:gd name="T37" fmla="*/ 4 h 100"/>
                <a:gd name="T38" fmla="*/ 0 w 47"/>
                <a:gd name="T39" fmla="*/ 4 h 100"/>
                <a:gd name="T40" fmla="*/ 0 w 47"/>
                <a:gd name="T41" fmla="*/ 4 h 100"/>
                <a:gd name="T42" fmla="*/ 0 w 47"/>
                <a:gd name="T43" fmla="*/ 4 h 100"/>
                <a:gd name="T44" fmla="*/ 0 w 47"/>
                <a:gd name="T45" fmla="*/ 3 h 100"/>
                <a:gd name="T46" fmla="*/ 0 w 47"/>
                <a:gd name="T47" fmla="*/ 3 h 100"/>
                <a:gd name="T48" fmla="*/ 0 w 47"/>
                <a:gd name="T49" fmla="*/ 1 h 100"/>
                <a:gd name="T50" fmla="*/ 0 w 47"/>
                <a:gd name="T51" fmla="*/ 1 h 100"/>
                <a:gd name="T52" fmla="*/ 0 w 47"/>
                <a:gd name="T53" fmla="*/ 1 h 100"/>
                <a:gd name="T54" fmla="*/ 0 w 47"/>
                <a:gd name="T55" fmla="*/ 1 h 100"/>
                <a:gd name="T56" fmla="*/ 0 w 47"/>
                <a:gd name="T57" fmla="*/ 1 h 100"/>
                <a:gd name="T58" fmla="*/ 0 w 47"/>
                <a:gd name="T59" fmla="*/ 1 h 100"/>
                <a:gd name="T60" fmla="*/ 0 w 47"/>
                <a:gd name="T61" fmla="*/ 1 h 100"/>
                <a:gd name="T62" fmla="*/ 1 w 47"/>
                <a:gd name="T63" fmla="*/ 0 h 1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7" h="100">
                  <a:moveTo>
                    <a:pt x="34" y="0"/>
                  </a:moveTo>
                  <a:lnTo>
                    <a:pt x="39" y="0"/>
                  </a:lnTo>
                  <a:lnTo>
                    <a:pt x="33" y="23"/>
                  </a:lnTo>
                  <a:lnTo>
                    <a:pt x="47" y="23"/>
                  </a:lnTo>
                  <a:lnTo>
                    <a:pt x="47" y="26"/>
                  </a:lnTo>
                  <a:lnTo>
                    <a:pt x="30" y="26"/>
                  </a:lnTo>
                  <a:lnTo>
                    <a:pt x="16" y="78"/>
                  </a:lnTo>
                  <a:lnTo>
                    <a:pt x="14" y="83"/>
                  </a:lnTo>
                  <a:lnTo>
                    <a:pt x="14" y="92"/>
                  </a:lnTo>
                  <a:lnTo>
                    <a:pt x="16" y="92"/>
                  </a:lnTo>
                  <a:lnTo>
                    <a:pt x="19" y="89"/>
                  </a:lnTo>
                  <a:lnTo>
                    <a:pt x="20" y="89"/>
                  </a:lnTo>
                  <a:lnTo>
                    <a:pt x="25" y="85"/>
                  </a:lnTo>
                  <a:lnTo>
                    <a:pt x="28" y="80"/>
                  </a:lnTo>
                  <a:lnTo>
                    <a:pt x="30" y="81"/>
                  </a:lnTo>
                  <a:lnTo>
                    <a:pt x="27" y="88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16" y="97"/>
                  </a:lnTo>
                  <a:lnTo>
                    <a:pt x="13" y="100"/>
                  </a:lnTo>
                  <a:lnTo>
                    <a:pt x="3" y="100"/>
                  </a:lnTo>
                  <a:lnTo>
                    <a:pt x="0" y="97"/>
                  </a:lnTo>
                  <a:lnTo>
                    <a:pt x="0" y="86"/>
                  </a:lnTo>
                  <a:lnTo>
                    <a:pt x="3" y="77"/>
                  </a:lnTo>
                  <a:lnTo>
                    <a:pt x="17" y="26"/>
                  </a:lnTo>
                  <a:lnTo>
                    <a:pt x="3" y="26"/>
                  </a:lnTo>
                  <a:lnTo>
                    <a:pt x="5" y="25"/>
                  </a:lnTo>
                  <a:lnTo>
                    <a:pt x="13" y="22"/>
                  </a:lnTo>
                  <a:lnTo>
                    <a:pt x="22" y="17"/>
                  </a:lnTo>
                  <a:lnTo>
                    <a:pt x="28" y="11"/>
                  </a:lnTo>
                  <a:lnTo>
                    <a:pt x="31" y="5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781" name="Freeform 779"/>
            <p:cNvSpPr>
              <a:spLocks/>
            </p:cNvSpPr>
            <p:nvPr/>
          </p:nvSpPr>
          <p:spPr bwMode="auto">
            <a:xfrm>
              <a:off x="3059" y="2797"/>
              <a:ext cx="23" cy="6"/>
            </a:xfrm>
            <a:custGeom>
              <a:avLst/>
              <a:gdLst>
                <a:gd name="T0" fmla="*/ 0 w 47"/>
                <a:gd name="T1" fmla="*/ 0 h 13"/>
                <a:gd name="T2" fmla="*/ 1 w 47"/>
                <a:gd name="T3" fmla="*/ 0 h 13"/>
                <a:gd name="T4" fmla="*/ 1 w 47"/>
                <a:gd name="T5" fmla="*/ 0 h 13"/>
                <a:gd name="T6" fmla="*/ 0 w 47"/>
                <a:gd name="T7" fmla="*/ 0 h 13"/>
                <a:gd name="T8" fmla="*/ 0 w 47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3">
                  <a:moveTo>
                    <a:pt x="3" y="0"/>
                  </a:moveTo>
                  <a:lnTo>
                    <a:pt x="47" y="0"/>
                  </a:lnTo>
                  <a:lnTo>
                    <a:pt x="43" y="13"/>
                  </a:lnTo>
                  <a:lnTo>
                    <a:pt x="0" y="1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782" name="Freeform 780"/>
            <p:cNvSpPr>
              <a:spLocks noEditPoints="1"/>
            </p:cNvSpPr>
            <p:nvPr/>
          </p:nvSpPr>
          <p:spPr bwMode="auto">
            <a:xfrm>
              <a:off x="3087" y="2781"/>
              <a:ext cx="41" cy="39"/>
            </a:xfrm>
            <a:custGeom>
              <a:avLst/>
              <a:gdLst>
                <a:gd name="T0" fmla="*/ 2 w 81"/>
                <a:gd name="T1" fmla="*/ 0 h 79"/>
                <a:gd name="T2" fmla="*/ 1 w 81"/>
                <a:gd name="T3" fmla="*/ 0 h 79"/>
                <a:gd name="T4" fmla="*/ 1 w 81"/>
                <a:gd name="T5" fmla="*/ 1 h 79"/>
                <a:gd name="T6" fmla="*/ 1 w 81"/>
                <a:gd name="T7" fmla="*/ 2 h 79"/>
                <a:gd name="T8" fmla="*/ 1 w 81"/>
                <a:gd name="T9" fmla="*/ 2 h 79"/>
                <a:gd name="T10" fmla="*/ 2 w 81"/>
                <a:gd name="T11" fmla="*/ 2 h 79"/>
                <a:gd name="T12" fmla="*/ 2 w 81"/>
                <a:gd name="T13" fmla="*/ 1 h 79"/>
                <a:gd name="T14" fmla="*/ 2 w 81"/>
                <a:gd name="T15" fmla="*/ 0 h 79"/>
                <a:gd name="T16" fmla="*/ 2 w 81"/>
                <a:gd name="T17" fmla="*/ 0 h 79"/>
                <a:gd name="T18" fmla="*/ 2 w 81"/>
                <a:gd name="T19" fmla="*/ 0 h 79"/>
                <a:gd name="T20" fmla="*/ 2 w 81"/>
                <a:gd name="T21" fmla="*/ 0 h 79"/>
                <a:gd name="T22" fmla="*/ 2 w 81"/>
                <a:gd name="T23" fmla="*/ 0 h 79"/>
                <a:gd name="T24" fmla="*/ 2 w 81"/>
                <a:gd name="T25" fmla="*/ 0 h 79"/>
                <a:gd name="T26" fmla="*/ 3 w 81"/>
                <a:gd name="T27" fmla="*/ 0 h 79"/>
                <a:gd name="T28" fmla="*/ 2 w 81"/>
                <a:gd name="T29" fmla="*/ 2 h 79"/>
                <a:gd name="T30" fmla="*/ 2 w 81"/>
                <a:gd name="T31" fmla="*/ 2 h 79"/>
                <a:gd name="T32" fmla="*/ 3 w 81"/>
                <a:gd name="T33" fmla="*/ 1 h 79"/>
                <a:gd name="T34" fmla="*/ 3 w 81"/>
                <a:gd name="T35" fmla="*/ 1 h 79"/>
                <a:gd name="T36" fmla="*/ 2 w 81"/>
                <a:gd name="T37" fmla="*/ 2 h 79"/>
                <a:gd name="T38" fmla="*/ 2 w 81"/>
                <a:gd name="T39" fmla="*/ 2 h 79"/>
                <a:gd name="T40" fmla="*/ 2 w 81"/>
                <a:gd name="T41" fmla="*/ 2 h 79"/>
                <a:gd name="T42" fmla="*/ 2 w 81"/>
                <a:gd name="T43" fmla="*/ 2 h 79"/>
                <a:gd name="T44" fmla="*/ 2 w 81"/>
                <a:gd name="T45" fmla="*/ 1 h 79"/>
                <a:gd name="T46" fmla="*/ 1 w 81"/>
                <a:gd name="T47" fmla="*/ 2 h 79"/>
                <a:gd name="T48" fmla="*/ 1 w 81"/>
                <a:gd name="T49" fmla="*/ 2 h 79"/>
                <a:gd name="T50" fmla="*/ 1 w 81"/>
                <a:gd name="T51" fmla="*/ 2 h 79"/>
                <a:gd name="T52" fmla="*/ 1 w 81"/>
                <a:gd name="T53" fmla="*/ 2 h 79"/>
                <a:gd name="T54" fmla="*/ 0 w 81"/>
                <a:gd name="T55" fmla="*/ 1 h 79"/>
                <a:gd name="T56" fmla="*/ 1 w 81"/>
                <a:gd name="T57" fmla="*/ 0 h 79"/>
                <a:gd name="T58" fmla="*/ 1 w 81"/>
                <a:gd name="T59" fmla="*/ 0 h 79"/>
                <a:gd name="T60" fmla="*/ 1 w 81"/>
                <a:gd name="T61" fmla="*/ 0 h 79"/>
                <a:gd name="T62" fmla="*/ 2 w 81"/>
                <a:gd name="T63" fmla="*/ 0 h 7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1" h="79">
                  <a:moveTo>
                    <a:pt x="46" y="3"/>
                  </a:moveTo>
                  <a:lnTo>
                    <a:pt x="37" y="8"/>
                  </a:lnTo>
                  <a:lnTo>
                    <a:pt x="29" y="19"/>
                  </a:lnTo>
                  <a:lnTo>
                    <a:pt x="21" y="31"/>
                  </a:lnTo>
                  <a:lnTo>
                    <a:pt x="17" y="45"/>
                  </a:lnTo>
                  <a:lnTo>
                    <a:pt x="14" y="57"/>
                  </a:lnTo>
                  <a:lnTo>
                    <a:pt x="15" y="62"/>
                  </a:lnTo>
                  <a:lnTo>
                    <a:pt x="18" y="66"/>
                  </a:lnTo>
                  <a:lnTo>
                    <a:pt x="20" y="68"/>
                  </a:lnTo>
                  <a:lnTo>
                    <a:pt x="23" y="69"/>
                  </a:lnTo>
                  <a:lnTo>
                    <a:pt x="31" y="69"/>
                  </a:lnTo>
                  <a:lnTo>
                    <a:pt x="35" y="66"/>
                  </a:lnTo>
                  <a:lnTo>
                    <a:pt x="41" y="62"/>
                  </a:lnTo>
                  <a:lnTo>
                    <a:pt x="46" y="55"/>
                  </a:lnTo>
                  <a:lnTo>
                    <a:pt x="58" y="37"/>
                  </a:lnTo>
                  <a:lnTo>
                    <a:pt x="61" y="17"/>
                  </a:lnTo>
                  <a:lnTo>
                    <a:pt x="60" y="12"/>
                  </a:lnTo>
                  <a:lnTo>
                    <a:pt x="60" y="9"/>
                  </a:lnTo>
                  <a:lnTo>
                    <a:pt x="54" y="3"/>
                  </a:lnTo>
                  <a:lnTo>
                    <a:pt x="46" y="3"/>
                  </a:lnTo>
                  <a:close/>
                  <a:moveTo>
                    <a:pt x="44" y="0"/>
                  </a:moveTo>
                  <a:lnTo>
                    <a:pt x="54" y="0"/>
                  </a:lnTo>
                  <a:lnTo>
                    <a:pt x="60" y="3"/>
                  </a:lnTo>
                  <a:lnTo>
                    <a:pt x="61" y="5"/>
                  </a:lnTo>
                  <a:lnTo>
                    <a:pt x="63" y="8"/>
                  </a:lnTo>
                  <a:lnTo>
                    <a:pt x="64" y="12"/>
                  </a:lnTo>
                  <a:lnTo>
                    <a:pt x="67" y="3"/>
                  </a:lnTo>
                  <a:lnTo>
                    <a:pt x="81" y="0"/>
                  </a:lnTo>
                  <a:lnTo>
                    <a:pt x="64" y="59"/>
                  </a:lnTo>
                  <a:lnTo>
                    <a:pt x="63" y="66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7" y="68"/>
                  </a:lnTo>
                  <a:lnTo>
                    <a:pt x="71" y="63"/>
                  </a:lnTo>
                  <a:lnTo>
                    <a:pt x="72" y="59"/>
                  </a:lnTo>
                  <a:lnTo>
                    <a:pt x="75" y="63"/>
                  </a:lnTo>
                  <a:lnTo>
                    <a:pt x="71" y="69"/>
                  </a:lnTo>
                  <a:lnTo>
                    <a:pt x="64" y="75"/>
                  </a:lnTo>
                  <a:lnTo>
                    <a:pt x="61" y="77"/>
                  </a:lnTo>
                  <a:lnTo>
                    <a:pt x="60" y="79"/>
                  </a:lnTo>
                  <a:lnTo>
                    <a:pt x="51" y="79"/>
                  </a:lnTo>
                  <a:lnTo>
                    <a:pt x="49" y="77"/>
                  </a:lnTo>
                  <a:lnTo>
                    <a:pt x="49" y="68"/>
                  </a:lnTo>
                  <a:lnTo>
                    <a:pt x="51" y="65"/>
                  </a:lnTo>
                  <a:lnTo>
                    <a:pt x="51" y="60"/>
                  </a:lnTo>
                  <a:lnTo>
                    <a:pt x="54" y="55"/>
                  </a:lnTo>
                  <a:lnTo>
                    <a:pt x="38" y="71"/>
                  </a:lnTo>
                  <a:lnTo>
                    <a:pt x="31" y="75"/>
                  </a:lnTo>
                  <a:lnTo>
                    <a:pt x="26" y="77"/>
                  </a:lnTo>
                  <a:lnTo>
                    <a:pt x="23" y="79"/>
                  </a:lnTo>
                  <a:lnTo>
                    <a:pt x="11" y="79"/>
                  </a:lnTo>
                  <a:lnTo>
                    <a:pt x="7" y="77"/>
                  </a:lnTo>
                  <a:lnTo>
                    <a:pt x="4" y="74"/>
                  </a:lnTo>
                  <a:lnTo>
                    <a:pt x="1" y="68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1" y="45"/>
                  </a:lnTo>
                  <a:lnTo>
                    <a:pt x="9" y="31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1"/>
                  </a:lnTo>
                  <a:lnTo>
                    <a:pt x="31" y="6"/>
                  </a:lnTo>
                  <a:lnTo>
                    <a:pt x="38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783" name="Freeform 781"/>
            <p:cNvSpPr>
              <a:spLocks/>
            </p:cNvSpPr>
            <p:nvPr/>
          </p:nvSpPr>
          <p:spPr bwMode="auto">
            <a:xfrm>
              <a:off x="3135" y="2787"/>
              <a:ext cx="8" cy="7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0 h 16"/>
                <a:gd name="T4" fmla="*/ 0 w 17"/>
                <a:gd name="T5" fmla="*/ 0 h 16"/>
                <a:gd name="T6" fmla="*/ 0 w 17"/>
                <a:gd name="T7" fmla="*/ 0 h 16"/>
                <a:gd name="T8" fmla="*/ 0 w 17"/>
                <a:gd name="T9" fmla="*/ 0 h 16"/>
                <a:gd name="T10" fmla="*/ 0 w 17"/>
                <a:gd name="T11" fmla="*/ 0 h 16"/>
                <a:gd name="T12" fmla="*/ 0 w 17"/>
                <a:gd name="T13" fmla="*/ 0 h 16"/>
                <a:gd name="T14" fmla="*/ 0 w 17"/>
                <a:gd name="T15" fmla="*/ 0 h 16"/>
                <a:gd name="T16" fmla="*/ 0 w 17"/>
                <a:gd name="T17" fmla="*/ 0 h 16"/>
                <a:gd name="T18" fmla="*/ 0 w 17"/>
                <a:gd name="T19" fmla="*/ 0 h 16"/>
                <a:gd name="T20" fmla="*/ 0 w 17"/>
                <a:gd name="T21" fmla="*/ 0 h 16"/>
                <a:gd name="T22" fmla="*/ 0 w 17"/>
                <a:gd name="T23" fmla="*/ 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" h="16">
                  <a:moveTo>
                    <a:pt x="3" y="0"/>
                  </a:moveTo>
                  <a:lnTo>
                    <a:pt x="13" y="0"/>
                  </a:lnTo>
                  <a:lnTo>
                    <a:pt x="17" y="5"/>
                  </a:lnTo>
                  <a:lnTo>
                    <a:pt x="17" y="10"/>
                  </a:lnTo>
                  <a:lnTo>
                    <a:pt x="16" y="13"/>
                  </a:lnTo>
                  <a:lnTo>
                    <a:pt x="13" y="16"/>
                  </a:lnTo>
                  <a:lnTo>
                    <a:pt x="3" y="16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5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784" name="Freeform 782"/>
            <p:cNvSpPr>
              <a:spLocks/>
            </p:cNvSpPr>
            <p:nvPr/>
          </p:nvSpPr>
          <p:spPr bwMode="auto">
            <a:xfrm>
              <a:off x="3150" y="2761"/>
              <a:ext cx="47" cy="59"/>
            </a:xfrm>
            <a:custGeom>
              <a:avLst/>
              <a:gdLst>
                <a:gd name="T0" fmla="*/ 2 w 94"/>
                <a:gd name="T1" fmla="*/ 0 h 119"/>
                <a:gd name="T2" fmla="*/ 3 w 94"/>
                <a:gd name="T3" fmla="*/ 0 h 119"/>
                <a:gd name="T4" fmla="*/ 3 w 94"/>
                <a:gd name="T5" fmla="*/ 0 h 119"/>
                <a:gd name="T6" fmla="*/ 3 w 94"/>
                <a:gd name="T7" fmla="*/ 0 h 119"/>
                <a:gd name="T8" fmla="*/ 3 w 94"/>
                <a:gd name="T9" fmla="*/ 0 h 119"/>
                <a:gd name="T10" fmla="*/ 3 w 94"/>
                <a:gd name="T11" fmla="*/ 1 h 119"/>
                <a:gd name="T12" fmla="*/ 3 w 94"/>
                <a:gd name="T13" fmla="*/ 0 h 119"/>
                <a:gd name="T14" fmla="*/ 3 w 94"/>
                <a:gd name="T15" fmla="*/ 0 h 119"/>
                <a:gd name="T16" fmla="*/ 2 w 94"/>
                <a:gd name="T17" fmla="*/ 0 h 119"/>
                <a:gd name="T18" fmla="*/ 2 w 94"/>
                <a:gd name="T19" fmla="*/ 0 h 119"/>
                <a:gd name="T20" fmla="*/ 2 w 94"/>
                <a:gd name="T21" fmla="*/ 0 h 119"/>
                <a:gd name="T22" fmla="*/ 2 w 94"/>
                <a:gd name="T23" fmla="*/ 0 h 119"/>
                <a:gd name="T24" fmla="*/ 2 w 94"/>
                <a:gd name="T25" fmla="*/ 1 h 119"/>
                <a:gd name="T26" fmla="*/ 2 w 94"/>
                <a:gd name="T27" fmla="*/ 1 h 119"/>
                <a:gd name="T28" fmla="*/ 3 w 94"/>
                <a:gd name="T29" fmla="*/ 2 h 119"/>
                <a:gd name="T30" fmla="*/ 3 w 94"/>
                <a:gd name="T31" fmla="*/ 2 h 119"/>
                <a:gd name="T32" fmla="*/ 3 w 94"/>
                <a:gd name="T33" fmla="*/ 3 h 119"/>
                <a:gd name="T34" fmla="*/ 3 w 94"/>
                <a:gd name="T35" fmla="*/ 3 h 119"/>
                <a:gd name="T36" fmla="*/ 2 w 94"/>
                <a:gd name="T37" fmla="*/ 3 h 119"/>
                <a:gd name="T38" fmla="*/ 1 w 94"/>
                <a:gd name="T39" fmla="*/ 3 h 119"/>
                <a:gd name="T40" fmla="*/ 1 w 94"/>
                <a:gd name="T41" fmla="*/ 3 h 119"/>
                <a:gd name="T42" fmla="*/ 1 w 94"/>
                <a:gd name="T43" fmla="*/ 3 h 119"/>
                <a:gd name="T44" fmla="*/ 1 w 94"/>
                <a:gd name="T45" fmla="*/ 3 h 119"/>
                <a:gd name="T46" fmla="*/ 1 w 94"/>
                <a:gd name="T47" fmla="*/ 3 h 119"/>
                <a:gd name="T48" fmla="*/ 0 w 94"/>
                <a:gd name="T49" fmla="*/ 3 h 119"/>
                <a:gd name="T50" fmla="*/ 1 w 94"/>
                <a:gd name="T51" fmla="*/ 2 h 119"/>
                <a:gd name="T52" fmla="*/ 1 w 94"/>
                <a:gd name="T53" fmla="*/ 3 h 119"/>
                <a:gd name="T54" fmla="*/ 1 w 94"/>
                <a:gd name="T55" fmla="*/ 3 h 119"/>
                <a:gd name="T56" fmla="*/ 2 w 94"/>
                <a:gd name="T57" fmla="*/ 3 h 119"/>
                <a:gd name="T58" fmla="*/ 2 w 94"/>
                <a:gd name="T59" fmla="*/ 3 h 119"/>
                <a:gd name="T60" fmla="*/ 2 w 94"/>
                <a:gd name="T61" fmla="*/ 3 h 119"/>
                <a:gd name="T62" fmla="*/ 2 w 94"/>
                <a:gd name="T63" fmla="*/ 2 h 119"/>
                <a:gd name="T64" fmla="*/ 2 w 94"/>
                <a:gd name="T65" fmla="*/ 2 h 119"/>
                <a:gd name="T66" fmla="*/ 2 w 94"/>
                <a:gd name="T67" fmla="*/ 1 h 119"/>
                <a:gd name="T68" fmla="*/ 1 w 94"/>
                <a:gd name="T69" fmla="*/ 1 h 119"/>
                <a:gd name="T70" fmla="*/ 1 w 94"/>
                <a:gd name="T71" fmla="*/ 1 h 119"/>
                <a:gd name="T72" fmla="*/ 1 w 94"/>
                <a:gd name="T73" fmla="*/ 0 h 119"/>
                <a:gd name="T74" fmla="*/ 1 w 94"/>
                <a:gd name="T75" fmla="*/ 0 h 119"/>
                <a:gd name="T76" fmla="*/ 2 w 94"/>
                <a:gd name="T77" fmla="*/ 0 h 11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4" h="119">
                  <a:moveTo>
                    <a:pt x="48" y="0"/>
                  </a:moveTo>
                  <a:lnTo>
                    <a:pt x="60" y="0"/>
                  </a:lnTo>
                  <a:lnTo>
                    <a:pt x="63" y="2"/>
                  </a:lnTo>
                  <a:lnTo>
                    <a:pt x="68" y="2"/>
                  </a:lnTo>
                  <a:lnTo>
                    <a:pt x="77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85" y="37"/>
                  </a:lnTo>
                  <a:lnTo>
                    <a:pt x="82" y="37"/>
                  </a:lnTo>
                  <a:lnTo>
                    <a:pt x="82" y="23"/>
                  </a:lnTo>
                  <a:lnTo>
                    <a:pt x="80" y="19"/>
                  </a:lnTo>
                  <a:lnTo>
                    <a:pt x="71" y="9"/>
                  </a:lnTo>
                  <a:lnTo>
                    <a:pt x="66" y="6"/>
                  </a:lnTo>
                  <a:lnTo>
                    <a:pt x="62" y="6"/>
                  </a:lnTo>
                  <a:lnTo>
                    <a:pt x="55" y="5"/>
                  </a:lnTo>
                  <a:lnTo>
                    <a:pt x="46" y="8"/>
                  </a:lnTo>
                  <a:lnTo>
                    <a:pt x="42" y="11"/>
                  </a:lnTo>
                  <a:lnTo>
                    <a:pt x="38" y="14"/>
                  </a:lnTo>
                  <a:lnTo>
                    <a:pt x="35" y="23"/>
                  </a:lnTo>
                  <a:lnTo>
                    <a:pt x="37" y="29"/>
                  </a:lnTo>
                  <a:lnTo>
                    <a:pt x="40" y="34"/>
                  </a:lnTo>
                  <a:lnTo>
                    <a:pt x="42" y="37"/>
                  </a:lnTo>
                  <a:lnTo>
                    <a:pt x="52" y="48"/>
                  </a:lnTo>
                  <a:lnTo>
                    <a:pt x="55" y="52"/>
                  </a:lnTo>
                  <a:lnTo>
                    <a:pt x="71" y="68"/>
                  </a:lnTo>
                  <a:lnTo>
                    <a:pt x="74" y="72"/>
                  </a:lnTo>
                  <a:lnTo>
                    <a:pt x="75" y="76"/>
                  </a:lnTo>
                  <a:lnTo>
                    <a:pt x="77" y="82"/>
                  </a:lnTo>
                  <a:lnTo>
                    <a:pt x="77" y="92"/>
                  </a:lnTo>
                  <a:lnTo>
                    <a:pt x="75" y="97"/>
                  </a:lnTo>
                  <a:lnTo>
                    <a:pt x="72" y="103"/>
                  </a:lnTo>
                  <a:lnTo>
                    <a:pt x="69" y="108"/>
                  </a:lnTo>
                  <a:lnTo>
                    <a:pt x="65" y="111"/>
                  </a:lnTo>
                  <a:lnTo>
                    <a:pt x="60" y="115"/>
                  </a:lnTo>
                  <a:lnTo>
                    <a:pt x="54" y="119"/>
                  </a:lnTo>
                  <a:lnTo>
                    <a:pt x="29" y="119"/>
                  </a:lnTo>
                  <a:lnTo>
                    <a:pt x="26" y="117"/>
                  </a:lnTo>
                  <a:lnTo>
                    <a:pt x="22" y="115"/>
                  </a:lnTo>
                  <a:lnTo>
                    <a:pt x="15" y="114"/>
                  </a:lnTo>
                  <a:lnTo>
                    <a:pt x="14" y="112"/>
                  </a:lnTo>
                  <a:lnTo>
                    <a:pt x="12" y="112"/>
                  </a:lnTo>
                  <a:lnTo>
                    <a:pt x="11" y="111"/>
                  </a:lnTo>
                  <a:lnTo>
                    <a:pt x="8" y="112"/>
                  </a:lnTo>
                  <a:lnTo>
                    <a:pt x="6" y="114"/>
                  </a:lnTo>
                  <a:lnTo>
                    <a:pt x="3" y="119"/>
                  </a:lnTo>
                  <a:lnTo>
                    <a:pt x="0" y="119"/>
                  </a:lnTo>
                  <a:lnTo>
                    <a:pt x="9" y="76"/>
                  </a:lnTo>
                  <a:lnTo>
                    <a:pt x="12" y="76"/>
                  </a:lnTo>
                  <a:lnTo>
                    <a:pt x="12" y="92"/>
                  </a:lnTo>
                  <a:lnTo>
                    <a:pt x="14" y="99"/>
                  </a:lnTo>
                  <a:lnTo>
                    <a:pt x="20" y="108"/>
                  </a:lnTo>
                  <a:lnTo>
                    <a:pt x="25" y="111"/>
                  </a:lnTo>
                  <a:lnTo>
                    <a:pt x="28" y="114"/>
                  </a:lnTo>
                  <a:lnTo>
                    <a:pt x="34" y="115"/>
                  </a:lnTo>
                  <a:lnTo>
                    <a:pt x="40" y="115"/>
                  </a:lnTo>
                  <a:lnTo>
                    <a:pt x="52" y="112"/>
                  </a:lnTo>
                  <a:lnTo>
                    <a:pt x="60" y="105"/>
                  </a:lnTo>
                  <a:lnTo>
                    <a:pt x="62" y="100"/>
                  </a:lnTo>
                  <a:lnTo>
                    <a:pt x="63" y="97"/>
                  </a:lnTo>
                  <a:lnTo>
                    <a:pt x="63" y="88"/>
                  </a:lnTo>
                  <a:lnTo>
                    <a:pt x="60" y="82"/>
                  </a:lnTo>
                  <a:lnTo>
                    <a:pt x="55" y="76"/>
                  </a:lnTo>
                  <a:lnTo>
                    <a:pt x="49" y="66"/>
                  </a:lnTo>
                  <a:lnTo>
                    <a:pt x="38" y="56"/>
                  </a:lnTo>
                  <a:lnTo>
                    <a:pt x="29" y="49"/>
                  </a:lnTo>
                  <a:lnTo>
                    <a:pt x="26" y="46"/>
                  </a:lnTo>
                  <a:lnTo>
                    <a:pt x="25" y="43"/>
                  </a:lnTo>
                  <a:lnTo>
                    <a:pt x="22" y="34"/>
                  </a:lnTo>
                  <a:lnTo>
                    <a:pt x="22" y="29"/>
                  </a:lnTo>
                  <a:lnTo>
                    <a:pt x="23" y="22"/>
                  </a:lnTo>
                  <a:lnTo>
                    <a:pt x="26" y="16"/>
                  </a:lnTo>
                  <a:lnTo>
                    <a:pt x="31" y="9"/>
                  </a:lnTo>
                  <a:lnTo>
                    <a:pt x="35" y="5"/>
                  </a:lnTo>
                  <a:lnTo>
                    <a:pt x="42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785" name="Freeform 783"/>
            <p:cNvSpPr>
              <a:spLocks noEditPoints="1"/>
            </p:cNvSpPr>
            <p:nvPr/>
          </p:nvSpPr>
          <p:spPr bwMode="auto">
            <a:xfrm>
              <a:off x="3202" y="2783"/>
              <a:ext cx="46" cy="16"/>
            </a:xfrm>
            <a:custGeom>
              <a:avLst/>
              <a:gdLst>
                <a:gd name="T0" fmla="*/ 0 w 90"/>
                <a:gd name="T1" fmla="*/ 1 h 32"/>
                <a:gd name="T2" fmla="*/ 3 w 90"/>
                <a:gd name="T3" fmla="*/ 1 h 32"/>
                <a:gd name="T4" fmla="*/ 3 w 90"/>
                <a:gd name="T5" fmla="*/ 1 h 32"/>
                <a:gd name="T6" fmla="*/ 0 w 90"/>
                <a:gd name="T7" fmla="*/ 1 h 32"/>
                <a:gd name="T8" fmla="*/ 0 w 90"/>
                <a:gd name="T9" fmla="*/ 1 h 32"/>
                <a:gd name="T10" fmla="*/ 0 w 90"/>
                <a:gd name="T11" fmla="*/ 0 h 32"/>
                <a:gd name="T12" fmla="*/ 3 w 90"/>
                <a:gd name="T13" fmla="*/ 0 h 32"/>
                <a:gd name="T14" fmla="*/ 3 w 90"/>
                <a:gd name="T15" fmla="*/ 1 h 32"/>
                <a:gd name="T16" fmla="*/ 0 w 90"/>
                <a:gd name="T17" fmla="*/ 1 h 32"/>
                <a:gd name="T18" fmla="*/ 0 w 90"/>
                <a:gd name="T19" fmla="*/ 0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32">
                  <a:moveTo>
                    <a:pt x="0" y="27"/>
                  </a:moveTo>
                  <a:lnTo>
                    <a:pt x="90" y="27"/>
                  </a:lnTo>
                  <a:lnTo>
                    <a:pt x="90" y="32"/>
                  </a:lnTo>
                  <a:lnTo>
                    <a:pt x="0" y="32"/>
                  </a:lnTo>
                  <a:lnTo>
                    <a:pt x="0" y="27"/>
                  </a:lnTo>
                  <a:close/>
                  <a:moveTo>
                    <a:pt x="0" y="0"/>
                  </a:moveTo>
                  <a:lnTo>
                    <a:pt x="90" y="0"/>
                  </a:lnTo>
                  <a:lnTo>
                    <a:pt x="90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786" name="Freeform 784"/>
            <p:cNvSpPr>
              <a:spLocks/>
            </p:cNvSpPr>
            <p:nvPr/>
          </p:nvSpPr>
          <p:spPr bwMode="auto">
            <a:xfrm>
              <a:off x="3255" y="2781"/>
              <a:ext cx="40" cy="39"/>
            </a:xfrm>
            <a:custGeom>
              <a:avLst/>
              <a:gdLst>
                <a:gd name="T0" fmla="*/ 1 w 80"/>
                <a:gd name="T1" fmla="*/ 0 h 79"/>
                <a:gd name="T2" fmla="*/ 2 w 80"/>
                <a:gd name="T3" fmla="*/ 0 h 79"/>
                <a:gd name="T4" fmla="*/ 1 w 80"/>
                <a:gd name="T5" fmla="*/ 0 h 79"/>
                <a:gd name="T6" fmla="*/ 1 w 80"/>
                <a:gd name="T7" fmla="*/ 2 h 79"/>
                <a:gd name="T8" fmla="*/ 1 w 80"/>
                <a:gd name="T9" fmla="*/ 2 h 79"/>
                <a:gd name="T10" fmla="*/ 2 w 80"/>
                <a:gd name="T11" fmla="*/ 2 h 79"/>
                <a:gd name="T12" fmla="*/ 2 w 80"/>
                <a:gd name="T13" fmla="*/ 1 h 79"/>
                <a:gd name="T14" fmla="*/ 2 w 80"/>
                <a:gd name="T15" fmla="*/ 1 h 79"/>
                <a:gd name="T16" fmla="*/ 3 w 80"/>
                <a:gd name="T17" fmla="*/ 0 h 79"/>
                <a:gd name="T18" fmla="*/ 3 w 80"/>
                <a:gd name="T19" fmla="*/ 0 h 79"/>
                <a:gd name="T20" fmla="*/ 2 w 80"/>
                <a:gd name="T21" fmla="*/ 1 h 79"/>
                <a:gd name="T22" fmla="*/ 2 w 80"/>
                <a:gd name="T23" fmla="*/ 2 h 79"/>
                <a:gd name="T24" fmla="*/ 3 w 80"/>
                <a:gd name="T25" fmla="*/ 2 h 79"/>
                <a:gd name="T26" fmla="*/ 3 w 80"/>
                <a:gd name="T27" fmla="*/ 1 h 79"/>
                <a:gd name="T28" fmla="*/ 3 w 80"/>
                <a:gd name="T29" fmla="*/ 2 h 79"/>
                <a:gd name="T30" fmla="*/ 3 w 80"/>
                <a:gd name="T31" fmla="*/ 2 h 79"/>
                <a:gd name="T32" fmla="*/ 2 w 80"/>
                <a:gd name="T33" fmla="*/ 2 h 79"/>
                <a:gd name="T34" fmla="*/ 2 w 80"/>
                <a:gd name="T35" fmla="*/ 2 h 79"/>
                <a:gd name="T36" fmla="*/ 2 w 80"/>
                <a:gd name="T37" fmla="*/ 2 h 79"/>
                <a:gd name="T38" fmla="*/ 2 w 80"/>
                <a:gd name="T39" fmla="*/ 2 h 79"/>
                <a:gd name="T40" fmla="*/ 2 w 80"/>
                <a:gd name="T41" fmla="*/ 1 h 79"/>
                <a:gd name="T42" fmla="*/ 2 w 80"/>
                <a:gd name="T43" fmla="*/ 2 h 79"/>
                <a:gd name="T44" fmla="*/ 1 w 80"/>
                <a:gd name="T45" fmla="*/ 2 h 79"/>
                <a:gd name="T46" fmla="*/ 1 w 80"/>
                <a:gd name="T47" fmla="*/ 2 h 79"/>
                <a:gd name="T48" fmla="*/ 1 w 80"/>
                <a:gd name="T49" fmla="*/ 2 h 79"/>
                <a:gd name="T50" fmla="*/ 1 w 80"/>
                <a:gd name="T51" fmla="*/ 2 h 79"/>
                <a:gd name="T52" fmla="*/ 1 w 80"/>
                <a:gd name="T53" fmla="*/ 1 h 79"/>
                <a:gd name="T54" fmla="*/ 1 w 80"/>
                <a:gd name="T55" fmla="*/ 0 h 79"/>
                <a:gd name="T56" fmla="*/ 1 w 80"/>
                <a:gd name="T57" fmla="*/ 0 h 79"/>
                <a:gd name="T58" fmla="*/ 1 w 80"/>
                <a:gd name="T59" fmla="*/ 0 h 79"/>
                <a:gd name="T60" fmla="*/ 1 w 80"/>
                <a:gd name="T61" fmla="*/ 0 h 79"/>
                <a:gd name="T62" fmla="*/ 1 w 80"/>
                <a:gd name="T63" fmla="*/ 0 h 79"/>
                <a:gd name="T64" fmla="*/ 0 w 80"/>
                <a:gd name="T65" fmla="*/ 0 h 79"/>
                <a:gd name="T66" fmla="*/ 1 w 80"/>
                <a:gd name="T67" fmla="*/ 0 h 79"/>
                <a:gd name="T68" fmla="*/ 1 w 80"/>
                <a:gd name="T69" fmla="*/ 0 h 7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0" h="79">
                  <a:moveTo>
                    <a:pt x="22" y="0"/>
                  </a:moveTo>
                  <a:lnTo>
                    <a:pt x="30" y="0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4" y="12"/>
                  </a:lnTo>
                  <a:lnTo>
                    <a:pt x="31" y="25"/>
                  </a:lnTo>
                  <a:lnTo>
                    <a:pt x="19" y="62"/>
                  </a:lnTo>
                  <a:lnTo>
                    <a:pt x="19" y="68"/>
                  </a:lnTo>
                  <a:lnTo>
                    <a:pt x="20" y="68"/>
                  </a:lnTo>
                  <a:lnTo>
                    <a:pt x="20" y="69"/>
                  </a:lnTo>
                  <a:lnTo>
                    <a:pt x="23" y="69"/>
                  </a:lnTo>
                  <a:lnTo>
                    <a:pt x="33" y="65"/>
                  </a:lnTo>
                  <a:lnTo>
                    <a:pt x="34" y="62"/>
                  </a:lnTo>
                  <a:lnTo>
                    <a:pt x="42" y="54"/>
                  </a:lnTo>
                  <a:lnTo>
                    <a:pt x="51" y="42"/>
                  </a:lnTo>
                  <a:lnTo>
                    <a:pt x="54" y="36"/>
                  </a:lnTo>
                  <a:lnTo>
                    <a:pt x="60" y="25"/>
                  </a:lnTo>
                  <a:lnTo>
                    <a:pt x="65" y="11"/>
                  </a:lnTo>
                  <a:lnTo>
                    <a:pt x="67" y="2"/>
                  </a:lnTo>
                  <a:lnTo>
                    <a:pt x="80" y="2"/>
                  </a:lnTo>
                  <a:lnTo>
                    <a:pt x="65" y="54"/>
                  </a:lnTo>
                  <a:lnTo>
                    <a:pt x="63" y="59"/>
                  </a:lnTo>
                  <a:lnTo>
                    <a:pt x="63" y="63"/>
                  </a:lnTo>
                  <a:lnTo>
                    <a:pt x="62" y="66"/>
                  </a:lnTo>
                  <a:lnTo>
                    <a:pt x="62" y="69"/>
                  </a:lnTo>
                  <a:lnTo>
                    <a:pt x="65" y="69"/>
                  </a:lnTo>
                  <a:lnTo>
                    <a:pt x="71" y="63"/>
                  </a:lnTo>
                  <a:lnTo>
                    <a:pt x="74" y="59"/>
                  </a:lnTo>
                  <a:lnTo>
                    <a:pt x="76" y="60"/>
                  </a:lnTo>
                  <a:lnTo>
                    <a:pt x="73" y="66"/>
                  </a:lnTo>
                  <a:lnTo>
                    <a:pt x="70" y="69"/>
                  </a:lnTo>
                  <a:lnTo>
                    <a:pt x="67" y="74"/>
                  </a:lnTo>
                  <a:lnTo>
                    <a:pt x="60" y="77"/>
                  </a:lnTo>
                  <a:lnTo>
                    <a:pt x="59" y="79"/>
                  </a:lnTo>
                  <a:lnTo>
                    <a:pt x="51" y="79"/>
                  </a:lnTo>
                  <a:lnTo>
                    <a:pt x="50" y="77"/>
                  </a:lnTo>
                  <a:lnTo>
                    <a:pt x="47" y="71"/>
                  </a:lnTo>
                  <a:lnTo>
                    <a:pt x="48" y="69"/>
                  </a:lnTo>
                  <a:lnTo>
                    <a:pt x="48" y="68"/>
                  </a:lnTo>
                  <a:lnTo>
                    <a:pt x="50" y="65"/>
                  </a:lnTo>
                  <a:lnTo>
                    <a:pt x="53" y="55"/>
                  </a:lnTo>
                  <a:lnTo>
                    <a:pt x="56" y="39"/>
                  </a:lnTo>
                  <a:lnTo>
                    <a:pt x="43" y="57"/>
                  </a:lnTo>
                  <a:lnTo>
                    <a:pt x="33" y="69"/>
                  </a:lnTo>
                  <a:lnTo>
                    <a:pt x="27" y="74"/>
                  </a:lnTo>
                  <a:lnTo>
                    <a:pt x="20" y="77"/>
                  </a:lnTo>
                  <a:lnTo>
                    <a:pt x="14" y="79"/>
                  </a:lnTo>
                  <a:lnTo>
                    <a:pt x="11" y="79"/>
                  </a:lnTo>
                  <a:lnTo>
                    <a:pt x="8" y="77"/>
                  </a:lnTo>
                  <a:lnTo>
                    <a:pt x="6" y="75"/>
                  </a:lnTo>
                  <a:lnTo>
                    <a:pt x="3" y="69"/>
                  </a:lnTo>
                  <a:lnTo>
                    <a:pt x="3" y="66"/>
                  </a:lnTo>
                  <a:lnTo>
                    <a:pt x="6" y="57"/>
                  </a:lnTo>
                  <a:lnTo>
                    <a:pt x="10" y="49"/>
                  </a:lnTo>
                  <a:lnTo>
                    <a:pt x="19" y="23"/>
                  </a:lnTo>
                  <a:lnTo>
                    <a:pt x="19" y="19"/>
                  </a:lnTo>
                  <a:lnTo>
                    <a:pt x="20" y="16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5" y="11"/>
                  </a:lnTo>
                  <a:lnTo>
                    <a:pt x="11" y="6"/>
                  </a:lnTo>
                  <a:lnTo>
                    <a:pt x="17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787" name="Freeform 785"/>
            <p:cNvSpPr>
              <a:spLocks/>
            </p:cNvSpPr>
            <p:nvPr/>
          </p:nvSpPr>
          <p:spPr bwMode="auto">
            <a:xfrm>
              <a:off x="3323" y="2760"/>
              <a:ext cx="32" cy="77"/>
            </a:xfrm>
            <a:custGeom>
              <a:avLst/>
              <a:gdLst>
                <a:gd name="T0" fmla="*/ 2 w 63"/>
                <a:gd name="T1" fmla="*/ 0 h 153"/>
                <a:gd name="T2" fmla="*/ 2 w 63"/>
                <a:gd name="T3" fmla="*/ 1 h 153"/>
                <a:gd name="T4" fmla="*/ 2 w 63"/>
                <a:gd name="T5" fmla="*/ 1 h 153"/>
                <a:gd name="T6" fmla="*/ 2 w 63"/>
                <a:gd name="T7" fmla="*/ 1 h 153"/>
                <a:gd name="T8" fmla="*/ 1 w 63"/>
                <a:gd name="T9" fmla="*/ 2 h 153"/>
                <a:gd name="T10" fmla="*/ 1 w 63"/>
                <a:gd name="T11" fmla="*/ 3 h 153"/>
                <a:gd name="T12" fmla="*/ 1 w 63"/>
                <a:gd name="T13" fmla="*/ 3 h 153"/>
                <a:gd name="T14" fmla="*/ 1 w 63"/>
                <a:gd name="T15" fmla="*/ 4 h 153"/>
                <a:gd name="T16" fmla="*/ 1 w 63"/>
                <a:gd name="T17" fmla="*/ 5 h 153"/>
                <a:gd name="T18" fmla="*/ 1 w 63"/>
                <a:gd name="T19" fmla="*/ 5 h 153"/>
                <a:gd name="T20" fmla="*/ 1 w 63"/>
                <a:gd name="T21" fmla="*/ 5 h 153"/>
                <a:gd name="T22" fmla="*/ 1 w 63"/>
                <a:gd name="T23" fmla="*/ 5 h 153"/>
                <a:gd name="T24" fmla="*/ 1 w 63"/>
                <a:gd name="T25" fmla="*/ 4 h 153"/>
                <a:gd name="T26" fmla="*/ 0 w 63"/>
                <a:gd name="T27" fmla="*/ 4 h 153"/>
                <a:gd name="T28" fmla="*/ 1 w 63"/>
                <a:gd name="T29" fmla="*/ 3 h 153"/>
                <a:gd name="T30" fmla="*/ 1 w 63"/>
                <a:gd name="T31" fmla="*/ 2 h 153"/>
                <a:gd name="T32" fmla="*/ 2 w 63"/>
                <a:gd name="T33" fmla="*/ 1 h 153"/>
                <a:gd name="T34" fmla="*/ 2 w 63"/>
                <a:gd name="T35" fmla="*/ 0 h 15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3" h="153">
                  <a:moveTo>
                    <a:pt x="62" y="0"/>
                  </a:moveTo>
                  <a:lnTo>
                    <a:pt x="63" y="3"/>
                  </a:lnTo>
                  <a:lnTo>
                    <a:pt x="50" y="15"/>
                  </a:lnTo>
                  <a:lnTo>
                    <a:pt x="39" y="27"/>
                  </a:lnTo>
                  <a:lnTo>
                    <a:pt x="28" y="46"/>
                  </a:lnTo>
                  <a:lnTo>
                    <a:pt x="19" y="69"/>
                  </a:lnTo>
                  <a:lnTo>
                    <a:pt x="13" y="93"/>
                  </a:lnTo>
                  <a:lnTo>
                    <a:pt x="11" y="116"/>
                  </a:lnTo>
                  <a:lnTo>
                    <a:pt x="13" y="133"/>
                  </a:lnTo>
                  <a:lnTo>
                    <a:pt x="19" y="152"/>
                  </a:lnTo>
                  <a:lnTo>
                    <a:pt x="17" y="153"/>
                  </a:lnTo>
                  <a:lnTo>
                    <a:pt x="10" y="136"/>
                  </a:lnTo>
                  <a:lnTo>
                    <a:pt x="3" y="120"/>
                  </a:lnTo>
                  <a:lnTo>
                    <a:pt x="0" y="98"/>
                  </a:lnTo>
                  <a:lnTo>
                    <a:pt x="3" y="72"/>
                  </a:lnTo>
                  <a:lnTo>
                    <a:pt x="13" y="49"/>
                  </a:lnTo>
                  <a:lnTo>
                    <a:pt x="33" y="24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788" name="Freeform 786"/>
            <p:cNvSpPr>
              <a:spLocks/>
            </p:cNvSpPr>
            <p:nvPr/>
          </p:nvSpPr>
          <p:spPr bwMode="auto">
            <a:xfrm>
              <a:off x="3349" y="2770"/>
              <a:ext cx="23" cy="50"/>
            </a:xfrm>
            <a:custGeom>
              <a:avLst/>
              <a:gdLst>
                <a:gd name="T0" fmla="*/ 2 w 46"/>
                <a:gd name="T1" fmla="*/ 0 h 100"/>
                <a:gd name="T2" fmla="*/ 2 w 46"/>
                <a:gd name="T3" fmla="*/ 0 h 100"/>
                <a:gd name="T4" fmla="*/ 1 w 46"/>
                <a:gd name="T5" fmla="*/ 1 h 100"/>
                <a:gd name="T6" fmla="*/ 2 w 46"/>
                <a:gd name="T7" fmla="*/ 1 h 100"/>
                <a:gd name="T8" fmla="*/ 2 w 46"/>
                <a:gd name="T9" fmla="*/ 1 h 100"/>
                <a:gd name="T10" fmla="*/ 1 w 46"/>
                <a:gd name="T11" fmla="*/ 1 h 100"/>
                <a:gd name="T12" fmla="*/ 1 w 46"/>
                <a:gd name="T13" fmla="*/ 3 h 100"/>
                <a:gd name="T14" fmla="*/ 1 w 46"/>
                <a:gd name="T15" fmla="*/ 3 h 100"/>
                <a:gd name="T16" fmla="*/ 1 w 46"/>
                <a:gd name="T17" fmla="*/ 3 h 100"/>
                <a:gd name="T18" fmla="*/ 1 w 46"/>
                <a:gd name="T19" fmla="*/ 3 h 100"/>
                <a:gd name="T20" fmla="*/ 1 w 46"/>
                <a:gd name="T21" fmla="*/ 3 h 100"/>
                <a:gd name="T22" fmla="*/ 1 w 46"/>
                <a:gd name="T23" fmla="*/ 3 h 100"/>
                <a:gd name="T24" fmla="*/ 1 w 46"/>
                <a:gd name="T25" fmla="*/ 3 h 100"/>
                <a:gd name="T26" fmla="*/ 1 w 46"/>
                <a:gd name="T27" fmla="*/ 3 h 100"/>
                <a:gd name="T28" fmla="*/ 1 w 46"/>
                <a:gd name="T29" fmla="*/ 3 h 100"/>
                <a:gd name="T30" fmla="*/ 1 w 46"/>
                <a:gd name="T31" fmla="*/ 3 h 100"/>
                <a:gd name="T32" fmla="*/ 1 w 46"/>
                <a:gd name="T33" fmla="*/ 3 h 100"/>
                <a:gd name="T34" fmla="*/ 1 w 46"/>
                <a:gd name="T35" fmla="*/ 3 h 100"/>
                <a:gd name="T36" fmla="*/ 1 w 46"/>
                <a:gd name="T37" fmla="*/ 3 h 100"/>
                <a:gd name="T38" fmla="*/ 1 w 46"/>
                <a:gd name="T39" fmla="*/ 3 h 100"/>
                <a:gd name="T40" fmla="*/ 1 w 46"/>
                <a:gd name="T41" fmla="*/ 3 h 100"/>
                <a:gd name="T42" fmla="*/ 1 w 46"/>
                <a:gd name="T43" fmla="*/ 4 h 100"/>
                <a:gd name="T44" fmla="*/ 1 w 46"/>
                <a:gd name="T45" fmla="*/ 4 h 100"/>
                <a:gd name="T46" fmla="*/ 1 w 46"/>
                <a:gd name="T47" fmla="*/ 4 h 100"/>
                <a:gd name="T48" fmla="*/ 0 w 46"/>
                <a:gd name="T49" fmla="*/ 3 h 100"/>
                <a:gd name="T50" fmla="*/ 0 w 46"/>
                <a:gd name="T51" fmla="*/ 3 h 100"/>
                <a:gd name="T52" fmla="*/ 1 w 46"/>
                <a:gd name="T53" fmla="*/ 3 h 100"/>
                <a:gd name="T54" fmla="*/ 1 w 46"/>
                <a:gd name="T55" fmla="*/ 1 h 100"/>
                <a:gd name="T56" fmla="*/ 1 w 46"/>
                <a:gd name="T57" fmla="*/ 1 h 100"/>
                <a:gd name="T58" fmla="*/ 1 w 46"/>
                <a:gd name="T59" fmla="*/ 1 h 100"/>
                <a:gd name="T60" fmla="*/ 1 w 46"/>
                <a:gd name="T61" fmla="*/ 1 h 100"/>
                <a:gd name="T62" fmla="*/ 1 w 46"/>
                <a:gd name="T63" fmla="*/ 1 h 100"/>
                <a:gd name="T64" fmla="*/ 1 w 46"/>
                <a:gd name="T65" fmla="*/ 1 h 100"/>
                <a:gd name="T66" fmla="*/ 1 w 46"/>
                <a:gd name="T67" fmla="*/ 1 h 100"/>
                <a:gd name="T68" fmla="*/ 2 w 46"/>
                <a:gd name="T69" fmla="*/ 0 h 1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6" h="100">
                  <a:moveTo>
                    <a:pt x="34" y="0"/>
                  </a:moveTo>
                  <a:lnTo>
                    <a:pt x="40" y="0"/>
                  </a:lnTo>
                  <a:lnTo>
                    <a:pt x="32" y="23"/>
                  </a:lnTo>
                  <a:lnTo>
                    <a:pt x="46" y="23"/>
                  </a:lnTo>
                  <a:lnTo>
                    <a:pt x="46" y="26"/>
                  </a:lnTo>
                  <a:lnTo>
                    <a:pt x="31" y="26"/>
                  </a:lnTo>
                  <a:lnTo>
                    <a:pt x="16" y="78"/>
                  </a:lnTo>
                  <a:lnTo>
                    <a:pt x="16" y="83"/>
                  </a:lnTo>
                  <a:lnTo>
                    <a:pt x="14" y="86"/>
                  </a:lnTo>
                  <a:lnTo>
                    <a:pt x="14" y="92"/>
                  </a:lnTo>
                  <a:lnTo>
                    <a:pt x="17" y="92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3" y="87"/>
                  </a:lnTo>
                  <a:lnTo>
                    <a:pt x="25" y="84"/>
                  </a:lnTo>
                  <a:lnTo>
                    <a:pt x="29" y="80"/>
                  </a:lnTo>
                  <a:lnTo>
                    <a:pt x="31" y="81"/>
                  </a:lnTo>
                  <a:lnTo>
                    <a:pt x="26" y="87"/>
                  </a:lnTo>
                  <a:lnTo>
                    <a:pt x="23" y="90"/>
                  </a:lnTo>
                  <a:lnTo>
                    <a:pt x="20" y="95"/>
                  </a:lnTo>
                  <a:lnTo>
                    <a:pt x="16" y="96"/>
                  </a:lnTo>
                  <a:lnTo>
                    <a:pt x="12" y="100"/>
                  </a:lnTo>
                  <a:lnTo>
                    <a:pt x="5" y="100"/>
                  </a:lnTo>
                  <a:lnTo>
                    <a:pt x="2" y="98"/>
                  </a:lnTo>
                  <a:lnTo>
                    <a:pt x="0" y="95"/>
                  </a:lnTo>
                  <a:lnTo>
                    <a:pt x="0" y="89"/>
                  </a:lnTo>
                  <a:lnTo>
                    <a:pt x="3" y="76"/>
                  </a:lnTo>
                  <a:lnTo>
                    <a:pt x="19" y="26"/>
                  </a:lnTo>
                  <a:lnTo>
                    <a:pt x="3" y="26"/>
                  </a:lnTo>
                  <a:lnTo>
                    <a:pt x="5" y="24"/>
                  </a:lnTo>
                  <a:lnTo>
                    <a:pt x="14" y="21"/>
                  </a:lnTo>
                  <a:lnTo>
                    <a:pt x="22" y="17"/>
                  </a:lnTo>
                  <a:lnTo>
                    <a:pt x="28" y="10"/>
                  </a:lnTo>
                  <a:lnTo>
                    <a:pt x="31" y="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789" name="Freeform 787"/>
            <p:cNvSpPr>
              <a:spLocks/>
            </p:cNvSpPr>
            <p:nvPr/>
          </p:nvSpPr>
          <p:spPr bwMode="auto">
            <a:xfrm>
              <a:off x="3361" y="2760"/>
              <a:ext cx="31" cy="77"/>
            </a:xfrm>
            <a:custGeom>
              <a:avLst/>
              <a:gdLst>
                <a:gd name="T0" fmla="*/ 1 w 63"/>
                <a:gd name="T1" fmla="*/ 0 h 153"/>
                <a:gd name="T2" fmla="*/ 1 w 63"/>
                <a:gd name="T3" fmla="*/ 1 h 153"/>
                <a:gd name="T4" fmla="*/ 1 w 63"/>
                <a:gd name="T5" fmla="*/ 1 h 153"/>
                <a:gd name="T6" fmla="*/ 1 w 63"/>
                <a:gd name="T7" fmla="*/ 2 h 153"/>
                <a:gd name="T8" fmla="*/ 1 w 63"/>
                <a:gd name="T9" fmla="*/ 2 h 153"/>
                <a:gd name="T10" fmla="*/ 1 w 63"/>
                <a:gd name="T11" fmla="*/ 3 h 153"/>
                <a:gd name="T12" fmla="*/ 1 w 63"/>
                <a:gd name="T13" fmla="*/ 4 h 153"/>
                <a:gd name="T14" fmla="*/ 0 w 63"/>
                <a:gd name="T15" fmla="*/ 5 h 153"/>
                <a:gd name="T16" fmla="*/ 0 w 63"/>
                <a:gd name="T17" fmla="*/ 5 h 153"/>
                <a:gd name="T18" fmla="*/ 0 w 63"/>
                <a:gd name="T19" fmla="*/ 5 h 153"/>
                <a:gd name="T20" fmla="*/ 0 w 63"/>
                <a:gd name="T21" fmla="*/ 5 h 153"/>
                <a:gd name="T22" fmla="*/ 0 w 63"/>
                <a:gd name="T23" fmla="*/ 4 h 153"/>
                <a:gd name="T24" fmla="*/ 1 w 63"/>
                <a:gd name="T25" fmla="*/ 4 h 153"/>
                <a:gd name="T26" fmla="*/ 1 w 63"/>
                <a:gd name="T27" fmla="*/ 3 h 153"/>
                <a:gd name="T28" fmla="*/ 1 w 63"/>
                <a:gd name="T29" fmla="*/ 2 h 153"/>
                <a:gd name="T30" fmla="*/ 1 w 63"/>
                <a:gd name="T31" fmla="*/ 2 h 153"/>
                <a:gd name="T32" fmla="*/ 1 w 63"/>
                <a:gd name="T33" fmla="*/ 1 h 153"/>
                <a:gd name="T34" fmla="*/ 1 w 63"/>
                <a:gd name="T35" fmla="*/ 1 h 153"/>
                <a:gd name="T36" fmla="*/ 1 w 63"/>
                <a:gd name="T37" fmla="*/ 0 h 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153">
                  <a:moveTo>
                    <a:pt x="47" y="0"/>
                  </a:moveTo>
                  <a:lnTo>
                    <a:pt x="55" y="17"/>
                  </a:lnTo>
                  <a:lnTo>
                    <a:pt x="60" y="32"/>
                  </a:lnTo>
                  <a:lnTo>
                    <a:pt x="63" y="44"/>
                  </a:lnTo>
                  <a:lnTo>
                    <a:pt x="63" y="55"/>
                  </a:lnTo>
                  <a:lnTo>
                    <a:pt x="60" y="81"/>
                  </a:lnTo>
                  <a:lnTo>
                    <a:pt x="51" y="104"/>
                  </a:lnTo>
                  <a:lnTo>
                    <a:pt x="31" y="130"/>
                  </a:lnTo>
                  <a:lnTo>
                    <a:pt x="1" y="153"/>
                  </a:lnTo>
                  <a:lnTo>
                    <a:pt x="0" y="152"/>
                  </a:lnTo>
                  <a:lnTo>
                    <a:pt x="14" y="140"/>
                  </a:lnTo>
                  <a:lnTo>
                    <a:pt x="26" y="126"/>
                  </a:lnTo>
                  <a:lnTo>
                    <a:pt x="37" y="107"/>
                  </a:lnTo>
                  <a:lnTo>
                    <a:pt x="46" y="84"/>
                  </a:lnTo>
                  <a:lnTo>
                    <a:pt x="51" y="60"/>
                  </a:lnTo>
                  <a:lnTo>
                    <a:pt x="52" y="37"/>
                  </a:lnTo>
                  <a:lnTo>
                    <a:pt x="51" y="20"/>
                  </a:lnTo>
                  <a:lnTo>
                    <a:pt x="46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790" name="Freeform 788"/>
            <p:cNvSpPr>
              <a:spLocks/>
            </p:cNvSpPr>
            <p:nvPr/>
          </p:nvSpPr>
          <p:spPr bwMode="auto">
            <a:xfrm>
              <a:off x="3288" y="2818"/>
              <a:ext cx="32" cy="32"/>
            </a:xfrm>
            <a:custGeom>
              <a:avLst/>
              <a:gdLst>
                <a:gd name="T0" fmla="*/ 1 w 63"/>
                <a:gd name="T1" fmla="*/ 0 h 63"/>
                <a:gd name="T2" fmla="*/ 1 w 63"/>
                <a:gd name="T3" fmla="*/ 1 h 63"/>
                <a:gd name="T4" fmla="*/ 1 w 63"/>
                <a:gd name="T5" fmla="*/ 1 h 63"/>
                <a:gd name="T6" fmla="*/ 1 w 63"/>
                <a:gd name="T7" fmla="*/ 1 h 63"/>
                <a:gd name="T8" fmla="*/ 2 w 63"/>
                <a:gd name="T9" fmla="*/ 1 h 63"/>
                <a:gd name="T10" fmla="*/ 2 w 63"/>
                <a:gd name="T11" fmla="*/ 1 h 63"/>
                <a:gd name="T12" fmla="*/ 2 w 63"/>
                <a:gd name="T13" fmla="*/ 1 h 63"/>
                <a:gd name="T14" fmla="*/ 2 w 63"/>
                <a:gd name="T15" fmla="*/ 0 h 63"/>
                <a:gd name="T16" fmla="*/ 2 w 63"/>
                <a:gd name="T17" fmla="*/ 0 h 63"/>
                <a:gd name="T18" fmla="*/ 2 w 63"/>
                <a:gd name="T19" fmla="*/ 1 h 63"/>
                <a:gd name="T20" fmla="*/ 2 w 63"/>
                <a:gd name="T21" fmla="*/ 1 h 63"/>
                <a:gd name="T22" fmla="*/ 2 w 63"/>
                <a:gd name="T23" fmla="*/ 1 h 63"/>
                <a:gd name="T24" fmla="*/ 2 w 63"/>
                <a:gd name="T25" fmla="*/ 2 h 63"/>
                <a:gd name="T26" fmla="*/ 2 w 63"/>
                <a:gd name="T27" fmla="*/ 2 h 63"/>
                <a:gd name="T28" fmla="*/ 2 w 63"/>
                <a:gd name="T29" fmla="*/ 2 h 63"/>
                <a:gd name="T30" fmla="*/ 2 w 63"/>
                <a:gd name="T31" fmla="*/ 2 h 63"/>
                <a:gd name="T32" fmla="*/ 2 w 63"/>
                <a:gd name="T33" fmla="*/ 2 h 63"/>
                <a:gd name="T34" fmla="*/ 2 w 63"/>
                <a:gd name="T35" fmla="*/ 2 h 63"/>
                <a:gd name="T36" fmla="*/ 2 w 63"/>
                <a:gd name="T37" fmla="*/ 2 h 63"/>
                <a:gd name="T38" fmla="*/ 2 w 63"/>
                <a:gd name="T39" fmla="*/ 2 h 63"/>
                <a:gd name="T40" fmla="*/ 2 w 63"/>
                <a:gd name="T41" fmla="*/ 2 h 63"/>
                <a:gd name="T42" fmla="*/ 2 w 63"/>
                <a:gd name="T43" fmla="*/ 2 h 63"/>
                <a:gd name="T44" fmla="*/ 2 w 63"/>
                <a:gd name="T45" fmla="*/ 2 h 63"/>
                <a:gd name="T46" fmla="*/ 2 w 63"/>
                <a:gd name="T47" fmla="*/ 2 h 63"/>
                <a:gd name="T48" fmla="*/ 2 w 63"/>
                <a:gd name="T49" fmla="*/ 2 h 63"/>
                <a:gd name="T50" fmla="*/ 2 w 63"/>
                <a:gd name="T51" fmla="*/ 2 h 63"/>
                <a:gd name="T52" fmla="*/ 2 w 63"/>
                <a:gd name="T53" fmla="*/ 2 h 63"/>
                <a:gd name="T54" fmla="*/ 2 w 63"/>
                <a:gd name="T55" fmla="*/ 2 h 63"/>
                <a:gd name="T56" fmla="*/ 2 w 63"/>
                <a:gd name="T57" fmla="*/ 2 h 63"/>
                <a:gd name="T58" fmla="*/ 2 w 63"/>
                <a:gd name="T59" fmla="*/ 1 h 63"/>
                <a:gd name="T60" fmla="*/ 2 w 63"/>
                <a:gd name="T61" fmla="*/ 1 h 63"/>
                <a:gd name="T62" fmla="*/ 2 w 63"/>
                <a:gd name="T63" fmla="*/ 1 h 63"/>
                <a:gd name="T64" fmla="*/ 2 w 63"/>
                <a:gd name="T65" fmla="*/ 1 h 63"/>
                <a:gd name="T66" fmla="*/ 2 w 63"/>
                <a:gd name="T67" fmla="*/ 1 h 63"/>
                <a:gd name="T68" fmla="*/ 2 w 63"/>
                <a:gd name="T69" fmla="*/ 1 h 63"/>
                <a:gd name="T70" fmla="*/ 2 w 63"/>
                <a:gd name="T71" fmla="*/ 1 h 63"/>
                <a:gd name="T72" fmla="*/ 2 w 63"/>
                <a:gd name="T73" fmla="*/ 1 h 63"/>
                <a:gd name="T74" fmla="*/ 2 w 63"/>
                <a:gd name="T75" fmla="*/ 1 h 63"/>
                <a:gd name="T76" fmla="*/ 2 w 63"/>
                <a:gd name="T77" fmla="*/ 1 h 63"/>
                <a:gd name="T78" fmla="*/ 2 w 63"/>
                <a:gd name="T79" fmla="*/ 1 h 63"/>
                <a:gd name="T80" fmla="*/ 2 w 63"/>
                <a:gd name="T81" fmla="*/ 1 h 63"/>
                <a:gd name="T82" fmla="*/ 1 w 63"/>
                <a:gd name="T83" fmla="*/ 1 h 63"/>
                <a:gd name="T84" fmla="*/ 1 w 63"/>
                <a:gd name="T85" fmla="*/ 1 h 63"/>
                <a:gd name="T86" fmla="*/ 1 w 63"/>
                <a:gd name="T87" fmla="*/ 2 h 63"/>
                <a:gd name="T88" fmla="*/ 1 w 63"/>
                <a:gd name="T89" fmla="*/ 2 h 63"/>
                <a:gd name="T90" fmla="*/ 1 w 63"/>
                <a:gd name="T91" fmla="*/ 2 h 63"/>
                <a:gd name="T92" fmla="*/ 1 w 63"/>
                <a:gd name="T93" fmla="*/ 2 h 63"/>
                <a:gd name="T94" fmla="*/ 1 w 63"/>
                <a:gd name="T95" fmla="*/ 2 h 63"/>
                <a:gd name="T96" fmla="*/ 0 w 63"/>
                <a:gd name="T97" fmla="*/ 2 h 63"/>
                <a:gd name="T98" fmla="*/ 1 w 63"/>
                <a:gd name="T99" fmla="*/ 1 h 63"/>
                <a:gd name="T100" fmla="*/ 1 w 63"/>
                <a:gd name="T101" fmla="*/ 1 h 63"/>
                <a:gd name="T102" fmla="*/ 1 w 63"/>
                <a:gd name="T103" fmla="*/ 1 h 63"/>
                <a:gd name="T104" fmla="*/ 1 w 63"/>
                <a:gd name="T105" fmla="*/ 1 h 63"/>
                <a:gd name="T106" fmla="*/ 1 w 63"/>
                <a:gd name="T107" fmla="*/ 1 h 63"/>
                <a:gd name="T108" fmla="*/ 1 w 63"/>
                <a:gd name="T109" fmla="*/ 1 h 63"/>
                <a:gd name="T110" fmla="*/ 1 w 63"/>
                <a:gd name="T111" fmla="*/ 0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3" h="63">
                  <a:moveTo>
                    <a:pt x="28" y="0"/>
                  </a:moveTo>
                  <a:lnTo>
                    <a:pt x="19" y="30"/>
                  </a:lnTo>
                  <a:lnTo>
                    <a:pt x="25" y="24"/>
                  </a:lnTo>
                  <a:lnTo>
                    <a:pt x="30" y="17"/>
                  </a:lnTo>
                  <a:lnTo>
                    <a:pt x="33" y="13"/>
                  </a:lnTo>
                  <a:lnTo>
                    <a:pt x="40" y="5"/>
                  </a:lnTo>
                  <a:lnTo>
                    <a:pt x="45" y="2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63" y="7"/>
                  </a:lnTo>
                  <a:lnTo>
                    <a:pt x="63" y="11"/>
                  </a:lnTo>
                  <a:lnTo>
                    <a:pt x="60" y="20"/>
                  </a:lnTo>
                  <a:lnTo>
                    <a:pt x="53" y="50"/>
                  </a:lnTo>
                  <a:lnTo>
                    <a:pt x="51" y="51"/>
                  </a:lnTo>
                  <a:lnTo>
                    <a:pt x="51" y="56"/>
                  </a:lnTo>
                  <a:lnTo>
                    <a:pt x="54" y="56"/>
                  </a:lnTo>
                  <a:lnTo>
                    <a:pt x="57" y="50"/>
                  </a:lnTo>
                  <a:lnTo>
                    <a:pt x="60" y="48"/>
                  </a:lnTo>
                  <a:lnTo>
                    <a:pt x="62" y="50"/>
                  </a:lnTo>
                  <a:lnTo>
                    <a:pt x="59" y="54"/>
                  </a:lnTo>
                  <a:lnTo>
                    <a:pt x="54" y="59"/>
                  </a:lnTo>
                  <a:lnTo>
                    <a:pt x="51" y="60"/>
                  </a:lnTo>
                  <a:lnTo>
                    <a:pt x="50" y="62"/>
                  </a:lnTo>
                  <a:lnTo>
                    <a:pt x="47" y="63"/>
                  </a:lnTo>
                  <a:lnTo>
                    <a:pt x="40" y="63"/>
                  </a:lnTo>
                  <a:lnTo>
                    <a:pt x="40" y="62"/>
                  </a:lnTo>
                  <a:lnTo>
                    <a:pt x="39" y="60"/>
                  </a:lnTo>
                  <a:lnTo>
                    <a:pt x="39" y="56"/>
                  </a:lnTo>
                  <a:lnTo>
                    <a:pt x="42" y="47"/>
                  </a:lnTo>
                  <a:lnTo>
                    <a:pt x="51" y="20"/>
                  </a:lnTo>
                  <a:lnTo>
                    <a:pt x="51" y="16"/>
                  </a:lnTo>
                  <a:lnTo>
                    <a:pt x="53" y="13"/>
                  </a:lnTo>
                  <a:lnTo>
                    <a:pt x="53" y="10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8"/>
                  </a:lnTo>
                  <a:lnTo>
                    <a:pt x="45" y="10"/>
                  </a:lnTo>
                  <a:lnTo>
                    <a:pt x="43" y="10"/>
                  </a:lnTo>
                  <a:lnTo>
                    <a:pt x="39" y="13"/>
                  </a:lnTo>
                  <a:lnTo>
                    <a:pt x="36" y="16"/>
                  </a:lnTo>
                  <a:lnTo>
                    <a:pt x="33" y="20"/>
                  </a:lnTo>
                  <a:lnTo>
                    <a:pt x="28" y="25"/>
                  </a:lnTo>
                  <a:lnTo>
                    <a:pt x="23" y="31"/>
                  </a:lnTo>
                  <a:lnTo>
                    <a:pt x="19" y="39"/>
                  </a:lnTo>
                  <a:lnTo>
                    <a:pt x="17" y="42"/>
                  </a:lnTo>
                  <a:lnTo>
                    <a:pt x="14" y="47"/>
                  </a:lnTo>
                  <a:lnTo>
                    <a:pt x="13" y="50"/>
                  </a:lnTo>
                  <a:lnTo>
                    <a:pt x="10" y="62"/>
                  </a:lnTo>
                  <a:lnTo>
                    <a:pt x="0" y="62"/>
                  </a:lnTo>
                  <a:lnTo>
                    <a:pt x="13" y="17"/>
                  </a:lnTo>
                  <a:lnTo>
                    <a:pt x="14" y="13"/>
                  </a:lnTo>
                  <a:lnTo>
                    <a:pt x="14" y="7"/>
                  </a:lnTo>
                  <a:lnTo>
                    <a:pt x="13" y="5"/>
                  </a:lnTo>
                  <a:lnTo>
                    <a:pt x="5" y="5"/>
                  </a:lnTo>
                  <a:lnTo>
                    <a:pt x="6" y="4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791" name="Line 918"/>
            <p:cNvSpPr>
              <a:spLocks noChangeShapeType="1"/>
            </p:cNvSpPr>
            <p:nvPr/>
          </p:nvSpPr>
          <p:spPr bwMode="auto">
            <a:xfrm flipV="1">
              <a:off x="3680" y="3074"/>
              <a:ext cx="8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92" name="Line 919"/>
            <p:cNvSpPr>
              <a:spLocks noChangeShapeType="1"/>
            </p:cNvSpPr>
            <p:nvPr/>
          </p:nvSpPr>
          <p:spPr bwMode="auto">
            <a:xfrm flipV="1">
              <a:off x="3688" y="3073"/>
              <a:ext cx="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93" name="Line 920"/>
            <p:cNvSpPr>
              <a:spLocks noChangeShapeType="1"/>
            </p:cNvSpPr>
            <p:nvPr/>
          </p:nvSpPr>
          <p:spPr bwMode="auto">
            <a:xfrm>
              <a:off x="3696" y="3073"/>
              <a:ext cx="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94" name="Line 921"/>
            <p:cNvSpPr>
              <a:spLocks noChangeShapeType="1"/>
            </p:cNvSpPr>
            <p:nvPr/>
          </p:nvSpPr>
          <p:spPr bwMode="auto">
            <a:xfrm>
              <a:off x="3705" y="3074"/>
              <a:ext cx="8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8691" name="Line 922"/>
          <p:cNvSpPr>
            <a:spLocks noChangeShapeType="1"/>
          </p:cNvSpPr>
          <p:nvPr/>
        </p:nvSpPr>
        <p:spPr bwMode="auto">
          <a:xfrm>
            <a:off x="5894388" y="4887913"/>
            <a:ext cx="7937" cy="11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92" name="Line 923"/>
          <p:cNvSpPr>
            <a:spLocks noChangeShapeType="1"/>
          </p:cNvSpPr>
          <p:nvPr/>
        </p:nvSpPr>
        <p:spPr bwMode="auto">
          <a:xfrm>
            <a:off x="5902325" y="4899025"/>
            <a:ext cx="3175" cy="14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8693" name="Group 945"/>
          <p:cNvGrpSpPr>
            <a:grpSpLocks/>
          </p:cNvGrpSpPr>
          <p:nvPr/>
        </p:nvGrpSpPr>
        <p:grpSpPr bwMode="auto">
          <a:xfrm>
            <a:off x="6875463" y="4806950"/>
            <a:ext cx="700087" cy="550863"/>
            <a:chOff x="4331" y="3028"/>
            <a:chExt cx="441" cy="347"/>
          </a:xfrm>
        </p:grpSpPr>
        <p:sp>
          <p:nvSpPr>
            <p:cNvPr id="18697" name="Line 681"/>
            <p:cNvSpPr>
              <a:spLocks noChangeShapeType="1"/>
            </p:cNvSpPr>
            <p:nvPr/>
          </p:nvSpPr>
          <p:spPr bwMode="auto">
            <a:xfrm>
              <a:off x="4626" y="3202"/>
              <a:ext cx="14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98" name="Freeform 685"/>
            <p:cNvSpPr>
              <a:spLocks/>
            </p:cNvSpPr>
            <p:nvPr/>
          </p:nvSpPr>
          <p:spPr bwMode="auto">
            <a:xfrm>
              <a:off x="4361" y="3116"/>
              <a:ext cx="23" cy="6"/>
            </a:xfrm>
            <a:custGeom>
              <a:avLst/>
              <a:gdLst>
                <a:gd name="T0" fmla="*/ 0 w 47"/>
                <a:gd name="T1" fmla="*/ 0 h 12"/>
                <a:gd name="T2" fmla="*/ 1 w 47"/>
                <a:gd name="T3" fmla="*/ 0 h 12"/>
                <a:gd name="T4" fmla="*/ 1 w 47"/>
                <a:gd name="T5" fmla="*/ 1 h 12"/>
                <a:gd name="T6" fmla="*/ 0 w 47"/>
                <a:gd name="T7" fmla="*/ 1 h 12"/>
                <a:gd name="T8" fmla="*/ 0 w 4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">
                  <a:moveTo>
                    <a:pt x="4" y="0"/>
                  </a:moveTo>
                  <a:lnTo>
                    <a:pt x="47" y="0"/>
                  </a:lnTo>
                  <a:lnTo>
                    <a:pt x="44" y="12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699" name="Freeform 686"/>
            <p:cNvSpPr>
              <a:spLocks/>
            </p:cNvSpPr>
            <p:nvPr/>
          </p:nvSpPr>
          <p:spPr bwMode="auto">
            <a:xfrm>
              <a:off x="4358" y="3250"/>
              <a:ext cx="44" cy="45"/>
            </a:xfrm>
            <a:custGeom>
              <a:avLst/>
              <a:gdLst>
                <a:gd name="T0" fmla="*/ 1 w 90"/>
                <a:gd name="T1" fmla="*/ 0 h 89"/>
                <a:gd name="T2" fmla="*/ 1 w 90"/>
                <a:gd name="T3" fmla="*/ 0 h 89"/>
                <a:gd name="T4" fmla="*/ 1 w 90"/>
                <a:gd name="T5" fmla="*/ 2 h 89"/>
                <a:gd name="T6" fmla="*/ 2 w 90"/>
                <a:gd name="T7" fmla="*/ 2 h 89"/>
                <a:gd name="T8" fmla="*/ 2 w 90"/>
                <a:gd name="T9" fmla="*/ 2 h 89"/>
                <a:gd name="T10" fmla="*/ 1 w 90"/>
                <a:gd name="T11" fmla="*/ 2 h 89"/>
                <a:gd name="T12" fmla="*/ 1 w 90"/>
                <a:gd name="T13" fmla="*/ 3 h 89"/>
                <a:gd name="T14" fmla="*/ 1 w 90"/>
                <a:gd name="T15" fmla="*/ 3 h 89"/>
                <a:gd name="T16" fmla="*/ 1 w 90"/>
                <a:gd name="T17" fmla="*/ 2 h 89"/>
                <a:gd name="T18" fmla="*/ 0 w 90"/>
                <a:gd name="T19" fmla="*/ 2 h 89"/>
                <a:gd name="T20" fmla="*/ 0 w 90"/>
                <a:gd name="T21" fmla="*/ 2 h 89"/>
                <a:gd name="T22" fmla="*/ 1 w 90"/>
                <a:gd name="T23" fmla="*/ 2 h 89"/>
                <a:gd name="T24" fmla="*/ 1 w 90"/>
                <a:gd name="T25" fmla="*/ 0 h 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0" h="89">
                  <a:moveTo>
                    <a:pt x="42" y="0"/>
                  </a:moveTo>
                  <a:lnTo>
                    <a:pt x="48" y="0"/>
                  </a:lnTo>
                  <a:lnTo>
                    <a:pt x="4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48" y="48"/>
                  </a:lnTo>
                  <a:lnTo>
                    <a:pt x="48" y="89"/>
                  </a:lnTo>
                  <a:lnTo>
                    <a:pt x="42" y="89"/>
                  </a:lnTo>
                  <a:lnTo>
                    <a:pt x="42" y="48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42" y="4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700" name="Line 924"/>
            <p:cNvSpPr>
              <a:spLocks noChangeShapeType="1"/>
            </p:cNvSpPr>
            <p:nvPr/>
          </p:nvSpPr>
          <p:spPr bwMode="auto">
            <a:xfrm>
              <a:off x="4331" y="3028"/>
              <a:ext cx="297" cy="17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01" name="Line 925"/>
            <p:cNvSpPr>
              <a:spLocks noChangeShapeType="1"/>
            </p:cNvSpPr>
            <p:nvPr/>
          </p:nvSpPr>
          <p:spPr bwMode="auto">
            <a:xfrm flipH="1">
              <a:off x="4331" y="3202"/>
              <a:ext cx="297" cy="17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02" name="Line 926"/>
            <p:cNvSpPr>
              <a:spLocks noChangeShapeType="1"/>
            </p:cNvSpPr>
            <p:nvPr/>
          </p:nvSpPr>
          <p:spPr bwMode="auto">
            <a:xfrm flipV="1">
              <a:off x="4331" y="3028"/>
              <a:ext cx="1" cy="34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8694" name="Line 927"/>
          <p:cNvSpPr>
            <a:spLocks noChangeShapeType="1"/>
          </p:cNvSpPr>
          <p:nvPr/>
        </p:nvSpPr>
        <p:spPr bwMode="auto">
          <a:xfrm flipH="1">
            <a:off x="5470525" y="4913313"/>
            <a:ext cx="14287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95" name="Line 928"/>
          <p:cNvSpPr>
            <a:spLocks noChangeShapeType="1"/>
          </p:cNvSpPr>
          <p:nvPr/>
        </p:nvSpPr>
        <p:spPr bwMode="auto">
          <a:xfrm>
            <a:off x="5470525" y="4913313"/>
            <a:ext cx="1588" cy="327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96" name="Line 929"/>
          <p:cNvSpPr>
            <a:spLocks noChangeShapeType="1"/>
          </p:cNvSpPr>
          <p:nvPr/>
        </p:nvSpPr>
        <p:spPr bwMode="auto">
          <a:xfrm>
            <a:off x="5470525" y="5240338"/>
            <a:ext cx="14287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07" name="Text Box 3"/>
          <p:cNvSpPr txBox="1">
            <a:spLocks noChangeArrowheads="1"/>
          </p:cNvSpPr>
          <p:nvPr/>
        </p:nvSpPr>
        <p:spPr bwMode="auto">
          <a:xfrm>
            <a:off x="827584" y="1370013"/>
            <a:ext cx="5973073" cy="42176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squar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dirty="0"/>
              <a:t>Symmetrische Signalübertragung </a:t>
            </a:r>
            <a:r>
              <a:rPr lang="de-DE" altLang="de-DE" dirty="0"/>
              <a:t>(Differential pair </a:t>
            </a:r>
            <a:r>
              <a:rPr lang="de-DE" altLang="de-DE" dirty="0" err="1"/>
              <a:t>routing</a:t>
            </a:r>
            <a:r>
              <a:rPr lang="de-DE" altLang="de-DE" dirty="0"/>
              <a:t>) </a:t>
            </a:r>
            <a:endParaRPr lang="en-US" altLang="de-DE" dirty="0"/>
          </a:p>
        </p:txBody>
      </p:sp>
      <p:sp>
        <p:nvSpPr>
          <p:cNvPr id="2" name="Textfeld 1"/>
          <p:cNvSpPr txBox="1"/>
          <p:nvPr/>
        </p:nvSpPr>
        <p:spPr>
          <a:xfrm>
            <a:off x="2238986" y="5805264"/>
            <a:ext cx="25614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00" dirty="0"/>
              <a:t>Differenzielle Übertragung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11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11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1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91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Kapitel 7 – Flächenverdrahtung</a:t>
            </a:r>
            <a:endParaRPr lang="en-US" altLang="de-DE"/>
          </a:p>
        </p:txBody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281113"/>
            <a:ext cx="8193087" cy="4884737"/>
          </a:xfrm>
        </p:spPr>
        <p:txBody>
          <a:bodyPr/>
          <a:lstStyle/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7.1	Einführung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7.2	Begriffsbestimmungen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7.3	Festlegung der Netzreihenfolge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7.4	Manhattan- und euklidische Metrik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7.5	Verdrahtung der Versorgungsnetze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7.6	Optimierungsziele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7.7	Sequentielle Verdrahtungsalgorithmen 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200">
                <a:solidFill>
                  <a:srgbClr val="C0C0C0"/>
                </a:solidFill>
              </a:rPr>
              <a:t>	</a:t>
            </a:r>
            <a:r>
              <a:rPr lang="de-DE" altLang="de-DE" sz="1400">
                <a:solidFill>
                  <a:srgbClr val="C0C0C0"/>
                </a:solidFill>
              </a:rPr>
              <a:t>	</a:t>
            </a:r>
            <a:r>
              <a:rPr lang="de-DE" altLang="de-DE" sz="1600">
                <a:solidFill>
                  <a:srgbClr val="C0C0C0"/>
                </a:solidFill>
              </a:rPr>
              <a:t>7.7.1  Rasterverdrahtung nach </a:t>
            </a:r>
            <a:r>
              <a:rPr lang="de-DE" altLang="de-DE" sz="1600" i="1">
                <a:solidFill>
                  <a:srgbClr val="C0C0C0"/>
                </a:solidFill>
              </a:rPr>
              <a:t>Lee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600">
                <a:solidFill>
                  <a:srgbClr val="C0C0C0"/>
                </a:solidFill>
              </a:rPr>
              <a:t>		7.7.2  Rasterverdrahtung mit Wegwichtung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600">
                <a:solidFill>
                  <a:srgbClr val="C0C0C0"/>
                </a:solidFill>
              </a:rPr>
              <a:t>		7.7.3  Linienverdrahtung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7.8	Quasiparallele 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7.9	Dreidimensionale 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7.10	X-Verdrahtung</a:t>
            </a:r>
          </a:p>
          <a:p>
            <a:pPr marL="0" indent="0" defTabSz="849313">
              <a:lnSpc>
                <a:spcPct val="80000"/>
              </a:lnSpc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endParaRPr lang="de-DE" altLang="de-DE">
              <a:solidFill>
                <a:srgbClr val="C0C0C0"/>
              </a:solidFill>
            </a:endParaRPr>
          </a:p>
        </p:txBody>
      </p:sp>
      <p:sp>
        <p:nvSpPr>
          <p:cNvPr id="19460" name="Line 4"/>
          <p:cNvSpPr>
            <a:spLocks noChangeShapeType="1"/>
          </p:cNvSpPr>
          <p:nvPr/>
        </p:nvSpPr>
        <p:spPr bwMode="auto">
          <a:xfrm>
            <a:off x="249238" y="2236788"/>
            <a:ext cx="411162" cy="0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7.3	Festlegung der Netzreihenfolge</a:t>
            </a:r>
          </a:p>
        </p:txBody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47800"/>
            <a:ext cx="8080375" cy="3811588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de-DE" altLang="de-DE"/>
              <a:t>Ein verdrahtetes Netz ist ein Hindernis für die nachfolgend zu verbindenden Netze</a:t>
            </a:r>
          </a:p>
          <a:p>
            <a:pPr marL="323850" indent="-323850" defTabSz="849313">
              <a:buFont typeface="Symbol" pitchFamily="18" charset="2"/>
              <a:buChar char="Þ"/>
              <a:tabLst>
                <a:tab pos="284163" algn="l"/>
                <a:tab pos="512763" algn="l"/>
              </a:tabLst>
            </a:pPr>
            <a:r>
              <a:rPr lang="de-DE" altLang="de-DE"/>
              <a:t>Reihenfolge der Netzverdrahtung hat maßgeblichen Einfluss auf den </a:t>
            </a:r>
            <a:r>
              <a:rPr lang="de-DE" altLang="de-DE">
                <a:solidFill>
                  <a:srgbClr val="CC0000"/>
                </a:solidFill>
              </a:rPr>
              <a:t>Verdrahtungserfolg</a:t>
            </a:r>
            <a:r>
              <a:rPr lang="de-DE" altLang="de-DE"/>
              <a:t> der einzelnen Netze </a:t>
            </a:r>
          </a:p>
          <a:p>
            <a:pPr marL="323850" indent="-323850" defTabSz="849313">
              <a:buFont typeface="Symbol" pitchFamily="18" charset="2"/>
              <a:buChar char="Þ"/>
              <a:tabLst>
                <a:tab pos="284163" algn="l"/>
                <a:tab pos="512763" algn="l"/>
              </a:tabLst>
            </a:pPr>
            <a:r>
              <a:rPr lang="de-DE" altLang="de-DE"/>
              <a:t>Selbst wenn sich alle Netze einzeln verbinden lassen, so kann eine ungünstige Netzreihenfolge dazu führen, dass die Netze</a:t>
            </a:r>
            <a:r>
              <a:rPr lang="de-DE" altLang="de-DE" i="1"/>
              <a:t> </a:t>
            </a:r>
            <a:r>
              <a:rPr lang="de-DE" altLang="de-DE" u="sng"/>
              <a:t>nacheinander </a:t>
            </a:r>
            <a:r>
              <a:rPr lang="de-DE" altLang="de-DE"/>
              <a:t>nicht verdrahtbar sind </a:t>
            </a:r>
          </a:p>
          <a:p>
            <a:pPr marL="323850" indent="-323850" defTabSz="849313">
              <a:buFont typeface="Symbol" pitchFamily="18" charset="2"/>
              <a:buChar char="Þ"/>
              <a:tabLst>
                <a:tab pos="284163" algn="l"/>
                <a:tab pos="512763" algn="l"/>
              </a:tabLst>
            </a:pPr>
            <a:r>
              <a:rPr lang="de-DE" altLang="de-DE"/>
              <a:t>Auch ist die erzielte </a:t>
            </a:r>
            <a:r>
              <a:rPr lang="de-DE" altLang="de-DE">
                <a:solidFill>
                  <a:srgbClr val="CC0000"/>
                </a:solidFill>
              </a:rPr>
              <a:t>Verdrahtungsqualität</a:t>
            </a:r>
            <a:r>
              <a:rPr lang="de-DE" altLang="de-DE"/>
              <a:t> stark von der Netzreihenfolge abhängig</a:t>
            </a:r>
            <a:r>
              <a:rPr lang="en-US" altLang="de-DE"/>
              <a:t>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786" name="Rectangle 2"/>
          <p:cNvSpPr>
            <a:spLocks noChangeArrowheads="1"/>
          </p:cNvSpPr>
          <p:nvPr/>
        </p:nvSpPr>
        <p:spPr bwMode="auto">
          <a:xfrm>
            <a:off x="3303588" y="2066925"/>
            <a:ext cx="2298700" cy="2287588"/>
          </a:xfrm>
          <a:prstGeom prst="rect">
            <a:avLst/>
          </a:prstGeom>
          <a:solidFill>
            <a:srgbClr val="DDDDDD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7.3	Festlegung der Netzreihenfolge: Beispiel</a:t>
            </a:r>
          </a:p>
        </p:txBody>
      </p:sp>
      <p:sp>
        <p:nvSpPr>
          <p:cNvPr id="21508" name="Rectangle 4"/>
          <p:cNvSpPr>
            <a:spLocks noChangeArrowheads="1"/>
          </p:cNvSpPr>
          <p:nvPr/>
        </p:nvSpPr>
        <p:spPr bwMode="auto">
          <a:xfrm>
            <a:off x="265113" y="2057400"/>
            <a:ext cx="2298700" cy="2298700"/>
          </a:xfrm>
          <a:prstGeom prst="rect">
            <a:avLst/>
          </a:prstGeom>
          <a:solidFill>
            <a:srgbClr val="DDDDDD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21509" name="Rectangle 5"/>
          <p:cNvSpPr>
            <a:spLocks noChangeArrowheads="1"/>
          </p:cNvSpPr>
          <p:nvPr/>
        </p:nvSpPr>
        <p:spPr bwMode="auto">
          <a:xfrm>
            <a:off x="265113" y="2058988"/>
            <a:ext cx="2297112" cy="230028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21510" name="Line 6"/>
          <p:cNvSpPr>
            <a:spLocks noChangeShapeType="1"/>
          </p:cNvSpPr>
          <p:nvPr/>
        </p:nvSpPr>
        <p:spPr bwMode="auto">
          <a:xfrm>
            <a:off x="265113" y="2389188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11" name="Line 7"/>
          <p:cNvSpPr>
            <a:spLocks noChangeShapeType="1"/>
          </p:cNvSpPr>
          <p:nvPr/>
        </p:nvSpPr>
        <p:spPr bwMode="auto">
          <a:xfrm>
            <a:off x="265113" y="2714625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12" name="Line 8"/>
          <p:cNvSpPr>
            <a:spLocks noChangeShapeType="1"/>
          </p:cNvSpPr>
          <p:nvPr/>
        </p:nvSpPr>
        <p:spPr bwMode="auto">
          <a:xfrm>
            <a:off x="265113" y="3044825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13" name="Line 9"/>
          <p:cNvSpPr>
            <a:spLocks noChangeShapeType="1"/>
          </p:cNvSpPr>
          <p:nvPr/>
        </p:nvSpPr>
        <p:spPr bwMode="auto">
          <a:xfrm>
            <a:off x="265113" y="3702050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14" name="Line 10"/>
          <p:cNvSpPr>
            <a:spLocks noChangeShapeType="1"/>
          </p:cNvSpPr>
          <p:nvPr/>
        </p:nvSpPr>
        <p:spPr bwMode="auto">
          <a:xfrm>
            <a:off x="1250950" y="2058988"/>
            <a:ext cx="0" cy="2300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15" name="Line 11"/>
          <p:cNvSpPr>
            <a:spLocks noChangeShapeType="1"/>
          </p:cNvSpPr>
          <p:nvPr/>
        </p:nvSpPr>
        <p:spPr bwMode="auto">
          <a:xfrm>
            <a:off x="1908175" y="2058988"/>
            <a:ext cx="0" cy="2300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16" name="Line 12"/>
          <p:cNvSpPr>
            <a:spLocks noChangeShapeType="1"/>
          </p:cNvSpPr>
          <p:nvPr/>
        </p:nvSpPr>
        <p:spPr bwMode="auto">
          <a:xfrm>
            <a:off x="2233613" y="2058988"/>
            <a:ext cx="0" cy="2300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17" name="Line 13"/>
          <p:cNvSpPr>
            <a:spLocks noChangeShapeType="1"/>
          </p:cNvSpPr>
          <p:nvPr/>
        </p:nvSpPr>
        <p:spPr bwMode="auto">
          <a:xfrm>
            <a:off x="952500" y="3059113"/>
            <a:ext cx="1295400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18" name="Line 14"/>
          <p:cNvSpPr>
            <a:spLocks noChangeShapeType="1"/>
          </p:cNvSpPr>
          <p:nvPr/>
        </p:nvSpPr>
        <p:spPr bwMode="auto">
          <a:xfrm>
            <a:off x="2247900" y="2373313"/>
            <a:ext cx="0" cy="68580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19" name="Rectangle 15"/>
          <p:cNvSpPr>
            <a:spLocks noChangeArrowheads="1"/>
          </p:cNvSpPr>
          <p:nvPr/>
        </p:nvSpPr>
        <p:spPr bwMode="auto">
          <a:xfrm>
            <a:off x="601663" y="3378200"/>
            <a:ext cx="311150" cy="65087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21520" name="Rectangle 16"/>
          <p:cNvSpPr>
            <a:spLocks noChangeArrowheads="1"/>
          </p:cNvSpPr>
          <p:nvPr/>
        </p:nvSpPr>
        <p:spPr bwMode="auto">
          <a:xfrm>
            <a:off x="1573213" y="3375025"/>
            <a:ext cx="655637" cy="32385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21521" name="Oval 17"/>
          <p:cNvSpPr>
            <a:spLocks noChangeArrowheads="1"/>
          </p:cNvSpPr>
          <p:nvPr/>
        </p:nvSpPr>
        <p:spPr bwMode="auto">
          <a:xfrm>
            <a:off x="2170113" y="3635375"/>
            <a:ext cx="130175" cy="131763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21522" name="Text Box 18"/>
          <p:cNvSpPr txBox="1">
            <a:spLocks noChangeArrowheads="1"/>
          </p:cNvSpPr>
          <p:nvPr/>
        </p:nvSpPr>
        <p:spPr bwMode="auto">
          <a:xfrm>
            <a:off x="876300" y="3379788"/>
            <a:ext cx="5334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CC0000"/>
                </a:solidFill>
              </a:rPr>
              <a:t>A´</a:t>
            </a:r>
          </a:p>
        </p:txBody>
      </p:sp>
      <p:sp>
        <p:nvSpPr>
          <p:cNvPr id="21523" name="Text Box 19"/>
          <p:cNvSpPr txBox="1">
            <a:spLocks noChangeArrowheads="1"/>
          </p:cNvSpPr>
          <p:nvPr/>
        </p:nvSpPr>
        <p:spPr bwMode="auto">
          <a:xfrm>
            <a:off x="2268538" y="3362325"/>
            <a:ext cx="533400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/>
              <a:t>B´</a:t>
            </a:r>
          </a:p>
        </p:txBody>
      </p:sp>
      <p:sp>
        <p:nvSpPr>
          <p:cNvPr id="758804" name="Rectangle 20"/>
          <p:cNvSpPr>
            <a:spLocks noChangeArrowheads="1"/>
          </p:cNvSpPr>
          <p:nvPr/>
        </p:nvSpPr>
        <p:spPr bwMode="auto">
          <a:xfrm>
            <a:off x="3303588" y="2057400"/>
            <a:ext cx="2297112" cy="22987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8805" name="Line 21"/>
          <p:cNvSpPr>
            <a:spLocks noChangeShapeType="1"/>
          </p:cNvSpPr>
          <p:nvPr/>
        </p:nvSpPr>
        <p:spPr bwMode="auto">
          <a:xfrm>
            <a:off x="3303588" y="2387600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06" name="Line 22"/>
          <p:cNvSpPr>
            <a:spLocks noChangeShapeType="1"/>
          </p:cNvSpPr>
          <p:nvPr/>
        </p:nvSpPr>
        <p:spPr bwMode="auto">
          <a:xfrm>
            <a:off x="3303588" y="2713038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07" name="Line 23"/>
          <p:cNvSpPr>
            <a:spLocks noChangeShapeType="1"/>
          </p:cNvSpPr>
          <p:nvPr/>
        </p:nvSpPr>
        <p:spPr bwMode="auto">
          <a:xfrm>
            <a:off x="3303588" y="3041650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08" name="Line 24"/>
          <p:cNvSpPr>
            <a:spLocks noChangeShapeType="1"/>
          </p:cNvSpPr>
          <p:nvPr/>
        </p:nvSpPr>
        <p:spPr bwMode="auto">
          <a:xfrm>
            <a:off x="3303588" y="3698875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09" name="Line 25"/>
          <p:cNvSpPr>
            <a:spLocks noChangeShapeType="1"/>
          </p:cNvSpPr>
          <p:nvPr/>
        </p:nvSpPr>
        <p:spPr bwMode="auto">
          <a:xfrm>
            <a:off x="3959225" y="2057400"/>
            <a:ext cx="0" cy="2298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10" name="Line 26"/>
          <p:cNvSpPr>
            <a:spLocks noChangeShapeType="1"/>
          </p:cNvSpPr>
          <p:nvPr/>
        </p:nvSpPr>
        <p:spPr bwMode="auto">
          <a:xfrm>
            <a:off x="4289425" y="2057400"/>
            <a:ext cx="0" cy="2298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11" name="Line 27"/>
          <p:cNvSpPr>
            <a:spLocks noChangeShapeType="1"/>
          </p:cNvSpPr>
          <p:nvPr/>
        </p:nvSpPr>
        <p:spPr bwMode="auto">
          <a:xfrm>
            <a:off x="4616450" y="2057400"/>
            <a:ext cx="0" cy="2298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12" name="Line 28"/>
          <p:cNvSpPr>
            <a:spLocks noChangeShapeType="1"/>
          </p:cNvSpPr>
          <p:nvPr/>
        </p:nvSpPr>
        <p:spPr bwMode="auto">
          <a:xfrm>
            <a:off x="4946650" y="2057400"/>
            <a:ext cx="0" cy="2298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13" name="Line 29"/>
          <p:cNvSpPr>
            <a:spLocks noChangeShapeType="1"/>
          </p:cNvSpPr>
          <p:nvPr/>
        </p:nvSpPr>
        <p:spPr bwMode="auto">
          <a:xfrm>
            <a:off x="5272088" y="2057400"/>
            <a:ext cx="0" cy="2298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14" name="Rectangle 30"/>
          <p:cNvSpPr>
            <a:spLocks noChangeArrowheads="1"/>
          </p:cNvSpPr>
          <p:nvPr/>
        </p:nvSpPr>
        <p:spPr bwMode="auto">
          <a:xfrm>
            <a:off x="3632200" y="3375025"/>
            <a:ext cx="325438" cy="65405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8815" name="Rectangle 31"/>
          <p:cNvSpPr>
            <a:spLocks noChangeArrowheads="1"/>
          </p:cNvSpPr>
          <p:nvPr/>
        </p:nvSpPr>
        <p:spPr bwMode="auto">
          <a:xfrm>
            <a:off x="4622800" y="3379788"/>
            <a:ext cx="644525" cy="31908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8817" name="Oval 33"/>
          <p:cNvSpPr>
            <a:spLocks noChangeArrowheads="1"/>
          </p:cNvSpPr>
          <p:nvPr/>
        </p:nvSpPr>
        <p:spPr bwMode="auto">
          <a:xfrm>
            <a:off x="5222875" y="3613150"/>
            <a:ext cx="131763" cy="131763"/>
          </a:xfrm>
          <a:prstGeom prst="ellipse">
            <a:avLst/>
          </a:prstGeom>
          <a:solidFill>
            <a:srgbClr val="3333CC"/>
          </a:solidFill>
          <a:ln w="9525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8818" name="Text Box 34"/>
          <p:cNvSpPr txBox="1">
            <a:spLocks noChangeArrowheads="1"/>
          </p:cNvSpPr>
          <p:nvPr/>
        </p:nvSpPr>
        <p:spPr bwMode="auto">
          <a:xfrm>
            <a:off x="3914775" y="3378200"/>
            <a:ext cx="533400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/>
              <a:t>A´</a:t>
            </a:r>
          </a:p>
        </p:txBody>
      </p:sp>
      <p:sp>
        <p:nvSpPr>
          <p:cNvPr id="758819" name="Text Box 35"/>
          <p:cNvSpPr txBox="1">
            <a:spLocks noChangeArrowheads="1"/>
          </p:cNvSpPr>
          <p:nvPr/>
        </p:nvSpPr>
        <p:spPr bwMode="auto">
          <a:xfrm>
            <a:off x="5221288" y="3298825"/>
            <a:ext cx="534987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3333CC"/>
                </a:solidFill>
              </a:rPr>
              <a:t>B´</a:t>
            </a:r>
          </a:p>
        </p:txBody>
      </p:sp>
      <p:sp>
        <p:nvSpPr>
          <p:cNvPr id="758820" name="Rectangle 36"/>
          <p:cNvSpPr>
            <a:spLocks noChangeArrowheads="1"/>
          </p:cNvSpPr>
          <p:nvPr/>
        </p:nvSpPr>
        <p:spPr bwMode="auto">
          <a:xfrm>
            <a:off x="6364288" y="2066925"/>
            <a:ext cx="2298700" cy="2287588"/>
          </a:xfrm>
          <a:prstGeom prst="rect">
            <a:avLst/>
          </a:prstGeom>
          <a:solidFill>
            <a:srgbClr val="DDDDDD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8821" name="Rectangle 37"/>
          <p:cNvSpPr>
            <a:spLocks noChangeArrowheads="1"/>
          </p:cNvSpPr>
          <p:nvPr/>
        </p:nvSpPr>
        <p:spPr bwMode="auto">
          <a:xfrm>
            <a:off x="6364288" y="2057400"/>
            <a:ext cx="2297112" cy="22987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8822" name="Line 38"/>
          <p:cNvSpPr>
            <a:spLocks noChangeShapeType="1"/>
          </p:cNvSpPr>
          <p:nvPr/>
        </p:nvSpPr>
        <p:spPr bwMode="auto">
          <a:xfrm>
            <a:off x="6364288" y="2387600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23" name="Line 39"/>
          <p:cNvSpPr>
            <a:spLocks noChangeShapeType="1"/>
          </p:cNvSpPr>
          <p:nvPr/>
        </p:nvSpPr>
        <p:spPr bwMode="auto">
          <a:xfrm>
            <a:off x="6364288" y="2713038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24" name="Line 40"/>
          <p:cNvSpPr>
            <a:spLocks noChangeShapeType="1"/>
          </p:cNvSpPr>
          <p:nvPr/>
        </p:nvSpPr>
        <p:spPr bwMode="auto">
          <a:xfrm>
            <a:off x="6364288" y="3041650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25" name="Line 41"/>
          <p:cNvSpPr>
            <a:spLocks noChangeShapeType="1"/>
          </p:cNvSpPr>
          <p:nvPr/>
        </p:nvSpPr>
        <p:spPr bwMode="auto">
          <a:xfrm>
            <a:off x="6364288" y="3698875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26" name="Line 42"/>
          <p:cNvSpPr>
            <a:spLocks noChangeShapeType="1"/>
          </p:cNvSpPr>
          <p:nvPr/>
        </p:nvSpPr>
        <p:spPr bwMode="auto">
          <a:xfrm>
            <a:off x="7348538" y="2057400"/>
            <a:ext cx="0" cy="2298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27" name="Line 43"/>
          <p:cNvSpPr>
            <a:spLocks noChangeShapeType="1"/>
          </p:cNvSpPr>
          <p:nvPr/>
        </p:nvSpPr>
        <p:spPr bwMode="auto">
          <a:xfrm>
            <a:off x="7677150" y="2057400"/>
            <a:ext cx="0" cy="2298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28" name="Line 44"/>
          <p:cNvSpPr>
            <a:spLocks noChangeShapeType="1"/>
          </p:cNvSpPr>
          <p:nvPr/>
        </p:nvSpPr>
        <p:spPr bwMode="auto">
          <a:xfrm>
            <a:off x="8005763" y="2057400"/>
            <a:ext cx="0" cy="2298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29" name="Line 45"/>
          <p:cNvSpPr>
            <a:spLocks noChangeShapeType="1"/>
          </p:cNvSpPr>
          <p:nvPr/>
        </p:nvSpPr>
        <p:spPr bwMode="auto">
          <a:xfrm>
            <a:off x="8332788" y="2057400"/>
            <a:ext cx="0" cy="2298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30" name="Rectangle 46"/>
          <p:cNvSpPr>
            <a:spLocks noChangeArrowheads="1"/>
          </p:cNvSpPr>
          <p:nvPr/>
        </p:nvSpPr>
        <p:spPr bwMode="auto">
          <a:xfrm>
            <a:off x="6696075" y="3379788"/>
            <a:ext cx="323850" cy="63976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8831" name="Rectangle 47"/>
          <p:cNvSpPr>
            <a:spLocks noChangeArrowheads="1"/>
          </p:cNvSpPr>
          <p:nvPr/>
        </p:nvSpPr>
        <p:spPr bwMode="auto">
          <a:xfrm>
            <a:off x="7689850" y="3375025"/>
            <a:ext cx="644525" cy="32702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8833" name="Oval 49"/>
          <p:cNvSpPr>
            <a:spLocks noChangeArrowheads="1"/>
          </p:cNvSpPr>
          <p:nvPr/>
        </p:nvSpPr>
        <p:spPr bwMode="auto">
          <a:xfrm>
            <a:off x="8296275" y="3616325"/>
            <a:ext cx="131763" cy="130175"/>
          </a:xfrm>
          <a:prstGeom prst="ellipse">
            <a:avLst/>
          </a:prstGeom>
          <a:solidFill>
            <a:srgbClr val="3333CC"/>
          </a:solidFill>
          <a:ln w="9525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8834" name="Text Box 50"/>
          <p:cNvSpPr txBox="1">
            <a:spLocks noChangeArrowheads="1"/>
          </p:cNvSpPr>
          <p:nvPr/>
        </p:nvSpPr>
        <p:spPr bwMode="auto">
          <a:xfrm>
            <a:off x="6973888" y="3378200"/>
            <a:ext cx="534987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CC0000"/>
                </a:solidFill>
              </a:rPr>
              <a:t>A´</a:t>
            </a:r>
          </a:p>
        </p:txBody>
      </p:sp>
      <p:sp>
        <p:nvSpPr>
          <p:cNvPr id="758835" name="Text Box 51"/>
          <p:cNvSpPr txBox="1">
            <a:spLocks noChangeArrowheads="1"/>
          </p:cNvSpPr>
          <p:nvPr/>
        </p:nvSpPr>
        <p:spPr bwMode="auto">
          <a:xfrm>
            <a:off x="8270875" y="3289300"/>
            <a:ext cx="533400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3333CC"/>
                </a:solidFill>
              </a:rPr>
              <a:t>B´</a:t>
            </a:r>
          </a:p>
        </p:txBody>
      </p:sp>
      <p:sp>
        <p:nvSpPr>
          <p:cNvPr id="21554" name="Line 52"/>
          <p:cNvSpPr>
            <a:spLocks noChangeShapeType="1"/>
          </p:cNvSpPr>
          <p:nvPr/>
        </p:nvSpPr>
        <p:spPr bwMode="auto">
          <a:xfrm>
            <a:off x="935038" y="3059113"/>
            <a:ext cx="0" cy="306387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37" name="Line 53"/>
          <p:cNvSpPr>
            <a:spLocks noChangeShapeType="1"/>
          </p:cNvSpPr>
          <p:nvPr/>
        </p:nvSpPr>
        <p:spPr bwMode="auto">
          <a:xfrm flipV="1">
            <a:off x="5297488" y="3694113"/>
            <a:ext cx="304800" cy="0"/>
          </a:xfrm>
          <a:prstGeom prst="line">
            <a:avLst/>
          </a:prstGeom>
          <a:noFill/>
          <a:ln w="317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38" name="Line 54"/>
          <p:cNvSpPr>
            <a:spLocks noChangeShapeType="1"/>
          </p:cNvSpPr>
          <p:nvPr/>
        </p:nvSpPr>
        <p:spPr bwMode="auto">
          <a:xfrm flipH="1">
            <a:off x="5602288" y="2705100"/>
            <a:ext cx="4762" cy="963613"/>
          </a:xfrm>
          <a:prstGeom prst="line">
            <a:avLst/>
          </a:prstGeom>
          <a:noFill/>
          <a:ln w="317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39" name="Line 55"/>
          <p:cNvSpPr>
            <a:spLocks noChangeShapeType="1"/>
          </p:cNvSpPr>
          <p:nvPr/>
        </p:nvSpPr>
        <p:spPr bwMode="auto">
          <a:xfrm>
            <a:off x="5003800" y="2689225"/>
            <a:ext cx="609600" cy="0"/>
          </a:xfrm>
          <a:prstGeom prst="line">
            <a:avLst/>
          </a:prstGeom>
          <a:noFill/>
          <a:ln w="317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40" name="Line 56"/>
          <p:cNvSpPr>
            <a:spLocks noChangeShapeType="1"/>
          </p:cNvSpPr>
          <p:nvPr/>
        </p:nvSpPr>
        <p:spPr bwMode="auto">
          <a:xfrm>
            <a:off x="8358188" y="3687763"/>
            <a:ext cx="0" cy="306387"/>
          </a:xfrm>
          <a:prstGeom prst="line">
            <a:avLst/>
          </a:prstGeom>
          <a:noFill/>
          <a:ln w="317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41" name="Line 57"/>
          <p:cNvSpPr>
            <a:spLocks noChangeShapeType="1"/>
          </p:cNvSpPr>
          <p:nvPr/>
        </p:nvSpPr>
        <p:spPr bwMode="auto">
          <a:xfrm>
            <a:off x="7356475" y="3059113"/>
            <a:ext cx="1588" cy="958850"/>
          </a:xfrm>
          <a:prstGeom prst="line">
            <a:avLst/>
          </a:prstGeom>
          <a:noFill/>
          <a:ln w="317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42" name="Line 58"/>
          <p:cNvSpPr>
            <a:spLocks noChangeShapeType="1"/>
          </p:cNvSpPr>
          <p:nvPr/>
        </p:nvSpPr>
        <p:spPr bwMode="auto">
          <a:xfrm flipV="1">
            <a:off x="7356475" y="3059113"/>
            <a:ext cx="666750" cy="0"/>
          </a:xfrm>
          <a:prstGeom prst="line">
            <a:avLst/>
          </a:prstGeom>
          <a:noFill/>
          <a:ln w="317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43" name="Line 59"/>
          <p:cNvSpPr>
            <a:spLocks noChangeShapeType="1"/>
          </p:cNvSpPr>
          <p:nvPr/>
        </p:nvSpPr>
        <p:spPr bwMode="auto">
          <a:xfrm>
            <a:off x="8007350" y="2747963"/>
            <a:ext cx="0" cy="306387"/>
          </a:xfrm>
          <a:prstGeom prst="line">
            <a:avLst/>
          </a:prstGeom>
          <a:noFill/>
          <a:ln w="317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44" name="Line 60"/>
          <p:cNvSpPr>
            <a:spLocks noChangeShapeType="1"/>
          </p:cNvSpPr>
          <p:nvPr/>
        </p:nvSpPr>
        <p:spPr bwMode="auto">
          <a:xfrm flipV="1">
            <a:off x="6364288" y="3059113"/>
            <a:ext cx="666750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45" name="Line 61"/>
          <p:cNvSpPr>
            <a:spLocks noChangeShapeType="1"/>
          </p:cNvSpPr>
          <p:nvPr/>
        </p:nvSpPr>
        <p:spPr bwMode="auto">
          <a:xfrm>
            <a:off x="7016750" y="3054350"/>
            <a:ext cx="0" cy="306388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46" name="Line 62"/>
          <p:cNvSpPr>
            <a:spLocks noChangeShapeType="1"/>
          </p:cNvSpPr>
          <p:nvPr/>
        </p:nvSpPr>
        <p:spPr bwMode="auto">
          <a:xfrm flipH="1">
            <a:off x="6364288" y="3059113"/>
            <a:ext cx="0" cy="1296987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47" name="Line 63"/>
          <p:cNvSpPr>
            <a:spLocks noChangeShapeType="1"/>
          </p:cNvSpPr>
          <p:nvPr/>
        </p:nvSpPr>
        <p:spPr bwMode="auto">
          <a:xfrm>
            <a:off x="6364288" y="4356100"/>
            <a:ext cx="2287587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48" name="Line 64"/>
          <p:cNvSpPr>
            <a:spLocks noChangeShapeType="1"/>
          </p:cNvSpPr>
          <p:nvPr/>
        </p:nvSpPr>
        <p:spPr bwMode="auto">
          <a:xfrm flipH="1">
            <a:off x="8648700" y="2373313"/>
            <a:ext cx="3175" cy="1958975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67" name="Text Box 65"/>
          <p:cNvSpPr txBox="1">
            <a:spLocks noChangeArrowheads="1"/>
          </p:cNvSpPr>
          <p:nvPr/>
        </p:nvSpPr>
        <p:spPr bwMode="auto">
          <a:xfrm>
            <a:off x="161925" y="4572000"/>
            <a:ext cx="2505075" cy="612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/>
              <a:t>Vorrangige Verdrahtung</a:t>
            </a:r>
            <a:br>
              <a:rPr lang="de-DE" altLang="de-DE"/>
            </a:br>
            <a:r>
              <a:rPr lang="de-DE" altLang="de-DE"/>
              <a:t>von Netz </a:t>
            </a:r>
            <a:r>
              <a:rPr lang="de-DE" altLang="de-DE" i="1">
                <a:solidFill>
                  <a:srgbClr val="CC0000"/>
                </a:solidFill>
              </a:rPr>
              <a:t>A</a:t>
            </a:r>
            <a:endParaRPr lang="en-US" altLang="de-DE" i="1">
              <a:solidFill>
                <a:srgbClr val="CC0000"/>
              </a:solidFill>
            </a:endParaRPr>
          </a:p>
        </p:txBody>
      </p:sp>
      <p:sp>
        <p:nvSpPr>
          <p:cNvPr id="758850" name="Text Box 66"/>
          <p:cNvSpPr txBox="1">
            <a:spLocks noChangeArrowheads="1"/>
          </p:cNvSpPr>
          <p:nvPr/>
        </p:nvSpPr>
        <p:spPr bwMode="auto">
          <a:xfrm>
            <a:off x="3209925" y="4572000"/>
            <a:ext cx="2505075" cy="612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/>
              <a:t>Vorrangige Verdrahtung</a:t>
            </a:r>
            <a:br>
              <a:rPr lang="de-DE" altLang="de-DE"/>
            </a:br>
            <a:r>
              <a:rPr lang="de-DE" altLang="de-DE"/>
              <a:t>von Netz </a:t>
            </a:r>
            <a:r>
              <a:rPr lang="de-DE" altLang="de-DE" i="1">
                <a:solidFill>
                  <a:srgbClr val="3333CC"/>
                </a:solidFill>
              </a:rPr>
              <a:t>B</a:t>
            </a:r>
            <a:endParaRPr lang="en-US" altLang="de-DE" i="1">
              <a:solidFill>
                <a:srgbClr val="3333CC"/>
              </a:solidFill>
            </a:endParaRPr>
          </a:p>
        </p:txBody>
      </p:sp>
      <p:sp>
        <p:nvSpPr>
          <p:cNvPr id="758851" name="Text Box 67"/>
          <p:cNvSpPr txBox="1">
            <a:spLocks noChangeArrowheads="1"/>
          </p:cNvSpPr>
          <p:nvPr/>
        </p:nvSpPr>
        <p:spPr bwMode="auto">
          <a:xfrm>
            <a:off x="6273800" y="4572000"/>
            <a:ext cx="2527300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/>
              <a:t>Nicht-optimale</a:t>
            </a:r>
            <a:br>
              <a:rPr lang="de-DE" altLang="de-DE"/>
            </a:br>
            <a:r>
              <a:rPr lang="de-DE" altLang="de-DE"/>
              <a:t>Verdrahtung beider</a:t>
            </a:r>
            <a:br>
              <a:rPr lang="de-DE" altLang="de-DE"/>
            </a:br>
            <a:r>
              <a:rPr lang="de-DE" altLang="de-DE"/>
              <a:t>Netze ermöglicht </a:t>
            </a:r>
            <a:br>
              <a:rPr lang="de-DE" altLang="de-DE"/>
            </a:br>
            <a:r>
              <a:rPr lang="de-DE" altLang="de-DE"/>
              <a:t>Verbindungsrealisierung</a:t>
            </a:r>
            <a:endParaRPr lang="en-US" altLang="de-DE"/>
          </a:p>
        </p:txBody>
      </p:sp>
      <p:sp>
        <p:nvSpPr>
          <p:cNvPr id="21570" name="Line 68"/>
          <p:cNvSpPr>
            <a:spLocks noChangeShapeType="1"/>
          </p:cNvSpPr>
          <p:nvPr/>
        </p:nvSpPr>
        <p:spPr bwMode="auto">
          <a:xfrm>
            <a:off x="265113" y="4029075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71" name="Line 69"/>
          <p:cNvSpPr>
            <a:spLocks noChangeShapeType="1"/>
          </p:cNvSpPr>
          <p:nvPr/>
        </p:nvSpPr>
        <p:spPr bwMode="auto">
          <a:xfrm>
            <a:off x="920750" y="2058988"/>
            <a:ext cx="0" cy="2300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72" name="Line 70"/>
          <p:cNvSpPr>
            <a:spLocks noChangeShapeType="1"/>
          </p:cNvSpPr>
          <p:nvPr/>
        </p:nvSpPr>
        <p:spPr bwMode="auto">
          <a:xfrm>
            <a:off x="593725" y="2058988"/>
            <a:ext cx="0" cy="2300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55" name="Line 71"/>
          <p:cNvSpPr>
            <a:spLocks noChangeShapeType="1"/>
          </p:cNvSpPr>
          <p:nvPr/>
        </p:nvSpPr>
        <p:spPr bwMode="auto">
          <a:xfrm>
            <a:off x="3303588" y="4027488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56" name="Line 72"/>
          <p:cNvSpPr>
            <a:spLocks noChangeShapeType="1"/>
          </p:cNvSpPr>
          <p:nvPr/>
        </p:nvSpPr>
        <p:spPr bwMode="auto">
          <a:xfrm>
            <a:off x="6364288" y="4027488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57" name="Line 73"/>
          <p:cNvSpPr>
            <a:spLocks noChangeShapeType="1"/>
          </p:cNvSpPr>
          <p:nvPr/>
        </p:nvSpPr>
        <p:spPr bwMode="auto">
          <a:xfrm flipV="1">
            <a:off x="7356475" y="4017963"/>
            <a:ext cx="1019175" cy="1587"/>
          </a:xfrm>
          <a:prstGeom prst="line">
            <a:avLst/>
          </a:prstGeom>
          <a:noFill/>
          <a:ln w="317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58" name="Line 74"/>
          <p:cNvSpPr>
            <a:spLocks noChangeShapeType="1"/>
          </p:cNvSpPr>
          <p:nvPr/>
        </p:nvSpPr>
        <p:spPr bwMode="auto">
          <a:xfrm>
            <a:off x="3632200" y="2057400"/>
            <a:ext cx="0" cy="2298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59" name="Rectangle 75"/>
          <p:cNvSpPr>
            <a:spLocks noChangeArrowheads="1"/>
          </p:cNvSpPr>
          <p:nvPr/>
        </p:nvSpPr>
        <p:spPr bwMode="auto">
          <a:xfrm>
            <a:off x="3316288" y="2066925"/>
            <a:ext cx="1617662" cy="64611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8861" name="Oval 77"/>
          <p:cNvSpPr>
            <a:spLocks noChangeArrowheads="1"/>
          </p:cNvSpPr>
          <p:nvPr/>
        </p:nvSpPr>
        <p:spPr bwMode="auto">
          <a:xfrm>
            <a:off x="4897438" y="2617788"/>
            <a:ext cx="130175" cy="130175"/>
          </a:xfrm>
          <a:prstGeom prst="ellipse">
            <a:avLst/>
          </a:prstGeom>
          <a:solidFill>
            <a:srgbClr val="3333CC"/>
          </a:solidFill>
          <a:ln w="9525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8862" name="Text Box 78"/>
          <p:cNvSpPr txBox="1">
            <a:spLocks noChangeArrowheads="1"/>
          </p:cNvSpPr>
          <p:nvPr/>
        </p:nvSpPr>
        <p:spPr bwMode="auto">
          <a:xfrm>
            <a:off x="4591050" y="2144713"/>
            <a:ext cx="3810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/>
              <a:t>A</a:t>
            </a:r>
          </a:p>
        </p:txBody>
      </p:sp>
      <p:sp>
        <p:nvSpPr>
          <p:cNvPr id="758863" name="Text Box 79"/>
          <p:cNvSpPr txBox="1">
            <a:spLocks noChangeArrowheads="1"/>
          </p:cNvSpPr>
          <p:nvPr/>
        </p:nvSpPr>
        <p:spPr bwMode="auto">
          <a:xfrm>
            <a:off x="4598988" y="2405063"/>
            <a:ext cx="382587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3333CC"/>
                </a:solidFill>
              </a:rPr>
              <a:t>B</a:t>
            </a:r>
          </a:p>
        </p:txBody>
      </p:sp>
      <p:sp>
        <p:nvSpPr>
          <p:cNvPr id="758864" name="Line 80"/>
          <p:cNvSpPr>
            <a:spLocks noChangeShapeType="1"/>
          </p:cNvSpPr>
          <p:nvPr/>
        </p:nvSpPr>
        <p:spPr bwMode="auto">
          <a:xfrm>
            <a:off x="7019925" y="2057400"/>
            <a:ext cx="0" cy="2298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65" name="Line 81"/>
          <p:cNvSpPr>
            <a:spLocks noChangeShapeType="1"/>
          </p:cNvSpPr>
          <p:nvPr/>
        </p:nvSpPr>
        <p:spPr bwMode="auto">
          <a:xfrm>
            <a:off x="6691313" y="2057400"/>
            <a:ext cx="0" cy="2298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66" name="Line 82"/>
          <p:cNvSpPr>
            <a:spLocks noChangeShapeType="1"/>
          </p:cNvSpPr>
          <p:nvPr/>
        </p:nvSpPr>
        <p:spPr bwMode="auto">
          <a:xfrm>
            <a:off x="3303588" y="3370263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67" name="Line 83"/>
          <p:cNvSpPr>
            <a:spLocks noChangeShapeType="1"/>
          </p:cNvSpPr>
          <p:nvPr/>
        </p:nvSpPr>
        <p:spPr bwMode="auto">
          <a:xfrm>
            <a:off x="6364288" y="3370263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68" name="Rectangle 84"/>
          <p:cNvSpPr>
            <a:spLocks noChangeArrowheads="1"/>
          </p:cNvSpPr>
          <p:nvPr/>
        </p:nvSpPr>
        <p:spPr bwMode="auto">
          <a:xfrm>
            <a:off x="6364288" y="2066925"/>
            <a:ext cx="1641475" cy="6477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8869" name="Text Box 85"/>
          <p:cNvSpPr txBox="1">
            <a:spLocks noChangeArrowheads="1"/>
          </p:cNvSpPr>
          <p:nvPr/>
        </p:nvSpPr>
        <p:spPr bwMode="auto">
          <a:xfrm>
            <a:off x="7651750" y="2144713"/>
            <a:ext cx="3810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758870" name="Text Box 86"/>
          <p:cNvSpPr txBox="1">
            <a:spLocks noChangeArrowheads="1"/>
          </p:cNvSpPr>
          <p:nvPr/>
        </p:nvSpPr>
        <p:spPr bwMode="auto">
          <a:xfrm>
            <a:off x="7659688" y="2405063"/>
            <a:ext cx="382587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3333CC"/>
                </a:solidFill>
              </a:rPr>
              <a:t>B</a:t>
            </a:r>
          </a:p>
        </p:txBody>
      </p:sp>
      <p:sp>
        <p:nvSpPr>
          <p:cNvPr id="758871" name="Line 87"/>
          <p:cNvSpPr>
            <a:spLocks noChangeShapeType="1"/>
          </p:cNvSpPr>
          <p:nvPr/>
        </p:nvSpPr>
        <p:spPr bwMode="auto">
          <a:xfrm flipV="1">
            <a:off x="7985125" y="2373313"/>
            <a:ext cx="666750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872" name="Oval 88"/>
          <p:cNvSpPr>
            <a:spLocks noChangeArrowheads="1"/>
          </p:cNvSpPr>
          <p:nvPr/>
        </p:nvSpPr>
        <p:spPr bwMode="auto">
          <a:xfrm>
            <a:off x="7959725" y="2320925"/>
            <a:ext cx="130175" cy="131763"/>
          </a:xfrm>
          <a:prstGeom prst="ellipse">
            <a:avLst/>
          </a:prstGeom>
          <a:solidFill>
            <a:srgbClr val="CC0000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8873" name="Oval 89"/>
          <p:cNvSpPr>
            <a:spLocks noChangeArrowheads="1"/>
          </p:cNvSpPr>
          <p:nvPr/>
        </p:nvSpPr>
        <p:spPr bwMode="auto">
          <a:xfrm>
            <a:off x="7958138" y="2617788"/>
            <a:ext cx="130175" cy="130175"/>
          </a:xfrm>
          <a:prstGeom prst="ellipse">
            <a:avLst/>
          </a:prstGeom>
          <a:solidFill>
            <a:srgbClr val="3333CC"/>
          </a:solidFill>
          <a:ln w="9525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21591" name="Line 90"/>
          <p:cNvSpPr>
            <a:spLocks noChangeShapeType="1"/>
          </p:cNvSpPr>
          <p:nvPr/>
        </p:nvSpPr>
        <p:spPr bwMode="auto">
          <a:xfrm>
            <a:off x="1577975" y="2058988"/>
            <a:ext cx="0" cy="2300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92" name="Line 91"/>
          <p:cNvSpPr>
            <a:spLocks noChangeShapeType="1"/>
          </p:cNvSpPr>
          <p:nvPr/>
        </p:nvSpPr>
        <p:spPr bwMode="auto">
          <a:xfrm>
            <a:off x="265113" y="3371850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93" name="Oval 92"/>
          <p:cNvSpPr>
            <a:spLocks noChangeArrowheads="1"/>
          </p:cNvSpPr>
          <p:nvPr/>
        </p:nvSpPr>
        <p:spPr bwMode="auto">
          <a:xfrm>
            <a:off x="871538" y="3289300"/>
            <a:ext cx="131762" cy="131763"/>
          </a:xfrm>
          <a:prstGeom prst="ellipse">
            <a:avLst/>
          </a:prstGeom>
          <a:solidFill>
            <a:srgbClr val="CC0000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21594" name="Rectangle 93"/>
          <p:cNvSpPr>
            <a:spLocks noChangeArrowheads="1"/>
          </p:cNvSpPr>
          <p:nvPr/>
        </p:nvSpPr>
        <p:spPr bwMode="auto">
          <a:xfrm>
            <a:off x="277813" y="2068513"/>
            <a:ext cx="1617662" cy="64611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21595" name="Line 94"/>
          <p:cNvSpPr>
            <a:spLocks noChangeShapeType="1"/>
          </p:cNvSpPr>
          <p:nvPr/>
        </p:nvSpPr>
        <p:spPr bwMode="auto">
          <a:xfrm>
            <a:off x="1943100" y="2373313"/>
            <a:ext cx="304800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96" name="Oval 95"/>
          <p:cNvSpPr>
            <a:spLocks noChangeArrowheads="1"/>
          </p:cNvSpPr>
          <p:nvPr/>
        </p:nvSpPr>
        <p:spPr bwMode="auto">
          <a:xfrm>
            <a:off x="1860550" y="2322513"/>
            <a:ext cx="130175" cy="131762"/>
          </a:xfrm>
          <a:prstGeom prst="ellipse">
            <a:avLst/>
          </a:prstGeom>
          <a:solidFill>
            <a:srgbClr val="CC0000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21597" name="Oval 96"/>
          <p:cNvSpPr>
            <a:spLocks noChangeArrowheads="1"/>
          </p:cNvSpPr>
          <p:nvPr/>
        </p:nvSpPr>
        <p:spPr bwMode="auto">
          <a:xfrm>
            <a:off x="1858963" y="2619375"/>
            <a:ext cx="130175" cy="1301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21598" name="Text Box 97"/>
          <p:cNvSpPr txBox="1">
            <a:spLocks noChangeArrowheads="1"/>
          </p:cNvSpPr>
          <p:nvPr/>
        </p:nvSpPr>
        <p:spPr bwMode="auto">
          <a:xfrm>
            <a:off x="1552575" y="2146300"/>
            <a:ext cx="381000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21599" name="Text Box 98"/>
          <p:cNvSpPr txBox="1">
            <a:spLocks noChangeArrowheads="1"/>
          </p:cNvSpPr>
          <p:nvPr/>
        </p:nvSpPr>
        <p:spPr bwMode="auto">
          <a:xfrm>
            <a:off x="1560513" y="2406650"/>
            <a:ext cx="382587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/>
              <a:t>B</a:t>
            </a:r>
          </a:p>
        </p:txBody>
      </p:sp>
      <p:sp>
        <p:nvSpPr>
          <p:cNvPr id="758832" name="Oval 48"/>
          <p:cNvSpPr>
            <a:spLocks noChangeArrowheads="1"/>
          </p:cNvSpPr>
          <p:nvPr/>
        </p:nvSpPr>
        <p:spPr bwMode="auto">
          <a:xfrm>
            <a:off x="6970713" y="3287713"/>
            <a:ext cx="131762" cy="131762"/>
          </a:xfrm>
          <a:prstGeom prst="ellipse">
            <a:avLst/>
          </a:prstGeom>
          <a:solidFill>
            <a:srgbClr val="CC0000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21601" name="Text Box 99"/>
          <p:cNvSpPr txBox="1">
            <a:spLocks noChangeArrowheads="1"/>
          </p:cNvSpPr>
          <p:nvPr/>
        </p:nvSpPr>
        <p:spPr bwMode="auto">
          <a:xfrm>
            <a:off x="811213" y="1330325"/>
            <a:ext cx="2271712" cy="411163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Verdrahtungserfolg </a:t>
            </a:r>
            <a:endParaRPr lang="en-US" altLang="de-DE"/>
          </a:p>
        </p:txBody>
      </p:sp>
      <p:sp>
        <p:nvSpPr>
          <p:cNvPr id="21602" name="Freeform 100"/>
          <p:cNvSpPr>
            <a:spLocks/>
          </p:cNvSpPr>
          <p:nvPr/>
        </p:nvSpPr>
        <p:spPr bwMode="auto">
          <a:xfrm>
            <a:off x="1979613" y="2708275"/>
            <a:ext cx="431800" cy="936625"/>
          </a:xfrm>
          <a:custGeom>
            <a:avLst/>
            <a:gdLst>
              <a:gd name="T0" fmla="*/ 0 w 205"/>
              <a:gd name="T1" fmla="*/ 0 h 590"/>
              <a:gd name="T2" fmla="*/ 2147483647 w 205"/>
              <a:gd name="T3" fmla="*/ 2147483647 h 590"/>
              <a:gd name="T4" fmla="*/ 2147483647 w 205"/>
              <a:gd name="T5" fmla="*/ 2147483647 h 59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5" h="590">
                <a:moveTo>
                  <a:pt x="0" y="0"/>
                </a:moveTo>
                <a:cubicBezTo>
                  <a:pt x="79" y="87"/>
                  <a:pt x="159" y="175"/>
                  <a:pt x="182" y="273"/>
                </a:cubicBezTo>
                <a:cubicBezTo>
                  <a:pt x="205" y="371"/>
                  <a:pt x="170" y="480"/>
                  <a:pt x="136" y="590"/>
                </a:cubicBezTo>
              </a:path>
            </a:pathLst>
          </a:custGeom>
          <a:noFill/>
          <a:ln w="38100" cap="flat" cmpd="sng">
            <a:solidFill>
              <a:srgbClr val="969696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  <p:sp>
        <p:nvSpPr>
          <p:cNvPr id="758885" name="Freeform 101"/>
          <p:cNvSpPr>
            <a:spLocks/>
          </p:cNvSpPr>
          <p:nvPr/>
        </p:nvSpPr>
        <p:spPr bwMode="auto">
          <a:xfrm>
            <a:off x="3995738" y="2349500"/>
            <a:ext cx="1236662" cy="1008063"/>
          </a:xfrm>
          <a:custGeom>
            <a:avLst/>
            <a:gdLst>
              <a:gd name="T0" fmla="*/ 0 w 779"/>
              <a:gd name="T1" fmla="*/ 2147483647 h 635"/>
              <a:gd name="T2" fmla="*/ 2147483647 w 779"/>
              <a:gd name="T3" fmla="*/ 2147483647 h 635"/>
              <a:gd name="T4" fmla="*/ 2147483647 w 779"/>
              <a:gd name="T5" fmla="*/ 2147483647 h 635"/>
              <a:gd name="T6" fmla="*/ 2147483647 w 779"/>
              <a:gd name="T7" fmla="*/ 0 h 6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9" h="635">
                <a:moveTo>
                  <a:pt x="0" y="635"/>
                </a:moveTo>
                <a:cubicBezTo>
                  <a:pt x="208" y="631"/>
                  <a:pt x="416" y="627"/>
                  <a:pt x="544" y="544"/>
                </a:cubicBezTo>
                <a:cubicBezTo>
                  <a:pt x="672" y="461"/>
                  <a:pt x="763" y="227"/>
                  <a:pt x="771" y="136"/>
                </a:cubicBezTo>
                <a:cubicBezTo>
                  <a:pt x="779" y="45"/>
                  <a:pt x="684" y="22"/>
                  <a:pt x="590" y="0"/>
                </a:cubicBezTo>
              </a:path>
            </a:pathLst>
          </a:custGeom>
          <a:noFill/>
          <a:ln w="38100" cap="flat" cmpd="sng">
            <a:solidFill>
              <a:srgbClr val="969696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/>
          <a:p>
            <a:endParaRPr lang="de-DE"/>
          </a:p>
        </p:txBody>
      </p:sp>
      <p:sp>
        <p:nvSpPr>
          <p:cNvPr id="758860" name="Oval 76"/>
          <p:cNvSpPr>
            <a:spLocks noChangeArrowheads="1"/>
          </p:cNvSpPr>
          <p:nvPr/>
        </p:nvSpPr>
        <p:spPr bwMode="auto">
          <a:xfrm>
            <a:off x="4899025" y="2320925"/>
            <a:ext cx="130175" cy="131763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8816" name="Oval 32"/>
          <p:cNvSpPr>
            <a:spLocks noChangeArrowheads="1"/>
          </p:cNvSpPr>
          <p:nvPr/>
        </p:nvSpPr>
        <p:spPr bwMode="auto">
          <a:xfrm>
            <a:off x="3910013" y="3287713"/>
            <a:ext cx="131762" cy="13176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58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58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58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58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58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588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58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58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588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758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758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58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58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758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58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758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758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7588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7588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758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758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758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758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7588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758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758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7588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7588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758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758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500"/>
                                        <p:tgtEl>
                                          <p:spTgt spid="758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2" dur="500"/>
                                        <p:tgtEl>
                                          <p:spTgt spid="758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5" dur="500"/>
                                        <p:tgtEl>
                                          <p:spTgt spid="758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8" dur="500"/>
                                        <p:tgtEl>
                                          <p:spTgt spid="758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1" dur="500"/>
                                        <p:tgtEl>
                                          <p:spTgt spid="758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4" dur="500"/>
                                        <p:tgtEl>
                                          <p:spTgt spid="758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7" dur="500"/>
                                        <p:tgtEl>
                                          <p:spTgt spid="7588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758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3" dur="500"/>
                                        <p:tgtEl>
                                          <p:spTgt spid="758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6" dur="500"/>
                                        <p:tgtEl>
                                          <p:spTgt spid="758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9" dur="500"/>
                                        <p:tgtEl>
                                          <p:spTgt spid="758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2" dur="500"/>
                                        <p:tgtEl>
                                          <p:spTgt spid="758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5" dur="500"/>
                                        <p:tgtEl>
                                          <p:spTgt spid="758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8" dur="500"/>
                                        <p:tgtEl>
                                          <p:spTgt spid="758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1" dur="500"/>
                                        <p:tgtEl>
                                          <p:spTgt spid="758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4" dur="500"/>
                                        <p:tgtEl>
                                          <p:spTgt spid="758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7" dur="500"/>
                                        <p:tgtEl>
                                          <p:spTgt spid="758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0" dur="500"/>
                                        <p:tgtEl>
                                          <p:spTgt spid="758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3" dur="500"/>
                                        <p:tgtEl>
                                          <p:spTgt spid="758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6" dur="500"/>
                                        <p:tgtEl>
                                          <p:spTgt spid="758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9" dur="500"/>
                                        <p:tgtEl>
                                          <p:spTgt spid="758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2" dur="500"/>
                                        <p:tgtEl>
                                          <p:spTgt spid="758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5" dur="500"/>
                                        <p:tgtEl>
                                          <p:spTgt spid="758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8" dur="500"/>
                                        <p:tgtEl>
                                          <p:spTgt spid="758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1" dur="500"/>
                                        <p:tgtEl>
                                          <p:spTgt spid="758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4" dur="500"/>
                                        <p:tgtEl>
                                          <p:spTgt spid="758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7" dur="500"/>
                                        <p:tgtEl>
                                          <p:spTgt spid="758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0" dur="500"/>
                                        <p:tgtEl>
                                          <p:spTgt spid="758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3" dur="500"/>
                                        <p:tgtEl>
                                          <p:spTgt spid="758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6" dur="500"/>
                                        <p:tgtEl>
                                          <p:spTgt spid="758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9" dur="500"/>
                                        <p:tgtEl>
                                          <p:spTgt spid="758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2" dur="500"/>
                                        <p:tgtEl>
                                          <p:spTgt spid="758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5" dur="500"/>
                                        <p:tgtEl>
                                          <p:spTgt spid="758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8" dur="500"/>
                                        <p:tgtEl>
                                          <p:spTgt spid="758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1" dur="500"/>
                                        <p:tgtEl>
                                          <p:spTgt spid="758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4" dur="500"/>
                                        <p:tgtEl>
                                          <p:spTgt spid="758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7" dur="500"/>
                                        <p:tgtEl>
                                          <p:spTgt spid="758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8786" grpId="0" animBg="1"/>
      <p:bldP spid="758804" grpId="0" animBg="1"/>
      <p:bldP spid="758805" grpId="0" animBg="1"/>
      <p:bldP spid="758806" grpId="0" animBg="1"/>
      <p:bldP spid="758807" grpId="0" animBg="1"/>
      <p:bldP spid="758808" grpId="0" animBg="1"/>
      <p:bldP spid="758809" grpId="0" animBg="1"/>
      <p:bldP spid="758810" grpId="0" animBg="1"/>
      <p:bldP spid="758811" grpId="0" animBg="1"/>
      <p:bldP spid="758812" grpId="0" animBg="1"/>
      <p:bldP spid="758813" grpId="0" animBg="1"/>
      <p:bldP spid="758814" grpId="0" animBg="1"/>
      <p:bldP spid="758815" grpId="0" animBg="1"/>
      <p:bldP spid="758817" grpId="0" animBg="1"/>
      <p:bldP spid="758818" grpId="0"/>
      <p:bldP spid="758819" grpId="0"/>
      <p:bldP spid="758820" grpId="0" animBg="1"/>
      <p:bldP spid="758821" grpId="0" animBg="1"/>
      <p:bldP spid="758822" grpId="0" animBg="1"/>
      <p:bldP spid="758823" grpId="0" animBg="1"/>
      <p:bldP spid="758824" grpId="0" animBg="1"/>
      <p:bldP spid="758825" grpId="0" animBg="1"/>
      <p:bldP spid="758826" grpId="0" animBg="1"/>
      <p:bldP spid="758827" grpId="0" animBg="1"/>
      <p:bldP spid="758828" grpId="0" animBg="1"/>
      <p:bldP spid="758829" grpId="0" animBg="1"/>
      <p:bldP spid="758830" grpId="0" animBg="1"/>
      <p:bldP spid="758831" grpId="0" animBg="1"/>
      <p:bldP spid="758833" grpId="0" animBg="1"/>
      <p:bldP spid="758834" grpId="0"/>
      <p:bldP spid="758835" grpId="0"/>
      <p:bldP spid="758837" grpId="0" animBg="1"/>
      <p:bldP spid="758838" grpId="0" animBg="1"/>
      <p:bldP spid="758839" grpId="0" animBg="1"/>
      <p:bldP spid="758840" grpId="0" animBg="1"/>
      <p:bldP spid="758841" grpId="0" animBg="1"/>
      <p:bldP spid="758842" grpId="0" animBg="1"/>
      <p:bldP spid="758843" grpId="0" animBg="1"/>
      <p:bldP spid="758844" grpId="0" animBg="1"/>
      <p:bldP spid="758845" grpId="0" animBg="1"/>
      <p:bldP spid="758846" grpId="0" animBg="1"/>
      <p:bldP spid="758847" grpId="0" animBg="1"/>
      <p:bldP spid="758848" grpId="0" animBg="1"/>
      <p:bldP spid="758850" grpId="0"/>
      <p:bldP spid="758851" grpId="0"/>
      <p:bldP spid="758855" grpId="0" animBg="1"/>
      <p:bldP spid="758856" grpId="0" animBg="1"/>
      <p:bldP spid="758857" grpId="0" animBg="1"/>
      <p:bldP spid="758858" grpId="0" animBg="1"/>
      <p:bldP spid="758859" grpId="0" animBg="1"/>
      <p:bldP spid="758861" grpId="0" animBg="1"/>
      <p:bldP spid="758862" grpId="0"/>
      <p:bldP spid="758863" grpId="0"/>
      <p:bldP spid="758864" grpId="0" animBg="1"/>
      <p:bldP spid="758865" grpId="0" animBg="1"/>
      <p:bldP spid="758866" grpId="0" animBg="1"/>
      <p:bldP spid="758867" grpId="0" animBg="1"/>
      <p:bldP spid="758868" grpId="0" animBg="1"/>
      <p:bldP spid="758869" grpId="0"/>
      <p:bldP spid="758870" grpId="0"/>
      <p:bldP spid="758871" grpId="0" animBg="1"/>
      <p:bldP spid="758872" grpId="0" animBg="1"/>
      <p:bldP spid="758873" grpId="0" animBg="1"/>
      <p:bldP spid="758832" grpId="0" animBg="1"/>
      <p:bldP spid="758885" grpId="0" animBg="1"/>
      <p:bldP spid="758860" grpId="0" animBg="1"/>
      <p:bldP spid="758816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7.3	Festlegung der Netzreihenfolge: Beispiel</a:t>
            </a:r>
          </a:p>
        </p:txBody>
      </p:sp>
      <p:sp>
        <p:nvSpPr>
          <p:cNvPr id="22531" name="Rectangle 3"/>
          <p:cNvSpPr>
            <a:spLocks noChangeArrowheads="1"/>
          </p:cNvSpPr>
          <p:nvPr/>
        </p:nvSpPr>
        <p:spPr bwMode="auto">
          <a:xfrm>
            <a:off x="847725" y="2068513"/>
            <a:ext cx="2286000" cy="2287587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22532" name="Group 4"/>
          <p:cNvGrpSpPr>
            <a:grpSpLocks/>
          </p:cNvGrpSpPr>
          <p:nvPr/>
        </p:nvGrpSpPr>
        <p:grpSpPr bwMode="auto">
          <a:xfrm>
            <a:off x="835025" y="2058988"/>
            <a:ext cx="2297113" cy="2300287"/>
            <a:chOff x="346" y="3787"/>
            <a:chExt cx="1587" cy="1588"/>
          </a:xfrm>
        </p:grpSpPr>
        <p:sp>
          <p:nvSpPr>
            <p:cNvPr id="22576" name="Rectangle 5"/>
            <p:cNvSpPr>
              <a:spLocks noChangeArrowheads="1"/>
            </p:cNvSpPr>
            <p:nvPr/>
          </p:nvSpPr>
          <p:spPr bwMode="auto">
            <a:xfrm>
              <a:off x="346" y="3787"/>
              <a:ext cx="1587" cy="158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2577" name="Line 6"/>
            <p:cNvSpPr>
              <a:spLocks noChangeShapeType="1"/>
            </p:cNvSpPr>
            <p:nvPr/>
          </p:nvSpPr>
          <p:spPr bwMode="auto">
            <a:xfrm>
              <a:off x="346" y="4014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78" name="Line 7"/>
            <p:cNvSpPr>
              <a:spLocks noChangeShapeType="1"/>
            </p:cNvSpPr>
            <p:nvPr/>
          </p:nvSpPr>
          <p:spPr bwMode="auto">
            <a:xfrm>
              <a:off x="346" y="4240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79" name="Line 8"/>
            <p:cNvSpPr>
              <a:spLocks noChangeShapeType="1"/>
            </p:cNvSpPr>
            <p:nvPr/>
          </p:nvSpPr>
          <p:spPr bwMode="auto">
            <a:xfrm>
              <a:off x="346" y="4467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80" name="Line 9"/>
            <p:cNvSpPr>
              <a:spLocks noChangeShapeType="1"/>
            </p:cNvSpPr>
            <p:nvPr/>
          </p:nvSpPr>
          <p:spPr bwMode="auto">
            <a:xfrm>
              <a:off x="346" y="4694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81" name="Line 10"/>
            <p:cNvSpPr>
              <a:spLocks noChangeShapeType="1"/>
            </p:cNvSpPr>
            <p:nvPr/>
          </p:nvSpPr>
          <p:spPr bwMode="auto">
            <a:xfrm>
              <a:off x="346" y="4921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82" name="Line 11"/>
            <p:cNvSpPr>
              <a:spLocks noChangeShapeType="1"/>
            </p:cNvSpPr>
            <p:nvPr/>
          </p:nvSpPr>
          <p:spPr bwMode="auto">
            <a:xfrm>
              <a:off x="572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83" name="Line 12"/>
            <p:cNvSpPr>
              <a:spLocks noChangeShapeType="1"/>
            </p:cNvSpPr>
            <p:nvPr/>
          </p:nvSpPr>
          <p:spPr bwMode="auto">
            <a:xfrm>
              <a:off x="799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84" name="Line 13"/>
            <p:cNvSpPr>
              <a:spLocks noChangeShapeType="1"/>
            </p:cNvSpPr>
            <p:nvPr/>
          </p:nvSpPr>
          <p:spPr bwMode="auto">
            <a:xfrm>
              <a:off x="1026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85" name="Line 14"/>
            <p:cNvSpPr>
              <a:spLocks noChangeShapeType="1"/>
            </p:cNvSpPr>
            <p:nvPr/>
          </p:nvSpPr>
          <p:spPr bwMode="auto">
            <a:xfrm>
              <a:off x="1253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86" name="Line 15"/>
            <p:cNvSpPr>
              <a:spLocks noChangeShapeType="1"/>
            </p:cNvSpPr>
            <p:nvPr/>
          </p:nvSpPr>
          <p:spPr bwMode="auto">
            <a:xfrm>
              <a:off x="1480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87" name="Line 16"/>
            <p:cNvSpPr>
              <a:spLocks noChangeShapeType="1"/>
            </p:cNvSpPr>
            <p:nvPr/>
          </p:nvSpPr>
          <p:spPr bwMode="auto">
            <a:xfrm>
              <a:off x="1706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88" name="Line 17"/>
            <p:cNvSpPr>
              <a:spLocks noChangeShapeType="1"/>
            </p:cNvSpPr>
            <p:nvPr/>
          </p:nvSpPr>
          <p:spPr bwMode="auto">
            <a:xfrm>
              <a:off x="346" y="5148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22533" name="Line 18"/>
          <p:cNvSpPr>
            <a:spLocks noChangeShapeType="1"/>
          </p:cNvSpPr>
          <p:nvPr/>
        </p:nvSpPr>
        <p:spPr bwMode="auto">
          <a:xfrm>
            <a:off x="1141413" y="2373313"/>
            <a:ext cx="990600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2534" name="Line 19"/>
          <p:cNvSpPr>
            <a:spLocks noChangeShapeType="1"/>
          </p:cNvSpPr>
          <p:nvPr/>
        </p:nvSpPr>
        <p:spPr bwMode="auto">
          <a:xfrm>
            <a:off x="2132013" y="2373313"/>
            <a:ext cx="0" cy="1677987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2535" name="Oval 20"/>
          <p:cNvSpPr>
            <a:spLocks noChangeArrowheads="1"/>
          </p:cNvSpPr>
          <p:nvPr/>
        </p:nvSpPr>
        <p:spPr bwMode="auto">
          <a:xfrm>
            <a:off x="1085850" y="2322513"/>
            <a:ext cx="130175" cy="131762"/>
          </a:xfrm>
          <a:prstGeom prst="ellipse">
            <a:avLst/>
          </a:prstGeom>
          <a:solidFill>
            <a:srgbClr val="CC0000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22536" name="Oval 21"/>
          <p:cNvSpPr>
            <a:spLocks noChangeArrowheads="1"/>
          </p:cNvSpPr>
          <p:nvPr/>
        </p:nvSpPr>
        <p:spPr bwMode="auto">
          <a:xfrm>
            <a:off x="2070100" y="3943350"/>
            <a:ext cx="131763" cy="131763"/>
          </a:xfrm>
          <a:prstGeom prst="ellipse">
            <a:avLst/>
          </a:prstGeom>
          <a:solidFill>
            <a:srgbClr val="CC0000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22537" name="Oval 22"/>
          <p:cNvSpPr>
            <a:spLocks noChangeArrowheads="1"/>
          </p:cNvSpPr>
          <p:nvPr/>
        </p:nvSpPr>
        <p:spPr bwMode="auto">
          <a:xfrm>
            <a:off x="2428875" y="2619375"/>
            <a:ext cx="130175" cy="130175"/>
          </a:xfrm>
          <a:prstGeom prst="ellipse">
            <a:avLst/>
          </a:prstGeom>
          <a:solidFill>
            <a:srgbClr val="3333CC"/>
          </a:solidFill>
          <a:ln w="9525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22538" name="Oval 23"/>
          <p:cNvSpPr>
            <a:spLocks noChangeArrowheads="1"/>
          </p:cNvSpPr>
          <p:nvPr/>
        </p:nvSpPr>
        <p:spPr bwMode="auto">
          <a:xfrm>
            <a:off x="1747838" y="3005138"/>
            <a:ext cx="131762" cy="131762"/>
          </a:xfrm>
          <a:prstGeom prst="ellipse">
            <a:avLst/>
          </a:prstGeom>
          <a:solidFill>
            <a:srgbClr val="3333CC"/>
          </a:solidFill>
          <a:ln w="9525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22539" name="Text Box 24"/>
          <p:cNvSpPr txBox="1">
            <a:spLocks noChangeArrowheads="1"/>
          </p:cNvSpPr>
          <p:nvPr/>
        </p:nvSpPr>
        <p:spPr bwMode="auto">
          <a:xfrm>
            <a:off x="825500" y="2060575"/>
            <a:ext cx="381000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22540" name="Text Box 25"/>
          <p:cNvSpPr txBox="1">
            <a:spLocks noChangeArrowheads="1"/>
          </p:cNvSpPr>
          <p:nvPr/>
        </p:nvSpPr>
        <p:spPr bwMode="auto">
          <a:xfrm>
            <a:off x="2065338" y="3976688"/>
            <a:ext cx="534987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CC0000"/>
                </a:solidFill>
              </a:rPr>
              <a:t>A´</a:t>
            </a:r>
          </a:p>
        </p:txBody>
      </p:sp>
      <p:sp>
        <p:nvSpPr>
          <p:cNvPr id="22541" name="Text Box 26"/>
          <p:cNvSpPr txBox="1">
            <a:spLocks noChangeArrowheads="1"/>
          </p:cNvSpPr>
          <p:nvPr/>
        </p:nvSpPr>
        <p:spPr bwMode="auto">
          <a:xfrm>
            <a:off x="2130425" y="2374900"/>
            <a:ext cx="382588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3333CC"/>
                </a:solidFill>
              </a:rPr>
              <a:t>B</a:t>
            </a:r>
          </a:p>
        </p:txBody>
      </p:sp>
      <p:sp>
        <p:nvSpPr>
          <p:cNvPr id="22542" name="Text Box 27"/>
          <p:cNvSpPr txBox="1">
            <a:spLocks noChangeArrowheads="1"/>
          </p:cNvSpPr>
          <p:nvPr/>
        </p:nvSpPr>
        <p:spPr bwMode="auto">
          <a:xfrm>
            <a:off x="1455738" y="2681288"/>
            <a:ext cx="5334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3333CC"/>
                </a:solidFill>
              </a:rPr>
              <a:t>B´</a:t>
            </a:r>
          </a:p>
        </p:txBody>
      </p:sp>
      <p:sp>
        <p:nvSpPr>
          <p:cNvPr id="22543" name="Line 28"/>
          <p:cNvSpPr>
            <a:spLocks noChangeShapeType="1"/>
          </p:cNvSpPr>
          <p:nvPr/>
        </p:nvSpPr>
        <p:spPr bwMode="auto">
          <a:xfrm flipV="1">
            <a:off x="1827213" y="4356100"/>
            <a:ext cx="644525" cy="6350"/>
          </a:xfrm>
          <a:prstGeom prst="line">
            <a:avLst/>
          </a:prstGeom>
          <a:noFill/>
          <a:ln w="317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2544" name="Line 29"/>
          <p:cNvSpPr>
            <a:spLocks noChangeShapeType="1"/>
          </p:cNvSpPr>
          <p:nvPr/>
        </p:nvSpPr>
        <p:spPr bwMode="auto">
          <a:xfrm flipH="1">
            <a:off x="2476500" y="2754313"/>
            <a:ext cx="6350" cy="1595437"/>
          </a:xfrm>
          <a:prstGeom prst="line">
            <a:avLst/>
          </a:prstGeom>
          <a:noFill/>
          <a:ln w="317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2545" name="Text Box 30"/>
          <p:cNvSpPr txBox="1">
            <a:spLocks noChangeArrowheads="1"/>
          </p:cNvSpPr>
          <p:nvPr/>
        </p:nvSpPr>
        <p:spPr bwMode="auto">
          <a:xfrm>
            <a:off x="731838" y="4533900"/>
            <a:ext cx="2505075" cy="612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/>
              <a:t>Vorrangige Verdrahtung</a:t>
            </a:r>
            <a:br>
              <a:rPr lang="de-DE" altLang="de-DE"/>
            </a:br>
            <a:r>
              <a:rPr lang="de-DE" altLang="de-DE"/>
              <a:t>von Netz </a:t>
            </a:r>
            <a:r>
              <a:rPr lang="de-DE" altLang="de-DE" i="1">
                <a:solidFill>
                  <a:srgbClr val="CC0000"/>
                </a:solidFill>
              </a:rPr>
              <a:t>A</a:t>
            </a:r>
            <a:endParaRPr lang="en-US" altLang="de-DE" i="1">
              <a:solidFill>
                <a:srgbClr val="CC0000"/>
              </a:solidFill>
            </a:endParaRPr>
          </a:p>
        </p:txBody>
      </p:sp>
      <p:sp>
        <p:nvSpPr>
          <p:cNvPr id="759839" name="Text Box 31"/>
          <p:cNvSpPr txBox="1">
            <a:spLocks noChangeArrowheads="1"/>
          </p:cNvSpPr>
          <p:nvPr/>
        </p:nvSpPr>
        <p:spPr bwMode="auto">
          <a:xfrm>
            <a:off x="4464050" y="4533900"/>
            <a:ext cx="2505075" cy="612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/>
              <a:t>Vorrangige Verdrahtung</a:t>
            </a:r>
            <a:br>
              <a:rPr lang="de-DE" altLang="de-DE"/>
            </a:br>
            <a:r>
              <a:rPr lang="de-DE" altLang="de-DE"/>
              <a:t>von Netz  </a:t>
            </a:r>
            <a:r>
              <a:rPr lang="de-DE" altLang="de-DE" i="1">
                <a:solidFill>
                  <a:srgbClr val="3333CC"/>
                </a:solidFill>
              </a:rPr>
              <a:t>B</a:t>
            </a:r>
            <a:endParaRPr lang="en-US" altLang="de-DE" i="1">
              <a:solidFill>
                <a:srgbClr val="3333CC"/>
              </a:solidFill>
            </a:endParaRPr>
          </a:p>
        </p:txBody>
      </p:sp>
      <p:sp>
        <p:nvSpPr>
          <p:cNvPr id="759840" name="Rectangle 32"/>
          <p:cNvSpPr>
            <a:spLocks noChangeArrowheads="1"/>
          </p:cNvSpPr>
          <p:nvPr/>
        </p:nvSpPr>
        <p:spPr bwMode="auto">
          <a:xfrm>
            <a:off x="4568825" y="2066925"/>
            <a:ext cx="2287588" cy="2287588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759841" name="Group 33"/>
          <p:cNvGrpSpPr>
            <a:grpSpLocks/>
          </p:cNvGrpSpPr>
          <p:nvPr/>
        </p:nvGrpSpPr>
        <p:grpSpPr bwMode="auto">
          <a:xfrm>
            <a:off x="4557713" y="2057400"/>
            <a:ext cx="2297112" cy="2298700"/>
            <a:chOff x="346" y="3787"/>
            <a:chExt cx="1587" cy="1588"/>
          </a:xfrm>
        </p:grpSpPr>
        <p:sp>
          <p:nvSpPr>
            <p:cNvPr id="22563" name="Rectangle 34"/>
            <p:cNvSpPr>
              <a:spLocks noChangeArrowheads="1"/>
            </p:cNvSpPr>
            <p:nvPr/>
          </p:nvSpPr>
          <p:spPr bwMode="auto">
            <a:xfrm>
              <a:off x="346" y="3787"/>
              <a:ext cx="1587" cy="158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2564" name="Line 35"/>
            <p:cNvSpPr>
              <a:spLocks noChangeShapeType="1"/>
            </p:cNvSpPr>
            <p:nvPr/>
          </p:nvSpPr>
          <p:spPr bwMode="auto">
            <a:xfrm>
              <a:off x="346" y="4014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65" name="Line 36"/>
            <p:cNvSpPr>
              <a:spLocks noChangeShapeType="1"/>
            </p:cNvSpPr>
            <p:nvPr/>
          </p:nvSpPr>
          <p:spPr bwMode="auto">
            <a:xfrm>
              <a:off x="346" y="4240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66" name="Line 37"/>
            <p:cNvSpPr>
              <a:spLocks noChangeShapeType="1"/>
            </p:cNvSpPr>
            <p:nvPr/>
          </p:nvSpPr>
          <p:spPr bwMode="auto">
            <a:xfrm>
              <a:off x="346" y="4467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67" name="Line 38"/>
            <p:cNvSpPr>
              <a:spLocks noChangeShapeType="1"/>
            </p:cNvSpPr>
            <p:nvPr/>
          </p:nvSpPr>
          <p:spPr bwMode="auto">
            <a:xfrm>
              <a:off x="346" y="4694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68" name="Line 39"/>
            <p:cNvSpPr>
              <a:spLocks noChangeShapeType="1"/>
            </p:cNvSpPr>
            <p:nvPr/>
          </p:nvSpPr>
          <p:spPr bwMode="auto">
            <a:xfrm>
              <a:off x="346" y="4921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69" name="Line 40"/>
            <p:cNvSpPr>
              <a:spLocks noChangeShapeType="1"/>
            </p:cNvSpPr>
            <p:nvPr/>
          </p:nvSpPr>
          <p:spPr bwMode="auto">
            <a:xfrm>
              <a:off x="572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70" name="Line 41"/>
            <p:cNvSpPr>
              <a:spLocks noChangeShapeType="1"/>
            </p:cNvSpPr>
            <p:nvPr/>
          </p:nvSpPr>
          <p:spPr bwMode="auto">
            <a:xfrm>
              <a:off x="799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71" name="Line 42"/>
            <p:cNvSpPr>
              <a:spLocks noChangeShapeType="1"/>
            </p:cNvSpPr>
            <p:nvPr/>
          </p:nvSpPr>
          <p:spPr bwMode="auto">
            <a:xfrm>
              <a:off x="1026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72" name="Line 43"/>
            <p:cNvSpPr>
              <a:spLocks noChangeShapeType="1"/>
            </p:cNvSpPr>
            <p:nvPr/>
          </p:nvSpPr>
          <p:spPr bwMode="auto">
            <a:xfrm>
              <a:off x="1253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73" name="Line 44"/>
            <p:cNvSpPr>
              <a:spLocks noChangeShapeType="1"/>
            </p:cNvSpPr>
            <p:nvPr/>
          </p:nvSpPr>
          <p:spPr bwMode="auto">
            <a:xfrm>
              <a:off x="1480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74" name="Line 45"/>
            <p:cNvSpPr>
              <a:spLocks noChangeShapeType="1"/>
            </p:cNvSpPr>
            <p:nvPr/>
          </p:nvSpPr>
          <p:spPr bwMode="auto">
            <a:xfrm>
              <a:off x="1706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75" name="Line 46"/>
            <p:cNvSpPr>
              <a:spLocks noChangeShapeType="1"/>
            </p:cNvSpPr>
            <p:nvPr/>
          </p:nvSpPr>
          <p:spPr bwMode="auto">
            <a:xfrm>
              <a:off x="346" y="5148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759855" name="Line 47"/>
          <p:cNvSpPr>
            <a:spLocks noChangeShapeType="1"/>
          </p:cNvSpPr>
          <p:nvPr/>
        </p:nvSpPr>
        <p:spPr bwMode="auto">
          <a:xfrm>
            <a:off x="4864100" y="4019550"/>
            <a:ext cx="990600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9856" name="Line 48"/>
          <p:cNvSpPr>
            <a:spLocks noChangeShapeType="1"/>
          </p:cNvSpPr>
          <p:nvPr/>
        </p:nvSpPr>
        <p:spPr bwMode="auto">
          <a:xfrm>
            <a:off x="4864100" y="2449513"/>
            <a:ext cx="0" cy="1547812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9857" name="Oval 49"/>
          <p:cNvSpPr>
            <a:spLocks noChangeArrowheads="1"/>
          </p:cNvSpPr>
          <p:nvPr/>
        </p:nvSpPr>
        <p:spPr bwMode="auto">
          <a:xfrm>
            <a:off x="4808538" y="2320925"/>
            <a:ext cx="130175" cy="131763"/>
          </a:xfrm>
          <a:prstGeom prst="ellipse">
            <a:avLst/>
          </a:prstGeom>
          <a:solidFill>
            <a:srgbClr val="CC0000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9858" name="Oval 50"/>
          <p:cNvSpPr>
            <a:spLocks noChangeArrowheads="1"/>
          </p:cNvSpPr>
          <p:nvPr/>
        </p:nvSpPr>
        <p:spPr bwMode="auto">
          <a:xfrm>
            <a:off x="5792788" y="3941763"/>
            <a:ext cx="131762" cy="131762"/>
          </a:xfrm>
          <a:prstGeom prst="ellipse">
            <a:avLst/>
          </a:prstGeom>
          <a:solidFill>
            <a:srgbClr val="CC0000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9859" name="Oval 51"/>
          <p:cNvSpPr>
            <a:spLocks noChangeArrowheads="1"/>
          </p:cNvSpPr>
          <p:nvPr/>
        </p:nvSpPr>
        <p:spPr bwMode="auto">
          <a:xfrm>
            <a:off x="6151563" y="2617788"/>
            <a:ext cx="130175" cy="130175"/>
          </a:xfrm>
          <a:prstGeom prst="ellipse">
            <a:avLst/>
          </a:prstGeom>
          <a:solidFill>
            <a:srgbClr val="3333CC"/>
          </a:solidFill>
          <a:ln w="9525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9860" name="Oval 52"/>
          <p:cNvSpPr>
            <a:spLocks noChangeArrowheads="1"/>
          </p:cNvSpPr>
          <p:nvPr/>
        </p:nvSpPr>
        <p:spPr bwMode="auto">
          <a:xfrm>
            <a:off x="5470525" y="3003550"/>
            <a:ext cx="130175" cy="131763"/>
          </a:xfrm>
          <a:prstGeom prst="ellipse">
            <a:avLst/>
          </a:prstGeom>
          <a:solidFill>
            <a:srgbClr val="3333CC"/>
          </a:solidFill>
          <a:ln w="9525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9861" name="Text Box 53"/>
          <p:cNvSpPr txBox="1">
            <a:spLocks noChangeArrowheads="1"/>
          </p:cNvSpPr>
          <p:nvPr/>
        </p:nvSpPr>
        <p:spPr bwMode="auto">
          <a:xfrm>
            <a:off x="4548188" y="2058988"/>
            <a:ext cx="3810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759862" name="Text Box 54"/>
          <p:cNvSpPr txBox="1">
            <a:spLocks noChangeArrowheads="1"/>
          </p:cNvSpPr>
          <p:nvPr/>
        </p:nvSpPr>
        <p:spPr bwMode="auto">
          <a:xfrm>
            <a:off x="5788025" y="3975100"/>
            <a:ext cx="534988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CC0000"/>
                </a:solidFill>
              </a:rPr>
              <a:t>A´</a:t>
            </a:r>
          </a:p>
        </p:txBody>
      </p:sp>
      <p:sp>
        <p:nvSpPr>
          <p:cNvPr id="759863" name="Text Box 55"/>
          <p:cNvSpPr txBox="1">
            <a:spLocks noChangeArrowheads="1"/>
          </p:cNvSpPr>
          <p:nvPr/>
        </p:nvSpPr>
        <p:spPr bwMode="auto">
          <a:xfrm>
            <a:off x="5853113" y="2373313"/>
            <a:ext cx="382587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3333CC"/>
                </a:solidFill>
              </a:rPr>
              <a:t>B</a:t>
            </a:r>
          </a:p>
        </p:txBody>
      </p:sp>
      <p:sp>
        <p:nvSpPr>
          <p:cNvPr id="759864" name="Text Box 56"/>
          <p:cNvSpPr txBox="1">
            <a:spLocks noChangeArrowheads="1"/>
          </p:cNvSpPr>
          <p:nvPr/>
        </p:nvSpPr>
        <p:spPr bwMode="auto">
          <a:xfrm>
            <a:off x="5178425" y="2679700"/>
            <a:ext cx="533400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3333CC"/>
                </a:solidFill>
              </a:rPr>
              <a:t>B´</a:t>
            </a:r>
          </a:p>
        </p:txBody>
      </p:sp>
      <p:sp>
        <p:nvSpPr>
          <p:cNvPr id="759865" name="Line 57"/>
          <p:cNvSpPr>
            <a:spLocks noChangeShapeType="1"/>
          </p:cNvSpPr>
          <p:nvPr/>
        </p:nvSpPr>
        <p:spPr bwMode="auto">
          <a:xfrm flipV="1">
            <a:off x="5549900" y="3057525"/>
            <a:ext cx="644525" cy="4763"/>
          </a:xfrm>
          <a:prstGeom prst="line">
            <a:avLst/>
          </a:prstGeom>
          <a:noFill/>
          <a:ln w="317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9866" name="Line 58"/>
          <p:cNvSpPr>
            <a:spLocks noChangeShapeType="1"/>
          </p:cNvSpPr>
          <p:nvPr/>
        </p:nvSpPr>
        <p:spPr bwMode="auto">
          <a:xfrm>
            <a:off x="6203950" y="2752725"/>
            <a:ext cx="0" cy="306388"/>
          </a:xfrm>
          <a:prstGeom prst="line">
            <a:avLst/>
          </a:prstGeom>
          <a:noFill/>
          <a:ln w="317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2561" name="Line 59"/>
          <p:cNvSpPr>
            <a:spLocks noChangeShapeType="1"/>
          </p:cNvSpPr>
          <p:nvPr/>
        </p:nvSpPr>
        <p:spPr bwMode="auto">
          <a:xfrm flipH="1">
            <a:off x="1827213" y="3059113"/>
            <a:ext cx="0" cy="1296987"/>
          </a:xfrm>
          <a:prstGeom prst="line">
            <a:avLst/>
          </a:prstGeom>
          <a:noFill/>
          <a:ln w="317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2562" name="Text Box 60"/>
          <p:cNvSpPr txBox="1">
            <a:spLocks noChangeArrowheads="1"/>
          </p:cNvSpPr>
          <p:nvPr/>
        </p:nvSpPr>
        <p:spPr bwMode="auto">
          <a:xfrm>
            <a:off x="811213" y="1330325"/>
            <a:ext cx="2339975" cy="411163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Verdrahtungsqualität </a:t>
            </a:r>
            <a:endParaRPr lang="en-US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59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59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59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59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59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59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59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598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59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759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7598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598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59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759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59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9839" grpId="0"/>
      <p:bldP spid="759840" grpId="0" animBg="1"/>
      <p:bldP spid="759855" grpId="0" animBg="1"/>
      <p:bldP spid="759856" grpId="0" animBg="1"/>
      <p:bldP spid="759857" grpId="0" animBg="1"/>
      <p:bldP spid="759858" grpId="0" animBg="1"/>
      <p:bldP spid="759859" grpId="0" animBg="1"/>
      <p:bldP spid="759860" grpId="0" animBg="1"/>
      <p:bldP spid="759861" grpId="0"/>
      <p:bldP spid="759862" grpId="0"/>
      <p:bldP spid="759863" grpId="0"/>
      <p:bldP spid="759864" grpId="0"/>
      <p:bldP spid="759865" grpId="0" animBg="1"/>
      <p:bldP spid="759866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7.3	Festlegung der Netzreihenfolge</a:t>
            </a:r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47800"/>
            <a:ext cx="8080375" cy="3811588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de-DE" altLang="de-DE"/>
              <a:t>Für </a:t>
            </a:r>
            <a:r>
              <a:rPr lang="de-DE" altLang="de-DE" i="1"/>
              <a:t>n</a:t>
            </a:r>
            <a:r>
              <a:rPr lang="de-DE" altLang="de-DE"/>
              <a:t> Netze ist die Suche nach der optimalen Reihenfolge von der Rechenkomplexität O(</a:t>
            </a:r>
            <a:r>
              <a:rPr lang="de-DE" altLang="de-DE" i="1"/>
              <a:t>n</a:t>
            </a:r>
            <a:r>
              <a:rPr lang="de-DE" altLang="de-DE"/>
              <a:t>!), so dass sich diese Aufgabe einer </a:t>
            </a:r>
            <a:r>
              <a:rPr lang="de-DE" altLang="de-DE" u="sng"/>
              <a:t>optimalen</a:t>
            </a:r>
            <a:r>
              <a:rPr lang="de-DE" altLang="de-DE"/>
              <a:t> algorithmischen Lösung entzieht</a:t>
            </a:r>
          </a:p>
          <a:p>
            <a:pPr marL="323850" indent="-323850" defTabSz="849313">
              <a:buFont typeface="Symbol" pitchFamily="18" charset="2"/>
              <a:buChar char="Þ"/>
              <a:tabLst>
                <a:tab pos="284163" algn="l"/>
                <a:tab pos="512763" algn="l"/>
              </a:tabLst>
            </a:pPr>
            <a:r>
              <a:rPr lang="de-DE" altLang="de-DE"/>
              <a:t>Bestimmung der Netzreihenfolge oft nach zuvor festgelegten </a:t>
            </a:r>
            <a:r>
              <a:rPr lang="de-DE" altLang="de-DE">
                <a:solidFill>
                  <a:srgbClr val="CC0000"/>
                </a:solidFill>
              </a:rPr>
              <a:t>Regeln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7.3	Festlegung der Netzreihenfolge</a:t>
            </a:r>
          </a:p>
        </p:txBody>
      </p:sp>
      <p:sp>
        <p:nvSpPr>
          <p:cNvPr id="760835" name="Rectangle 3"/>
          <p:cNvSpPr>
            <a:spLocks noChangeArrowheads="1"/>
          </p:cNvSpPr>
          <p:nvPr/>
        </p:nvSpPr>
        <p:spPr bwMode="auto">
          <a:xfrm>
            <a:off x="865188" y="3305175"/>
            <a:ext cx="2287587" cy="2287588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760836" name="Group 4"/>
          <p:cNvGrpSpPr>
            <a:grpSpLocks/>
          </p:cNvGrpSpPr>
          <p:nvPr/>
        </p:nvGrpSpPr>
        <p:grpSpPr bwMode="auto">
          <a:xfrm>
            <a:off x="854075" y="3294063"/>
            <a:ext cx="2297113" cy="2300287"/>
            <a:chOff x="346" y="3787"/>
            <a:chExt cx="1587" cy="1588"/>
          </a:xfrm>
        </p:grpSpPr>
        <p:sp>
          <p:nvSpPr>
            <p:cNvPr id="24625" name="Rectangle 5"/>
            <p:cNvSpPr>
              <a:spLocks noChangeArrowheads="1"/>
            </p:cNvSpPr>
            <p:nvPr/>
          </p:nvSpPr>
          <p:spPr bwMode="auto">
            <a:xfrm>
              <a:off x="346" y="3787"/>
              <a:ext cx="1587" cy="158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4626" name="Line 6"/>
            <p:cNvSpPr>
              <a:spLocks noChangeShapeType="1"/>
            </p:cNvSpPr>
            <p:nvPr/>
          </p:nvSpPr>
          <p:spPr bwMode="auto">
            <a:xfrm>
              <a:off x="346" y="4014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27" name="Line 7"/>
            <p:cNvSpPr>
              <a:spLocks noChangeShapeType="1"/>
            </p:cNvSpPr>
            <p:nvPr/>
          </p:nvSpPr>
          <p:spPr bwMode="auto">
            <a:xfrm>
              <a:off x="346" y="4240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28" name="Line 8"/>
            <p:cNvSpPr>
              <a:spLocks noChangeShapeType="1"/>
            </p:cNvSpPr>
            <p:nvPr/>
          </p:nvSpPr>
          <p:spPr bwMode="auto">
            <a:xfrm>
              <a:off x="346" y="4467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29" name="Line 9"/>
            <p:cNvSpPr>
              <a:spLocks noChangeShapeType="1"/>
            </p:cNvSpPr>
            <p:nvPr/>
          </p:nvSpPr>
          <p:spPr bwMode="auto">
            <a:xfrm>
              <a:off x="346" y="4694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30" name="Line 10"/>
            <p:cNvSpPr>
              <a:spLocks noChangeShapeType="1"/>
            </p:cNvSpPr>
            <p:nvPr/>
          </p:nvSpPr>
          <p:spPr bwMode="auto">
            <a:xfrm>
              <a:off x="346" y="4921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31" name="Line 11"/>
            <p:cNvSpPr>
              <a:spLocks noChangeShapeType="1"/>
            </p:cNvSpPr>
            <p:nvPr/>
          </p:nvSpPr>
          <p:spPr bwMode="auto">
            <a:xfrm>
              <a:off x="572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32" name="Line 12"/>
            <p:cNvSpPr>
              <a:spLocks noChangeShapeType="1"/>
            </p:cNvSpPr>
            <p:nvPr/>
          </p:nvSpPr>
          <p:spPr bwMode="auto">
            <a:xfrm>
              <a:off x="799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33" name="Line 13"/>
            <p:cNvSpPr>
              <a:spLocks noChangeShapeType="1"/>
            </p:cNvSpPr>
            <p:nvPr/>
          </p:nvSpPr>
          <p:spPr bwMode="auto">
            <a:xfrm>
              <a:off x="1026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34" name="Line 14"/>
            <p:cNvSpPr>
              <a:spLocks noChangeShapeType="1"/>
            </p:cNvSpPr>
            <p:nvPr/>
          </p:nvSpPr>
          <p:spPr bwMode="auto">
            <a:xfrm>
              <a:off x="1253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35" name="Line 15"/>
            <p:cNvSpPr>
              <a:spLocks noChangeShapeType="1"/>
            </p:cNvSpPr>
            <p:nvPr/>
          </p:nvSpPr>
          <p:spPr bwMode="auto">
            <a:xfrm>
              <a:off x="1480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36" name="Line 16"/>
            <p:cNvSpPr>
              <a:spLocks noChangeShapeType="1"/>
            </p:cNvSpPr>
            <p:nvPr/>
          </p:nvSpPr>
          <p:spPr bwMode="auto">
            <a:xfrm>
              <a:off x="1706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37" name="Line 17"/>
            <p:cNvSpPr>
              <a:spLocks noChangeShapeType="1"/>
            </p:cNvSpPr>
            <p:nvPr/>
          </p:nvSpPr>
          <p:spPr bwMode="auto">
            <a:xfrm>
              <a:off x="346" y="5148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760850" name="Line 18"/>
          <p:cNvSpPr>
            <a:spLocks noChangeShapeType="1"/>
          </p:cNvSpPr>
          <p:nvPr/>
        </p:nvSpPr>
        <p:spPr bwMode="auto">
          <a:xfrm>
            <a:off x="2151063" y="3914775"/>
            <a:ext cx="0" cy="68580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0851" name="Oval 19"/>
          <p:cNvSpPr>
            <a:spLocks noChangeArrowheads="1"/>
          </p:cNvSpPr>
          <p:nvPr/>
        </p:nvSpPr>
        <p:spPr bwMode="auto">
          <a:xfrm>
            <a:off x="2095500" y="3876675"/>
            <a:ext cx="131763" cy="130175"/>
          </a:xfrm>
          <a:prstGeom prst="ellipse">
            <a:avLst/>
          </a:prstGeom>
          <a:solidFill>
            <a:srgbClr val="CC0000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0852" name="Oval 20"/>
          <p:cNvSpPr>
            <a:spLocks noChangeArrowheads="1"/>
          </p:cNvSpPr>
          <p:nvPr/>
        </p:nvSpPr>
        <p:spPr bwMode="auto">
          <a:xfrm>
            <a:off x="2089150" y="4564063"/>
            <a:ext cx="130175" cy="130175"/>
          </a:xfrm>
          <a:prstGeom prst="ellipse">
            <a:avLst/>
          </a:prstGeom>
          <a:solidFill>
            <a:srgbClr val="CC0000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0853" name="Oval 21"/>
          <p:cNvSpPr>
            <a:spLocks noChangeArrowheads="1"/>
          </p:cNvSpPr>
          <p:nvPr/>
        </p:nvSpPr>
        <p:spPr bwMode="auto">
          <a:xfrm>
            <a:off x="2781300" y="4545013"/>
            <a:ext cx="131763" cy="131762"/>
          </a:xfrm>
          <a:prstGeom prst="ellipse">
            <a:avLst/>
          </a:prstGeom>
          <a:solidFill>
            <a:srgbClr val="3333CC"/>
          </a:solidFill>
          <a:ln w="9525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0854" name="Oval 22"/>
          <p:cNvSpPr>
            <a:spLocks noChangeArrowheads="1"/>
          </p:cNvSpPr>
          <p:nvPr/>
        </p:nvSpPr>
        <p:spPr bwMode="auto">
          <a:xfrm>
            <a:off x="1100138" y="4195763"/>
            <a:ext cx="131762" cy="130175"/>
          </a:xfrm>
          <a:prstGeom prst="ellipse">
            <a:avLst/>
          </a:prstGeom>
          <a:solidFill>
            <a:srgbClr val="3333CC"/>
          </a:solidFill>
          <a:ln w="9525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0855" name="Text Box 23"/>
          <p:cNvSpPr txBox="1">
            <a:spLocks noChangeArrowheads="1"/>
          </p:cNvSpPr>
          <p:nvPr/>
        </p:nvSpPr>
        <p:spPr bwMode="auto">
          <a:xfrm>
            <a:off x="1806575" y="3602038"/>
            <a:ext cx="3810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760856" name="Text Box 24"/>
          <p:cNvSpPr txBox="1">
            <a:spLocks noChangeArrowheads="1"/>
          </p:cNvSpPr>
          <p:nvPr/>
        </p:nvSpPr>
        <p:spPr bwMode="auto">
          <a:xfrm>
            <a:off x="1770063" y="4276725"/>
            <a:ext cx="533400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CC0000"/>
                </a:solidFill>
              </a:rPr>
              <a:t>A´</a:t>
            </a:r>
          </a:p>
        </p:txBody>
      </p:sp>
      <p:sp>
        <p:nvSpPr>
          <p:cNvPr id="760857" name="Text Box 25"/>
          <p:cNvSpPr txBox="1">
            <a:spLocks noChangeArrowheads="1"/>
          </p:cNvSpPr>
          <p:nvPr/>
        </p:nvSpPr>
        <p:spPr bwMode="auto">
          <a:xfrm>
            <a:off x="2808288" y="4249738"/>
            <a:ext cx="3810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3333CC"/>
                </a:solidFill>
              </a:rPr>
              <a:t>B</a:t>
            </a:r>
          </a:p>
        </p:txBody>
      </p:sp>
      <p:sp>
        <p:nvSpPr>
          <p:cNvPr id="760858" name="Text Box 26"/>
          <p:cNvSpPr txBox="1">
            <a:spLocks noChangeArrowheads="1"/>
          </p:cNvSpPr>
          <p:nvPr/>
        </p:nvSpPr>
        <p:spPr bwMode="auto">
          <a:xfrm>
            <a:off x="823913" y="3916363"/>
            <a:ext cx="5334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3333CC"/>
                </a:solidFill>
              </a:rPr>
              <a:t>B´</a:t>
            </a:r>
          </a:p>
        </p:txBody>
      </p:sp>
      <p:sp>
        <p:nvSpPr>
          <p:cNvPr id="760859" name="Line 27"/>
          <p:cNvSpPr>
            <a:spLocks noChangeShapeType="1"/>
          </p:cNvSpPr>
          <p:nvPr/>
        </p:nvSpPr>
        <p:spPr bwMode="auto">
          <a:xfrm>
            <a:off x="1187450" y="4927600"/>
            <a:ext cx="1644650" cy="6350"/>
          </a:xfrm>
          <a:prstGeom prst="line">
            <a:avLst/>
          </a:prstGeom>
          <a:noFill/>
          <a:ln w="317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0860" name="Text Box 28"/>
          <p:cNvSpPr txBox="1">
            <a:spLocks noChangeArrowheads="1"/>
          </p:cNvSpPr>
          <p:nvPr/>
        </p:nvSpPr>
        <p:spPr bwMode="auto">
          <a:xfrm>
            <a:off x="749300" y="5768975"/>
            <a:ext cx="2505075" cy="612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/>
              <a:t>Vorrangige Verdrahtung</a:t>
            </a:r>
            <a:br>
              <a:rPr lang="de-DE" altLang="de-DE"/>
            </a:br>
            <a:r>
              <a:rPr lang="de-DE" altLang="de-DE"/>
              <a:t>kürzerer Netze</a:t>
            </a:r>
            <a:endParaRPr lang="en-US" altLang="de-DE"/>
          </a:p>
        </p:txBody>
      </p:sp>
      <p:sp>
        <p:nvSpPr>
          <p:cNvPr id="760861" name="Text Box 29"/>
          <p:cNvSpPr txBox="1">
            <a:spLocks noChangeArrowheads="1"/>
          </p:cNvSpPr>
          <p:nvPr/>
        </p:nvSpPr>
        <p:spPr bwMode="auto">
          <a:xfrm>
            <a:off x="4484688" y="5768975"/>
            <a:ext cx="2505075" cy="612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/>
              <a:t>Vorrangige Verdrahtung</a:t>
            </a:r>
            <a:br>
              <a:rPr lang="de-DE" altLang="de-DE"/>
            </a:br>
            <a:r>
              <a:rPr lang="de-DE" altLang="de-DE"/>
              <a:t>längerer Netze</a:t>
            </a:r>
            <a:endParaRPr lang="en-US" altLang="de-DE"/>
          </a:p>
        </p:txBody>
      </p:sp>
      <p:sp>
        <p:nvSpPr>
          <p:cNvPr id="760862" name="Line 30"/>
          <p:cNvSpPr>
            <a:spLocks noChangeShapeType="1"/>
          </p:cNvSpPr>
          <p:nvPr/>
        </p:nvSpPr>
        <p:spPr bwMode="auto">
          <a:xfrm>
            <a:off x="1171575" y="4244975"/>
            <a:ext cx="0" cy="685800"/>
          </a:xfrm>
          <a:prstGeom prst="line">
            <a:avLst/>
          </a:prstGeom>
          <a:noFill/>
          <a:ln w="317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0863" name="Line 31"/>
          <p:cNvSpPr>
            <a:spLocks noChangeShapeType="1"/>
          </p:cNvSpPr>
          <p:nvPr/>
        </p:nvSpPr>
        <p:spPr bwMode="auto">
          <a:xfrm flipH="1">
            <a:off x="2833688" y="4600575"/>
            <a:ext cx="3175" cy="349250"/>
          </a:xfrm>
          <a:prstGeom prst="line">
            <a:avLst/>
          </a:prstGeom>
          <a:noFill/>
          <a:ln w="317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0864" name="Rectangle 32"/>
          <p:cNvSpPr>
            <a:spLocks noChangeArrowheads="1"/>
          </p:cNvSpPr>
          <p:nvPr/>
        </p:nvSpPr>
        <p:spPr bwMode="auto">
          <a:xfrm>
            <a:off x="4603750" y="3303588"/>
            <a:ext cx="2286000" cy="2287587"/>
          </a:xfrm>
          <a:prstGeom prst="rect">
            <a:avLst/>
          </a:prstGeom>
          <a:solidFill>
            <a:srgbClr val="DDDDDD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760865" name="Group 33"/>
          <p:cNvGrpSpPr>
            <a:grpSpLocks/>
          </p:cNvGrpSpPr>
          <p:nvPr/>
        </p:nvGrpSpPr>
        <p:grpSpPr bwMode="auto">
          <a:xfrm>
            <a:off x="4591050" y="3292475"/>
            <a:ext cx="2297113" cy="2300288"/>
            <a:chOff x="346" y="3787"/>
            <a:chExt cx="1587" cy="1588"/>
          </a:xfrm>
        </p:grpSpPr>
        <p:sp>
          <p:nvSpPr>
            <p:cNvPr id="24612" name="Rectangle 34"/>
            <p:cNvSpPr>
              <a:spLocks noChangeArrowheads="1"/>
            </p:cNvSpPr>
            <p:nvPr/>
          </p:nvSpPr>
          <p:spPr bwMode="auto">
            <a:xfrm>
              <a:off x="346" y="3787"/>
              <a:ext cx="1587" cy="158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4613" name="Line 35"/>
            <p:cNvSpPr>
              <a:spLocks noChangeShapeType="1"/>
            </p:cNvSpPr>
            <p:nvPr/>
          </p:nvSpPr>
          <p:spPr bwMode="auto">
            <a:xfrm>
              <a:off x="346" y="4014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14" name="Line 36"/>
            <p:cNvSpPr>
              <a:spLocks noChangeShapeType="1"/>
            </p:cNvSpPr>
            <p:nvPr/>
          </p:nvSpPr>
          <p:spPr bwMode="auto">
            <a:xfrm>
              <a:off x="346" y="4240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15" name="Line 37"/>
            <p:cNvSpPr>
              <a:spLocks noChangeShapeType="1"/>
            </p:cNvSpPr>
            <p:nvPr/>
          </p:nvSpPr>
          <p:spPr bwMode="auto">
            <a:xfrm>
              <a:off x="346" y="4467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16" name="Line 38"/>
            <p:cNvSpPr>
              <a:spLocks noChangeShapeType="1"/>
            </p:cNvSpPr>
            <p:nvPr/>
          </p:nvSpPr>
          <p:spPr bwMode="auto">
            <a:xfrm>
              <a:off x="346" y="4694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17" name="Line 39"/>
            <p:cNvSpPr>
              <a:spLocks noChangeShapeType="1"/>
            </p:cNvSpPr>
            <p:nvPr/>
          </p:nvSpPr>
          <p:spPr bwMode="auto">
            <a:xfrm>
              <a:off x="346" y="4921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18" name="Line 40"/>
            <p:cNvSpPr>
              <a:spLocks noChangeShapeType="1"/>
            </p:cNvSpPr>
            <p:nvPr/>
          </p:nvSpPr>
          <p:spPr bwMode="auto">
            <a:xfrm>
              <a:off x="572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19" name="Line 41"/>
            <p:cNvSpPr>
              <a:spLocks noChangeShapeType="1"/>
            </p:cNvSpPr>
            <p:nvPr/>
          </p:nvSpPr>
          <p:spPr bwMode="auto">
            <a:xfrm>
              <a:off x="799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20" name="Line 42"/>
            <p:cNvSpPr>
              <a:spLocks noChangeShapeType="1"/>
            </p:cNvSpPr>
            <p:nvPr/>
          </p:nvSpPr>
          <p:spPr bwMode="auto">
            <a:xfrm>
              <a:off x="1026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21" name="Line 43"/>
            <p:cNvSpPr>
              <a:spLocks noChangeShapeType="1"/>
            </p:cNvSpPr>
            <p:nvPr/>
          </p:nvSpPr>
          <p:spPr bwMode="auto">
            <a:xfrm>
              <a:off x="1253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22" name="Line 44"/>
            <p:cNvSpPr>
              <a:spLocks noChangeShapeType="1"/>
            </p:cNvSpPr>
            <p:nvPr/>
          </p:nvSpPr>
          <p:spPr bwMode="auto">
            <a:xfrm>
              <a:off x="1480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23" name="Line 45"/>
            <p:cNvSpPr>
              <a:spLocks noChangeShapeType="1"/>
            </p:cNvSpPr>
            <p:nvPr/>
          </p:nvSpPr>
          <p:spPr bwMode="auto">
            <a:xfrm>
              <a:off x="1706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24" name="Line 46"/>
            <p:cNvSpPr>
              <a:spLocks noChangeShapeType="1"/>
            </p:cNvSpPr>
            <p:nvPr/>
          </p:nvSpPr>
          <p:spPr bwMode="auto">
            <a:xfrm>
              <a:off x="346" y="5148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760879" name="Oval 47"/>
          <p:cNvSpPr>
            <a:spLocks noChangeArrowheads="1"/>
          </p:cNvSpPr>
          <p:nvPr/>
        </p:nvSpPr>
        <p:spPr bwMode="auto">
          <a:xfrm>
            <a:off x="5834063" y="3875088"/>
            <a:ext cx="130175" cy="130175"/>
          </a:xfrm>
          <a:prstGeom prst="ellipse">
            <a:avLst/>
          </a:prstGeom>
          <a:solidFill>
            <a:srgbClr val="CC0000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0880" name="Oval 48"/>
          <p:cNvSpPr>
            <a:spLocks noChangeArrowheads="1"/>
          </p:cNvSpPr>
          <p:nvPr/>
        </p:nvSpPr>
        <p:spPr bwMode="auto">
          <a:xfrm>
            <a:off x="5826125" y="4562475"/>
            <a:ext cx="131763" cy="130175"/>
          </a:xfrm>
          <a:prstGeom prst="ellipse">
            <a:avLst/>
          </a:prstGeom>
          <a:solidFill>
            <a:srgbClr val="CC0000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0881" name="Oval 49"/>
          <p:cNvSpPr>
            <a:spLocks noChangeArrowheads="1"/>
          </p:cNvSpPr>
          <p:nvPr/>
        </p:nvSpPr>
        <p:spPr bwMode="auto">
          <a:xfrm>
            <a:off x="6518275" y="4543425"/>
            <a:ext cx="131763" cy="131763"/>
          </a:xfrm>
          <a:prstGeom prst="ellipse">
            <a:avLst/>
          </a:prstGeom>
          <a:solidFill>
            <a:srgbClr val="3333CC"/>
          </a:solidFill>
          <a:ln w="9525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0882" name="Oval 50"/>
          <p:cNvSpPr>
            <a:spLocks noChangeArrowheads="1"/>
          </p:cNvSpPr>
          <p:nvPr/>
        </p:nvSpPr>
        <p:spPr bwMode="auto">
          <a:xfrm>
            <a:off x="4838700" y="4211638"/>
            <a:ext cx="130175" cy="131762"/>
          </a:xfrm>
          <a:prstGeom prst="ellipse">
            <a:avLst/>
          </a:prstGeom>
          <a:solidFill>
            <a:srgbClr val="3333CC"/>
          </a:solidFill>
          <a:ln w="9525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0883" name="Text Box 51"/>
          <p:cNvSpPr txBox="1">
            <a:spLocks noChangeArrowheads="1"/>
          </p:cNvSpPr>
          <p:nvPr/>
        </p:nvSpPr>
        <p:spPr bwMode="auto">
          <a:xfrm>
            <a:off x="5543550" y="3600450"/>
            <a:ext cx="382588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760884" name="Text Box 52"/>
          <p:cNvSpPr txBox="1">
            <a:spLocks noChangeArrowheads="1"/>
          </p:cNvSpPr>
          <p:nvPr/>
        </p:nvSpPr>
        <p:spPr bwMode="auto">
          <a:xfrm>
            <a:off x="5543550" y="4275138"/>
            <a:ext cx="534988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CC0000"/>
                </a:solidFill>
              </a:rPr>
              <a:t>A´</a:t>
            </a:r>
          </a:p>
        </p:txBody>
      </p:sp>
      <p:sp>
        <p:nvSpPr>
          <p:cNvPr id="760885" name="Text Box 53"/>
          <p:cNvSpPr txBox="1">
            <a:spLocks noChangeArrowheads="1"/>
          </p:cNvSpPr>
          <p:nvPr/>
        </p:nvSpPr>
        <p:spPr bwMode="auto">
          <a:xfrm>
            <a:off x="6554788" y="4259263"/>
            <a:ext cx="3810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3333CC"/>
                </a:solidFill>
              </a:rPr>
              <a:t>B</a:t>
            </a:r>
          </a:p>
        </p:txBody>
      </p:sp>
      <p:sp>
        <p:nvSpPr>
          <p:cNvPr id="760886" name="Text Box 54"/>
          <p:cNvSpPr txBox="1">
            <a:spLocks noChangeArrowheads="1"/>
          </p:cNvSpPr>
          <p:nvPr/>
        </p:nvSpPr>
        <p:spPr bwMode="auto">
          <a:xfrm>
            <a:off x="4560888" y="3914775"/>
            <a:ext cx="534987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333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>
                <a:solidFill>
                  <a:srgbClr val="3333CC"/>
                </a:solidFill>
              </a:rPr>
              <a:t>B´</a:t>
            </a:r>
          </a:p>
        </p:txBody>
      </p:sp>
      <p:sp>
        <p:nvSpPr>
          <p:cNvPr id="760887" name="Line 55"/>
          <p:cNvSpPr>
            <a:spLocks noChangeShapeType="1"/>
          </p:cNvSpPr>
          <p:nvPr/>
        </p:nvSpPr>
        <p:spPr bwMode="auto">
          <a:xfrm>
            <a:off x="4919663" y="4289425"/>
            <a:ext cx="1649412" cy="4763"/>
          </a:xfrm>
          <a:prstGeom prst="line">
            <a:avLst/>
          </a:prstGeom>
          <a:noFill/>
          <a:ln w="317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0888" name="Line 56"/>
          <p:cNvSpPr>
            <a:spLocks noChangeShapeType="1"/>
          </p:cNvSpPr>
          <p:nvPr/>
        </p:nvSpPr>
        <p:spPr bwMode="auto">
          <a:xfrm flipH="1">
            <a:off x="5883275" y="4600575"/>
            <a:ext cx="3175" cy="33020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0889" name="Line 57"/>
          <p:cNvSpPr>
            <a:spLocks noChangeShapeType="1"/>
          </p:cNvSpPr>
          <p:nvPr/>
        </p:nvSpPr>
        <p:spPr bwMode="auto">
          <a:xfrm>
            <a:off x="6564313" y="4267200"/>
            <a:ext cx="4762" cy="350838"/>
          </a:xfrm>
          <a:prstGeom prst="line">
            <a:avLst/>
          </a:prstGeom>
          <a:noFill/>
          <a:ln w="317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0890" name="Line 58"/>
          <p:cNvSpPr>
            <a:spLocks noChangeShapeType="1"/>
          </p:cNvSpPr>
          <p:nvPr/>
        </p:nvSpPr>
        <p:spPr bwMode="auto">
          <a:xfrm flipH="1">
            <a:off x="6873875" y="3949700"/>
            <a:ext cx="4763" cy="968375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0891" name="Line 59"/>
          <p:cNvSpPr>
            <a:spLocks noChangeShapeType="1"/>
          </p:cNvSpPr>
          <p:nvPr/>
        </p:nvSpPr>
        <p:spPr bwMode="auto">
          <a:xfrm flipV="1">
            <a:off x="5883275" y="4930775"/>
            <a:ext cx="1001713" cy="3175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0892" name="Line 60"/>
          <p:cNvSpPr>
            <a:spLocks noChangeShapeType="1"/>
          </p:cNvSpPr>
          <p:nvPr/>
        </p:nvSpPr>
        <p:spPr bwMode="auto">
          <a:xfrm flipV="1">
            <a:off x="5905500" y="3951288"/>
            <a:ext cx="971550" cy="3175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0893" name="Rectangle 61"/>
          <p:cNvSpPr>
            <a:spLocks noGrp="1" noChangeArrowheads="1"/>
          </p:cNvSpPr>
          <p:nvPr>
            <p:ph type="body" idx="1"/>
          </p:nvPr>
        </p:nvSpPr>
        <p:spPr>
          <a:xfrm>
            <a:off x="608013" y="1447800"/>
            <a:ext cx="8080375" cy="1446213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de-DE" altLang="de-DE" b="1" dirty="0">
                <a:solidFill>
                  <a:srgbClr val="CC0000"/>
                </a:solidFill>
              </a:rPr>
              <a:t>Variante 1:</a:t>
            </a:r>
            <a:r>
              <a:rPr lang="de-DE" altLang="de-DE" dirty="0"/>
              <a:t> Verdrahtung von Netz </a:t>
            </a:r>
            <a:r>
              <a:rPr lang="de-DE" altLang="de-DE" i="1" dirty="0" err="1"/>
              <a:t>N</a:t>
            </a:r>
            <a:r>
              <a:rPr lang="de-DE" altLang="de-DE" baseline="-25000" dirty="0" err="1"/>
              <a:t>j</a:t>
            </a:r>
            <a:r>
              <a:rPr lang="de-DE" altLang="de-DE" dirty="0"/>
              <a:t> vor </a:t>
            </a:r>
            <a:r>
              <a:rPr lang="de-DE" altLang="de-DE" i="1" dirty="0" err="1"/>
              <a:t>N</a:t>
            </a:r>
            <a:r>
              <a:rPr lang="de-DE" altLang="de-DE" baseline="-25000" dirty="0" err="1"/>
              <a:t>k</a:t>
            </a:r>
            <a:r>
              <a:rPr lang="de-DE" altLang="de-DE" dirty="0"/>
              <a:t>, falls </a:t>
            </a:r>
            <a:r>
              <a:rPr lang="de-DE" altLang="de-DE" i="1" dirty="0" err="1"/>
              <a:t>L</a:t>
            </a:r>
            <a:r>
              <a:rPr lang="de-DE" altLang="de-DE" baseline="-25000" dirty="0" err="1"/>
              <a:t>j</a:t>
            </a:r>
            <a:r>
              <a:rPr lang="de-DE" altLang="de-DE" dirty="0"/>
              <a:t> &lt; </a:t>
            </a:r>
            <a:r>
              <a:rPr lang="de-DE" altLang="de-DE" i="1" dirty="0" err="1"/>
              <a:t>L</a:t>
            </a:r>
            <a:r>
              <a:rPr lang="de-DE" altLang="de-DE" baseline="-25000" dirty="0" err="1"/>
              <a:t>k</a:t>
            </a:r>
            <a:r>
              <a:rPr lang="de-DE" altLang="de-DE" dirty="0"/>
              <a:t>, d.h. kürzere Netze werden zuerst verbunden.</a:t>
            </a:r>
          </a:p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de-DE" altLang="de-DE" b="1" dirty="0">
                <a:solidFill>
                  <a:srgbClr val="CC0000"/>
                </a:solidFill>
              </a:rPr>
              <a:t>Variante 2:</a:t>
            </a:r>
            <a:r>
              <a:rPr lang="de-DE" altLang="de-DE" dirty="0"/>
              <a:t> Verdrahtung von Netz </a:t>
            </a:r>
            <a:r>
              <a:rPr lang="de-DE" altLang="de-DE" i="1" dirty="0" err="1"/>
              <a:t>N</a:t>
            </a:r>
            <a:r>
              <a:rPr lang="de-DE" altLang="de-DE" baseline="-25000" dirty="0" err="1"/>
              <a:t>j</a:t>
            </a:r>
            <a:r>
              <a:rPr lang="de-DE" altLang="de-DE" dirty="0"/>
              <a:t> vor </a:t>
            </a:r>
            <a:r>
              <a:rPr lang="de-DE" altLang="de-DE" i="1" dirty="0" err="1"/>
              <a:t>N</a:t>
            </a:r>
            <a:r>
              <a:rPr lang="de-DE" altLang="de-DE" baseline="-25000" dirty="0" err="1"/>
              <a:t>k</a:t>
            </a:r>
            <a:r>
              <a:rPr lang="de-DE" altLang="de-DE" dirty="0"/>
              <a:t>, falls </a:t>
            </a:r>
            <a:r>
              <a:rPr lang="de-DE" altLang="de-DE" i="1" dirty="0" err="1"/>
              <a:t>L</a:t>
            </a:r>
            <a:r>
              <a:rPr lang="de-DE" altLang="de-DE" baseline="-25000" dirty="0" err="1"/>
              <a:t>j</a:t>
            </a:r>
            <a:r>
              <a:rPr lang="de-DE" altLang="de-DE" dirty="0"/>
              <a:t> &gt; </a:t>
            </a:r>
            <a:r>
              <a:rPr lang="de-DE" altLang="de-DE" i="1" dirty="0" err="1"/>
              <a:t>L</a:t>
            </a:r>
            <a:r>
              <a:rPr lang="de-DE" altLang="de-DE" baseline="-25000" dirty="0" err="1"/>
              <a:t>k</a:t>
            </a:r>
            <a:r>
              <a:rPr lang="de-DE" altLang="de-DE" dirty="0"/>
              <a:t>, d.h. längere Netze werden zuerst verbunden.</a:t>
            </a:r>
            <a:endParaRPr lang="en-US" altLang="de-DE" dirty="0"/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endParaRPr lang="en-US" altLang="de-DE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608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60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608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60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60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760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60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760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760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60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760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760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7608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760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7608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7608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7608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760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760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760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760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760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760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760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760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760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760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760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760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760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760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500"/>
                                        <p:tgtEl>
                                          <p:spTgt spid="760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760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760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0835" grpId="0" animBg="1"/>
      <p:bldP spid="760850" grpId="0" animBg="1"/>
      <p:bldP spid="760851" grpId="0" animBg="1"/>
      <p:bldP spid="760852" grpId="0" animBg="1"/>
      <p:bldP spid="760853" grpId="0" animBg="1"/>
      <p:bldP spid="760854" grpId="0" animBg="1"/>
      <p:bldP spid="760855" grpId="0"/>
      <p:bldP spid="760856" grpId="0"/>
      <p:bldP spid="760857" grpId="0"/>
      <p:bldP spid="760858" grpId="0"/>
      <p:bldP spid="760859" grpId="0" animBg="1"/>
      <p:bldP spid="760860" grpId="0"/>
      <p:bldP spid="760861" grpId="0"/>
      <p:bldP spid="760862" grpId="0" animBg="1"/>
      <p:bldP spid="760863" grpId="0" animBg="1"/>
      <p:bldP spid="760864" grpId="0" animBg="1"/>
      <p:bldP spid="760879" grpId="0" animBg="1"/>
      <p:bldP spid="760880" grpId="0" animBg="1"/>
      <p:bldP spid="760881" grpId="0" animBg="1"/>
      <p:bldP spid="760882" grpId="0" animBg="1"/>
      <p:bldP spid="760883" grpId="0"/>
      <p:bldP spid="760884" grpId="0"/>
      <p:bldP spid="760885" grpId="0"/>
      <p:bldP spid="760886" grpId="0"/>
      <p:bldP spid="760887" grpId="0" animBg="1"/>
      <p:bldP spid="760888" grpId="0" animBg="1"/>
      <p:bldP spid="760889" grpId="0" animBg="1"/>
      <p:bldP spid="760890" grpId="0" animBg="1"/>
      <p:bldP spid="760891" grpId="0" animBg="1"/>
      <p:bldP spid="760892" grpId="0" animBg="1"/>
      <p:bldP spid="760893" grpId="0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ChangeArrowheads="1"/>
          </p:cNvSpPr>
          <p:nvPr/>
        </p:nvSpPr>
        <p:spPr bwMode="auto">
          <a:xfrm>
            <a:off x="2566988" y="2225675"/>
            <a:ext cx="1300162" cy="412750"/>
          </a:xfrm>
          <a:prstGeom prst="rect">
            <a:avLst/>
          </a:prstGeom>
          <a:solidFill>
            <a:srgbClr val="FFFF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099" name="Rectangle 4"/>
          <p:cNvSpPr>
            <a:spLocks noChangeArrowheads="1"/>
          </p:cNvSpPr>
          <p:nvPr/>
        </p:nvSpPr>
        <p:spPr bwMode="auto">
          <a:xfrm>
            <a:off x="2759075" y="2301875"/>
            <a:ext cx="97472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de-DE" sz="1000">
                <a:solidFill>
                  <a:srgbClr val="000000"/>
                </a:solidFill>
              </a:rPr>
              <a:t>Verhaltensentwurf</a:t>
            </a:r>
            <a:br>
              <a:rPr lang="en-US" altLang="de-DE" sz="1000">
                <a:solidFill>
                  <a:srgbClr val="000000"/>
                </a:solidFill>
              </a:rPr>
            </a:br>
            <a:r>
              <a:rPr lang="en-US" altLang="de-DE" sz="1000">
                <a:solidFill>
                  <a:srgbClr val="000000"/>
                </a:solidFill>
              </a:rPr>
              <a:t>Logischer Entwurf</a:t>
            </a:r>
            <a:endParaRPr lang="en-US" altLang="de-DE" sz="1900">
              <a:solidFill>
                <a:srgbClr val="000000"/>
              </a:solidFill>
            </a:endParaRPr>
          </a:p>
        </p:txBody>
      </p:sp>
      <p:sp>
        <p:nvSpPr>
          <p:cNvPr id="4100" name="Rectangle 5"/>
          <p:cNvSpPr>
            <a:spLocks noChangeArrowheads="1"/>
          </p:cNvSpPr>
          <p:nvPr/>
        </p:nvSpPr>
        <p:spPr bwMode="auto">
          <a:xfrm>
            <a:off x="2566988" y="3714750"/>
            <a:ext cx="1300162" cy="254000"/>
          </a:xfrm>
          <a:prstGeom prst="rect">
            <a:avLst/>
          </a:prstGeom>
          <a:solidFill>
            <a:srgbClr val="FAC094"/>
          </a:solidFill>
          <a:ln>
            <a:noFill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01" name="Rectangle 6"/>
          <p:cNvSpPr>
            <a:spLocks noChangeArrowheads="1"/>
          </p:cNvSpPr>
          <p:nvPr/>
        </p:nvSpPr>
        <p:spPr bwMode="auto">
          <a:xfrm>
            <a:off x="2782888" y="3770313"/>
            <a:ext cx="847725" cy="14446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de-DE" sz="1000">
                <a:solidFill>
                  <a:srgbClr val="000000"/>
                </a:solidFill>
              </a:rPr>
              <a:t>Layoutsynthese</a:t>
            </a:r>
            <a:endParaRPr lang="en-US" altLang="de-DE" sz="1900">
              <a:solidFill>
                <a:srgbClr val="000000"/>
              </a:solidFill>
            </a:endParaRPr>
          </a:p>
        </p:txBody>
      </p:sp>
      <p:sp>
        <p:nvSpPr>
          <p:cNvPr id="4102" name="Rectangle 7"/>
          <p:cNvSpPr>
            <a:spLocks noChangeArrowheads="1"/>
          </p:cNvSpPr>
          <p:nvPr/>
        </p:nvSpPr>
        <p:spPr bwMode="auto">
          <a:xfrm>
            <a:off x="2566988" y="4316413"/>
            <a:ext cx="1300162" cy="254000"/>
          </a:xfrm>
          <a:prstGeom prst="rect">
            <a:avLst/>
          </a:prstGeom>
          <a:solidFill>
            <a:srgbClr val="FFFF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03" name="Rectangle 8"/>
          <p:cNvSpPr>
            <a:spLocks noChangeArrowheads="1"/>
          </p:cNvSpPr>
          <p:nvPr/>
        </p:nvSpPr>
        <p:spPr bwMode="auto">
          <a:xfrm>
            <a:off x="2733675" y="4371975"/>
            <a:ext cx="941388" cy="1444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000">
                <a:solidFill>
                  <a:srgbClr val="000000"/>
                </a:solidFill>
              </a:rPr>
              <a:t>Layoutverifikation</a:t>
            </a:r>
            <a:endParaRPr lang="en-US" altLang="de-DE" sz="1900">
              <a:solidFill>
                <a:srgbClr val="000000"/>
              </a:solidFill>
            </a:endParaRPr>
          </a:p>
        </p:txBody>
      </p:sp>
      <p:sp>
        <p:nvSpPr>
          <p:cNvPr id="4104" name="Line 9"/>
          <p:cNvSpPr>
            <a:spLocks noChangeShapeType="1"/>
          </p:cNvSpPr>
          <p:nvPr/>
        </p:nvSpPr>
        <p:spPr bwMode="auto">
          <a:xfrm>
            <a:off x="3867150" y="3968750"/>
            <a:ext cx="6350" cy="9525"/>
          </a:xfrm>
          <a:prstGeom prst="line">
            <a:avLst/>
          </a:prstGeom>
          <a:noFill/>
          <a:ln w="14288">
            <a:solidFill>
              <a:srgbClr val="FFCC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05" name="Rectangle 10"/>
          <p:cNvSpPr>
            <a:spLocks noChangeArrowheads="1"/>
          </p:cNvSpPr>
          <p:nvPr/>
        </p:nvSpPr>
        <p:spPr bwMode="auto">
          <a:xfrm>
            <a:off x="3009900" y="5926138"/>
            <a:ext cx="249238" cy="144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de-DE" sz="1000">
                <a:solidFill>
                  <a:srgbClr val="000000"/>
                </a:solidFill>
              </a:rPr>
              <a:t>Chip</a:t>
            </a:r>
            <a:endParaRPr lang="en-US" altLang="de-DE" sz="1900">
              <a:solidFill>
                <a:srgbClr val="000000"/>
              </a:solidFill>
            </a:endParaRPr>
          </a:p>
        </p:txBody>
      </p:sp>
      <p:sp>
        <p:nvSpPr>
          <p:cNvPr id="4106" name="Rectangle 11"/>
          <p:cNvSpPr>
            <a:spLocks noChangeArrowheads="1"/>
          </p:cNvSpPr>
          <p:nvPr/>
        </p:nvSpPr>
        <p:spPr bwMode="auto">
          <a:xfrm>
            <a:off x="4733925" y="2951163"/>
            <a:ext cx="1301750" cy="254000"/>
          </a:xfrm>
          <a:prstGeom prst="rect">
            <a:avLst/>
          </a:prstGeom>
          <a:solidFill>
            <a:srgbClr val="FAC094"/>
          </a:solidFill>
          <a:ln>
            <a:noFill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07" name="Rectangle 12"/>
          <p:cNvSpPr>
            <a:spLocks noChangeArrowheads="1"/>
          </p:cNvSpPr>
          <p:nvPr/>
        </p:nvSpPr>
        <p:spPr bwMode="auto">
          <a:xfrm>
            <a:off x="5046663" y="3006725"/>
            <a:ext cx="733425" cy="144463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000">
                <a:solidFill>
                  <a:srgbClr val="000000"/>
                </a:solidFill>
              </a:rPr>
              <a:t>Floorplanning</a:t>
            </a:r>
            <a:endParaRPr lang="en-US" altLang="de-DE" sz="1900">
              <a:solidFill>
                <a:srgbClr val="000000"/>
              </a:solidFill>
            </a:endParaRPr>
          </a:p>
        </p:txBody>
      </p:sp>
      <p:sp>
        <p:nvSpPr>
          <p:cNvPr id="4108" name="Rectangle 13"/>
          <p:cNvSpPr>
            <a:spLocks noChangeArrowheads="1"/>
          </p:cNvSpPr>
          <p:nvPr/>
        </p:nvSpPr>
        <p:spPr bwMode="auto">
          <a:xfrm>
            <a:off x="4733925" y="3713163"/>
            <a:ext cx="1301750" cy="254000"/>
          </a:xfrm>
          <a:prstGeom prst="rect">
            <a:avLst/>
          </a:prstGeom>
          <a:solidFill>
            <a:srgbClr val="FAC094"/>
          </a:solidFill>
          <a:ln>
            <a:noFill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09" name="Rectangle 14"/>
          <p:cNvSpPr>
            <a:spLocks noChangeArrowheads="1"/>
          </p:cNvSpPr>
          <p:nvPr/>
        </p:nvSpPr>
        <p:spPr bwMode="auto">
          <a:xfrm>
            <a:off x="5108575" y="3768725"/>
            <a:ext cx="604838" cy="144463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de-DE" sz="1000">
                <a:solidFill>
                  <a:srgbClr val="000000"/>
                </a:solidFill>
              </a:rPr>
              <a:t>Platzierung</a:t>
            </a:r>
            <a:endParaRPr lang="en-US" altLang="de-DE" sz="1900">
              <a:solidFill>
                <a:srgbClr val="000000"/>
              </a:solidFill>
            </a:endParaRPr>
          </a:p>
        </p:txBody>
      </p:sp>
      <p:sp>
        <p:nvSpPr>
          <p:cNvPr id="4110" name="Rectangle 15"/>
          <p:cNvSpPr>
            <a:spLocks noChangeArrowheads="1"/>
          </p:cNvSpPr>
          <p:nvPr/>
        </p:nvSpPr>
        <p:spPr bwMode="auto">
          <a:xfrm>
            <a:off x="4733925" y="4473575"/>
            <a:ext cx="1301750" cy="252413"/>
          </a:xfrm>
          <a:prstGeom prst="rect">
            <a:avLst/>
          </a:prstGeom>
          <a:solidFill>
            <a:srgbClr val="FAC094"/>
          </a:solidFill>
          <a:ln>
            <a:noFill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11" name="Rectangle 16"/>
          <p:cNvSpPr>
            <a:spLocks noChangeArrowheads="1"/>
          </p:cNvSpPr>
          <p:nvPr/>
        </p:nvSpPr>
        <p:spPr bwMode="auto">
          <a:xfrm>
            <a:off x="5080000" y="4530725"/>
            <a:ext cx="665163" cy="144463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000">
                <a:solidFill>
                  <a:srgbClr val="000000"/>
                </a:solidFill>
              </a:rPr>
              <a:t>Verdrahtung</a:t>
            </a:r>
            <a:endParaRPr lang="en-US" altLang="de-DE" sz="1900">
              <a:solidFill>
                <a:srgbClr val="000000"/>
              </a:solidFill>
            </a:endParaRPr>
          </a:p>
        </p:txBody>
      </p:sp>
      <p:sp>
        <p:nvSpPr>
          <p:cNvPr id="4112" name="Rectangle 17"/>
          <p:cNvSpPr>
            <a:spLocks noChangeArrowheads="1"/>
          </p:cNvSpPr>
          <p:nvPr/>
        </p:nvSpPr>
        <p:spPr bwMode="auto">
          <a:xfrm>
            <a:off x="4733925" y="5233988"/>
            <a:ext cx="1301750" cy="254000"/>
          </a:xfrm>
          <a:prstGeom prst="rect">
            <a:avLst/>
          </a:prstGeom>
          <a:solidFill>
            <a:srgbClr val="FAC094"/>
          </a:solidFill>
          <a:ln>
            <a:noFill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13" name="Rectangle 18"/>
          <p:cNvSpPr>
            <a:spLocks noChangeArrowheads="1"/>
          </p:cNvSpPr>
          <p:nvPr/>
        </p:nvSpPr>
        <p:spPr bwMode="auto">
          <a:xfrm>
            <a:off x="5005388" y="5289550"/>
            <a:ext cx="812800" cy="144463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000">
                <a:solidFill>
                  <a:srgbClr val="000000"/>
                </a:solidFill>
              </a:rPr>
              <a:t>Kompaktierung</a:t>
            </a:r>
            <a:endParaRPr lang="en-US" altLang="de-DE" sz="1900">
              <a:solidFill>
                <a:srgbClr val="000000"/>
              </a:solidFill>
            </a:endParaRPr>
          </a:p>
        </p:txBody>
      </p:sp>
      <p:sp>
        <p:nvSpPr>
          <p:cNvPr id="4114" name="Line 19"/>
          <p:cNvSpPr>
            <a:spLocks noChangeShapeType="1"/>
          </p:cNvSpPr>
          <p:nvPr/>
        </p:nvSpPr>
        <p:spPr bwMode="auto">
          <a:xfrm>
            <a:off x="5384800" y="3205163"/>
            <a:ext cx="1588" cy="4397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15" name="Freeform 20"/>
          <p:cNvSpPr>
            <a:spLocks/>
          </p:cNvSpPr>
          <p:nvPr/>
        </p:nvSpPr>
        <p:spPr bwMode="auto">
          <a:xfrm>
            <a:off x="5345113" y="3633788"/>
            <a:ext cx="79375" cy="79375"/>
          </a:xfrm>
          <a:custGeom>
            <a:avLst/>
            <a:gdLst>
              <a:gd name="T0" fmla="*/ 2147483647 w 47"/>
              <a:gd name="T1" fmla="*/ 0 h 47"/>
              <a:gd name="T2" fmla="*/ 2147483647 w 47"/>
              <a:gd name="T3" fmla="*/ 2147483647 h 47"/>
              <a:gd name="T4" fmla="*/ 0 w 47"/>
              <a:gd name="T5" fmla="*/ 0 h 47"/>
              <a:gd name="T6" fmla="*/ 2147483647 w 47"/>
              <a:gd name="T7" fmla="*/ 0 h 4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7" h="47">
                <a:moveTo>
                  <a:pt x="47" y="0"/>
                </a:moveTo>
                <a:lnTo>
                  <a:pt x="23" y="47"/>
                </a:lnTo>
                <a:lnTo>
                  <a:pt x="0" y="0"/>
                </a:lnTo>
                <a:lnTo>
                  <a:pt x="47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4116" name="Line 21"/>
          <p:cNvSpPr>
            <a:spLocks noChangeShapeType="1"/>
          </p:cNvSpPr>
          <p:nvPr/>
        </p:nvSpPr>
        <p:spPr bwMode="auto">
          <a:xfrm>
            <a:off x="5384800" y="3967163"/>
            <a:ext cx="1588" cy="4381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17" name="Freeform 22"/>
          <p:cNvSpPr>
            <a:spLocks/>
          </p:cNvSpPr>
          <p:nvPr/>
        </p:nvSpPr>
        <p:spPr bwMode="auto">
          <a:xfrm>
            <a:off x="5345113" y="4395788"/>
            <a:ext cx="79375" cy="77787"/>
          </a:xfrm>
          <a:custGeom>
            <a:avLst/>
            <a:gdLst>
              <a:gd name="T0" fmla="*/ 2147483647 w 47"/>
              <a:gd name="T1" fmla="*/ 0 h 46"/>
              <a:gd name="T2" fmla="*/ 2147483647 w 47"/>
              <a:gd name="T3" fmla="*/ 2147483647 h 46"/>
              <a:gd name="T4" fmla="*/ 0 w 47"/>
              <a:gd name="T5" fmla="*/ 0 h 46"/>
              <a:gd name="T6" fmla="*/ 2147483647 w 47"/>
              <a:gd name="T7" fmla="*/ 0 h 4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7" h="46">
                <a:moveTo>
                  <a:pt x="47" y="0"/>
                </a:moveTo>
                <a:lnTo>
                  <a:pt x="23" y="46"/>
                </a:lnTo>
                <a:lnTo>
                  <a:pt x="0" y="0"/>
                </a:lnTo>
                <a:lnTo>
                  <a:pt x="47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4118" name="Line 23"/>
          <p:cNvSpPr>
            <a:spLocks noChangeShapeType="1"/>
          </p:cNvSpPr>
          <p:nvPr/>
        </p:nvSpPr>
        <p:spPr bwMode="auto">
          <a:xfrm>
            <a:off x="5384800" y="4725988"/>
            <a:ext cx="1588" cy="4413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19" name="Freeform 24"/>
          <p:cNvSpPr>
            <a:spLocks/>
          </p:cNvSpPr>
          <p:nvPr/>
        </p:nvSpPr>
        <p:spPr bwMode="auto">
          <a:xfrm>
            <a:off x="5345113" y="5156200"/>
            <a:ext cx="79375" cy="77788"/>
          </a:xfrm>
          <a:custGeom>
            <a:avLst/>
            <a:gdLst>
              <a:gd name="T0" fmla="*/ 2147483647 w 47"/>
              <a:gd name="T1" fmla="*/ 0 h 46"/>
              <a:gd name="T2" fmla="*/ 2147483647 w 47"/>
              <a:gd name="T3" fmla="*/ 2147483647 h 46"/>
              <a:gd name="T4" fmla="*/ 0 w 47"/>
              <a:gd name="T5" fmla="*/ 0 h 46"/>
              <a:gd name="T6" fmla="*/ 2147483647 w 47"/>
              <a:gd name="T7" fmla="*/ 0 h 4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7" h="46">
                <a:moveTo>
                  <a:pt x="47" y="0"/>
                </a:moveTo>
                <a:lnTo>
                  <a:pt x="23" y="46"/>
                </a:lnTo>
                <a:lnTo>
                  <a:pt x="0" y="0"/>
                </a:lnTo>
                <a:lnTo>
                  <a:pt x="47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4120" name="Rectangle 25"/>
          <p:cNvSpPr>
            <a:spLocks noChangeArrowheads="1"/>
          </p:cNvSpPr>
          <p:nvPr/>
        </p:nvSpPr>
        <p:spPr bwMode="auto">
          <a:xfrm>
            <a:off x="6577013" y="3479800"/>
            <a:ext cx="977900" cy="650875"/>
          </a:xfrm>
          <a:prstGeom prst="rect">
            <a:avLst/>
          </a:prstGeom>
          <a:solidFill>
            <a:srgbClr val="FFFF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21" name="Rectangle 26"/>
          <p:cNvSpPr>
            <a:spLocks noChangeArrowheads="1"/>
          </p:cNvSpPr>
          <p:nvPr/>
        </p:nvSpPr>
        <p:spPr bwMode="auto">
          <a:xfrm>
            <a:off x="6577013" y="4237038"/>
            <a:ext cx="977900" cy="650875"/>
          </a:xfrm>
          <a:prstGeom prst="rect">
            <a:avLst/>
          </a:prstGeom>
          <a:solidFill>
            <a:srgbClr val="FFFF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22" name="Rectangle 27"/>
          <p:cNvSpPr>
            <a:spLocks noChangeArrowheads="1"/>
          </p:cNvSpPr>
          <p:nvPr/>
        </p:nvSpPr>
        <p:spPr bwMode="auto">
          <a:xfrm>
            <a:off x="6577013" y="4237038"/>
            <a:ext cx="977900" cy="650875"/>
          </a:xfrm>
          <a:prstGeom prst="rect">
            <a:avLst/>
          </a:prstGeom>
          <a:solidFill>
            <a:srgbClr val="F8F8F8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23" name="Rectangle 28"/>
          <p:cNvSpPr>
            <a:spLocks noChangeArrowheads="1"/>
          </p:cNvSpPr>
          <p:nvPr/>
        </p:nvSpPr>
        <p:spPr bwMode="auto">
          <a:xfrm>
            <a:off x="6686550" y="4292600"/>
            <a:ext cx="52388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24" name="Rectangle 29"/>
          <p:cNvSpPr>
            <a:spLocks noChangeArrowheads="1"/>
          </p:cNvSpPr>
          <p:nvPr/>
        </p:nvSpPr>
        <p:spPr bwMode="auto">
          <a:xfrm>
            <a:off x="7391400" y="4292600"/>
            <a:ext cx="53975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25" name="Rectangle 30"/>
          <p:cNvSpPr>
            <a:spLocks noChangeArrowheads="1"/>
          </p:cNvSpPr>
          <p:nvPr/>
        </p:nvSpPr>
        <p:spPr bwMode="auto">
          <a:xfrm>
            <a:off x="7038975" y="4292600"/>
            <a:ext cx="52388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26" name="Rectangle 31"/>
          <p:cNvSpPr>
            <a:spLocks noChangeArrowheads="1"/>
          </p:cNvSpPr>
          <p:nvPr/>
        </p:nvSpPr>
        <p:spPr bwMode="auto">
          <a:xfrm>
            <a:off x="7215188" y="4292600"/>
            <a:ext cx="53975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27" name="Rectangle 32"/>
          <p:cNvSpPr>
            <a:spLocks noChangeArrowheads="1"/>
          </p:cNvSpPr>
          <p:nvPr/>
        </p:nvSpPr>
        <p:spPr bwMode="auto">
          <a:xfrm>
            <a:off x="6862763" y="4292600"/>
            <a:ext cx="52387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28" name="Rectangle 33"/>
          <p:cNvSpPr>
            <a:spLocks noChangeArrowheads="1"/>
          </p:cNvSpPr>
          <p:nvPr/>
        </p:nvSpPr>
        <p:spPr bwMode="auto">
          <a:xfrm>
            <a:off x="6686550" y="4779963"/>
            <a:ext cx="52388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29" name="Rectangle 34"/>
          <p:cNvSpPr>
            <a:spLocks noChangeArrowheads="1"/>
          </p:cNvSpPr>
          <p:nvPr/>
        </p:nvSpPr>
        <p:spPr bwMode="auto">
          <a:xfrm>
            <a:off x="7391400" y="4779963"/>
            <a:ext cx="53975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30" name="Rectangle 35"/>
          <p:cNvSpPr>
            <a:spLocks noChangeArrowheads="1"/>
          </p:cNvSpPr>
          <p:nvPr/>
        </p:nvSpPr>
        <p:spPr bwMode="auto">
          <a:xfrm>
            <a:off x="7038975" y="4779963"/>
            <a:ext cx="52388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31" name="Rectangle 36"/>
          <p:cNvSpPr>
            <a:spLocks noChangeArrowheads="1"/>
          </p:cNvSpPr>
          <p:nvPr/>
        </p:nvSpPr>
        <p:spPr bwMode="auto">
          <a:xfrm>
            <a:off x="7215188" y="4779963"/>
            <a:ext cx="53975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32" name="Rectangle 37"/>
          <p:cNvSpPr>
            <a:spLocks noChangeArrowheads="1"/>
          </p:cNvSpPr>
          <p:nvPr/>
        </p:nvSpPr>
        <p:spPr bwMode="auto">
          <a:xfrm>
            <a:off x="6862763" y="4779963"/>
            <a:ext cx="52387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33" name="Rectangle 38"/>
          <p:cNvSpPr>
            <a:spLocks noChangeArrowheads="1"/>
          </p:cNvSpPr>
          <p:nvPr/>
        </p:nvSpPr>
        <p:spPr bwMode="auto">
          <a:xfrm>
            <a:off x="7391400" y="4535488"/>
            <a:ext cx="53975" cy="55562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34" name="Rectangle 39"/>
          <p:cNvSpPr>
            <a:spLocks noChangeArrowheads="1"/>
          </p:cNvSpPr>
          <p:nvPr/>
        </p:nvSpPr>
        <p:spPr bwMode="auto">
          <a:xfrm>
            <a:off x="6686550" y="4535488"/>
            <a:ext cx="52388" cy="55562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35" name="Rectangle 40"/>
          <p:cNvSpPr>
            <a:spLocks noChangeArrowheads="1"/>
          </p:cNvSpPr>
          <p:nvPr/>
        </p:nvSpPr>
        <p:spPr bwMode="auto">
          <a:xfrm>
            <a:off x="6834188" y="4427538"/>
            <a:ext cx="109537" cy="298450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36" name="Rectangle 41"/>
          <p:cNvSpPr>
            <a:spLocks noChangeArrowheads="1"/>
          </p:cNvSpPr>
          <p:nvPr/>
        </p:nvSpPr>
        <p:spPr bwMode="auto">
          <a:xfrm>
            <a:off x="7091363" y="4387850"/>
            <a:ext cx="217487" cy="161925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37" name="Rectangle 42"/>
          <p:cNvSpPr>
            <a:spLocks noChangeArrowheads="1"/>
          </p:cNvSpPr>
          <p:nvPr/>
        </p:nvSpPr>
        <p:spPr bwMode="auto">
          <a:xfrm>
            <a:off x="7091363" y="4630738"/>
            <a:ext cx="136525" cy="95250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38" name="Line 43"/>
          <p:cNvSpPr>
            <a:spLocks noChangeShapeType="1"/>
          </p:cNvSpPr>
          <p:nvPr/>
        </p:nvSpPr>
        <p:spPr bwMode="auto">
          <a:xfrm>
            <a:off x="7161213" y="4591050"/>
            <a:ext cx="1587" cy="396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39" name="Line 44"/>
          <p:cNvSpPr>
            <a:spLocks noChangeShapeType="1"/>
          </p:cNvSpPr>
          <p:nvPr/>
        </p:nvSpPr>
        <p:spPr bwMode="auto">
          <a:xfrm flipH="1">
            <a:off x="7064375" y="4684713"/>
            <a:ext cx="26988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40" name="Line 45"/>
          <p:cNvSpPr>
            <a:spLocks noChangeShapeType="1"/>
          </p:cNvSpPr>
          <p:nvPr/>
        </p:nvSpPr>
        <p:spPr bwMode="auto">
          <a:xfrm flipV="1">
            <a:off x="7064375" y="4684713"/>
            <a:ext cx="3175" cy="952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41" name="Line 46"/>
          <p:cNvSpPr>
            <a:spLocks noChangeShapeType="1"/>
          </p:cNvSpPr>
          <p:nvPr/>
        </p:nvSpPr>
        <p:spPr bwMode="auto">
          <a:xfrm>
            <a:off x="6738938" y="4564063"/>
            <a:ext cx="952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42" name="Freeform 47"/>
          <p:cNvSpPr>
            <a:spLocks/>
          </p:cNvSpPr>
          <p:nvPr/>
        </p:nvSpPr>
        <p:spPr bwMode="auto">
          <a:xfrm>
            <a:off x="7011988" y="4522788"/>
            <a:ext cx="149225" cy="68262"/>
          </a:xfrm>
          <a:custGeom>
            <a:avLst/>
            <a:gdLst>
              <a:gd name="T0" fmla="*/ 0 w 89"/>
              <a:gd name="T1" fmla="*/ 0 h 40"/>
              <a:gd name="T2" fmla="*/ 0 w 89"/>
              <a:gd name="T3" fmla="*/ 2147483647 h 40"/>
              <a:gd name="T4" fmla="*/ 2147483647 w 89"/>
              <a:gd name="T5" fmla="*/ 2147483647 h 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9" h="40">
                <a:moveTo>
                  <a:pt x="0" y="0"/>
                </a:moveTo>
                <a:lnTo>
                  <a:pt x="0" y="40"/>
                </a:lnTo>
                <a:lnTo>
                  <a:pt x="89" y="40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43" name="Freeform 48"/>
          <p:cNvSpPr>
            <a:spLocks/>
          </p:cNvSpPr>
          <p:nvPr/>
        </p:nvSpPr>
        <p:spPr bwMode="auto">
          <a:xfrm>
            <a:off x="6943725" y="4483100"/>
            <a:ext cx="68263" cy="52388"/>
          </a:xfrm>
          <a:custGeom>
            <a:avLst/>
            <a:gdLst>
              <a:gd name="T0" fmla="*/ 0 w 40"/>
              <a:gd name="T1" fmla="*/ 0 h 31"/>
              <a:gd name="T2" fmla="*/ 2147483647 w 40"/>
              <a:gd name="T3" fmla="*/ 0 h 31"/>
              <a:gd name="T4" fmla="*/ 2147483647 w 40"/>
              <a:gd name="T5" fmla="*/ 2147483647 h 3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0" h="31">
                <a:moveTo>
                  <a:pt x="0" y="0"/>
                </a:moveTo>
                <a:lnTo>
                  <a:pt x="40" y="0"/>
                </a:lnTo>
                <a:lnTo>
                  <a:pt x="40" y="31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44" name="Line 49"/>
          <p:cNvSpPr>
            <a:spLocks noChangeShapeType="1"/>
          </p:cNvSpPr>
          <p:nvPr/>
        </p:nvSpPr>
        <p:spPr bwMode="auto">
          <a:xfrm>
            <a:off x="7242175" y="4346575"/>
            <a:ext cx="1588" cy="41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45" name="Freeform 50"/>
          <p:cNvSpPr>
            <a:spLocks/>
          </p:cNvSpPr>
          <p:nvPr/>
        </p:nvSpPr>
        <p:spPr bwMode="auto">
          <a:xfrm>
            <a:off x="7227888" y="4549775"/>
            <a:ext cx="26987" cy="134938"/>
          </a:xfrm>
          <a:custGeom>
            <a:avLst/>
            <a:gdLst>
              <a:gd name="T0" fmla="*/ 0 w 16"/>
              <a:gd name="T1" fmla="*/ 2147483647 h 80"/>
              <a:gd name="T2" fmla="*/ 2147483647 w 16"/>
              <a:gd name="T3" fmla="*/ 2147483647 h 80"/>
              <a:gd name="T4" fmla="*/ 2147483647 w 16"/>
              <a:gd name="T5" fmla="*/ 0 h 8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80">
                <a:moveTo>
                  <a:pt x="0" y="80"/>
                </a:moveTo>
                <a:lnTo>
                  <a:pt x="16" y="80"/>
                </a:lnTo>
                <a:lnTo>
                  <a:pt x="16" y="0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46" name="Freeform 51"/>
          <p:cNvSpPr>
            <a:spLocks/>
          </p:cNvSpPr>
          <p:nvPr/>
        </p:nvSpPr>
        <p:spPr bwMode="auto">
          <a:xfrm>
            <a:off x="7308850" y="4467225"/>
            <a:ext cx="109538" cy="312738"/>
          </a:xfrm>
          <a:custGeom>
            <a:avLst/>
            <a:gdLst>
              <a:gd name="T0" fmla="*/ 0 w 65"/>
              <a:gd name="T1" fmla="*/ 0 h 186"/>
              <a:gd name="T2" fmla="*/ 2147483647 w 65"/>
              <a:gd name="T3" fmla="*/ 0 h 186"/>
              <a:gd name="T4" fmla="*/ 2147483647 w 65"/>
              <a:gd name="T5" fmla="*/ 2147483647 h 186"/>
              <a:gd name="T6" fmla="*/ 2147483647 w 65"/>
              <a:gd name="T7" fmla="*/ 2147483647 h 186"/>
              <a:gd name="T8" fmla="*/ 2147483647 w 65"/>
              <a:gd name="T9" fmla="*/ 2147483647 h 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186">
                <a:moveTo>
                  <a:pt x="0" y="0"/>
                </a:moveTo>
                <a:lnTo>
                  <a:pt x="17" y="0"/>
                </a:lnTo>
                <a:lnTo>
                  <a:pt x="17" y="129"/>
                </a:lnTo>
                <a:lnTo>
                  <a:pt x="65" y="129"/>
                </a:lnTo>
                <a:lnTo>
                  <a:pt x="65" y="186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47" name="Rectangle 52"/>
          <p:cNvSpPr>
            <a:spLocks noChangeArrowheads="1"/>
          </p:cNvSpPr>
          <p:nvPr/>
        </p:nvSpPr>
        <p:spPr bwMode="auto">
          <a:xfrm>
            <a:off x="6577013" y="3479800"/>
            <a:ext cx="977900" cy="650875"/>
          </a:xfrm>
          <a:prstGeom prst="rect">
            <a:avLst/>
          </a:prstGeom>
          <a:solidFill>
            <a:srgbClr val="F8F8F8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48" name="Rectangle 53"/>
          <p:cNvSpPr>
            <a:spLocks noChangeArrowheads="1"/>
          </p:cNvSpPr>
          <p:nvPr/>
        </p:nvSpPr>
        <p:spPr bwMode="auto">
          <a:xfrm>
            <a:off x="6686550" y="3535363"/>
            <a:ext cx="52388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49" name="Rectangle 54"/>
          <p:cNvSpPr>
            <a:spLocks noChangeArrowheads="1"/>
          </p:cNvSpPr>
          <p:nvPr/>
        </p:nvSpPr>
        <p:spPr bwMode="auto">
          <a:xfrm>
            <a:off x="7391400" y="3535363"/>
            <a:ext cx="53975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50" name="Rectangle 55"/>
          <p:cNvSpPr>
            <a:spLocks noChangeArrowheads="1"/>
          </p:cNvSpPr>
          <p:nvPr/>
        </p:nvSpPr>
        <p:spPr bwMode="auto">
          <a:xfrm>
            <a:off x="7038975" y="3535363"/>
            <a:ext cx="52388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51" name="Rectangle 56"/>
          <p:cNvSpPr>
            <a:spLocks noChangeArrowheads="1"/>
          </p:cNvSpPr>
          <p:nvPr/>
        </p:nvSpPr>
        <p:spPr bwMode="auto">
          <a:xfrm>
            <a:off x="7215188" y="3535363"/>
            <a:ext cx="53975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52" name="Rectangle 57"/>
          <p:cNvSpPr>
            <a:spLocks noChangeArrowheads="1"/>
          </p:cNvSpPr>
          <p:nvPr/>
        </p:nvSpPr>
        <p:spPr bwMode="auto">
          <a:xfrm>
            <a:off x="6862763" y="3535363"/>
            <a:ext cx="52387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53" name="Rectangle 58"/>
          <p:cNvSpPr>
            <a:spLocks noChangeArrowheads="1"/>
          </p:cNvSpPr>
          <p:nvPr/>
        </p:nvSpPr>
        <p:spPr bwMode="auto">
          <a:xfrm>
            <a:off x="6686550" y="4022725"/>
            <a:ext cx="52388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54" name="Rectangle 59"/>
          <p:cNvSpPr>
            <a:spLocks noChangeArrowheads="1"/>
          </p:cNvSpPr>
          <p:nvPr/>
        </p:nvSpPr>
        <p:spPr bwMode="auto">
          <a:xfrm>
            <a:off x="7391400" y="4022725"/>
            <a:ext cx="53975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55" name="Rectangle 60"/>
          <p:cNvSpPr>
            <a:spLocks noChangeArrowheads="1"/>
          </p:cNvSpPr>
          <p:nvPr/>
        </p:nvSpPr>
        <p:spPr bwMode="auto">
          <a:xfrm>
            <a:off x="7038975" y="4022725"/>
            <a:ext cx="52388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56" name="Rectangle 61"/>
          <p:cNvSpPr>
            <a:spLocks noChangeArrowheads="1"/>
          </p:cNvSpPr>
          <p:nvPr/>
        </p:nvSpPr>
        <p:spPr bwMode="auto">
          <a:xfrm>
            <a:off x="7215188" y="4022725"/>
            <a:ext cx="53975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57" name="Rectangle 62"/>
          <p:cNvSpPr>
            <a:spLocks noChangeArrowheads="1"/>
          </p:cNvSpPr>
          <p:nvPr/>
        </p:nvSpPr>
        <p:spPr bwMode="auto">
          <a:xfrm>
            <a:off x="6862763" y="4022725"/>
            <a:ext cx="52387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58" name="Rectangle 63"/>
          <p:cNvSpPr>
            <a:spLocks noChangeArrowheads="1"/>
          </p:cNvSpPr>
          <p:nvPr/>
        </p:nvSpPr>
        <p:spPr bwMode="auto">
          <a:xfrm>
            <a:off x="7391400" y="3776663"/>
            <a:ext cx="53975" cy="55562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59" name="Rectangle 64"/>
          <p:cNvSpPr>
            <a:spLocks noChangeArrowheads="1"/>
          </p:cNvSpPr>
          <p:nvPr/>
        </p:nvSpPr>
        <p:spPr bwMode="auto">
          <a:xfrm>
            <a:off x="6686550" y="3776663"/>
            <a:ext cx="52388" cy="55562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60" name="Rectangle 65"/>
          <p:cNvSpPr>
            <a:spLocks noChangeArrowheads="1"/>
          </p:cNvSpPr>
          <p:nvPr/>
        </p:nvSpPr>
        <p:spPr bwMode="auto">
          <a:xfrm>
            <a:off x="6834188" y="3668713"/>
            <a:ext cx="109537" cy="300037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61" name="Rectangle 66"/>
          <p:cNvSpPr>
            <a:spLocks noChangeArrowheads="1"/>
          </p:cNvSpPr>
          <p:nvPr/>
        </p:nvSpPr>
        <p:spPr bwMode="auto">
          <a:xfrm>
            <a:off x="7091363" y="3629025"/>
            <a:ext cx="217487" cy="163513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62" name="Rectangle 67"/>
          <p:cNvSpPr>
            <a:spLocks noChangeArrowheads="1"/>
          </p:cNvSpPr>
          <p:nvPr/>
        </p:nvSpPr>
        <p:spPr bwMode="auto">
          <a:xfrm>
            <a:off x="7091363" y="3873500"/>
            <a:ext cx="136525" cy="95250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63" name="Rectangle 68"/>
          <p:cNvSpPr>
            <a:spLocks noChangeArrowheads="1"/>
          </p:cNvSpPr>
          <p:nvPr/>
        </p:nvSpPr>
        <p:spPr bwMode="auto">
          <a:xfrm>
            <a:off x="6642100" y="4999038"/>
            <a:ext cx="852488" cy="649287"/>
          </a:xfrm>
          <a:prstGeom prst="rect">
            <a:avLst/>
          </a:prstGeom>
          <a:solidFill>
            <a:srgbClr val="F8F8F8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64" name="Rectangle 69"/>
          <p:cNvSpPr>
            <a:spLocks noChangeArrowheads="1"/>
          </p:cNvSpPr>
          <p:nvPr/>
        </p:nvSpPr>
        <p:spPr bwMode="auto">
          <a:xfrm>
            <a:off x="6732588" y="5053013"/>
            <a:ext cx="52387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65" name="Rectangle 70"/>
          <p:cNvSpPr>
            <a:spLocks noChangeArrowheads="1"/>
          </p:cNvSpPr>
          <p:nvPr/>
        </p:nvSpPr>
        <p:spPr bwMode="auto">
          <a:xfrm>
            <a:off x="7332663" y="5053013"/>
            <a:ext cx="53975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66" name="Rectangle 71"/>
          <p:cNvSpPr>
            <a:spLocks noChangeArrowheads="1"/>
          </p:cNvSpPr>
          <p:nvPr/>
        </p:nvSpPr>
        <p:spPr bwMode="auto">
          <a:xfrm>
            <a:off x="7029450" y="5053013"/>
            <a:ext cx="53975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67" name="Rectangle 72"/>
          <p:cNvSpPr>
            <a:spLocks noChangeArrowheads="1"/>
          </p:cNvSpPr>
          <p:nvPr/>
        </p:nvSpPr>
        <p:spPr bwMode="auto">
          <a:xfrm>
            <a:off x="7181850" y="5053013"/>
            <a:ext cx="52388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68" name="Rectangle 73"/>
          <p:cNvSpPr>
            <a:spLocks noChangeArrowheads="1"/>
          </p:cNvSpPr>
          <p:nvPr/>
        </p:nvSpPr>
        <p:spPr bwMode="auto">
          <a:xfrm>
            <a:off x="6880225" y="5053013"/>
            <a:ext cx="52388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69" name="Rectangle 74"/>
          <p:cNvSpPr>
            <a:spLocks noChangeArrowheads="1"/>
          </p:cNvSpPr>
          <p:nvPr/>
        </p:nvSpPr>
        <p:spPr bwMode="auto">
          <a:xfrm>
            <a:off x="6732588" y="5540375"/>
            <a:ext cx="52387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70" name="Rectangle 75"/>
          <p:cNvSpPr>
            <a:spLocks noChangeArrowheads="1"/>
          </p:cNvSpPr>
          <p:nvPr/>
        </p:nvSpPr>
        <p:spPr bwMode="auto">
          <a:xfrm>
            <a:off x="7332663" y="5540375"/>
            <a:ext cx="53975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71" name="Rectangle 76"/>
          <p:cNvSpPr>
            <a:spLocks noChangeArrowheads="1"/>
          </p:cNvSpPr>
          <p:nvPr/>
        </p:nvSpPr>
        <p:spPr bwMode="auto">
          <a:xfrm>
            <a:off x="7029450" y="5540375"/>
            <a:ext cx="53975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72" name="Rectangle 77"/>
          <p:cNvSpPr>
            <a:spLocks noChangeArrowheads="1"/>
          </p:cNvSpPr>
          <p:nvPr/>
        </p:nvSpPr>
        <p:spPr bwMode="auto">
          <a:xfrm>
            <a:off x="7181850" y="5540375"/>
            <a:ext cx="52388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73" name="Rectangle 78"/>
          <p:cNvSpPr>
            <a:spLocks noChangeArrowheads="1"/>
          </p:cNvSpPr>
          <p:nvPr/>
        </p:nvSpPr>
        <p:spPr bwMode="auto">
          <a:xfrm>
            <a:off x="6880225" y="5540375"/>
            <a:ext cx="52388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74" name="Rectangle 79"/>
          <p:cNvSpPr>
            <a:spLocks noChangeArrowheads="1"/>
          </p:cNvSpPr>
          <p:nvPr/>
        </p:nvSpPr>
        <p:spPr bwMode="auto">
          <a:xfrm>
            <a:off x="7332663" y="5295900"/>
            <a:ext cx="53975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75" name="Rectangle 80"/>
          <p:cNvSpPr>
            <a:spLocks noChangeArrowheads="1"/>
          </p:cNvSpPr>
          <p:nvPr/>
        </p:nvSpPr>
        <p:spPr bwMode="auto">
          <a:xfrm>
            <a:off x="6732588" y="5295900"/>
            <a:ext cx="52387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76" name="Line 81"/>
          <p:cNvSpPr>
            <a:spLocks noChangeShapeType="1"/>
          </p:cNvSpPr>
          <p:nvPr/>
        </p:nvSpPr>
        <p:spPr bwMode="auto">
          <a:xfrm>
            <a:off x="7210425" y="5106988"/>
            <a:ext cx="1588" cy="396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77" name="Freeform 82"/>
          <p:cNvSpPr>
            <a:spLocks/>
          </p:cNvSpPr>
          <p:nvPr/>
        </p:nvSpPr>
        <p:spPr bwMode="auto">
          <a:xfrm>
            <a:off x="7269163" y="5227638"/>
            <a:ext cx="87312" cy="312737"/>
          </a:xfrm>
          <a:custGeom>
            <a:avLst/>
            <a:gdLst>
              <a:gd name="T0" fmla="*/ 0 w 65"/>
              <a:gd name="T1" fmla="*/ 0 h 186"/>
              <a:gd name="T2" fmla="*/ 2147483647 w 65"/>
              <a:gd name="T3" fmla="*/ 0 h 186"/>
              <a:gd name="T4" fmla="*/ 2147483647 w 65"/>
              <a:gd name="T5" fmla="*/ 2147483647 h 186"/>
              <a:gd name="T6" fmla="*/ 2147483647 w 65"/>
              <a:gd name="T7" fmla="*/ 2147483647 h 186"/>
              <a:gd name="T8" fmla="*/ 2147483647 w 65"/>
              <a:gd name="T9" fmla="*/ 2147483647 h 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186">
                <a:moveTo>
                  <a:pt x="0" y="0"/>
                </a:moveTo>
                <a:lnTo>
                  <a:pt x="17" y="0"/>
                </a:lnTo>
                <a:lnTo>
                  <a:pt x="17" y="129"/>
                </a:lnTo>
                <a:lnTo>
                  <a:pt x="65" y="129"/>
                </a:lnTo>
                <a:lnTo>
                  <a:pt x="65" y="186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78" name="Rectangle 83"/>
          <p:cNvSpPr>
            <a:spLocks noChangeArrowheads="1"/>
          </p:cNvSpPr>
          <p:nvPr/>
        </p:nvSpPr>
        <p:spPr bwMode="auto">
          <a:xfrm>
            <a:off x="7053263" y="5148263"/>
            <a:ext cx="217487" cy="163512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79" name="Line 84"/>
          <p:cNvSpPr>
            <a:spLocks noChangeShapeType="1"/>
          </p:cNvSpPr>
          <p:nvPr/>
        </p:nvSpPr>
        <p:spPr bwMode="auto">
          <a:xfrm>
            <a:off x="7121525" y="5351463"/>
            <a:ext cx="3175" cy="41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80" name="Line 85"/>
          <p:cNvSpPr>
            <a:spLocks noChangeShapeType="1"/>
          </p:cNvSpPr>
          <p:nvPr/>
        </p:nvSpPr>
        <p:spPr bwMode="auto">
          <a:xfrm flipH="1" flipV="1">
            <a:off x="7031038" y="5438775"/>
            <a:ext cx="2857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81" name="Freeform 86"/>
          <p:cNvSpPr>
            <a:spLocks/>
          </p:cNvSpPr>
          <p:nvPr/>
        </p:nvSpPr>
        <p:spPr bwMode="auto">
          <a:xfrm>
            <a:off x="7010400" y="5284788"/>
            <a:ext cx="111125" cy="66675"/>
          </a:xfrm>
          <a:custGeom>
            <a:avLst/>
            <a:gdLst>
              <a:gd name="T0" fmla="*/ 0 w 67"/>
              <a:gd name="T1" fmla="*/ 0 h 40"/>
              <a:gd name="T2" fmla="*/ 0 w 67"/>
              <a:gd name="T3" fmla="*/ 2147483647 h 40"/>
              <a:gd name="T4" fmla="*/ 2147483647 w 67"/>
              <a:gd name="T5" fmla="*/ 2147483647 h 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7" h="40">
                <a:moveTo>
                  <a:pt x="0" y="0"/>
                </a:moveTo>
                <a:lnTo>
                  <a:pt x="0" y="40"/>
                </a:lnTo>
                <a:lnTo>
                  <a:pt x="67" y="40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82" name="Freeform 87"/>
          <p:cNvSpPr>
            <a:spLocks/>
          </p:cNvSpPr>
          <p:nvPr/>
        </p:nvSpPr>
        <p:spPr bwMode="auto">
          <a:xfrm>
            <a:off x="7189788" y="5311775"/>
            <a:ext cx="26987" cy="136525"/>
          </a:xfrm>
          <a:custGeom>
            <a:avLst/>
            <a:gdLst>
              <a:gd name="T0" fmla="*/ 0 w 16"/>
              <a:gd name="T1" fmla="*/ 2147483647 h 81"/>
              <a:gd name="T2" fmla="*/ 2147483647 w 16"/>
              <a:gd name="T3" fmla="*/ 2147483647 h 81"/>
              <a:gd name="T4" fmla="*/ 2147483647 w 16"/>
              <a:gd name="T5" fmla="*/ 0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81">
                <a:moveTo>
                  <a:pt x="0" y="81"/>
                </a:moveTo>
                <a:lnTo>
                  <a:pt x="16" y="81"/>
                </a:lnTo>
                <a:lnTo>
                  <a:pt x="16" y="0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83" name="Line 88"/>
          <p:cNvSpPr>
            <a:spLocks noChangeShapeType="1"/>
          </p:cNvSpPr>
          <p:nvPr/>
        </p:nvSpPr>
        <p:spPr bwMode="auto">
          <a:xfrm>
            <a:off x="6977063" y="5235575"/>
            <a:ext cx="333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84" name="Line 89"/>
          <p:cNvSpPr>
            <a:spLocks noChangeShapeType="1"/>
          </p:cNvSpPr>
          <p:nvPr/>
        </p:nvSpPr>
        <p:spPr bwMode="auto">
          <a:xfrm flipV="1">
            <a:off x="7010400" y="5240338"/>
            <a:ext cx="1588" cy="460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85" name="Line 90"/>
          <p:cNvSpPr>
            <a:spLocks noChangeShapeType="1"/>
          </p:cNvSpPr>
          <p:nvPr/>
        </p:nvSpPr>
        <p:spPr bwMode="auto">
          <a:xfrm>
            <a:off x="6792913" y="5324475"/>
            <a:ext cx="92075" cy="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86" name="Line 91"/>
          <p:cNvSpPr>
            <a:spLocks noChangeShapeType="1"/>
          </p:cNvSpPr>
          <p:nvPr/>
        </p:nvSpPr>
        <p:spPr bwMode="auto">
          <a:xfrm flipV="1">
            <a:off x="7031038" y="5441950"/>
            <a:ext cx="1587" cy="904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87" name="Line 92"/>
          <p:cNvSpPr>
            <a:spLocks noChangeShapeType="1"/>
          </p:cNvSpPr>
          <p:nvPr/>
        </p:nvSpPr>
        <p:spPr bwMode="auto">
          <a:xfrm>
            <a:off x="1477963" y="1770063"/>
            <a:ext cx="0" cy="161925"/>
          </a:xfrm>
          <a:prstGeom prst="line">
            <a:avLst/>
          </a:prstGeom>
          <a:noFill/>
          <a:ln w="6350">
            <a:solidFill>
              <a:srgbClr val="808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88" name="Line 93"/>
          <p:cNvSpPr>
            <a:spLocks noChangeShapeType="1"/>
          </p:cNvSpPr>
          <p:nvPr/>
        </p:nvSpPr>
        <p:spPr bwMode="auto">
          <a:xfrm>
            <a:off x="1477963" y="2593975"/>
            <a:ext cx="0" cy="160338"/>
          </a:xfrm>
          <a:prstGeom prst="line">
            <a:avLst/>
          </a:prstGeom>
          <a:noFill/>
          <a:ln w="6350">
            <a:solidFill>
              <a:srgbClr val="808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89" name="Line 94"/>
          <p:cNvSpPr>
            <a:spLocks noChangeShapeType="1"/>
          </p:cNvSpPr>
          <p:nvPr/>
        </p:nvSpPr>
        <p:spPr bwMode="auto">
          <a:xfrm>
            <a:off x="1477963" y="3446463"/>
            <a:ext cx="0" cy="160337"/>
          </a:xfrm>
          <a:prstGeom prst="line">
            <a:avLst/>
          </a:prstGeom>
          <a:noFill/>
          <a:ln w="6350">
            <a:solidFill>
              <a:srgbClr val="808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90" name="Line 95"/>
          <p:cNvSpPr>
            <a:spLocks noChangeShapeType="1"/>
          </p:cNvSpPr>
          <p:nvPr/>
        </p:nvSpPr>
        <p:spPr bwMode="auto">
          <a:xfrm>
            <a:off x="1477963" y="4333875"/>
            <a:ext cx="0" cy="160338"/>
          </a:xfrm>
          <a:prstGeom prst="line">
            <a:avLst/>
          </a:prstGeom>
          <a:noFill/>
          <a:ln w="6350">
            <a:solidFill>
              <a:srgbClr val="808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91" name="Line 96"/>
          <p:cNvSpPr>
            <a:spLocks noChangeShapeType="1"/>
          </p:cNvSpPr>
          <p:nvPr/>
        </p:nvSpPr>
        <p:spPr bwMode="auto">
          <a:xfrm>
            <a:off x="1477963" y="5197475"/>
            <a:ext cx="0" cy="161925"/>
          </a:xfrm>
          <a:prstGeom prst="line">
            <a:avLst/>
          </a:prstGeom>
          <a:noFill/>
          <a:ln w="6350">
            <a:solidFill>
              <a:srgbClr val="808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92" name="Rectangle 97"/>
          <p:cNvSpPr>
            <a:spLocks noChangeArrowheads="1"/>
          </p:cNvSpPr>
          <p:nvPr/>
        </p:nvSpPr>
        <p:spPr bwMode="auto">
          <a:xfrm>
            <a:off x="1057275" y="5411788"/>
            <a:ext cx="974725" cy="64928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93" name="Rectangle 98"/>
          <p:cNvSpPr>
            <a:spLocks noChangeArrowheads="1"/>
          </p:cNvSpPr>
          <p:nvPr/>
        </p:nvSpPr>
        <p:spPr bwMode="auto">
          <a:xfrm>
            <a:off x="1057275" y="5832475"/>
            <a:ext cx="455613" cy="25400"/>
          </a:xfrm>
          <a:prstGeom prst="rect">
            <a:avLst/>
          </a:prstGeom>
          <a:solidFill>
            <a:srgbClr val="B3B3B3"/>
          </a:solidFill>
          <a:ln w="7938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94" name="Rectangle 99"/>
          <p:cNvSpPr>
            <a:spLocks noChangeArrowheads="1"/>
          </p:cNvSpPr>
          <p:nvPr/>
        </p:nvSpPr>
        <p:spPr bwMode="auto">
          <a:xfrm>
            <a:off x="1057275" y="5776913"/>
            <a:ext cx="455613" cy="28575"/>
          </a:xfrm>
          <a:prstGeom prst="rect">
            <a:avLst/>
          </a:prstGeom>
          <a:solidFill>
            <a:srgbClr val="B3B3B3"/>
          </a:solidFill>
          <a:ln w="7938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95" name="Rectangle 100"/>
          <p:cNvSpPr>
            <a:spLocks noChangeArrowheads="1"/>
          </p:cNvSpPr>
          <p:nvPr/>
        </p:nvSpPr>
        <p:spPr bwMode="auto">
          <a:xfrm>
            <a:off x="1057275" y="5732463"/>
            <a:ext cx="455613" cy="26987"/>
          </a:xfrm>
          <a:prstGeom prst="rect">
            <a:avLst/>
          </a:prstGeom>
          <a:solidFill>
            <a:srgbClr val="B3B3B3"/>
          </a:solidFill>
          <a:ln w="7938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96" name="Rectangle 101"/>
          <p:cNvSpPr>
            <a:spLocks noChangeArrowheads="1"/>
          </p:cNvSpPr>
          <p:nvPr/>
        </p:nvSpPr>
        <p:spPr bwMode="auto">
          <a:xfrm>
            <a:off x="1060450" y="5686425"/>
            <a:ext cx="454025" cy="26988"/>
          </a:xfrm>
          <a:prstGeom prst="rect">
            <a:avLst/>
          </a:prstGeom>
          <a:solidFill>
            <a:srgbClr val="B3B3B3"/>
          </a:solidFill>
          <a:ln w="7938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97" name="Rectangle 102"/>
          <p:cNvSpPr>
            <a:spLocks noChangeArrowheads="1"/>
          </p:cNvSpPr>
          <p:nvPr/>
        </p:nvSpPr>
        <p:spPr bwMode="auto">
          <a:xfrm>
            <a:off x="1058863" y="5640388"/>
            <a:ext cx="454025" cy="28575"/>
          </a:xfrm>
          <a:prstGeom prst="rect">
            <a:avLst/>
          </a:prstGeom>
          <a:solidFill>
            <a:srgbClr val="B3B3B3"/>
          </a:solidFill>
          <a:ln w="7938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98" name="Rectangle 103"/>
          <p:cNvSpPr>
            <a:spLocks noChangeArrowheads="1"/>
          </p:cNvSpPr>
          <p:nvPr/>
        </p:nvSpPr>
        <p:spPr bwMode="auto">
          <a:xfrm>
            <a:off x="1884363" y="5776913"/>
            <a:ext cx="147637" cy="28575"/>
          </a:xfrm>
          <a:prstGeom prst="rect">
            <a:avLst/>
          </a:prstGeom>
          <a:solidFill>
            <a:srgbClr val="B3B3B3"/>
          </a:solidFill>
          <a:ln w="7938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99" name="Rectangle 104"/>
          <p:cNvSpPr>
            <a:spLocks noChangeArrowheads="1"/>
          </p:cNvSpPr>
          <p:nvPr/>
        </p:nvSpPr>
        <p:spPr bwMode="auto">
          <a:xfrm>
            <a:off x="1801813" y="5818188"/>
            <a:ext cx="230187" cy="28575"/>
          </a:xfrm>
          <a:prstGeom prst="rect">
            <a:avLst/>
          </a:prstGeom>
          <a:solidFill>
            <a:srgbClr val="B3B3B3"/>
          </a:solidFill>
          <a:ln w="7938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00" name="Rectangle 105"/>
          <p:cNvSpPr>
            <a:spLocks noChangeArrowheads="1"/>
          </p:cNvSpPr>
          <p:nvPr/>
        </p:nvSpPr>
        <p:spPr bwMode="auto">
          <a:xfrm>
            <a:off x="1730375" y="5856288"/>
            <a:ext cx="307975" cy="25400"/>
          </a:xfrm>
          <a:prstGeom prst="rect">
            <a:avLst/>
          </a:prstGeom>
          <a:solidFill>
            <a:srgbClr val="B3B3B3"/>
          </a:solidFill>
          <a:ln w="7938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01" name="Rectangle 106"/>
          <p:cNvSpPr>
            <a:spLocks noChangeArrowheads="1"/>
          </p:cNvSpPr>
          <p:nvPr/>
        </p:nvSpPr>
        <p:spPr bwMode="auto">
          <a:xfrm>
            <a:off x="1652588" y="5888038"/>
            <a:ext cx="382587" cy="26987"/>
          </a:xfrm>
          <a:prstGeom prst="rect">
            <a:avLst/>
          </a:prstGeom>
          <a:solidFill>
            <a:srgbClr val="B3B3B3"/>
          </a:solidFill>
          <a:ln w="7938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02" name="Rectangle 107"/>
          <p:cNvSpPr>
            <a:spLocks noChangeArrowheads="1"/>
          </p:cNvSpPr>
          <p:nvPr/>
        </p:nvSpPr>
        <p:spPr bwMode="auto">
          <a:xfrm>
            <a:off x="1577975" y="5926138"/>
            <a:ext cx="454025" cy="26987"/>
          </a:xfrm>
          <a:prstGeom prst="rect">
            <a:avLst/>
          </a:prstGeom>
          <a:solidFill>
            <a:srgbClr val="B3B3B3"/>
          </a:solidFill>
          <a:ln w="7938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03" name="Rectangle 108"/>
          <p:cNvSpPr>
            <a:spLocks noChangeArrowheads="1"/>
          </p:cNvSpPr>
          <p:nvPr/>
        </p:nvSpPr>
        <p:spPr bwMode="auto">
          <a:xfrm>
            <a:off x="1503363" y="5967413"/>
            <a:ext cx="528637" cy="26987"/>
          </a:xfrm>
          <a:prstGeom prst="rect">
            <a:avLst/>
          </a:prstGeom>
          <a:solidFill>
            <a:srgbClr val="B3B3B3"/>
          </a:solidFill>
          <a:ln w="7938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04" name="Rectangle 109"/>
          <p:cNvSpPr>
            <a:spLocks noChangeArrowheads="1"/>
          </p:cNvSpPr>
          <p:nvPr/>
        </p:nvSpPr>
        <p:spPr bwMode="auto">
          <a:xfrm>
            <a:off x="1047750" y="5880100"/>
            <a:ext cx="209550" cy="28575"/>
          </a:xfrm>
          <a:prstGeom prst="rect">
            <a:avLst/>
          </a:prstGeom>
          <a:solidFill>
            <a:srgbClr val="B3B3B3"/>
          </a:solidFill>
          <a:ln w="7938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05" name="Rectangle 110"/>
          <p:cNvSpPr>
            <a:spLocks noChangeArrowheads="1"/>
          </p:cNvSpPr>
          <p:nvPr/>
        </p:nvSpPr>
        <p:spPr bwMode="auto">
          <a:xfrm>
            <a:off x="1057275" y="4537075"/>
            <a:ext cx="974725" cy="650875"/>
          </a:xfrm>
          <a:prstGeom prst="rect">
            <a:avLst/>
          </a:prstGeom>
          <a:solidFill>
            <a:srgbClr val="FFFF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4206" name="Group 111"/>
          <p:cNvGrpSpPr>
            <a:grpSpLocks/>
          </p:cNvGrpSpPr>
          <p:nvPr/>
        </p:nvGrpSpPr>
        <p:grpSpPr bwMode="auto">
          <a:xfrm>
            <a:off x="1038225" y="1946275"/>
            <a:ext cx="981075" cy="649288"/>
            <a:chOff x="634" y="1158"/>
            <a:chExt cx="584" cy="386"/>
          </a:xfrm>
        </p:grpSpPr>
        <p:sp>
          <p:nvSpPr>
            <p:cNvPr id="4415" name="Rectangle 112"/>
            <p:cNvSpPr>
              <a:spLocks noChangeArrowheads="1"/>
            </p:cNvSpPr>
            <p:nvPr/>
          </p:nvSpPr>
          <p:spPr bwMode="auto">
            <a:xfrm>
              <a:off x="634" y="1158"/>
              <a:ext cx="580" cy="386"/>
            </a:xfrm>
            <a:prstGeom prst="rect">
              <a:avLst/>
            </a:prstGeom>
            <a:solidFill>
              <a:srgbClr val="FFFFFF"/>
            </a:solidFill>
            <a:ln w="793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16" name="Rectangle 113"/>
            <p:cNvSpPr>
              <a:spLocks noChangeArrowheads="1"/>
            </p:cNvSpPr>
            <p:nvPr/>
          </p:nvSpPr>
          <p:spPr bwMode="auto">
            <a:xfrm>
              <a:off x="710" y="1223"/>
              <a:ext cx="464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en-US" altLang="de-DE" sz="1000">
                  <a:solidFill>
                    <a:srgbClr val="000000"/>
                  </a:solidFill>
                </a:rPr>
                <a:t>ENTITY test is</a:t>
              </a:r>
              <a:endParaRPr lang="en-US" altLang="de-DE" sz="1900">
                <a:solidFill>
                  <a:srgbClr val="000000"/>
                </a:solidFill>
              </a:endParaRPr>
            </a:p>
          </p:txBody>
        </p:sp>
        <p:sp>
          <p:nvSpPr>
            <p:cNvPr id="4417" name="Rectangle 114"/>
            <p:cNvSpPr>
              <a:spLocks noChangeArrowheads="1"/>
            </p:cNvSpPr>
            <p:nvPr/>
          </p:nvSpPr>
          <p:spPr bwMode="auto">
            <a:xfrm>
              <a:off x="744" y="1309"/>
              <a:ext cx="39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en-US" altLang="de-DE" sz="1000">
                  <a:solidFill>
                    <a:srgbClr val="000000"/>
                  </a:solidFill>
                </a:rPr>
                <a:t>port a: in bit;</a:t>
              </a:r>
              <a:endParaRPr lang="en-US" altLang="de-DE" sz="1900">
                <a:solidFill>
                  <a:srgbClr val="000000"/>
                </a:solidFill>
              </a:endParaRPr>
            </a:p>
          </p:txBody>
        </p:sp>
        <p:sp>
          <p:nvSpPr>
            <p:cNvPr id="4418" name="Rectangle 115"/>
            <p:cNvSpPr>
              <a:spLocks noChangeArrowheads="1"/>
            </p:cNvSpPr>
            <p:nvPr/>
          </p:nvSpPr>
          <p:spPr bwMode="auto">
            <a:xfrm>
              <a:off x="666" y="1394"/>
              <a:ext cx="552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en-US" altLang="de-DE" sz="1000">
                  <a:solidFill>
                    <a:srgbClr val="000000"/>
                  </a:solidFill>
                </a:rPr>
                <a:t>end ENTITY test;</a:t>
              </a:r>
              <a:endParaRPr lang="en-US" altLang="de-DE" sz="1900">
                <a:solidFill>
                  <a:srgbClr val="000000"/>
                </a:solidFill>
              </a:endParaRPr>
            </a:p>
          </p:txBody>
        </p:sp>
      </p:grpSp>
      <p:sp>
        <p:nvSpPr>
          <p:cNvPr id="4207" name="Freeform 116"/>
          <p:cNvSpPr>
            <a:spLocks/>
          </p:cNvSpPr>
          <p:nvPr/>
        </p:nvSpPr>
        <p:spPr bwMode="auto">
          <a:xfrm>
            <a:off x="1192213" y="4576763"/>
            <a:ext cx="622300" cy="590550"/>
          </a:xfrm>
          <a:custGeom>
            <a:avLst/>
            <a:gdLst>
              <a:gd name="T0" fmla="*/ 0 w 371"/>
              <a:gd name="T1" fmla="*/ 2147483647 h 351"/>
              <a:gd name="T2" fmla="*/ 0 w 371"/>
              <a:gd name="T3" fmla="*/ 2147483647 h 351"/>
              <a:gd name="T4" fmla="*/ 2147483647 w 371"/>
              <a:gd name="T5" fmla="*/ 2147483647 h 351"/>
              <a:gd name="T6" fmla="*/ 2147483647 w 371"/>
              <a:gd name="T7" fmla="*/ 2147483647 h 351"/>
              <a:gd name="T8" fmla="*/ 2147483647 w 371"/>
              <a:gd name="T9" fmla="*/ 2147483647 h 351"/>
              <a:gd name="T10" fmla="*/ 2147483647 w 371"/>
              <a:gd name="T11" fmla="*/ 2147483647 h 351"/>
              <a:gd name="T12" fmla="*/ 2147483647 w 371"/>
              <a:gd name="T13" fmla="*/ 2147483647 h 351"/>
              <a:gd name="T14" fmla="*/ 2147483647 w 371"/>
              <a:gd name="T15" fmla="*/ 2147483647 h 351"/>
              <a:gd name="T16" fmla="*/ 2147483647 w 371"/>
              <a:gd name="T17" fmla="*/ 2147483647 h 351"/>
              <a:gd name="T18" fmla="*/ 2147483647 w 371"/>
              <a:gd name="T19" fmla="*/ 2147483647 h 351"/>
              <a:gd name="T20" fmla="*/ 2147483647 w 371"/>
              <a:gd name="T21" fmla="*/ 2147483647 h 351"/>
              <a:gd name="T22" fmla="*/ 2147483647 w 371"/>
              <a:gd name="T23" fmla="*/ 2147483647 h 351"/>
              <a:gd name="T24" fmla="*/ 2147483647 w 371"/>
              <a:gd name="T25" fmla="*/ 0 h 351"/>
              <a:gd name="T26" fmla="*/ 2147483647 w 371"/>
              <a:gd name="T27" fmla="*/ 2147483647 h 351"/>
              <a:gd name="T28" fmla="*/ 2147483647 w 371"/>
              <a:gd name="T29" fmla="*/ 2147483647 h 351"/>
              <a:gd name="T30" fmla="*/ 2147483647 w 371"/>
              <a:gd name="T31" fmla="*/ 2147483647 h 351"/>
              <a:gd name="T32" fmla="*/ 2147483647 w 371"/>
              <a:gd name="T33" fmla="*/ 2147483647 h 351"/>
              <a:gd name="T34" fmla="*/ 2147483647 w 371"/>
              <a:gd name="T35" fmla="*/ 2147483647 h 351"/>
              <a:gd name="T36" fmla="*/ 2147483647 w 371"/>
              <a:gd name="T37" fmla="*/ 2147483647 h 351"/>
              <a:gd name="T38" fmla="*/ 2147483647 w 371"/>
              <a:gd name="T39" fmla="*/ 2147483647 h 351"/>
              <a:gd name="T40" fmla="*/ 2147483647 w 371"/>
              <a:gd name="T41" fmla="*/ 2147483647 h 351"/>
              <a:gd name="T42" fmla="*/ 2147483647 w 371"/>
              <a:gd name="T43" fmla="*/ 2147483647 h 351"/>
              <a:gd name="T44" fmla="*/ 2147483647 w 371"/>
              <a:gd name="T45" fmla="*/ 2147483647 h 351"/>
              <a:gd name="T46" fmla="*/ 2147483647 w 371"/>
              <a:gd name="T47" fmla="*/ 2147483647 h 351"/>
              <a:gd name="T48" fmla="*/ 2147483647 w 371"/>
              <a:gd name="T49" fmla="*/ 2147483647 h 351"/>
              <a:gd name="T50" fmla="*/ 2147483647 w 371"/>
              <a:gd name="T51" fmla="*/ 2147483647 h 351"/>
              <a:gd name="T52" fmla="*/ 2147483647 w 371"/>
              <a:gd name="T53" fmla="*/ 2147483647 h 351"/>
              <a:gd name="T54" fmla="*/ 2147483647 w 371"/>
              <a:gd name="T55" fmla="*/ 2147483647 h 351"/>
              <a:gd name="T56" fmla="*/ 2147483647 w 371"/>
              <a:gd name="T57" fmla="*/ 2147483647 h 351"/>
              <a:gd name="T58" fmla="*/ 2147483647 w 371"/>
              <a:gd name="T59" fmla="*/ 2147483647 h 351"/>
              <a:gd name="T60" fmla="*/ 2147483647 w 371"/>
              <a:gd name="T61" fmla="*/ 2147483647 h 351"/>
              <a:gd name="T62" fmla="*/ 2147483647 w 371"/>
              <a:gd name="T63" fmla="*/ 2147483647 h 351"/>
              <a:gd name="T64" fmla="*/ 2147483647 w 371"/>
              <a:gd name="T65" fmla="*/ 2147483647 h 351"/>
              <a:gd name="T66" fmla="*/ 2147483647 w 371"/>
              <a:gd name="T67" fmla="*/ 2147483647 h 351"/>
              <a:gd name="T68" fmla="*/ 2147483647 w 371"/>
              <a:gd name="T69" fmla="*/ 2147483647 h 351"/>
              <a:gd name="T70" fmla="*/ 2147483647 w 371"/>
              <a:gd name="T71" fmla="*/ 2147483647 h 351"/>
              <a:gd name="T72" fmla="*/ 2147483647 w 371"/>
              <a:gd name="T73" fmla="*/ 2147483647 h 351"/>
              <a:gd name="T74" fmla="*/ 2147483647 w 371"/>
              <a:gd name="T75" fmla="*/ 2147483647 h 351"/>
              <a:gd name="T76" fmla="*/ 2147483647 w 371"/>
              <a:gd name="T77" fmla="*/ 2147483647 h 351"/>
              <a:gd name="T78" fmla="*/ 2147483647 w 371"/>
              <a:gd name="T79" fmla="*/ 2147483647 h 351"/>
              <a:gd name="T80" fmla="*/ 2147483647 w 371"/>
              <a:gd name="T81" fmla="*/ 2147483647 h 351"/>
              <a:gd name="T82" fmla="*/ 2147483647 w 371"/>
              <a:gd name="T83" fmla="*/ 2147483647 h 351"/>
              <a:gd name="T84" fmla="*/ 2147483647 w 371"/>
              <a:gd name="T85" fmla="*/ 2147483647 h 351"/>
              <a:gd name="T86" fmla="*/ 2147483647 w 371"/>
              <a:gd name="T87" fmla="*/ 2147483647 h 351"/>
              <a:gd name="T88" fmla="*/ 2147483647 w 371"/>
              <a:gd name="T89" fmla="*/ 2147483647 h 351"/>
              <a:gd name="T90" fmla="*/ 2147483647 w 371"/>
              <a:gd name="T91" fmla="*/ 2147483647 h 351"/>
              <a:gd name="T92" fmla="*/ 2147483647 w 371"/>
              <a:gd name="T93" fmla="*/ 2147483647 h 351"/>
              <a:gd name="T94" fmla="*/ 0 w 371"/>
              <a:gd name="T95" fmla="*/ 2147483647 h 351"/>
              <a:gd name="T96" fmla="*/ 0 w 371"/>
              <a:gd name="T97" fmla="*/ 2147483647 h 35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371" h="351">
                <a:moveTo>
                  <a:pt x="0" y="176"/>
                </a:moveTo>
                <a:lnTo>
                  <a:pt x="0" y="152"/>
                </a:lnTo>
                <a:lnTo>
                  <a:pt x="6" y="130"/>
                </a:lnTo>
                <a:lnTo>
                  <a:pt x="13" y="108"/>
                </a:lnTo>
                <a:lnTo>
                  <a:pt x="24" y="88"/>
                </a:lnTo>
                <a:lnTo>
                  <a:pt x="37" y="69"/>
                </a:lnTo>
                <a:lnTo>
                  <a:pt x="54" y="52"/>
                </a:lnTo>
                <a:lnTo>
                  <a:pt x="72" y="36"/>
                </a:lnTo>
                <a:lnTo>
                  <a:pt x="92" y="23"/>
                </a:lnTo>
                <a:lnTo>
                  <a:pt x="114" y="13"/>
                </a:lnTo>
                <a:lnTo>
                  <a:pt x="137" y="6"/>
                </a:lnTo>
                <a:lnTo>
                  <a:pt x="161" y="2"/>
                </a:lnTo>
                <a:lnTo>
                  <a:pt x="185" y="0"/>
                </a:lnTo>
                <a:lnTo>
                  <a:pt x="209" y="2"/>
                </a:lnTo>
                <a:lnTo>
                  <a:pt x="234" y="6"/>
                </a:lnTo>
                <a:lnTo>
                  <a:pt x="257" y="13"/>
                </a:lnTo>
                <a:lnTo>
                  <a:pt x="278" y="23"/>
                </a:lnTo>
                <a:lnTo>
                  <a:pt x="298" y="36"/>
                </a:lnTo>
                <a:lnTo>
                  <a:pt x="317" y="52"/>
                </a:lnTo>
                <a:lnTo>
                  <a:pt x="332" y="69"/>
                </a:lnTo>
                <a:lnTo>
                  <a:pt x="346" y="88"/>
                </a:lnTo>
                <a:lnTo>
                  <a:pt x="357" y="108"/>
                </a:lnTo>
                <a:lnTo>
                  <a:pt x="365" y="130"/>
                </a:lnTo>
                <a:lnTo>
                  <a:pt x="369" y="152"/>
                </a:lnTo>
                <a:lnTo>
                  <a:pt x="371" y="176"/>
                </a:lnTo>
                <a:lnTo>
                  <a:pt x="369" y="198"/>
                </a:lnTo>
                <a:lnTo>
                  <a:pt x="365" y="221"/>
                </a:lnTo>
                <a:lnTo>
                  <a:pt x="357" y="243"/>
                </a:lnTo>
                <a:lnTo>
                  <a:pt x="346" y="263"/>
                </a:lnTo>
                <a:lnTo>
                  <a:pt x="332" y="282"/>
                </a:lnTo>
                <a:lnTo>
                  <a:pt x="317" y="299"/>
                </a:lnTo>
                <a:lnTo>
                  <a:pt x="298" y="315"/>
                </a:lnTo>
                <a:lnTo>
                  <a:pt x="278" y="327"/>
                </a:lnTo>
                <a:lnTo>
                  <a:pt x="257" y="337"/>
                </a:lnTo>
                <a:lnTo>
                  <a:pt x="234" y="345"/>
                </a:lnTo>
                <a:lnTo>
                  <a:pt x="209" y="349"/>
                </a:lnTo>
                <a:lnTo>
                  <a:pt x="185" y="351"/>
                </a:lnTo>
                <a:lnTo>
                  <a:pt x="161" y="349"/>
                </a:lnTo>
                <a:lnTo>
                  <a:pt x="137" y="345"/>
                </a:lnTo>
                <a:lnTo>
                  <a:pt x="114" y="337"/>
                </a:lnTo>
                <a:lnTo>
                  <a:pt x="92" y="327"/>
                </a:lnTo>
                <a:lnTo>
                  <a:pt x="72" y="315"/>
                </a:lnTo>
                <a:lnTo>
                  <a:pt x="54" y="299"/>
                </a:lnTo>
                <a:lnTo>
                  <a:pt x="37" y="282"/>
                </a:lnTo>
                <a:lnTo>
                  <a:pt x="24" y="263"/>
                </a:lnTo>
                <a:lnTo>
                  <a:pt x="13" y="243"/>
                </a:lnTo>
                <a:lnTo>
                  <a:pt x="6" y="221"/>
                </a:lnTo>
                <a:lnTo>
                  <a:pt x="0" y="198"/>
                </a:lnTo>
                <a:lnTo>
                  <a:pt x="0" y="176"/>
                </a:lnTo>
                <a:close/>
              </a:path>
            </a:pathLst>
          </a:custGeom>
          <a:solidFill>
            <a:srgbClr val="FFFFFF"/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4208" name="Rectangle 117"/>
          <p:cNvSpPr>
            <a:spLocks noChangeArrowheads="1"/>
          </p:cNvSpPr>
          <p:nvPr/>
        </p:nvSpPr>
        <p:spPr bwMode="auto">
          <a:xfrm>
            <a:off x="1244600" y="5118100"/>
            <a:ext cx="557213" cy="53975"/>
          </a:xfrm>
          <a:prstGeom prst="rect">
            <a:avLst/>
          </a:prstGeom>
          <a:solidFill>
            <a:srgbClr val="FFFFFF"/>
          </a:solidFill>
          <a:ln w="7938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09" name="Line 118"/>
          <p:cNvSpPr>
            <a:spLocks noChangeShapeType="1"/>
          </p:cNvSpPr>
          <p:nvPr/>
        </p:nvSpPr>
        <p:spPr bwMode="auto">
          <a:xfrm>
            <a:off x="1327150" y="5118100"/>
            <a:ext cx="3524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10" name="Line 119"/>
          <p:cNvSpPr>
            <a:spLocks noChangeShapeType="1"/>
          </p:cNvSpPr>
          <p:nvPr/>
        </p:nvSpPr>
        <p:spPr bwMode="auto">
          <a:xfrm>
            <a:off x="1300163" y="4646613"/>
            <a:ext cx="3937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11" name="Line 120"/>
          <p:cNvSpPr>
            <a:spLocks noChangeShapeType="1"/>
          </p:cNvSpPr>
          <p:nvPr/>
        </p:nvSpPr>
        <p:spPr bwMode="auto">
          <a:xfrm>
            <a:off x="1220788" y="4752975"/>
            <a:ext cx="5667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12" name="Line 121"/>
          <p:cNvSpPr>
            <a:spLocks noChangeShapeType="1"/>
          </p:cNvSpPr>
          <p:nvPr/>
        </p:nvSpPr>
        <p:spPr bwMode="auto">
          <a:xfrm>
            <a:off x="1192213" y="4860925"/>
            <a:ext cx="6223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13" name="Line 122"/>
          <p:cNvSpPr>
            <a:spLocks noChangeShapeType="1"/>
          </p:cNvSpPr>
          <p:nvPr/>
        </p:nvSpPr>
        <p:spPr bwMode="auto">
          <a:xfrm>
            <a:off x="1204913" y="4970463"/>
            <a:ext cx="58261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14" name="Line 123"/>
          <p:cNvSpPr>
            <a:spLocks noChangeShapeType="1"/>
          </p:cNvSpPr>
          <p:nvPr/>
        </p:nvSpPr>
        <p:spPr bwMode="auto">
          <a:xfrm>
            <a:off x="1273175" y="5078413"/>
            <a:ext cx="4619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15" name="Line 124"/>
          <p:cNvSpPr>
            <a:spLocks noChangeShapeType="1"/>
          </p:cNvSpPr>
          <p:nvPr/>
        </p:nvSpPr>
        <p:spPr bwMode="auto">
          <a:xfrm>
            <a:off x="1436688" y="4591050"/>
            <a:ext cx="1587" cy="527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16" name="Line 125"/>
          <p:cNvSpPr>
            <a:spLocks noChangeShapeType="1"/>
          </p:cNvSpPr>
          <p:nvPr/>
        </p:nvSpPr>
        <p:spPr bwMode="auto">
          <a:xfrm>
            <a:off x="1544638" y="4591050"/>
            <a:ext cx="1587" cy="527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17" name="Line 126"/>
          <p:cNvSpPr>
            <a:spLocks noChangeShapeType="1"/>
          </p:cNvSpPr>
          <p:nvPr/>
        </p:nvSpPr>
        <p:spPr bwMode="auto">
          <a:xfrm>
            <a:off x="1327150" y="4630738"/>
            <a:ext cx="1588" cy="4873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18" name="Line 127"/>
          <p:cNvSpPr>
            <a:spLocks noChangeShapeType="1"/>
          </p:cNvSpPr>
          <p:nvPr/>
        </p:nvSpPr>
        <p:spPr bwMode="auto">
          <a:xfrm>
            <a:off x="1654175" y="4618038"/>
            <a:ext cx="1588" cy="5000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19" name="Line 128"/>
          <p:cNvSpPr>
            <a:spLocks noChangeShapeType="1"/>
          </p:cNvSpPr>
          <p:nvPr/>
        </p:nvSpPr>
        <p:spPr bwMode="auto">
          <a:xfrm>
            <a:off x="1220788" y="4752975"/>
            <a:ext cx="1587" cy="2174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20" name="Line 129"/>
          <p:cNvSpPr>
            <a:spLocks noChangeShapeType="1"/>
          </p:cNvSpPr>
          <p:nvPr/>
        </p:nvSpPr>
        <p:spPr bwMode="auto">
          <a:xfrm>
            <a:off x="1760538" y="4713288"/>
            <a:ext cx="3175" cy="3111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21" name="Rectangle 130"/>
          <p:cNvSpPr>
            <a:spLocks noChangeArrowheads="1"/>
          </p:cNvSpPr>
          <p:nvPr/>
        </p:nvSpPr>
        <p:spPr bwMode="auto">
          <a:xfrm>
            <a:off x="1327150" y="4646613"/>
            <a:ext cx="109538" cy="106362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22" name="Rectangle 131"/>
          <p:cNvSpPr>
            <a:spLocks noChangeArrowheads="1"/>
          </p:cNvSpPr>
          <p:nvPr/>
        </p:nvSpPr>
        <p:spPr bwMode="auto">
          <a:xfrm>
            <a:off x="1327150" y="4752975"/>
            <a:ext cx="109538" cy="107950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23" name="Rectangle 132"/>
          <p:cNvSpPr>
            <a:spLocks noChangeArrowheads="1"/>
          </p:cNvSpPr>
          <p:nvPr/>
        </p:nvSpPr>
        <p:spPr bwMode="auto">
          <a:xfrm>
            <a:off x="1327150" y="4860925"/>
            <a:ext cx="109538" cy="109538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24" name="Rectangle 133"/>
          <p:cNvSpPr>
            <a:spLocks noChangeArrowheads="1"/>
          </p:cNvSpPr>
          <p:nvPr/>
        </p:nvSpPr>
        <p:spPr bwMode="auto">
          <a:xfrm>
            <a:off x="1327150" y="4970463"/>
            <a:ext cx="109538" cy="107950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25" name="Rectangle 134"/>
          <p:cNvSpPr>
            <a:spLocks noChangeArrowheads="1"/>
          </p:cNvSpPr>
          <p:nvPr/>
        </p:nvSpPr>
        <p:spPr bwMode="auto">
          <a:xfrm>
            <a:off x="1436688" y="4646613"/>
            <a:ext cx="107950" cy="106362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26" name="Rectangle 135"/>
          <p:cNvSpPr>
            <a:spLocks noChangeArrowheads="1"/>
          </p:cNvSpPr>
          <p:nvPr/>
        </p:nvSpPr>
        <p:spPr bwMode="auto">
          <a:xfrm>
            <a:off x="1436688" y="4752975"/>
            <a:ext cx="107950" cy="107950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27" name="Rectangle 136"/>
          <p:cNvSpPr>
            <a:spLocks noChangeArrowheads="1"/>
          </p:cNvSpPr>
          <p:nvPr/>
        </p:nvSpPr>
        <p:spPr bwMode="auto">
          <a:xfrm>
            <a:off x="1436688" y="4860925"/>
            <a:ext cx="107950" cy="109538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28" name="Rectangle 137"/>
          <p:cNvSpPr>
            <a:spLocks noChangeArrowheads="1"/>
          </p:cNvSpPr>
          <p:nvPr/>
        </p:nvSpPr>
        <p:spPr bwMode="auto">
          <a:xfrm>
            <a:off x="1436688" y="4970463"/>
            <a:ext cx="107950" cy="107950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29" name="Rectangle 138"/>
          <p:cNvSpPr>
            <a:spLocks noChangeArrowheads="1"/>
          </p:cNvSpPr>
          <p:nvPr/>
        </p:nvSpPr>
        <p:spPr bwMode="auto">
          <a:xfrm>
            <a:off x="1544638" y="4970463"/>
            <a:ext cx="109537" cy="107950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30" name="Rectangle 139"/>
          <p:cNvSpPr>
            <a:spLocks noChangeArrowheads="1"/>
          </p:cNvSpPr>
          <p:nvPr/>
        </p:nvSpPr>
        <p:spPr bwMode="auto">
          <a:xfrm>
            <a:off x="1544638" y="4860925"/>
            <a:ext cx="109537" cy="109538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31" name="Rectangle 140"/>
          <p:cNvSpPr>
            <a:spLocks noChangeArrowheads="1"/>
          </p:cNvSpPr>
          <p:nvPr/>
        </p:nvSpPr>
        <p:spPr bwMode="auto">
          <a:xfrm>
            <a:off x="1544638" y="4752975"/>
            <a:ext cx="109537" cy="107950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32" name="Rectangle 141"/>
          <p:cNvSpPr>
            <a:spLocks noChangeArrowheads="1"/>
          </p:cNvSpPr>
          <p:nvPr/>
        </p:nvSpPr>
        <p:spPr bwMode="auto">
          <a:xfrm>
            <a:off x="1544638" y="4646613"/>
            <a:ext cx="109537" cy="106362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33" name="Rectangle 142"/>
          <p:cNvSpPr>
            <a:spLocks noChangeArrowheads="1"/>
          </p:cNvSpPr>
          <p:nvPr/>
        </p:nvSpPr>
        <p:spPr bwMode="auto">
          <a:xfrm>
            <a:off x="1220788" y="4752975"/>
            <a:ext cx="106362" cy="107950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34" name="Rectangle 143"/>
          <p:cNvSpPr>
            <a:spLocks noChangeArrowheads="1"/>
          </p:cNvSpPr>
          <p:nvPr/>
        </p:nvSpPr>
        <p:spPr bwMode="auto">
          <a:xfrm>
            <a:off x="1220788" y="4860925"/>
            <a:ext cx="106362" cy="109538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35" name="Rectangle 144"/>
          <p:cNvSpPr>
            <a:spLocks noChangeArrowheads="1"/>
          </p:cNvSpPr>
          <p:nvPr/>
        </p:nvSpPr>
        <p:spPr bwMode="auto">
          <a:xfrm>
            <a:off x="1654175" y="4752975"/>
            <a:ext cx="106363" cy="107950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36" name="Rectangle 145"/>
          <p:cNvSpPr>
            <a:spLocks noChangeArrowheads="1"/>
          </p:cNvSpPr>
          <p:nvPr/>
        </p:nvSpPr>
        <p:spPr bwMode="auto">
          <a:xfrm>
            <a:off x="1654175" y="4860925"/>
            <a:ext cx="106363" cy="109538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37" name="Line 146"/>
          <p:cNvSpPr>
            <a:spLocks noChangeShapeType="1"/>
          </p:cNvSpPr>
          <p:nvPr/>
        </p:nvSpPr>
        <p:spPr bwMode="auto">
          <a:xfrm flipV="1">
            <a:off x="1165225" y="5580063"/>
            <a:ext cx="474663" cy="2460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38" name="Line 147"/>
          <p:cNvSpPr>
            <a:spLocks noChangeShapeType="1"/>
          </p:cNvSpPr>
          <p:nvPr/>
        </p:nvSpPr>
        <p:spPr bwMode="auto">
          <a:xfrm flipV="1">
            <a:off x="1450975" y="5649913"/>
            <a:ext cx="473075" cy="2428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39" name="Line 148"/>
          <p:cNvSpPr>
            <a:spLocks noChangeShapeType="1"/>
          </p:cNvSpPr>
          <p:nvPr/>
        </p:nvSpPr>
        <p:spPr bwMode="auto">
          <a:xfrm>
            <a:off x="1639888" y="5580063"/>
            <a:ext cx="284162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40" name="Line 149"/>
          <p:cNvSpPr>
            <a:spLocks noChangeShapeType="1"/>
          </p:cNvSpPr>
          <p:nvPr/>
        </p:nvSpPr>
        <p:spPr bwMode="auto">
          <a:xfrm>
            <a:off x="1165225" y="5826125"/>
            <a:ext cx="285750" cy="66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41" name="Line 150"/>
          <p:cNvSpPr>
            <a:spLocks noChangeShapeType="1"/>
          </p:cNvSpPr>
          <p:nvPr/>
        </p:nvSpPr>
        <p:spPr bwMode="auto">
          <a:xfrm flipV="1">
            <a:off x="1165225" y="5492750"/>
            <a:ext cx="474663" cy="2444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42" name="Line 151"/>
          <p:cNvSpPr>
            <a:spLocks noChangeShapeType="1"/>
          </p:cNvSpPr>
          <p:nvPr/>
        </p:nvSpPr>
        <p:spPr bwMode="auto">
          <a:xfrm flipV="1">
            <a:off x="1450975" y="5561013"/>
            <a:ext cx="473075" cy="2444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43" name="Line 152"/>
          <p:cNvSpPr>
            <a:spLocks noChangeShapeType="1"/>
          </p:cNvSpPr>
          <p:nvPr/>
        </p:nvSpPr>
        <p:spPr bwMode="auto">
          <a:xfrm>
            <a:off x="1639888" y="5492750"/>
            <a:ext cx="284162" cy="682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44" name="Line 153"/>
          <p:cNvSpPr>
            <a:spLocks noChangeShapeType="1"/>
          </p:cNvSpPr>
          <p:nvPr/>
        </p:nvSpPr>
        <p:spPr bwMode="auto">
          <a:xfrm>
            <a:off x="1165225" y="5737225"/>
            <a:ext cx="285750" cy="682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45" name="Freeform 154"/>
          <p:cNvSpPr>
            <a:spLocks/>
          </p:cNvSpPr>
          <p:nvPr/>
        </p:nvSpPr>
        <p:spPr bwMode="auto">
          <a:xfrm>
            <a:off x="1165225" y="5492750"/>
            <a:ext cx="758825" cy="312738"/>
          </a:xfrm>
          <a:custGeom>
            <a:avLst/>
            <a:gdLst>
              <a:gd name="T0" fmla="*/ 0 w 452"/>
              <a:gd name="T1" fmla="*/ 2147483647 h 186"/>
              <a:gd name="T2" fmla="*/ 2147483647 w 452"/>
              <a:gd name="T3" fmla="*/ 0 h 186"/>
              <a:gd name="T4" fmla="*/ 2147483647 w 452"/>
              <a:gd name="T5" fmla="*/ 2147483647 h 186"/>
              <a:gd name="T6" fmla="*/ 2147483647 w 452"/>
              <a:gd name="T7" fmla="*/ 2147483647 h 186"/>
              <a:gd name="T8" fmla="*/ 0 w 452"/>
              <a:gd name="T9" fmla="*/ 2147483647 h 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2" h="186">
                <a:moveTo>
                  <a:pt x="0" y="145"/>
                </a:moveTo>
                <a:lnTo>
                  <a:pt x="283" y="0"/>
                </a:lnTo>
                <a:lnTo>
                  <a:pt x="452" y="40"/>
                </a:lnTo>
                <a:lnTo>
                  <a:pt x="170" y="186"/>
                </a:lnTo>
                <a:lnTo>
                  <a:pt x="0" y="145"/>
                </a:lnTo>
                <a:close/>
              </a:path>
            </a:pathLst>
          </a:custGeom>
          <a:solidFill>
            <a:srgbClr val="E6E6E6"/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4246" name="Freeform 155"/>
          <p:cNvSpPr>
            <a:spLocks/>
          </p:cNvSpPr>
          <p:nvPr/>
        </p:nvSpPr>
        <p:spPr bwMode="auto">
          <a:xfrm>
            <a:off x="1165225" y="5561013"/>
            <a:ext cx="758825" cy="338137"/>
          </a:xfrm>
          <a:custGeom>
            <a:avLst/>
            <a:gdLst>
              <a:gd name="T0" fmla="*/ 0 w 452"/>
              <a:gd name="T1" fmla="*/ 2147483647 h 202"/>
              <a:gd name="T2" fmla="*/ 0 w 452"/>
              <a:gd name="T3" fmla="*/ 2147483647 h 202"/>
              <a:gd name="T4" fmla="*/ 2147483647 w 452"/>
              <a:gd name="T5" fmla="*/ 2147483647 h 202"/>
              <a:gd name="T6" fmla="*/ 2147483647 w 452"/>
              <a:gd name="T7" fmla="*/ 2147483647 h 202"/>
              <a:gd name="T8" fmla="*/ 2147483647 w 452"/>
              <a:gd name="T9" fmla="*/ 0 h 202"/>
              <a:gd name="T10" fmla="*/ 2147483647 w 452"/>
              <a:gd name="T11" fmla="*/ 2147483647 h 202"/>
              <a:gd name="T12" fmla="*/ 0 w 452"/>
              <a:gd name="T13" fmla="*/ 2147483647 h 20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2" h="202">
                <a:moveTo>
                  <a:pt x="0" y="105"/>
                </a:moveTo>
                <a:lnTo>
                  <a:pt x="0" y="162"/>
                </a:lnTo>
                <a:lnTo>
                  <a:pt x="170" y="202"/>
                </a:lnTo>
                <a:lnTo>
                  <a:pt x="452" y="57"/>
                </a:lnTo>
                <a:lnTo>
                  <a:pt x="452" y="0"/>
                </a:lnTo>
                <a:lnTo>
                  <a:pt x="170" y="146"/>
                </a:lnTo>
                <a:lnTo>
                  <a:pt x="0" y="105"/>
                </a:lnTo>
                <a:close/>
              </a:path>
            </a:pathLst>
          </a:custGeom>
          <a:solidFill>
            <a:srgbClr val="000000"/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4247" name="Freeform 156"/>
          <p:cNvSpPr>
            <a:spLocks/>
          </p:cNvSpPr>
          <p:nvPr/>
        </p:nvSpPr>
        <p:spPr bwMode="auto">
          <a:xfrm>
            <a:off x="1231900" y="5776913"/>
            <a:ext cx="41275" cy="122237"/>
          </a:xfrm>
          <a:custGeom>
            <a:avLst/>
            <a:gdLst>
              <a:gd name="T0" fmla="*/ 0 w 25"/>
              <a:gd name="T1" fmla="*/ 2147483647 h 73"/>
              <a:gd name="T2" fmla="*/ 2147483647 w 25"/>
              <a:gd name="T3" fmla="*/ 0 h 73"/>
              <a:gd name="T4" fmla="*/ 2147483647 w 25"/>
              <a:gd name="T5" fmla="*/ 2147483647 h 73"/>
              <a:gd name="T6" fmla="*/ 2147483647 w 25"/>
              <a:gd name="T7" fmla="*/ 2147483647 h 73"/>
              <a:gd name="T8" fmla="*/ 2147483647 w 25"/>
              <a:gd name="T9" fmla="*/ 2147483647 h 73"/>
              <a:gd name="T10" fmla="*/ 2147483647 w 25"/>
              <a:gd name="T11" fmla="*/ 2147483647 h 73"/>
              <a:gd name="T12" fmla="*/ 2147483647 w 25"/>
              <a:gd name="T13" fmla="*/ 2147483647 h 73"/>
              <a:gd name="T14" fmla="*/ 0 w 25"/>
              <a:gd name="T15" fmla="*/ 2147483647 h 73"/>
              <a:gd name="T16" fmla="*/ 0 w 25"/>
              <a:gd name="T17" fmla="*/ 2147483647 h 7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73">
                <a:moveTo>
                  <a:pt x="0" y="17"/>
                </a:moveTo>
                <a:lnTo>
                  <a:pt x="25" y="0"/>
                </a:lnTo>
                <a:lnTo>
                  <a:pt x="25" y="24"/>
                </a:lnTo>
                <a:lnTo>
                  <a:pt x="19" y="33"/>
                </a:lnTo>
                <a:lnTo>
                  <a:pt x="19" y="65"/>
                </a:lnTo>
                <a:lnTo>
                  <a:pt x="13" y="73"/>
                </a:lnTo>
                <a:lnTo>
                  <a:pt x="13" y="41"/>
                </a:lnTo>
                <a:lnTo>
                  <a:pt x="0" y="48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4248" name="Freeform 157"/>
          <p:cNvSpPr>
            <a:spLocks/>
          </p:cNvSpPr>
          <p:nvPr/>
        </p:nvSpPr>
        <p:spPr bwMode="auto">
          <a:xfrm>
            <a:off x="1870075" y="5668963"/>
            <a:ext cx="41275" cy="123825"/>
          </a:xfrm>
          <a:custGeom>
            <a:avLst/>
            <a:gdLst>
              <a:gd name="T0" fmla="*/ 0 w 24"/>
              <a:gd name="T1" fmla="*/ 2147483647 h 73"/>
              <a:gd name="T2" fmla="*/ 2147483647 w 24"/>
              <a:gd name="T3" fmla="*/ 0 h 73"/>
              <a:gd name="T4" fmla="*/ 2147483647 w 24"/>
              <a:gd name="T5" fmla="*/ 2147483647 h 73"/>
              <a:gd name="T6" fmla="*/ 2147483647 w 24"/>
              <a:gd name="T7" fmla="*/ 2147483647 h 73"/>
              <a:gd name="T8" fmla="*/ 2147483647 w 24"/>
              <a:gd name="T9" fmla="*/ 2147483647 h 73"/>
              <a:gd name="T10" fmla="*/ 2147483647 w 24"/>
              <a:gd name="T11" fmla="*/ 2147483647 h 73"/>
              <a:gd name="T12" fmla="*/ 2147483647 w 24"/>
              <a:gd name="T13" fmla="*/ 2147483647 h 73"/>
              <a:gd name="T14" fmla="*/ 0 w 24"/>
              <a:gd name="T15" fmla="*/ 2147483647 h 73"/>
              <a:gd name="T16" fmla="*/ 0 w 24"/>
              <a:gd name="T17" fmla="*/ 2147483647 h 7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73">
                <a:moveTo>
                  <a:pt x="0" y="16"/>
                </a:moveTo>
                <a:lnTo>
                  <a:pt x="24" y="0"/>
                </a:lnTo>
                <a:lnTo>
                  <a:pt x="24" y="24"/>
                </a:lnTo>
                <a:lnTo>
                  <a:pt x="18" y="32"/>
                </a:lnTo>
                <a:lnTo>
                  <a:pt x="18" y="64"/>
                </a:lnTo>
                <a:lnTo>
                  <a:pt x="12" y="73"/>
                </a:lnTo>
                <a:lnTo>
                  <a:pt x="12" y="40"/>
                </a:lnTo>
                <a:lnTo>
                  <a:pt x="0" y="48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4249" name="Freeform 158"/>
          <p:cNvSpPr>
            <a:spLocks/>
          </p:cNvSpPr>
          <p:nvPr/>
        </p:nvSpPr>
        <p:spPr bwMode="auto">
          <a:xfrm>
            <a:off x="1793875" y="5707063"/>
            <a:ext cx="41275" cy="122237"/>
          </a:xfrm>
          <a:custGeom>
            <a:avLst/>
            <a:gdLst>
              <a:gd name="T0" fmla="*/ 0 w 25"/>
              <a:gd name="T1" fmla="*/ 2147483647 h 73"/>
              <a:gd name="T2" fmla="*/ 2147483647 w 25"/>
              <a:gd name="T3" fmla="*/ 0 h 73"/>
              <a:gd name="T4" fmla="*/ 2147483647 w 25"/>
              <a:gd name="T5" fmla="*/ 2147483647 h 73"/>
              <a:gd name="T6" fmla="*/ 2147483647 w 25"/>
              <a:gd name="T7" fmla="*/ 2147483647 h 73"/>
              <a:gd name="T8" fmla="*/ 2147483647 w 25"/>
              <a:gd name="T9" fmla="*/ 2147483647 h 73"/>
              <a:gd name="T10" fmla="*/ 2147483647 w 25"/>
              <a:gd name="T11" fmla="*/ 2147483647 h 73"/>
              <a:gd name="T12" fmla="*/ 2147483647 w 25"/>
              <a:gd name="T13" fmla="*/ 2147483647 h 73"/>
              <a:gd name="T14" fmla="*/ 0 w 25"/>
              <a:gd name="T15" fmla="*/ 2147483647 h 73"/>
              <a:gd name="T16" fmla="*/ 0 w 25"/>
              <a:gd name="T17" fmla="*/ 2147483647 h 7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73">
                <a:moveTo>
                  <a:pt x="0" y="16"/>
                </a:moveTo>
                <a:lnTo>
                  <a:pt x="25" y="0"/>
                </a:lnTo>
                <a:lnTo>
                  <a:pt x="25" y="25"/>
                </a:lnTo>
                <a:lnTo>
                  <a:pt x="19" y="33"/>
                </a:lnTo>
                <a:lnTo>
                  <a:pt x="19" y="65"/>
                </a:lnTo>
                <a:lnTo>
                  <a:pt x="13" y="73"/>
                </a:lnTo>
                <a:lnTo>
                  <a:pt x="13" y="41"/>
                </a:lnTo>
                <a:lnTo>
                  <a:pt x="0" y="49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4250" name="Freeform 159"/>
          <p:cNvSpPr>
            <a:spLocks/>
          </p:cNvSpPr>
          <p:nvPr/>
        </p:nvSpPr>
        <p:spPr bwMode="auto">
          <a:xfrm>
            <a:off x="1719263" y="5745163"/>
            <a:ext cx="39687" cy="120650"/>
          </a:xfrm>
          <a:custGeom>
            <a:avLst/>
            <a:gdLst>
              <a:gd name="T0" fmla="*/ 0 w 24"/>
              <a:gd name="T1" fmla="*/ 2147483647 h 72"/>
              <a:gd name="T2" fmla="*/ 2147483647 w 24"/>
              <a:gd name="T3" fmla="*/ 0 h 72"/>
              <a:gd name="T4" fmla="*/ 2147483647 w 24"/>
              <a:gd name="T5" fmla="*/ 2147483647 h 72"/>
              <a:gd name="T6" fmla="*/ 2147483647 w 24"/>
              <a:gd name="T7" fmla="*/ 2147483647 h 72"/>
              <a:gd name="T8" fmla="*/ 2147483647 w 24"/>
              <a:gd name="T9" fmla="*/ 2147483647 h 72"/>
              <a:gd name="T10" fmla="*/ 2147483647 w 24"/>
              <a:gd name="T11" fmla="*/ 2147483647 h 72"/>
              <a:gd name="T12" fmla="*/ 2147483647 w 24"/>
              <a:gd name="T13" fmla="*/ 2147483647 h 72"/>
              <a:gd name="T14" fmla="*/ 0 w 24"/>
              <a:gd name="T15" fmla="*/ 2147483647 h 72"/>
              <a:gd name="T16" fmla="*/ 0 w 24"/>
              <a:gd name="T17" fmla="*/ 2147483647 h 7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72">
                <a:moveTo>
                  <a:pt x="0" y="16"/>
                </a:moveTo>
                <a:lnTo>
                  <a:pt x="24" y="0"/>
                </a:lnTo>
                <a:lnTo>
                  <a:pt x="24" y="24"/>
                </a:lnTo>
                <a:lnTo>
                  <a:pt x="18" y="32"/>
                </a:lnTo>
                <a:lnTo>
                  <a:pt x="18" y="65"/>
                </a:lnTo>
                <a:lnTo>
                  <a:pt x="12" y="72"/>
                </a:lnTo>
                <a:lnTo>
                  <a:pt x="12" y="41"/>
                </a:lnTo>
                <a:lnTo>
                  <a:pt x="0" y="48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4251" name="Freeform 160"/>
          <p:cNvSpPr>
            <a:spLocks/>
          </p:cNvSpPr>
          <p:nvPr/>
        </p:nvSpPr>
        <p:spPr bwMode="auto">
          <a:xfrm>
            <a:off x="1641475" y="5783263"/>
            <a:ext cx="42863" cy="122237"/>
          </a:xfrm>
          <a:custGeom>
            <a:avLst/>
            <a:gdLst>
              <a:gd name="T0" fmla="*/ 0 w 25"/>
              <a:gd name="T1" fmla="*/ 2147483647 h 72"/>
              <a:gd name="T2" fmla="*/ 2147483647 w 25"/>
              <a:gd name="T3" fmla="*/ 0 h 72"/>
              <a:gd name="T4" fmla="*/ 2147483647 w 25"/>
              <a:gd name="T5" fmla="*/ 2147483647 h 72"/>
              <a:gd name="T6" fmla="*/ 2147483647 w 25"/>
              <a:gd name="T7" fmla="*/ 2147483647 h 72"/>
              <a:gd name="T8" fmla="*/ 2147483647 w 25"/>
              <a:gd name="T9" fmla="*/ 2147483647 h 72"/>
              <a:gd name="T10" fmla="*/ 2147483647 w 25"/>
              <a:gd name="T11" fmla="*/ 2147483647 h 72"/>
              <a:gd name="T12" fmla="*/ 2147483647 w 25"/>
              <a:gd name="T13" fmla="*/ 2147483647 h 72"/>
              <a:gd name="T14" fmla="*/ 0 w 25"/>
              <a:gd name="T15" fmla="*/ 2147483647 h 72"/>
              <a:gd name="T16" fmla="*/ 0 w 25"/>
              <a:gd name="T17" fmla="*/ 2147483647 h 7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72">
                <a:moveTo>
                  <a:pt x="0" y="16"/>
                </a:moveTo>
                <a:lnTo>
                  <a:pt x="25" y="0"/>
                </a:lnTo>
                <a:lnTo>
                  <a:pt x="25" y="24"/>
                </a:lnTo>
                <a:lnTo>
                  <a:pt x="19" y="31"/>
                </a:lnTo>
                <a:lnTo>
                  <a:pt x="19" y="64"/>
                </a:lnTo>
                <a:lnTo>
                  <a:pt x="13" y="72"/>
                </a:lnTo>
                <a:lnTo>
                  <a:pt x="13" y="40"/>
                </a:lnTo>
                <a:lnTo>
                  <a:pt x="0" y="48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4252" name="Freeform 161"/>
          <p:cNvSpPr>
            <a:spLocks/>
          </p:cNvSpPr>
          <p:nvPr/>
        </p:nvSpPr>
        <p:spPr bwMode="auto">
          <a:xfrm>
            <a:off x="1490663" y="5857875"/>
            <a:ext cx="41275" cy="122238"/>
          </a:xfrm>
          <a:custGeom>
            <a:avLst/>
            <a:gdLst>
              <a:gd name="T0" fmla="*/ 0 w 25"/>
              <a:gd name="T1" fmla="*/ 2147483647 h 73"/>
              <a:gd name="T2" fmla="*/ 2147483647 w 25"/>
              <a:gd name="T3" fmla="*/ 0 h 73"/>
              <a:gd name="T4" fmla="*/ 2147483647 w 25"/>
              <a:gd name="T5" fmla="*/ 2147483647 h 73"/>
              <a:gd name="T6" fmla="*/ 2147483647 w 25"/>
              <a:gd name="T7" fmla="*/ 2147483647 h 73"/>
              <a:gd name="T8" fmla="*/ 2147483647 w 25"/>
              <a:gd name="T9" fmla="*/ 2147483647 h 73"/>
              <a:gd name="T10" fmla="*/ 2147483647 w 25"/>
              <a:gd name="T11" fmla="*/ 2147483647 h 73"/>
              <a:gd name="T12" fmla="*/ 2147483647 w 25"/>
              <a:gd name="T13" fmla="*/ 2147483647 h 73"/>
              <a:gd name="T14" fmla="*/ 0 w 25"/>
              <a:gd name="T15" fmla="*/ 2147483647 h 73"/>
              <a:gd name="T16" fmla="*/ 0 w 25"/>
              <a:gd name="T17" fmla="*/ 2147483647 h 7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73">
                <a:moveTo>
                  <a:pt x="0" y="17"/>
                </a:moveTo>
                <a:lnTo>
                  <a:pt x="25" y="0"/>
                </a:lnTo>
                <a:lnTo>
                  <a:pt x="25" y="25"/>
                </a:lnTo>
                <a:lnTo>
                  <a:pt x="19" y="33"/>
                </a:lnTo>
                <a:lnTo>
                  <a:pt x="19" y="65"/>
                </a:lnTo>
                <a:lnTo>
                  <a:pt x="13" y="73"/>
                </a:lnTo>
                <a:lnTo>
                  <a:pt x="13" y="41"/>
                </a:lnTo>
                <a:lnTo>
                  <a:pt x="0" y="4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4253" name="Freeform 162"/>
          <p:cNvSpPr>
            <a:spLocks/>
          </p:cNvSpPr>
          <p:nvPr/>
        </p:nvSpPr>
        <p:spPr bwMode="auto">
          <a:xfrm>
            <a:off x="1566863" y="5821363"/>
            <a:ext cx="39687" cy="122237"/>
          </a:xfrm>
          <a:custGeom>
            <a:avLst/>
            <a:gdLst>
              <a:gd name="T0" fmla="*/ 0 w 24"/>
              <a:gd name="T1" fmla="*/ 2147483647 h 73"/>
              <a:gd name="T2" fmla="*/ 2147483647 w 24"/>
              <a:gd name="T3" fmla="*/ 0 h 73"/>
              <a:gd name="T4" fmla="*/ 2147483647 w 24"/>
              <a:gd name="T5" fmla="*/ 2147483647 h 73"/>
              <a:gd name="T6" fmla="*/ 2147483647 w 24"/>
              <a:gd name="T7" fmla="*/ 2147483647 h 73"/>
              <a:gd name="T8" fmla="*/ 2147483647 w 24"/>
              <a:gd name="T9" fmla="*/ 2147483647 h 73"/>
              <a:gd name="T10" fmla="*/ 2147483647 w 24"/>
              <a:gd name="T11" fmla="*/ 2147483647 h 73"/>
              <a:gd name="T12" fmla="*/ 2147483647 w 24"/>
              <a:gd name="T13" fmla="*/ 2147483647 h 73"/>
              <a:gd name="T14" fmla="*/ 0 w 24"/>
              <a:gd name="T15" fmla="*/ 2147483647 h 73"/>
              <a:gd name="T16" fmla="*/ 0 w 24"/>
              <a:gd name="T17" fmla="*/ 2147483647 h 7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73">
                <a:moveTo>
                  <a:pt x="0" y="16"/>
                </a:moveTo>
                <a:lnTo>
                  <a:pt x="24" y="0"/>
                </a:lnTo>
                <a:lnTo>
                  <a:pt x="24" y="24"/>
                </a:lnTo>
                <a:lnTo>
                  <a:pt x="18" y="33"/>
                </a:lnTo>
                <a:lnTo>
                  <a:pt x="18" y="64"/>
                </a:lnTo>
                <a:lnTo>
                  <a:pt x="12" y="73"/>
                </a:lnTo>
                <a:lnTo>
                  <a:pt x="12" y="40"/>
                </a:lnTo>
                <a:lnTo>
                  <a:pt x="0" y="48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4254" name="Rectangle 163"/>
          <p:cNvSpPr>
            <a:spLocks noChangeArrowheads="1"/>
          </p:cNvSpPr>
          <p:nvPr/>
        </p:nvSpPr>
        <p:spPr bwMode="auto">
          <a:xfrm>
            <a:off x="1065213" y="3670300"/>
            <a:ext cx="974725" cy="649288"/>
          </a:xfrm>
          <a:prstGeom prst="rect">
            <a:avLst/>
          </a:prstGeom>
          <a:solidFill>
            <a:srgbClr val="FFFF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55" name="Rectangle 164"/>
          <p:cNvSpPr>
            <a:spLocks noChangeArrowheads="1"/>
          </p:cNvSpPr>
          <p:nvPr/>
        </p:nvSpPr>
        <p:spPr bwMode="auto">
          <a:xfrm>
            <a:off x="1173163" y="3722688"/>
            <a:ext cx="55562" cy="55562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56" name="Rectangle 165"/>
          <p:cNvSpPr>
            <a:spLocks noChangeArrowheads="1"/>
          </p:cNvSpPr>
          <p:nvPr/>
        </p:nvSpPr>
        <p:spPr bwMode="auto">
          <a:xfrm>
            <a:off x="1879600" y="3722688"/>
            <a:ext cx="52388" cy="55562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57" name="Rectangle 166"/>
          <p:cNvSpPr>
            <a:spLocks noChangeArrowheads="1"/>
          </p:cNvSpPr>
          <p:nvPr/>
        </p:nvSpPr>
        <p:spPr bwMode="auto">
          <a:xfrm>
            <a:off x="1525588" y="3722688"/>
            <a:ext cx="55562" cy="55562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58" name="Rectangle 167"/>
          <p:cNvSpPr>
            <a:spLocks noChangeArrowheads="1"/>
          </p:cNvSpPr>
          <p:nvPr/>
        </p:nvSpPr>
        <p:spPr bwMode="auto">
          <a:xfrm>
            <a:off x="1701800" y="3722688"/>
            <a:ext cx="53975" cy="55562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59" name="Rectangle 168"/>
          <p:cNvSpPr>
            <a:spLocks noChangeArrowheads="1"/>
          </p:cNvSpPr>
          <p:nvPr/>
        </p:nvSpPr>
        <p:spPr bwMode="auto">
          <a:xfrm>
            <a:off x="1349375" y="3722688"/>
            <a:ext cx="55563" cy="55562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60" name="Rectangle 169"/>
          <p:cNvSpPr>
            <a:spLocks noChangeArrowheads="1"/>
          </p:cNvSpPr>
          <p:nvPr/>
        </p:nvSpPr>
        <p:spPr bwMode="auto">
          <a:xfrm>
            <a:off x="1173163" y="4211638"/>
            <a:ext cx="55562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61" name="Rectangle 170"/>
          <p:cNvSpPr>
            <a:spLocks noChangeArrowheads="1"/>
          </p:cNvSpPr>
          <p:nvPr/>
        </p:nvSpPr>
        <p:spPr bwMode="auto">
          <a:xfrm>
            <a:off x="1879600" y="4211638"/>
            <a:ext cx="52388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62" name="Rectangle 171"/>
          <p:cNvSpPr>
            <a:spLocks noChangeArrowheads="1"/>
          </p:cNvSpPr>
          <p:nvPr/>
        </p:nvSpPr>
        <p:spPr bwMode="auto">
          <a:xfrm>
            <a:off x="1525588" y="4211638"/>
            <a:ext cx="55562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63" name="Rectangle 172"/>
          <p:cNvSpPr>
            <a:spLocks noChangeArrowheads="1"/>
          </p:cNvSpPr>
          <p:nvPr/>
        </p:nvSpPr>
        <p:spPr bwMode="auto">
          <a:xfrm>
            <a:off x="1701800" y="4211638"/>
            <a:ext cx="53975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64" name="Rectangle 173"/>
          <p:cNvSpPr>
            <a:spLocks noChangeArrowheads="1"/>
          </p:cNvSpPr>
          <p:nvPr/>
        </p:nvSpPr>
        <p:spPr bwMode="auto">
          <a:xfrm>
            <a:off x="1349375" y="4211638"/>
            <a:ext cx="55563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65" name="Rectangle 174"/>
          <p:cNvSpPr>
            <a:spLocks noChangeArrowheads="1"/>
          </p:cNvSpPr>
          <p:nvPr/>
        </p:nvSpPr>
        <p:spPr bwMode="auto">
          <a:xfrm>
            <a:off x="1879600" y="3968750"/>
            <a:ext cx="52388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66" name="Rectangle 175"/>
          <p:cNvSpPr>
            <a:spLocks noChangeArrowheads="1"/>
          </p:cNvSpPr>
          <p:nvPr/>
        </p:nvSpPr>
        <p:spPr bwMode="auto">
          <a:xfrm>
            <a:off x="1173163" y="3968750"/>
            <a:ext cx="55562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67" name="Rectangle 176"/>
          <p:cNvSpPr>
            <a:spLocks noChangeArrowheads="1"/>
          </p:cNvSpPr>
          <p:nvPr/>
        </p:nvSpPr>
        <p:spPr bwMode="auto">
          <a:xfrm>
            <a:off x="1322388" y="3859213"/>
            <a:ext cx="107950" cy="296862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68" name="Rectangle 177"/>
          <p:cNvSpPr>
            <a:spLocks noChangeArrowheads="1"/>
          </p:cNvSpPr>
          <p:nvPr/>
        </p:nvSpPr>
        <p:spPr bwMode="auto">
          <a:xfrm>
            <a:off x="1581150" y="3819525"/>
            <a:ext cx="217488" cy="160338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69" name="Rectangle 178"/>
          <p:cNvSpPr>
            <a:spLocks noChangeArrowheads="1"/>
          </p:cNvSpPr>
          <p:nvPr/>
        </p:nvSpPr>
        <p:spPr bwMode="auto">
          <a:xfrm>
            <a:off x="1581150" y="4062413"/>
            <a:ext cx="134938" cy="93662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70" name="Line 179"/>
          <p:cNvSpPr>
            <a:spLocks noChangeShapeType="1"/>
          </p:cNvSpPr>
          <p:nvPr/>
        </p:nvSpPr>
        <p:spPr bwMode="auto">
          <a:xfrm>
            <a:off x="1646238" y="4022725"/>
            <a:ext cx="3175" cy="396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71" name="Line 180"/>
          <p:cNvSpPr>
            <a:spLocks noChangeShapeType="1"/>
          </p:cNvSpPr>
          <p:nvPr/>
        </p:nvSpPr>
        <p:spPr bwMode="auto">
          <a:xfrm flipH="1">
            <a:off x="1552575" y="4116388"/>
            <a:ext cx="2857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72" name="Line 181"/>
          <p:cNvSpPr>
            <a:spLocks noChangeShapeType="1"/>
          </p:cNvSpPr>
          <p:nvPr/>
        </p:nvSpPr>
        <p:spPr bwMode="auto">
          <a:xfrm flipV="1">
            <a:off x="1552575" y="4116388"/>
            <a:ext cx="1588" cy="952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73" name="Line 182"/>
          <p:cNvSpPr>
            <a:spLocks noChangeShapeType="1"/>
          </p:cNvSpPr>
          <p:nvPr/>
        </p:nvSpPr>
        <p:spPr bwMode="auto">
          <a:xfrm>
            <a:off x="1228725" y="3995738"/>
            <a:ext cx="936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74" name="Freeform 183"/>
          <p:cNvSpPr>
            <a:spLocks/>
          </p:cNvSpPr>
          <p:nvPr/>
        </p:nvSpPr>
        <p:spPr bwMode="auto">
          <a:xfrm>
            <a:off x="1498600" y="3954463"/>
            <a:ext cx="147638" cy="68262"/>
          </a:xfrm>
          <a:custGeom>
            <a:avLst/>
            <a:gdLst>
              <a:gd name="T0" fmla="*/ 0 w 88"/>
              <a:gd name="T1" fmla="*/ 0 h 40"/>
              <a:gd name="T2" fmla="*/ 0 w 88"/>
              <a:gd name="T3" fmla="*/ 2147483647 h 40"/>
              <a:gd name="T4" fmla="*/ 2147483647 w 88"/>
              <a:gd name="T5" fmla="*/ 2147483647 h 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8" h="40">
                <a:moveTo>
                  <a:pt x="0" y="0"/>
                </a:moveTo>
                <a:lnTo>
                  <a:pt x="0" y="40"/>
                </a:lnTo>
                <a:lnTo>
                  <a:pt x="88" y="40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75" name="Freeform 184"/>
          <p:cNvSpPr>
            <a:spLocks/>
          </p:cNvSpPr>
          <p:nvPr/>
        </p:nvSpPr>
        <p:spPr bwMode="auto">
          <a:xfrm>
            <a:off x="1430338" y="3914775"/>
            <a:ext cx="68262" cy="53975"/>
          </a:xfrm>
          <a:custGeom>
            <a:avLst/>
            <a:gdLst>
              <a:gd name="T0" fmla="*/ 0 w 41"/>
              <a:gd name="T1" fmla="*/ 0 h 32"/>
              <a:gd name="T2" fmla="*/ 2147483647 w 41"/>
              <a:gd name="T3" fmla="*/ 0 h 32"/>
              <a:gd name="T4" fmla="*/ 2147483647 w 41"/>
              <a:gd name="T5" fmla="*/ 2147483647 h 3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32">
                <a:moveTo>
                  <a:pt x="0" y="0"/>
                </a:moveTo>
                <a:lnTo>
                  <a:pt x="41" y="0"/>
                </a:lnTo>
                <a:lnTo>
                  <a:pt x="41" y="32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76" name="Line 185"/>
          <p:cNvSpPr>
            <a:spLocks noChangeShapeType="1"/>
          </p:cNvSpPr>
          <p:nvPr/>
        </p:nvSpPr>
        <p:spPr bwMode="auto">
          <a:xfrm>
            <a:off x="1728788" y="3778250"/>
            <a:ext cx="1587" cy="41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77" name="Freeform 186"/>
          <p:cNvSpPr>
            <a:spLocks/>
          </p:cNvSpPr>
          <p:nvPr/>
        </p:nvSpPr>
        <p:spPr bwMode="auto">
          <a:xfrm>
            <a:off x="1716088" y="3979863"/>
            <a:ext cx="26987" cy="136525"/>
          </a:xfrm>
          <a:custGeom>
            <a:avLst/>
            <a:gdLst>
              <a:gd name="T0" fmla="*/ 0 w 16"/>
              <a:gd name="T1" fmla="*/ 2147483647 h 81"/>
              <a:gd name="T2" fmla="*/ 2147483647 w 16"/>
              <a:gd name="T3" fmla="*/ 2147483647 h 81"/>
              <a:gd name="T4" fmla="*/ 2147483647 w 16"/>
              <a:gd name="T5" fmla="*/ 0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81">
                <a:moveTo>
                  <a:pt x="0" y="81"/>
                </a:moveTo>
                <a:lnTo>
                  <a:pt x="16" y="81"/>
                </a:lnTo>
                <a:lnTo>
                  <a:pt x="16" y="0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78" name="Freeform 187"/>
          <p:cNvSpPr>
            <a:spLocks/>
          </p:cNvSpPr>
          <p:nvPr/>
        </p:nvSpPr>
        <p:spPr bwMode="auto">
          <a:xfrm>
            <a:off x="1798638" y="3898900"/>
            <a:ext cx="106362" cy="312738"/>
          </a:xfrm>
          <a:custGeom>
            <a:avLst/>
            <a:gdLst>
              <a:gd name="T0" fmla="*/ 0 w 64"/>
              <a:gd name="T1" fmla="*/ 0 h 186"/>
              <a:gd name="T2" fmla="*/ 2147483647 w 64"/>
              <a:gd name="T3" fmla="*/ 0 h 186"/>
              <a:gd name="T4" fmla="*/ 2147483647 w 64"/>
              <a:gd name="T5" fmla="*/ 2147483647 h 186"/>
              <a:gd name="T6" fmla="*/ 2147483647 w 64"/>
              <a:gd name="T7" fmla="*/ 2147483647 h 186"/>
              <a:gd name="T8" fmla="*/ 2147483647 w 64"/>
              <a:gd name="T9" fmla="*/ 2147483647 h 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186">
                <a:moveTo>
                  <a:pt x="0" y="0"/>
                </a:moveTo>
                <a:lnTo>
                  <a:pt x="15" y="0"/>
                </a:lnTo>
                <a:lnTo>
                  <a:pt x="15" y="129"/>
                </a:lnTo>
                <a:lnTo>
                  <a:pt x="64" y="129"/>
                </a:lnTo>
                <a:lnTo>
                  <a:pt x="64" y="186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79" name="Rectangle 188"/>
          <p:cNvSpPr>
            <a:spLocks noChangeArrowheads="1"/>
          </p:cNvSpPr>
          <p:nvPr/>
        </p:nvSpPr>
        <p:spPr bwMode="auto">
          <a:xfrm>
            <a:off x="1065213" y="3670300"/>
            <a:ext cx="974725" cy="649288"/>
          </a:xfrm>
          <a:prstGeom prst="rect">
            <a:avLst/>
          </a:prstGeom>
          <a:solidFill>
            <a:srgbClr val="FFFF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80" name="Rectangle 189"/>
          <p:cNvSpPr>
            <a:spLocks noChangeArrowheads="1"/>
          </p:cNvSpPr>
          <p:nvPr/>
        </p:nvSpPr>
        <p:spPr bwMode="auto">
          <a:xfrm>
            <a:off x="1173163" y="3722688"/>
            <a:ext cx="55562" cy="55562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81" name="Rectangle 190"/>
          <p:cNvSpPr>
            <a:spLocks noChangeArrowheads="1"/>
          </p:cNvSpPr>
          <p:nvPr/>
        </p:nvSpPr>
        <p:spPr bwMode="auto">
          <a:xfrm>
            <a:off x="1879600" y="3722688"/>
            <a:ext cx="52388" cy="55562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82" name="Rectangle 191"/>
          <p:cNvSpPr>
            <a:spLocks noChangeArrowheads="1"/>
          </p:cNvSpPr>
          <p:nvPr/>
        </p:nvSpPr>
        <p:spPr bwMode="auto">
          <a:xfrm>
            <a:off x="1525588" y="3722688"/>
            <a:ext cx="55562" cy="55562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83" name="Rectangle 192"/>
          <p:cNvSpPr>
            <a:spLocks noChangeArrowheads="1"/>
          </p:cNvSpPr>
          <p:nvPr/>
        </p:nvSpPr>
        <p:spPr bwMode="auto">
          <a:xfrm>
            <a:off x="1701800" y="3722688"/>
            <a:ext cx="53975" cy="55562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84" name="Rectangle 193"/>
          <p:cNvSpPr>
            <a:spLocks noChangeArrowheads="1"/>
          </p:cNvSpPr>
          <p:nvPr/>
        </p:nvSpPr>
        <p:spPr bwMode="auto">
          <a:xfrm>
            <a:off x="1349375" y="3722688"/>
            <a:ext cx="55563" cy="55562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85" name="Rectangle 194"/>
          <p:cNvSpPr>
            <a:spLocks noChangeArrowheads="1"/>
          </p:cNvSpPr>
          <p:nvPr/>
        </p:nvSpPr>
        <p:spPr bwMode="auto">
          <a:xfrm>
            <a:off x="1173163" y="4211638"/>
            <a:ext cx="55562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86" name="Rectangle 195"/>
          <p:cNvSpPr>
            <a:spLocks noChangeArrowheads="1"/>
          </p:cNvSpPr>
          <p:nvPr/>
        </p:nvSpPr>
        <p:spPr bwMode="auto">
          <a:xfrm>
            <a:off x="1879600" y="4211638"/>
            <a:ext cx="52388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87" name="Rectangle 196"/>
          <p:cNvSpPr>
            <a:spLocks noChangeArrowheads="1"/>
          </p:cNvSpPr>
          <p:nvPr/>
        </p:nvSpPr>
        <p:spPr bwMode="auto">
          <a:xfrm>
            <a:off x="1525588" y="4211638"/>
            <a:ext cx="55562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88" name="Rectangle 197"/>
          <p:cNvSpPr>
            <a:spLocks noChangeArrowheads="1"/>
          </p:cNvSpPr>
          <p:nvPr/>
        </p:nvSpPr>
        <p:spPr bwMode="auto">
          <a:xfrm>
            <a:off x="1701800" y="4211638"/>
            <a:ext cx="53975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89" name="Rectangle 198"/>
          <p:cNvSpPr>
            <a:spLocks noChangeArrowheads="1"/>
          </p:cNvSpPr>
          <p:nvPr/>
        </p:nvSpPr>
        <p:spPr bwMode="auto">
          <a:xfrm>
            <a:off x="1349375" y="4211638"/>
            <a:ext cx="55563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90" name="Rectangle 199"/>
          <p:cNvSpPr>
            <a:spLocks noChangeArrowheads="1"/>
          </p:cNvSpPr>
          <p:nvPr/>
        </p:nvSpPr>
        <p:spPr bwMode="auto">
          <a:xfrm>
            <a:off x="1879600" y="3968750"/>
            <a:ext cx="52388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91" name="Rectangle 200"/>
          <p:cNvSpPr>
            <a:spLocks noChangeArrowheads="1"/>
          </p:cNvSpPr>
          <p:nvPr/>
        </p:nvSpPr>
        <p:spPr bwMode="auto">
          <a:xfrm>
            <a:off x="1173163" y="3968750"/>
            <a:ext cx="55562" cy="5397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92" name="Line 201"/>
          <p:cNvSpPr>
            <a:spLocks noChangeShapeType="1"/>
          </p:cNvSpPr>
          <p:nvPr/>
        </p:nvSpPr>
        <p:spPr bwMode="auto">
          <a:xfrm>
            <a:off x="1228725" y="3995738"/>
            <a:ext cx="936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93" name="Line 202"/>
          <p:cNvSpPr>
            <a:spLocks noChangeShapeType="1"/>
          </p:cNvSpPr>
          <p:nvPr/>
        </p:nvSpPr>
        <p:spPr bwMode="auto">
          <a:xfrm>
            <a:off x="1728788" y="3778250"/>
            <a:ext cx="1587" cy="41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94" name="Freeform 203"/>
          <p:cNvSpPr>
            <a:spLocks/>
          </p:cNvSpPr>
          <p:nvPr/>
        </p:nvSpPr>
        <p:spPr bwMode="auto">
          <a:xfrm>
            <a:off x="1798638" y="3898900"/>
            <a:ext cx="106362" cy="312738"/>
          </a:xfrm>
          <a:custGeom>
            <a:avLst/>
            <a:gdLst>
              <a:gd name="T0" fmla="*/ 0 w 64"/>
              <a:gd name="T1" fmla="*/ 0 h 186"/>
              <a:gd name="T2" fmla="*/ 2147483647 w 64"/>
              <a:gd name="T3" fmla="*/ 0 h 186"/>
              <a:gd name="T4" fmla="*/ 2147483647 w 64"/>
              <a:gd name="T5" fmla="*/ 2147483647 h 186"/>
              <a:gd name="T6" fmla="*/ 2147483647 w 64"/>
              <a:gd name="T7" fmla="*/ 2147483647 h 186"/>
              <a:gd name="T8" fmla="*/ 2147483647 w 64"/>
              <a:gd name="T9" fmla="*/ 2147483647 h 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186">
                <a:moveTo>
                  <a:pt x="0" y="0"/>
                </a:moveTo>
                <a:lnTo>
                  <a:pt x="15" y="0"/>
                </a:lnTo>
                <a:lnTo>
                  <a:pt x="15" y="129"/>
                </a:lnTo>
                <a:lnTo>
                  <a:pt x="64" y="129"/>
                </a:lnTo>
                <a:lnTo>
                  <a:pt x="64" y="186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95" name="Rectangle 204"/>
          <p:cNvSpPr>
            <a:spLocks noChangeArrowheads="1"/>
          </p:cNvSpPr>
          <p:nvPr/>
        </p:nvSpPr>
        <p:spPr bwMode="auto">
          <a:xfrm>
            <a:off x="1393825" y="3848100"/>
            <a:ext cx="106363" cy="296863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96" name="Rectangle 205"/>
          <p:cNvSpPr>
            <a:spLocks noChangeArrowheads="1"/>
          </p:cNvSpPr>
          <p:nvPr/>
        </p:nvSpPr>
        <p:spPr bwMode="auto">
          <a:xfrm>
            <a:off x="1582738" y="3821113"/>
            <a:ext cx="217487" cy="161925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97" name="Rectangle 206"/>
          <p:cNvSpPr>
            <a:spLocks noChangeArrowheads="1"/>
          </p:cNvSpPr>
          <p:nvPr/>
        </p:nvSpPr>
        <p:spPr bwMode="auto">
          <a:xfrm>
            <a:off x="1582738" y="4064000"/>
            <a:ext cx="136525" cy="96838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298" name="Line 207"/>
          <p:cNvSpPr>
            <a:spLocks noChangeShapeType="1"/>
          </p:cNvSpPr>
          <p:nvPr/>
        </p:nvSpPr>
        <p:spPr bwMode="auto">
          <a:xfrm>
            <a:off x="1651000" y="4024313"/>
            <a:ext cx="1588" cy="396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99" name="Line 208"/>
          <p:cNvSpPr>
            <a:spLocks noChangeShapeType="1"/>
          </p:cNvSpPr>
          <p:nvPr/>
        </p:nvSpPr>
        <p:spPr bwMode="auto">
          <a:xfrm flipH="1">
            <a:off x="1554163" y="4117975"/>
            <a:ext cx="2857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00" name="Freeform 209"/>
          <p:cNvSpPr>
            <a:spLocks/>
          </p:cNvSpPr>
          <p:nvPr/>
        </p:nvSpPr>
        <p:spPr bwMode="auto">
          <a:xfrm>
            <a:off x="1539875" y="3956050"/>
            <a:ext cx="111125" cy="68263"/>
          </a:xfrm>
          <a:custGeom>
            <a:avLst/>
            <a:gdLst>
              <a:gd name="T0" fmla="*/ 0 w 66"/>
              <a:gd name="T1" fmla="*/ 0 h 40"/>
              <a:gd name="T2" fmla="*/ 0 w 66"/>
              <a:gd name="T3" fmla="*/ 2147483647 h 40"/>
              <a:gd name="T4" fmla="*/ 2147483647 w 66"/>
              <a:gd name="T5" fmla="*/ 2147483647 h 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6" h="40">
                <a:moveTo>
                  <a:pt x="0" y="0"/>
                </a:moveTo>
                <a:lnTo>
                  <a:pt x="0" y="40"/>
                </a:lnTo>
                <a:lnTo>
                  <a:pt x="66" y="40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01" name="Freeform 210"/>
          <p:cNvSpPr>
            <a:spLocks/>
          </p:cNvSpPr>
          <p:nvPr/>
        </p:nvSpPr>
        <p:spPr bwMode="auto">
          <a:xfrm>
            <a:off x="1719263" y="3983038"/>
            <a:ext cx="26987" cy="134937"/>
          </a:xfrm>
          <a:custGeom>
            <a:avLst/>
            <a:gdLst>
              <a:gd name="T0" fmla="*/ 0 w 16"/>
              <a:gd name="T1" fmla="*/ 2147483647 h 80"/>
              <a:gd name="T2" fmla="*/ 2147483647 w 16"/>
              <a:gd name="T3" fmla="*/ 2147483647 h 80"/>
              <a:gd name="T4" fmla="*/ 2147483647 w 16"/>
              <a:gd name="T5" fmla="*/ 0 h 8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80">
                <a:moveTo>
                  <a:pt x="0" y="80"/>
                </a:moveTo>
                <a:lnTo>
                  <a:pt x="16" y="80"/>
                </a:lnTo>
                <a:lnTo>
                  <a:pt x="16" y="0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02" name="Line 211"/>
          <p:cNvSpPr>
            <a:spLocks noChangeShapeType="1"/>
          </p:cNvSpPr>
          <p:nvPr/>
        </p:nvSpPr>
        <p:spPr bwMode="auto">
          <a:xfrm>
            <a:off x="1503363" y="3908425"/>
            <a:ext cx="3651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03" name="Line 212"/>
          <p:cNvSpPr>
            <a:spLocks noChangeShapeType="1"/>
          </p:cNvSpPr>
          <p:nvPr/>
        </p:nvSpPr>
        <p:spPr bwMode="auto">
          <a:xfrm flipV="1">
            <a:off x="1539875" y="3911600"/>
            <a:ext cx="1588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04" name="Line 213"/>
          <p:cNvSpPr>
            <a:spLocks noChangeShapeType="1"/>
          </p:cNvSpPr>
          <p:nvPr/>
        </p:nvSpPr>
        <p:spPr bwMode="auto">
          <a:xfrm>
            <a:off x="1322388" y="3995738"/>
            <a:ext cx="635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05" name="Line 214"/>
          <p:cNvSpPr>
            <a:spLocks noChangeShapeType="1"/>
          </p:cNvSpPr>
          <p:nvPr/>
        </p:nvSpPr>
        <p:spPr bwMode="auto">
          <a:xfrm flipV="1">
            <a:off x="1552575" y="4119563"/>
            <a:ext cx="1588" cy="904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06" name="Rectangle 215"/>
          <p:cNvSpPr>
            <a:spLocks noChangeArrowheads="1"/>
          </p:cNvSpPr>
          <p:nvPr/>
        </p:nvSpPr>
        <p:spPr bwMode="auto">
          <a:xfrm>
            <a:off x="1055688" y="5402263"/>
            <a:ext cx="974725" cy="649287"/>
          </a:xfrm>
          <a:prstGeom prst="rect">
            <a:avLst/>
          </a:prstGeom>
          <a:noFill/>
          <a:ln w="79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307" name="Rectangle 216"/>
          <p:cNvSpPr>
            <a:spLocks noChangeArrowheads="1"/>
          </p:cNvSpPr>
          <p:nvPr/>
        </p:nvSpPr>
        <p:spPr bwMode="auto">
          <a:xfrm>
            <a:off x="4745038" y="2189163"/>
            <a:ext cx="1300162" cy="252412"/>
          </a:xfrm>
          <a:prstGeom prst="rect">
            <a:avLst/>
          </a:prstGeom>
          <a:solidFill>
            <a:srgbClr val="FAC094"/>
          </a:solidFill>
          <a:ln>
            <a:noFill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308" name="Rectangle 217"/>
          <p:cNvSpPr>
            <a:spLocks noChangeArrowheads="1"/>
          </p:cNvSpPr>
          <p:nvPr/>
        </p:nvSpPr>
        <p:spPr bwMode="auto">
          <a:xfrm>
            <a:off x="5033963" y="2244725"/>
            <a:ext cx="779462" cy="144463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de-DE" sz="1000">
                <a:solidFill>
                  <a:srgbClr val="000000"/>
                </a:solidFill>
              </a:rPr>
              <a:t>Partitionierung</a:t>
            </a:r>
            <a:endParaRPr lang="en-US" altLang="de-DE" sz="1900">
              <a:solidFill>
                <a:srgbClr val="000000"/>
              </a:solidFill>
            </a:endParaRPr>
          </a:p>
        </p:txBody>
      </p:sp>
      <p:sp>
        <p:nvSpPr>
          <p:cNvPr id="4309" name="Line 218"/>
          <p:cNvSpPr>
            <a:spLocks noChangeShapeType="1"/>
          </p:cNvSpPr>
          <p:nvPr/>
        </p:nvSpPr>
        <p:spPr bwMode="auto">
          <a:xfrm>
            <a:off x="5394325" y="2441575"/>
            <a:ext cx="1588" cy="4397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10" name="Freeform 219"/>
          <p:cNvSpPr>
            <a:spLocks/>
          </p:cNvSpPr>
          <p:nvPr/>
        </p:nvSpPr>
        <p:spPr bwMode="auto">
          <a:xfrm>
            <a:off x="5356225" y="2870200"/>
            <a:ext cx="79375" cy="79375"/>
          </a:xfrm>
          <a:custGeom>
            <a:avLst/>
            <a:gdLst>
              <a:gd name="T0" fmla="*/ 2147483647 w 47"/>
              <a:gd name="T1" fmla="*/ 0 h 47"/>
              <a:gd name="T2" fmla="*/ 2147483647 w 47"/>
              <a:gd name="T3" fmla="*/ 2147483647 h 47"/>
              <a:gd name="T4" fmla="*/ 0 w 47"/>
              <a:gd name="T5" fmla="*/ 0 h 47"/>
              <a:gd name="T6" fmla="*/ 2147483647 w 47"/>
              <a:gd name="T7" fmla="*/ 0 h 4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7" h="47">
                <a:moveTo>
                  <a:pt x="47" y="0"/>
                </a:moveTo>
                <a:lnTo>
                  <a:pt x="23" y="47"/>
                </a:lnTo>
                <a:lnTo>
                  <a:pt x="0" y="0"/>
                </a:lnTo>
                <a:lnTo>
                  <a:pt x="47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4311" name="Line 220"/>
          <p:cNvSpPr>
            <a:spLocks noChangeShapeType="1"/>
          </p:cNvSpPr>
          <p:nvPr/>
        </p:nvSpPr>
        <p:spPr bwMode="auto">
          <a:xfrm flipV="1">
            <a:off x="3867150" y="2259013"/>
            <a:ext cx="820738" cy="14557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17961" dir="135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312" name="Line 221"/>
          <p:cNvSpPr>
            <a:spLocks noChangeShapeType="1"/>
          </p:cNvSpPr>
          <p:nvPr/>
        </p:nvSpPr>
        <p:spPr bwMode="auto">
          <a:xfrm>
            <a:off x="3873500" y="3968750"/>
            <a:ext cx="814388" cy="1414463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17961" dir="135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313" name="Rectangle 222"/>
          <p:cNvSpPr>
            <a:spLocks noChangeArrowheads="1"/>
          </p:cNvSpPr>
          <p:nvPr/>
        </p:nvSpPr>
        <p:spPr bwMode="auto">
          <a:xfrm>
            <a:off x="6675438" y="3089275"/>
            <a:ext cx="506412" cy="277813"/>
          </a:xfrm>
          <a:prstGeom prst="rect">
            <a:avLst/>
          </a:prstGeom>
          <a:solidFill>
            <a:srgbClr val="F8F8F8"/>
          </a:solidFill>
          <a:ln w="28575">
            <a:solidFill>
              <a:srgbClr val="969696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314" name="Rectangle 223" descr="Diagonal weit nach unten"/>
          <p:cNvSpPr>
            <a:spLocks noChangeArrowheads="1"/>
          </p:cNvSpPr>
          <p:nvPr/>
        </p:nvSpPr>
        <p:spPr bwMode="auto">
          <a:xfrm>
            <a:off x="7186613" y="3092450"/>
            <a:ext cx="504825" cy="277813"/>
          </a:xfrm>
          <a:prstGeom prst="rect">
            <a:avLst/>
          </a:prstGeom>
          <a:pattFill prst="wdDnDiag">
            <a:fgClr>
              <a:srgbClr val="DDDDDD"/>
            </a:fgClr>
            <a:bgClr>
              <a:srgbClr val="FFFFFF"/>
            </a:bgClr>
          </a:pattFill>
          <a:ln w="28575">
            <a:solidFill>
              <a:srgbClr val="969696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315" name="Rectangle 224"/>
          <p:cNvSpPr>
            <a:spLocks noChangeArrowheads="1"/>
          </p:cNvSpPr>
          <p:nvPr/>
        </p:nvSpPr>
        <p:spPr bwMode="auto">
          <a:xfrm>
            <a:off x="6772275" y="2846388"/>
            <a:ext cx="128588" cy="69850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7938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316" name="Rectangle 225"/>
          <p:cNvSpPr>
            <a:spLocks noChangeArrowheads="1"/>
          </p:cNvSpPr>
          <p:nvPr/>
        </p:nvSpPr>
        <p:spPr bwMode="auto">
          <a:xfrm>
            <a:off x="6913563" y="2844800"/>
            <a:ext cx="128587" cy="69850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7938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317" name="Rectangle 226"/>
          <p:cNvSpPr>
            <a:spLocks noChangeArrowheads="1"/>
          </p:cNvSpPr>
          <p:nvPr/>
        </p:nvSpPr>
        <p:spPr bwMode="auto">
          <a:xfrm>
            <a:off x="6769100" y="2967038"/>
            <a:ext cx="128588" cy="69850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7938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318" name="Rectangle 227"/>
          <p:cNvSpPr>
            <a:spLocks noChangeArrowheads="1"/>
          </p:cNvSpPr>
          <p:nvPr/>
        </p:nvSpPr>
        <p:spPr bwMode="auto">
          <a:xfrm>
            <a:off x="6908800" y="2967038"/>
            <a:ext cx="127000" cy="69850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7938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319" name="Rectangle 228"/>
          <p:cNvSpPr>
            <a:spLocks noChangeArrowheads="1"/>
          </p:cNvSpPr>
          <p:nvPr/>
        </p:nvSpPr>
        <p:spPr bwMode="auto">
          <a:xfrm>
            <a:off x="6507163" y="2897188"/>
            <a:ext cx="68262" cy="134937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7938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320" name="Rectangle 229"/>
          <p:cNvSpPr>
            <a:spLocks noChangeArrowheads="1"/>
          </p:cNvSpPr>
          <p:nvPr/>
        </p:nvSpPr>
        <p:spPr bwMode="auto">
          <a:xfrm>
            <a:off x="6507163" y="3076575"/>
            <a:ext cx="68262" cy="133350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7938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321" name="Rectangle 230"/>
          <p:cNvSpPr>
            <a:spLocks noChangeArrowheads="1"/>
          </p:cNvSpPr>
          <p:nvPr/>
        </p:nvSpPr>
        <p:spPr bwMode="auto">
          <a:xfrm>
            <a:off x="6397625" y="2016125"/>
            <a:ext cx="1296988" cy="649288"/>
          </a:xfrm>
          <a:prstGeom prst="rect">
            <a:avLst/>
          </a:prstGeom>
          <a:solidFill>
            <a:srgbClr val="FFFF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322" name="Line 231"/>
          <p:cNvSpPr>
            <a:spLocks noChangeShapeType="1"/>
          </p:cNvSpPr>
          <p:nvPr/>
        </p:nvSpPr>
        <p:spPr bwMode="auto">
          <a:xfrm>
            <a:off x="6583363" y="2173288"/>
            <a:ext cx="1587" cy="1349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23" name="Freeform 232"/>
          <p:cNvSpPr>
            <a:spLocks/>
          </p:cNvSpPr>
          <p:nvPr/>
        </p:nvSpPr>
        <p:spPr bwMode="auto">
          <a:xfrm>
            <a:off x="6542088" y="2127250"/>
            <a:ext cx="544512" cy="95250"/>
          </a:xfrm>
          <a:custGeom>
            <a:avLst/>
            <a:gdLst>
              <a:gd name="T0" fmla="*/ 0 w 348"/>
              <a:gd name="T1" fmla="*/ 0 h 56"/>
              <a:gd name="T2" fmla="*/ 2147483647 w 348"/>
              <a:gd name="T3" fmla="*/ 0 h 56"/>
              <a:gd name="T4" fmla="*/ 2147483647 w 348"/>
              <a:gd name="T5" fmla="*/ 0 h 56"/>
              <a:gd name="T6" fmla="*/ 2147483647 w 348"/>
              <a:gd name="T7" fmla="*/ 2147483647 h 56"/>
              <a:gd name="T8" fmla="*/ 2147483647 w 348"/>
              <a:gd name="T9" fmla="*/ 2147483647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8" h="56">
                <a:moveTo>
                  <a:pt x="0" y="0"/>
                </a:moveTo>
                <a:lnTo>
                  <a:pt x="17" y="0"/>
                </a:lnTo>
                <a:lnTo>
                  <a:pt x="301" y="0"/>
                </a:lnTo>
                <a:lnTo>
                  <a:pt x="301" y="56"/>
                </a:lnTo>
                <a:lnTo>
                  <a:pt x="348" y="56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24" name="Line 233"/>
          <p:cNvSpPr>
            <a:spLocks noChangeShapeType="1"/>
          </p:cNvSpPr>
          <p:nvPr/>
        </p:nvSpPr>
        <p:spPr bwMode="auto">
          <a:xfrm>
            <a:off x="6931025" y="2289175"/>
            <a:ext cx="15557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25" name="Freeform 234"/>
          <p:cNvSpPr>
            <a:spLocks/>
          </p:cNvSpPr>
          <p:nvPr/>
        </p:nvSpPr>
        <p:spPr bwMode="auto">
          <a:xfrm>
            <a:off x="7073900" y="2195513"/>
            <a:ext cx="25400" cy="136525"/>
          </a:xfrm>
          <a:custGeom>
            <a:avLst/>
            <a:gdLst>
              <a:gd name="T0" fmla="*/ 0 w 17"/>
              <a:gd name="T1" fmla="*/ 0 h 81"/>
              <a:gd name="T2" fmla="*/ 2147483647 w 17"/>
              <a:gd name="T3" fmla="*/ 2147483647 h 81"/>
              <a:gd name="T4" fmla="*/ 2147483647 w 17"/>
              <a:gd name="T5" fmla="*/ 2147483647 h 81"/>
              <a:gd name="T6" fmla="*/ 2147483647 w 17"/>
              <a:gd name="T7" fmla="*/ 2147483647 h 81"/>
              <a:gd name="T8" fmla="*/ 2147483647 w 17"/>
              <a:gd name="T9" fmla="*/ 2147483647 h 81"/>
              <a:gd name="T10" fmla="*/ 2147483647 w 17"/>
              <a:gd name="T11" fmla="*/ 2147483647 h 81"/>
              <a:gd name="T12" fmla="*/ 2147483647 w 17"/>
              <a:gd name="T13" fmla="*/ 2147483647 h 81"/>
              <a:gd name="T14" fmla="*/ 2147483647 w 17"/>
              <a:gd name="T15" fmla="*/ 2147483647 h 81"/>
              <a:gd name="T16" fmla="*/ 2147483647 w 17"/>
              <a:gd name="T17" fmla="*/ 2147483647 h 81"/>
              <a:gd name="T18" fmla="*/ 2147483647 w 17"/>
              <a:gd name="T19" fmla="*/ 2147483647 h 81"/>
              <a:gd name="T20" fmla="*/ 2147483647 w 17"/>
              <a:gd name="T21" fmla="*/ 2147483647 h 81"/>
              <a:gd name="T22" fmla="*/ 2147483647 w 17"/>
              <a:gd name="T23" fmla="*/ 2147483647 h 81"/>
              <a:gd name="T24" fmla="*/ 0 w 17"/>
              <a:gd name="T25" fmla="*/ 2147483647 h 8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81">
                <a:moveTo>
                  <a:pt x="0" y="0"/>
                </a:moveTo>
                <a:lnTo>
                  <a:pt x="5" y="1"/>
                </a:lnTo>
                <a:lnTo>
                  <a:pt x="9" y="5"/>
                </a:lnTo>
                <a:lnTo>
                  <a:pt x="11" y="11"/>
                </a:lnTo>
                <a:lnTo>
                  <a:pt x="14" y="20"/>
                </a:lnTo>
                <a:lnTo>
                  <a:pt x="16" y="29"/>
                </a:lnTo>
                <a:lnTo>
                  <a:pt x="17" y="40"/>
                </a:lnTo>
                <a:lnTo>
                  <a:pt x="16" y="51"/>
                </a:lnTo>
                <a:lnTo>
                  <a:pt x="14" y="60"/>
                </a:lnTo>
                <a:lnTo>
                  <a:pt x="11" y="69"/>
                </a:lnTo>
                <a:lnTo>
                  <a:pt x="9" y="75"/>
                </a:lnTo>
                <a:lnTo>
                  <a:pt x="5" y="79"/>
                </a:lnTo>
                <a:lnTo>
                  <a:pt x="0" y="81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26" name="Freeform 235"/>
          <p:cNvSpPr>
            <a:spLocks/>
          </p:cNvSpPr>
          <p:nvPr/>
        </p:nvSpPr>
        <p:spPr bwMode="auto">
          <a:xfrm>
            <a:off x="7073900" y="2195513"/>
            <a:ext cx="138113" cy="136525"/>
          </a:xfrm>
          <a:custGeom>
            <a:avLst/>
            <a:gdLst>
              <a:gd name="T0" fmla="*/ 0 w 89"/>
              <a:gd name="T1" fmla="*/ 0 h 81"/>
              <a:gd name="T2" fmla="*/ 2147483647 w 89"/>
              <a:gd name="T3" fmla="*/ 0 h 81"/>
              <a:gd name="T4" fmla="*/ 2147483647 w 89"/>
              <a:gd name="T5" fmla="*/ 2147483647 h 81"/>
              <a:gd name="T6" fmla="*/ 2147483647 w 89"/>
              <a:gd name="T7" fmla="*/ 2147483647 h 81"/>
              <a:gd name="T8" fmla="*/ 2147483647 w 89"/>
              <a:gd name="T9" fmla="*/ 2147483647 h 81"/>
              <a:gd name="T10" fmla="*/ 2147483647 w 89"/>
              <a:gd name="T11" fmla="*/ 2147483647 h 81"/>
              <a:gd name="T12" fmla="*/ 2147483647 w 89"/>
              <a:gd name="T13" fmla="*/ 2147483647 h 81"/>
              <a:gd name="T14" fmla="*/ 2147483647 w 89"/>
              <a:gd name="T15" fmla="*/ 2147483647 h 81"/>
              <a:gd name="T16" fmla="*/ 2147483647 w 89"/>
              <a:gd name="T17" fmla="*/ 2147483647 h 81"/>
              <a:gd name="T18" fmla="*/ 2147483647 w 89"/>
              <a:gd name="T19" fmla="*/ 2147483647 h 81"/>
              <a:gd name="T20" fmla="*/ 2147483647 w 89"/>
              <a:gd name="T21" fmla="*/ 2147483647 h 81"/>
              <a:gd name="T22" fmla="*/ 2147483647 w 89"/>
              <a:gd name="T23" fmla="*/ 2147483647 h 81"/>
              <a:gd name="T24" fmla="*/ 2147483647 w 89"/>
              <a:gd name="T25" fmla="*/ 2147483647 h 81"/>
              <a:gd name="T26" fmla="*/ 2147483647 w 89"/>
              <a:gd name="T27" fmla="*/ 2147483647 h 81"/>
              <a:gd name="T28" fmla="*/ 2147483647 w 89"/>
              <a:gd name="T29" fmla="*/ 2147483647 h 81"/>
              <a:gd name="T30" fmla="*/ 2147483647 w 89"/>
              <a:gd name="T31" fmla="*/ 2147483647 h 81"/>
              <a:gd name="T32" fmla="*/ 2147483647 w 89"/>
              <a:gd name="T33" fmla="*/ 2147483647 h 81"/>
              <a:gd name="T34" fmla="*/ 2147483647 w 89"/>
              <a:gd name="T35" fmla="*/ 2147483647 h 81"/>
              <a:gd name="T36" fmla="*/ 2147483647 w 89"/>
              <a:gd name="T37" fmla="*/ 2147483647 h 81"/>
              <a:gd name="T38" fmla="*/ 2147483647 w 89"/>
              <a:gd name="T39" fmla="*/ 2147483647 h 81"/>
              <a:gd name="T40" fmla="*/ 2147483647 w 89"/>
              <a:gd name="T41" fmla="*/ 2147483647 h 81"/>
              <a:gd name="T42" fmla="*/ 2147483647 w 89"/>
              <a:gd name="T43" fmla="*/ 2147483647 h 81"/>
              <a:gd name="T44" fmla="*/ 2147483647 w 89"/>
              <a:gd name="T45" fmla="*/ 2147483647 h 81"/>
              <a:gd name="T46" fmla="*/ 2147483647 w 89"/>
              <a:gd name="T47" fmla="*/ 2147483647 h 81"/>
              <a:gd name="T48" fmla="*/ 2147483647 w 89"/>
              <a:gd name="T49" fmla="*/ 2147483647 h 81"/>
              <a:gd name="T50" fmla="*/ 0 w 89"/>
              <a:gd name="T51" fmla="*/ 2147483647 h 8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89" h="81">
                <a:moveTo>
                  <a:pt x="0" y="0"/>
                </a:moveTo>
                <a:lnTo>
                  <a:pt x="15" y="0"/>
                </a:lnTo>
                <a:lnTo>
                  <a:pt x="29" y="1"/>
                </a:lnTo>
                <a:lnTo>
                  <a:pt x="41" y="2"/>
                </a:lnTo>
                <a:lnTo>
                  <a:pt x="51" y="3"/>
                </a:lnTo>
                <a:lnTo>
                  <a:pt x="59" y="4"/>
                </a:lnTo>
                <a:lnTo>
                  <a:pt x="63" y="6"/>
                </a:lnTo>
                <a:lnTo>
                  <a:pt x="65" y="8"/>
                </a:lnTo>
                <a:lnTo>
                  <a:pt x="72" y="9"/>
                </a:lnTo>
                <a:lnTo>
                  <a:pt x="79" y="14"/>
                </a:lnTo>
                <a:lnTo>
                  <a:pt x="84" y="21"/>
                </a:lnTo>
                <a:lnTo>
                  <a:pt x="87" y="30"/>
                </a:lnTo>
                <a:lnTo>
                  <a:pt x="89" y="40"/>
                </a:lnTo>
                <a:lnTo>
                  <a:pt x="85" y="50"/>
                </a:lnTo>
                <a:lnTo>
                  <a:pt x="81" y="58"/>
                </a:lnTo>
                <a:lnTo>
                  <a:pt x="75" y="65"/>
                </a:lnTo>
                <a:lnTo>
                  <a:pt x="69" y="70"/>
                </a:lnTo>
                <a:lnTo>
                  <a:pt x="63" y="72"/>
                </a:lnTo>
                <a:lnTo>
                  <a:pt x="57" y="72"/>
                </a:lnTo>
                <a:lnTo>
                  <a:pt x="55" y="73"/>
                </a:lnTo>
                <a:lnTo>
                  <a:pt x="51" y="74"/>
                </a:lnTo>
                <a:lnTo>
                  <a:pt x="45" y="76"/>
                </a:lnTo>
                <a:lnTo>
                  <a:pt x="36" y="76"/>
                </a:lnTo>
                <a:lnTo>
                  <a:pt x="25" y="78"/>
                </a:lnTo>
                <a:lnTo>
                  <a:pt x="13" y="79"/>
                </a:lnTo>
                <a:lnTo>
                  <a:pt x="0" y="81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27" name="Line 236"/>
          <p:cNvSpPr>
            <a:spLocks noChangeShapeType="1"/>
          </p:cNvSpPr>
          <p:nvPr/>
        </p:nvSpPr>
        <p:spPr bwMode="auto">
          <a:xfrm>
            <a:off x="7212013" y="2262188"/>
            <a:ext cx="147637" cy="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28" name="Freeform 237"/>
          <p:cNvSpPr>
            <a:spLocks/>
          </p:cNvSpPr>
          <p:nvPr/>
        </p:nvSpPr>
        <p:spPr bwMode="auto">
          <a:xfrm>
            <a:off x="6583363" y="2173288"/>
            <a:ext cx="100012" cy="134937"/>
          </a:xfrm>
          <a:custGeom>
            <a:avLst/>
            <a:gdLst>
              <a:gd name="T0" fmla="*/ 0 w 65"/>
              <a:gd name="T1" fmla="*/ 0 h 80"/>
              <a:gd name="T2" fmla="*/ 2147483647 w 65"/>
              <a:gd name="T3" fmla="*/ 2147483647 h 80"/>
              <a:gd name="T4" fmla="*/ 0 w 65"/>
              <a:gd name="T5" fmla="*/ 2147483647 h 8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5" h="80">
                <a:moveTo>
                  <a:pt x="0" y="0"/>
                </a:moveTo>
                <a:lnTo>
                  <a:pt x="65" y="40"/>
                </a:lnTo>
                <a:lnTo>
                  <a:pt x="0" y="80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29" name="Line 238"/>
          <p:cNvSpPr>
            <a:spLocks noChangeShapeType="1"/>
          </p:cNvSpPr>
          <p:nvPr/>
        </p:nvSpPr>
        <p:spPr bwMode="auto">
          <a:xfrm>
            <a:off x="6542088" y="2239963"/>
            <a:ext cx="4127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30" name="Freeform 239"/>
          <p:cNvSpPr>
            <a:spLocks/>
          </p:cNvSpPr>
          <p:nvPr/>
        </p:nvSpPr>
        <p:spPr bwMode="auto">
          <a:xfrm>
            <a:off x="6683375" y="2216150"/>
            <a:ext cx="50800" cy="50800"/>
          </a:xfrm>
          <a:custGeom>
            <a:avLst/>
            <a:gdLst>
              <a:gd name="T0" fmla="*/ 0 w 32"/>
              <a:gd name="T1" fmla="*/ 2147483647 h 31"/>
              <a:gd name="T2" fmla="*/ 2147483647 w 32"/>
              <a:gd name="T3" fmla="*/ 2147483647 h 31"/>
              <a:gd name="T4" fmla="*/ 2147483647 w 32"/>
              <a:gd name="T5" fmla="*/ 2147483647 h 31"/>
              <a:gd name="T6" fmla="*/ 2147483647 w 32"/>
              <a:gd name="T7" fmla="*/ 0 h 31"/>
              <a:gd name="T8" fmla="*/ 2147483647 w 32"/>
              <a:gd name="T9" fmla="*/ 0 h 31"/>
              <a:gd name="T10" fmla="*/ 2147483647 w 32"/>
              <a:gd name="T11" fmla="*/ 2147483647 h 31"/>
              <a:gd name="T12" fmla="*/ 2147483647 w 32"/>
              <a:gd name="T13" fmla="*/ 2147483647 h 31"/>
              <a:gd name="T14" fmla="*/ 2147483647 w 32"/>
              <a:gd name="T15" fmla="*/ 2147483647 h 31"/>
              <a:gd name="T16" fmla="*/ 2147483647 w 32"/>
              <a:gd name="T17" fmla="*/ 2147483647 h 31"/>
              <a:gd name="T18" fmla="*/ 2147483647 w 32"/>
              <a:gd name="T19" fmla="*/ 2147483647 h 31"/>
              <a:gd name="T20" fmla="*/ 2147483647 w 32"/>
              <a:gd name="T21" fmla="*/ 2147483647 h 31"/>
              <a:gd name="T22" fmla="*/ 2147483647 w 32"/>
              <a:gd name="T23" fmla="*/ 2147483647 h 31"/>
              <a:gd name="T24" fmla="*/ 2147483647 w 32"/>
              <a:gd name="T25" fmla="*/ 2147483647 h 31"/>
              <a:gd name="T26" fmla="*/ 2147483647 w 32"/>
              <a:gd name="T27" fmla="*/ 2147483647 h 31"/>
              <a:gd name="T28" fmla="*/ 0 w 32"/>
              <a:gd name="T29" fmla="*/ 2147483647 h 3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2" h="31">
                <a:moveTo>
                  <a:pt x="0" y="15"/>
                </a:moveTo>
                <a:lnTo>
                  <a:pt x="1" y="8"/>
                </a:lnTo>
                <a:lnTo>
                  <a:pt x="6" y="2"/>
                </a:lnTo>
                <a:lnTo>
                  <a:pt x="12" y="0"/>
                </a:lnTo>
                <a:lnTo>
                  <a:pt x="19" y="0"/>
                </a:lnTo>
                <a:lnTo>
                  <a:pt x="26" y="2"/>
                </a:lnTo>
                <a:lnTo>
                  <a:pt x="30" y="8"/>
                </a:lnTo>
                <a:lnTo>
                  <a:pt x="32" y="15"/>
                </a:lnTo>
                <a:lnTo>
                  <a:pt x="30" y="22"/>
                </a:lnTo>
                <a:lnTo>
                  <a:pt x="26" y="28"/>
                </a:lnTo>
                <a:lnTo>
                  <a:pt x="19" y="31"/>
                </a:lnTo>
                <a:lnTo>
                  <a:pt x="12" y="31"/>
                </a:lnTo>
                <a:lnTo>
                  <a:pt x="6" y="28"/>
                </a:lnTo>
                <a:lnTo>
                  <a:pt x="1" y="22"/>
                </a:lnTo>
                <a:lnTo>
                  <a:pt x="0" y="15"/>
                </a:lnTo>
                <a:close/>
              </a:path>
            </a:pathLst>
          </a:custGeom>
          <a:solidFill>
            <a:srgbClr val="FFFFFF"/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4331" name="Freeform 240"/>
          <p:cNvSpPr>
            <a:spLocks/>
          </p:cNvSpPr>
          <p:nvPr/>
        </p:nvSpPr>
        <p:spPr bwMode="auto">
          <a:xfrm>
            <a:off x="6808788" y="2212975"/>
            <a:ext cx="76200" cy="136525"/>
          </a:xfrm>
          <a:custGeom>
            <a:avLst/>
            <a:gdLst>
              <a:gd name="T0" fmla="*/ 2147483647 w 49"/>
              <a:gd name="T1" fmla="*/ 0 h 81"/>
              <a:gd name="T2" fmla="*/ 0 w 49"/>
              <a:gd name="T3" fmla="*/ 0 h 81"/>
              <a:gd name="T4" fmla="*/ 0 w 49"/>
              <a:gd name="T5" fmla="*/ 2147483647 h 81"/>
              <a:gd name="T6" fmla="*/ 2147483647 w 49"/>
              <a:gd name="T7" fmla="*/ 2147483647 h 8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9" h="81">
                <a:moveTo>
                  <a:pt x="49" y="0"/>
                </a:moveTo>
                <a:lnTo>
                  <a:pt x="0" y="0"/>
                </a:lnTo>
                <a:lnTo>
                  <a:pt x="0" y="81"/>
                </a:lnTo>
                <a:lnTo>
                  <a:pt x="49" y="81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32" name="Freeform 241"/>
          <p:cNvSpPr>
            <a:spLocks/>
          </p:cNvSpPr>
          <p:nvPr/>
        </p:nvSpPr>
        <p:spPr bwMode="auto">
          <a:xfrm>
            <a:off x="6884988" y="2212975"/>
            <a:ext cx="50800" cy="136525"/>
          </a:xfrm>
          <a:custGeom>
            <a:avLst/>
            <a:gdLst>
              <a:gd name="T0" fmla="*/ 0 w 32"/>
              <a:gd name="T1" fmla="*/ 0 h 81"/>
              <a:gd name="T2" fmla="*/ 2147483647 w 32"/>
              <a:gd name="T3" fmla="*/ 2147483647 h 81"/>
              <a:gd name="T4" fmla="*/ 2147483647 w 32"/>
              <a:gd name="T5" fmla="*/ 2147483647 h 81"/>
              <a:gd name="T6" fmla="*/ 2147483647 w 32"/>
              <a:gd name="T7" fmla="*/ 2147483647 h 81"/>
              <a:gd name="T8" fmla="*/ 2147483647 w 32"/>
              <a:gd name="T9" fmla="*/ 2147483647 h 81"/>
              <a:gd name="T10" fmla="*/ 2147483647 w 32"/>
              <a:gd name="T11" fmla="*/ 2147483647 h 81"/>
              <a:gd name="T12" fmla="*/ 2147483647 w 32"/>
              <a:gd name="T13" fmla="*/ 2147483647 h 81"/>
              <a:gd name="T14" fmla="*/ 2147483647 w 32"/>
              <a:gd name="T15" fmla="*/ 2147483647 h 81"/>
              <a:gd name="T16" fmla="*/ 2147483647 w 32"/>
              <a:gd name="T17" fmla="*/ 2147483647 h 81"/>
              <a:gd name="T18" fmla="*/ 2147483647 w 32"/>
              <a:gd name="T19" fmla="*/ 2147483647 h 81"/>
              <a:gd name="T20" fmla="*/ 2147483647 w 32"/>
              <a:gd name="T21" fmla="*/ 2147483647 h 81"/>
              <a:gd name="T22" fmla="*/ 2147483647 w 32"/>
              <a:gd name="T23" fmla="*/ 2147483647 h 81"/>
              <a:gd name="T24" fmla="*/ 0 w 32"/>
              <a:gd name="T25" fmla="*/ 2147483647 h 8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2" h="81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2" y="12"/>
                </a:lnTo>
                <a:lnTo>
                  <a:pt x="27" y="20"/>
                </a:lnTo>
                <a:lnTo>
                  <a:pt x="31" y="30"/>
                </a:lnTo>
                <a:lnTo>
                  <a:pt x="32" y="40"/>
                </a:lnTo>
                <a:lnTo>
                  <a:pt x="31" y="50"/>
                </a:lnTo>
                <a:lnTo>
                  <a:pt x="27" y="61"/>
                </a:lnTo>
                <a:lnTo>
                  <a:pt x="22" y="69"/>
                </a:lnTo>
                <a:lnTo>
                  <a:pt x="15" y="75"/>
                </a:lnTo>
                <a:lnTo>
                  <a:pt x="8" y="79"/>
                </a:lnTo>
                <a:lnTo>
                  <a:pt x="0" y="81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33" name="Line 242"/>
          <p:cNvSpPr>
            <a:spLocks noChangeShapeType="1"/>
          </p:cNvSpPr>
          <p:nvPr/>
        </p:nvSpPr>
        <p:spPr bwMode="auto">
          <a:xfrm>
            <a:off x="6734175" y="2239963"/>
            <a:ext cx="7461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34" name="Freeform 243"/>
          <p:cNvSpPr>
            <a:spLocks/>
          </p:cNvSpPr>
          <p:nvPr/>
        </p:nvSpPr>
        <p:spPr bwMode="auto">
          <a:xfrm>
            <a:off x="6542088" y="2308225"/>
            <a:ext cx="266700" cy="201613"/>
          </a:xfrm>
          <a:custGeom>
            <a:avLst/>
            <a:gdLst>
              <a:gd name="T0" fmla="*/ 2147483647 w 170"/>
              <a:gd name="T1" fmla="*/ 0 h 73"/>
              <a:gd name="T2" fmla="*/ 2147483647 w 170"/>
              <a:gd name="T3" fmla="*/ 0 h 73"/>
              <a:gd name="T4" fmla="*/ 2147483647 w 170"/>
              <a:gd name="T5" fmla="*/ 2147483647 h 73"/>
              <a:gd name="T6" fmla="*/ 0 w 170"/>
              <a:gd name="T7" fmla="*/ 2147483647 h 7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0" h="73">
                <a:moveTo>
                  <a:pt x="170" y="0"/>
                </a:moveTo>
                <a:lnTo>
                  <a:pt x="122" y="0"/>
                </a:lnTo>
                <a:lnTo>
                  <a:pt x="122" y="73"/>
                </a:lnTo>
                <a:lnTo>
                  <a:pt x="0" y="73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35" name="Rectangle 244" descr="Konturierte Raute"/>
          <p:cNvSpPr>
            <a:spLocks noChangeArrowheads="1"/>
          </p:cNvSpPr>
          <p:nvPr/>
        </p:nvSpPr>
        <p:spPr bwMode="auto">
          <a:xfrm>
            <a:off x="6659563" y="2727325"/>
            <a:ext cx="1031875" cy="349250"/>
          </a:xfrm>
          <a:prstGeom prst="rect">
            <a:avLst/>
          </a:prstGeom>
          <a:pattFill prst="openDmnd">
            <a:fgClr>
              <a:srgbClr val="DDDDDD"/>
            </a:fgClr>
            <a:bgClr>
              <a:srgbClr val="FFFFFF"/>
            </a:bgClr>
          </a:pattFill>
          <a:ln w="28575">
            <a:solidFill>
              <a:srgbClr val="969696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336" name="Rectangle 245" descr="Gepunktetes Gitternetz"/>
          <p:cNvSpPr>
            <a:spLocks noChangeArrowheads="1"/>
          </p:cNvSpPr>
          <p:nvPr/>
        </p:nvSpPr>
        <p:spPr bwMode="auto">
          <a:xfrm>
            <a:off x="6410325" y="2727325"/>
            <a:ext cx="249238" cy="642938"/>
          </a:xfrm>
          <a:prstGeom prst="rect">
            <a:avLst/>
          </a:prstGeom>
          <a:pattFill prst="dotGrid">
            <a:fgClr>
              <a:srgbClr val="DDDDDD"/>
            </a:fgClr>
            <a:bgClr>
              <a:srgbClr val="FFFFFF"/>
            </a:bgClr>
          </a:pattFill>
          <a:ln w="28575">
            <a:solidFill>
              <a:srgbClr val="969696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337" name="Line 246"/>
          <p:cNvSpPr>
            <a:spLocks noChangeShapeType="1"/>
          </p:cNvSpPr>
          <p:nvPr/>
        </p:nvSpPr>
        <p:spPr bwMode="auto">
          <a:xfrm>
            <a:off x="6931025" y="2427288"/>
            <a:ext cx="1588" cy="1349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38" name="Line 247"/>
          <p:cNvSpPr>
            <a:spLocks noChangeShapeType="1"/>
          </p:cNvSpPr>
          <p:nvPr/>
        </p:nvSpPr>
        <p:spPr bwMode="auto">
          <a:xfrm>
            <a:off x="7359650" y="2508250"/>
            <a:ext cx="7461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39" name="Freeform 248"/>
          <p:cNvSpPr>
            <a:spLocks/>
          </p:cNvSpPr>
          <p:nvPr/>
        </p:nvSpPr>
        <p:spPr bwMode="auto">
          <a:xfrm>
            <a:off x="7421563" y="2413000"/>
            <a:ext cx="26987" cy="136525"/>
          </a:xfrm>
          <a:custGeom>
            <a:avLst/>
            <a:gdLst>
              <a:gd name="T0" fmla="*/ 0 w 17"/>
              <a:gd name="T1" fmla="*/ 0 h 81"/>
              <a:gd name="T2" fmla="*/ 2147483647 w 17"/>
              <a:gd name="T3" fmla="*/ 2147483647 h 81"/>
              <a:gd name="T4" fmla="*/ 2147483647 w 17"/>
              <a:gd name="T5" fmla="*/ 2147483647 h 81"/>
              <a:gd name="T6" fmla="*/ 2147483647 w 17"/>
              <a:gd name="T7" fmla="*/ 2147483647 h 81"/>
              <a:gd name="T8" fmla="*/ 2147483647 w 17"/>
              <a:gd name="T9" fmla="*/ 2147483647 h 81"/>
              <a:gd name="T10" fmla="*/ 2147483647 w 17"/>
              <a:gd name="T11" fmla="*/ 2147483647 h 81"/>
              <a:gd name="T12" fmla="*/ 2147483647 w 17"/>
              <a:gd name="T13" fmla="*/ 2147483647 h 81"/>
              <a:gd name="T14" fmla="*/ 2147483647 w 17"/>
              <a:gd name="T15" fmla="*/ 2147483647 h 81"/>
              <a:gd name="T16" fmla="*/ 2147483647 w 17"/>
              <a:gd name="T17" fmla="*/ 2147483647 h 81"/>
              <a:gd name="T18" fmla="*/ 2147483647 w 17"/>
              <a:gd name="T19" fmla="*/ 2147483647 h 81"/>
              <a:gd name="T20" fmla="*/ 2147483647 w 17"/>
              <a:gd name="T21" fmla="*/ 2147483647 h 81"/>
              <a:gd name="T22" fmla="*/ 2147483647 w 17"/>
              <a:gd name="T23" fmla="*/ 2147483647 h 81"/>
              <a:gd name="T24" fmla="*/ 0 w 17"/>
              <a:gd name="T25" fmla="*/ 2147483647 h 8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81">
                <a:moveTo>
                  <a:pt x="0" y="0"/>
                </a:moveTo>
                <a:lnTo>
                  <a:pt x="5" y="1"/>
                </a:lnTo>
                <a:lnTo>
                  <a:pt x="9" y="5"/>
                </a:lnTo>
                <a:lnTo>
                  <a:pt x="11" y="11"/>
                </a:lnTo>
                <a:lnTo>
                  <a:pt x="14" y="20"/>
                </a:lnTo>
                <a:lnTo>
                  <a:pt x="16" y="29"/>
                </a:lnTo>
                <a:lnTo>
                  <a:pt x="17" y="40"/>
                </a:lnTo>
                <a:lnTo>
                  <a:pt x="16" y="51"/>
                </a:lnTo>
                <a:lnTo>
                  <a:pt x="14" y="60"/>
                </a:lnTo>
                <a:lnTo>
                  <a:pt x="11" y="69"/>
                </a:lnTo>
                <a:lnTo>
                  <a:pt x="9" y="75"/>
                </a:lnTo>
                <a:lnTo>
                  <a:pt x="5" y="79"/>
                </a:lnTo>
                <a:lnTo>
                  <a:pt x="0" y="81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40" name="Freeform 249"/>
          <p:cNvSpPr>
            <a:spLocks/>
          </p:cNvSpPr>
          <p:nvPr/>
        </p:nvSpPr>
        <p:spPr bwMode="auto">
          <a:xfrm>
            <a:off x="7421563" y="2413000"/>
            <a:ext cx="138112" cy="136525"/>
          </a:xfrm>
          <a:custGeom>
            <a:avLst/>
            <a:gdLst>
              <a:gd name="T0" fmla="*/ 0 w 89"/>
              <a:gd name="T1" fmla="*/ 0 h 81"/>
              <a:gd name="T2" fmla="*/ 2147483647 w 89"/>
              <a:gd name="T3" fmla="*/ 0 h 81"/>
              <a:gd name="T4" fmla="*/ 2147483647 w 89"/>
              <a:gd name="T5" fmla="*/ 2147483647 h 81"/>
              <a:gd name="T6" fmla="*/ 2147483647 w 89"/>
              <a:gd name="T7" fmla="*/ 2147483647 h 81"/>
              <a:gd name="T8" fmla="*/ 2147483647 w 89"/>
              <a:gd name="T9" fmla="*/ 2147483647 h 81"/>
              <a:gd name="T10" fmla="*/ 2147483647 w 89"/>
              <a:gd name="T11" fmla="*/ 2147483647 h 81"/>
              <a:gd name="T12" fmla="*/ 2147483647 w 89"/>
              <a:gd name="T13" fmla="*/ 2147483647 h 81"/>
              <a:gd name="T14" fmla="*/ 2147483647 w 89"/>
              <a:gd name="T15" fmla="*/ 2147483647 h 81"/>
              <a:gd name="T16" fmla="*/ 2147483647 w 89"/>
              <a:gd name="T17" fmla="*/ 2147483647 h 81"/>
              <a:gd name="T18" fmla="*/ 2147483647 w 89"/>
              <a:gd name="T19" fmla="*/ 2147483647 h 81"/>
              <a:gd name="T20" fmla="*/ 2147483647 w 89"/>
              <a:gd name="T21" fmla="*/ 2147483647 h 81"/>
              <a:gd name="T22" fmla="*/ 2147483647 w 89"/>
              <a:gd name="T23" fmla="*/ 2147483647 h 81"/>
              <a:gd name="T24" fmla="*/ 2147483647 w 89"/>
              <a:gd name="T25" fmla="*/ 2147483647 h 81"/>
              <a:gd name="T26" fmla="*/ 2147483647 w 89"/>
              <a:gd name="T27" fmla="*/ 2147483647 h 81"/>
              <a:gd name="T28" fmla="*/ 2147483647 w 89"/>
              <a:gd name="T29" fmla="*/ 2147483647 h 81"/>
              <a:gd name="T30" fmla="*/ 2147483647 w 89"/>
              <a:gd name="T31" fmla="*/ 2147483647 h 81"/>
              <a:gd name="T32" fmla="*/ 2147483647 w 89"/>
              <a:gd name="T33" fmla="*/ 2147483647 h 81"/>
              <a:gd name="T34" fmla="*/ 2147483647 w 89"/>
              <a:gd name="T35" fmla="*/ 2147483647 h 81"/>
              <a:gd name="T36" fmla="*/ 2147483647 w 89"/>
              <a:gd name="T37" fmla="*/ 2147483647 h 81"/>
              <a:gd name="T38" fmla="*/ 2147483647 w 89"/>
              <a:gd name="T39" fmla="*/ 2147483647 h 81"/>
              <a:gd name="T40" fmla="*/ 2147483647 w 89"/>
              <a:gd name="T41" fmla="*/ 2147483647 h 81"/>
              <a:gd name="T42" fmla="*/ 2147483647 w 89"/>
              <a:gd name="T43" fmla="*/ 2147483647 h 81"/>
              <a:gd name="T44" fmla="*/ 2147483647 w 89"/>
              <a:gd name="T45" fmla="*/ 2147483647 h 81"/>
              <a:gd name="T46" fmla="*/ 2147483647 w 89"/>
              <a:gd name="T47" fmla="*/ 2147483647 h 81"/>
              <a:gd name="T48" fmla="*/ 2147483647 w 89"/>
              <a:gd name="T49" fmla="*/ 2147483647 h 81"/>
              <a:gd name="T50" fmla="*/ 0 w 89"/>
              <a:gd name="T51" fmla="*/ 2147483647 h 8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89" h="81">
                <a:moveTo>
                  <a:pt x="0" y="0"/>
                </a:moveTo>
                <a:lnTo>
                  <a:pt x="15" y="0"/>
                </a:lnTo>
                <a:lnTo>
                  <a:pt x="29" y="1"/>
                </a:lnTo>
                <a:lnTo>
                  <a:pt x="41" y="2"/>
                </a:lnTo>
                <a:lnTo>
                  <a:pt x="51" y="3"/>
                </a:lnTo>
                <a:lnTo>
                  <a:pt x="59" y="4"/>
                </a:lnTo>
                <a:lnTo>
                  <a:pt x="63" y="6"/>
                </a:lnTo>
                <a:lnTo>
                  <a:pt x="65" y="8"/>
                </a:lnTo>
                <a:lnTo>
                  <a:pt x="72" y="9"/>
                </a:lnTo>
                <a:lnTo>
                  <a:pt x="79" y="14"/>
                </a:lnTo>
                <a:lnTo>
                  <a:pt x="84" y="21"/>
                </a:lnTo>
                <a:lnTo>
                  <a:pt x="87" y="30"/>
                </a:lnTo>
                <a:lnTo>
                  <a:pt x="89" y="40"/>
                </a:lnTo>
                <a:lnTo>
                  <a:pt x="85" y="50"/>
                </a:lnTo>
                <a:lnTo>
                  <a:pt x="81" y="58"/>
                </a:lnTo>
                <a:lnTo>
                  <a:pt x="75" y="65"/>
                </a:lnTo>
                <a:lnTo>
                  <a:pt x="69" y="70"/>
                </a:lnTo>
                <a:lnTo>
                  <a:pt x="63" y="72"/>
                </a:lnTo>
                <a:lnTo>
                  <a:pt x="57" y="72"/>
                </a:lnTo>
                <a:lnTo>
                  <a:pt x="55" y="73"/>
                </a:lnTo>
                <a:lnTo>
                  <a:pt x="51" y="74"/>
                </a:lnTo>
                <a:lnTo>
                  <a:pt x="45" y="76"/>
                </a:lnTo>
                <a:lnTo>
                  <a:pt x="36" y="76"/>
                </a:lnTo>
                <a:lnTo>
                  <a:pt x="25" y="78"/>
                </a:lnTo>
                <a:lnTo>
                  <a:pt x="13" y="79"/>
                </a:lnTo>
                <a:lnTo>
                  <a:pt x="0" y="81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41" name="Line 250"/>
          <p:cNvSpPr>
            <a:spLocks noChangeShapeType="1"/>
          </p:cNvSpPr>
          <p:nvPr/>
        </p:nvSpPr>
        <p:spPr bwMode="auto">
          <a:xfrm>
            <a:off x="7559675" y="2476500"/>
            <a:ext cx="5238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42" name="Freeform 251"/>
          <p:cNvSpPr>
            <a:spLocks/>
          </p:cNvSpPr>
          <p:nvPr/>
        </p:nvSpPr>
        <p:spPr bwMode="auto">
          <a:xfrm>
            <a:off x="6931025" y="2427288"/>
            <a:ext cx="100013" cy="134937"/>
          </a:xfrm>
          <a:custGeom>
            <a:avLst/>
            <a:gdLst>
              <a:gd name="T0" fmla="*/ 0 w 65"/>
              <a:gd name="T1" fmla="*/ 0 h 80"/>
              <a:gd name="T2" fmla="*/ 2147483647 w 65"/>
              <a:gd name="T3" fmla="*/ 2147483647 h 80"/>
              <a:gd name="T4" fmla="*/ 0 w 65"/>
              <a:gd name="T5" fmla="*/ 2147483647 h 8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5" h="80">
                <a:moveTo>
                  <a:pt x="0" y="0"/>
                </a:moveTo>
                <a:lnTo>
                  <a:pt x="65" y="40"/>
                </a:lnTo>
                <a:lnTo>
                  <a:pt x="0" y="80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43" name="Line 252"/>
          <p:cNvSpPr>
            <a:spLocks noChangeShapeType="1"/>
          </p:cNvSpPr>
          <p:nvPr/>
        </p:nvSpPr>
        <p:spPr bwMode="auto">
          <a:xfrm flipV="1">
            <a:off x="6745288" y="2509838"/>
            <a:ext cx="185737" cy="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44" name="Freeform 253"/>
          <p:cNvSpPr>
            <a:spLocks/>
          </p:cNvSpPr>
          <p:nvPr/>
        </p:nvSpPr>
        <p:spPr bwMode="auto">
          <a:xfrm>
            <a:off x="7031038" y="2468563"/>
            <a:ext cx="50800" cy="52387"/>
          </a:xfrm>
          <a:custGeom>
            <a:avLst/>
            <a:gdLst>
              <a:gd name="T0" fmla="*/ 0 w 32"/>
              <a:gd name="T1" fmla="*/ 2147483647 h 31"/>
              <a:gd name="T2" fmla="*/ 2147483647 w 32"/>
              <a:gd name="T3" fmla="*/ 2147483647 h 31"/>
              <a:gd name="T4" fmla="*/ 2147483647 w 32"/>
              <a:gd name="T5" fmla="*/ 2147483647 h 31"/>
              <a:gd name="T6" fmla="*/ 2147483647 w 32"/>
              <a:gd name="T7" fmla="*/ 0 h 31"/>
              <a:gd name="T8" fmla="*/ 2147483647 w 32"/>
              <a:gd name="T9" fmla="*/ 0 h 31"/>
              <a:gd name="T10" fmla="*/ 2147483647 w 32"/>
              <a:gd name="T11" fmla="*/ 2147483647 h 31"/>
              <a:gd name="T12" fmla="*/ 2147483647 w 32"/>
              <a:gd name="T13" fmla="*/ 2147483647 h 31"/>
              <a:gd name="T14" fmla="*/ 2147483647 w 32"/>
              <a:gd name="T15" fmla="*/ 2147483647 h 31"/>
              <a:gd name="T16" fmla="*/ 2147483647 w 32"/>
              <a:gd name="T17" fmla="*/ 2147483647 h 31"/>
              <a:gd name="T18" fmla="*/ 2147483647 w 32"/>
              <a:gd name="T19" fmla="*/ 2147483647 h 31"/>
              <a:gd name="T20" fmla="*/ 2147483647 w 32"/>
              <a:gd name="T21" fmla="*/ 2147483647 h 31"/>
              <a:gd name="T22" fmla="*/ 2147483647 w 32"/>
              <a:gd name="T23" fmla="*/ 2147483647 h 31"/>
              <a:gd name="T24" fmla="*/ 2147483647 w 32"/>
              <a:gd name="T25" fmla="*/ 2147483647 h 31"/>
              <a:gd name="T26" fmla="*/ 2147483647 w 32"/>
              <a:gd name="T27" fmla="*/ 2147483647 h 31"/>
              <a:gd name="T28" fmla="*/ 0 w 32"/>
              <a:gd name="T29" fmla="*/ 2147483647 h 3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2" h="31">
                <a:moveTo>
                  <a:pt x="0" y="15"/>
                </a:moveTo>
                <a:lnTo>
                  <a:pt x="1" y="8"/>
                </a:lnTo>
                <a:lnTo>
                  <a:pt x="6" y="2"/>
                </a:lnTo>
                <a:lnTo>
                  <a:pt x="12" y="0"/>
                </a:lnTo>
                <a:lnTo>
                  <a:pt x="19" y="0"/>
                </a:lnTo>
                <a:lnTo>
                  <a:pt x="26" y="2"/>
                </a:lnTo>
                <a:lnTo>
                  <a:pt x="30" y="8"/>
                </a:lnTo>
                <a:lnTo>
                  <a:pt x="32" y="15"/>
                </a:lnTo>
                <a:lnTo>
                  <a:pt x="30" y="22"/>
                </a:lnTo>
                <a:lnTo>
                  <a:pt x="26" y="28"/>
                </a:lnTo>
                <a:lnTo>
                  <a:pt x="19" y="31"/>
                </a:lnTo>
                <a:lnTo>
                  <a:pt x="12" y="31"/>
                </a:lnTo>
                <a:lnTo>
                  <a:pt x="6" y="28"/>
                </a:lnTo>
                <a:lnTo>
                  <a:pt x="1" y="22"/>
                </a:lnTo>
                <a:lnTo>
                  <a:pt x="0" y="15"/>
                </a:lnTo>
                <a:close/>
              </a:path>
            </a:pathLst>
          </a:custGeom>
          <a:solidFill>
            <a:srgbClr val="FFFFFF"/>
          </a:solidFill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4345" name="Freeform 254"/>
          <p:cNvSpPr>
            <a:spLocks/>
          </p:cNvSpPr>
          <p:nvPr/>
        </p:nvSpPr>
        <p:spPr bwMode="auto">
          <a:xfrm>
            <a:off x="7158038" y="2466975"/>
            <a:ext cx="74612" cy="136525"/>
          </a:xfrm>
          <a:custGeom>
            <a:avLst/>
            <a:gdLst>
              <a:gd name="T0" fmla="*/ 2147483647 w 49"/>
              <a:gd name="T1" fmla="*/ 0 h 81"/>
              <a:gd name="T2" fmla="*/ 0 w 49"/>
              <a:gd name="T3" fmla="*/ 0 h 81"/>
              <a:gd name="T4" fmla="*/ 0 w 49"/>
              <a:gd name="T5" fmla="*/ 2147483647 h 81"/>
              <a:gd name="T6" fmla="*/ 2147483647 w 49"/>
              <a:gd name="T7" fmla="*/ 2147483647 h 8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9" h="81">
                <a:moveTo>
                  <a:pt x="49" y="0"/>
                </a:moveTo>
                <a:lnTo>
                  <a:pt x="0" y="0"/>
                </a:lnTo>
                <a:lnTo>
                  <a:pt x="0" y="81"/>
                </a:lnTo>
                <a:lnTo>
                  <a:pt x="49" y="81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46" name="Freeform 255"/>
          <p:cNvSpPr>
            <a:spLocks/>
          </p:cNvSpPr>
          <p:nvPr/>
        </p:nvSpPr>
        <p:spPr bwMode="auto">
          <a:xfrm>
            <a:off x="7232650" y="2466975"/>
            <a:ext cx="50800" cy="136525"/>
          </a:xfrm>
          <a:custGeom>
            <a:avLst/>
            <a:gdLst>
              <a:gd name="T0" fmla="*/ 0 w 32"/>
              <a:gd name="T1" fmla="*/ 0 h 81"/>
              <a:gd name="T2" fmla="*/ 2147483647 w 32"/>
              <a:gd name="T3" fmla="*/ 2147483647 h 81"/>
              <a:gd name="T4" fmla="*/ 2147483647 w 32"/>
              <a:gd name="T5" fmla="*/ 2147483647 h 81"/>
              <a:gd name="T6" fmla="*/ 2147483647 w 32"/>
              <a:gd name="T7" fmla="*/ 2147483647 h 81"/>
              <a:gd name="T8" fmla="*/ 2147483647 w 32"/>
              <a:gd name="T9" fmla="*/ 2147483647 h 81"/>
              <a:gd name="T10" fmla="*/ 2147483647 w 32"/>
              <a:gd name="T11" fmla="*/ 2147483647 h 81"/>
              <a:gd name="T12" fmla="*/ 2147483647 w 32"/>
              <a:gd name="T13" fmla="*/ 2147483647 h 81"/>
              <a:gd name="T14" fmla="*/ 2147483647 w 32"/>
              <a:gd name="T15" fmla="*/ 2147483647 h 81"/>
              <a:gd name="T16" fmla="*/ 2147483647 w 32"/>
              <a:gd name="T17" fmla="*/ 2147483647 h 81"/>
              <a:gd name="T18" fmla="*/ 2147483647 w 32"/>
              <a:gd name="T19" fmla="*/ 2147483647 h 81"/>
              <a:gd name="T20" fmla="*/ 2147483647 w 32"/>
              <a:gd name="T21" fmla="*/ 2147483647 h 81"/>
              <a:gd name="T22" fmla="*/ 2147483647 w 32"/>
              <a:gd name="T23" fmla="*/ 2147483647 h 81"/>
              <a:gd name="T24" fmla="*/ 0 w 32"/>
              <a:gd name="T25" fmla="*/ 2147483647 h 8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2" h="81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2" y="12"/>
                </a:lnTo>
                <a:lnTo>
                  <a:pt x="27" y="20"/>
                </a:lnTo>
                <a:lnTo>
                  <a:pt x="31" y="30"/>
                </a:lnTo>
                <a:lnTo>
                  <a:pt x="32" y="40"/>
                </a:lnTo>
                <a:lnTo>
                  <a:pt x="31" y="50"/>
                </a:lnTo>
                <a:lnTo>
                  <a:pt x="27" y="61"/>
                </a:lnTo>
                <a:lnTo>
                  <a:pt x="22" y="69"/>
                </a:lnTo>
                <a:lnTo>
                  <a:pt x="15" y="75"/>
                </a:lnTo>
                <a:lnTo>
                  <a:pt x="8" y="79"/>
                </a:lnTo>
                <a:lnTo>
                  <a:pt x="0" y="81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47" name="Line 256"/>
          <p:cNvSpPr>
            <a:spLocks noChangeShapeType="1"/>
          </p:cNvSpPr>
          <p:nvPr/>
        </p:nvSpPr>
        <p:spPr bwMode="auto">
          <a:xfrm>
            <a:off x="7081838" y="2493963"/>
            <a:ext cx="762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48" name="Freeform 257"/>
          <p:cNvSpPr>
            <a:spLocks/>
          </p:cNvSpPr>
          <p:nvPr/>
        </p:nvSpPr>
        <p:spPr bwMode="auto">
          <a:xfrm>
            <a:off x="7283450" y="2508250"/>
            <a:ext cx="76200" cy="26988"/>
          </a:xfrm>
          <a:custGeom>
            <a:avLst/>
            <a:gdLst>
              <a:gd name="T0" fmla="*/ 2147483647 w 48"/>
              <a:gd name="T1" fmla="*/ 0 h 16"/>
              <a:gd name="T2" fmla="*/ 2147483647 w 48"/>
              <a:gd name="T3" fmla="*/ 2147483647 h 16"/>
              <a:gd name="T4" fmla="*/ 0 w 48"/>
              <a:gd name="T5" fmla="*/ 2147483647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8" h="16">
                <a:moveTo>
                  <a:pt x="48" y="0"/>
                </a:moveTo>
                <a:lnTo>
                  <a:pt x="48" y="16"/>
                </a:lnTo>
                <a:lnTo>
                  <a:pt x="0" y="16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49" name="Line 258"/>
          <p:cNvSpPr>
            <a:spLocks noChangeShapeType="1"/>
          </p:cNvSpPr>
          <p:nvPr/>
        </p:nvSpPr>
        <p:spPr bwMode="auto">
          <a:xfrm>
            <a:off x="7359650" y="2466975"/>
            <a:ext cx="90488" cy="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50" name="Line 259"/>
          <p:cNvSpPr>
            <a:spLocks noChangeShapeType="1"/>
          </p:cNvSpPr>
          <p:nvPr/>
        </p:nvSpPr>
        <p:spPr bwMode="auto">
          <a:xfrm>
            <a:off x="6542088" y="2573338"/>
            <a:ext cx="606425" cy="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51" name="Line 260"/>
          <p:cNvSpPr>
            <a:spLocks noChangeShapeType="1"/>
          </p:cNvSpPr>
          <p:nvPr/>
        </p:nvSpPr>
        <p:spPr bwMode="auto">
          <a:xfrm flipH="1">
            <a:off x="7359650" y="2263775"/>
            <a:ext cx="1588" cy="203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52" name="Line 261"/>
          <p:cNvSpPr>
            <a:spLocks noChangeShapeType="1"/>
          </p:cNvSpPr>
          <p:nvPr/>
        </p:nvSpPr>
        <p:spPr bwMode="auto">
          <a:xfrm flipV="1">
            <a:off x="6405563" y="2384425"/>
            <a:ext cx="1285875" cy="4763"/>
          </a:xfrm>
          <a:prstGeom prst="line">
            <a:avLst/>
          </a:prstGeom>
          <a:noFill/>
          <a:ln w="38100">
            <a:solidFill>
              <a:srgbClr val="96969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17961" dir="13500000" algn="ctr" rotWithShape="0">
                    <a:srgbClr val="5A5A5A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4353" name="Line 262"/>
          <p:cNvSpPr>
            <a:spLocks noChangeShapeType="1"/>
          </p:cNvSpPr>
          <p:nvPr/>
        </p:nvSpPr>
        <p:spPr bwMode="auto">
          <a:xfrm>
            <a:off x="7108825" y="2389188"/>
            <a:ext cx="0" cy="276225"/>
          </a:xfrm>
          <a:prstGeom prst="line">
            <a:avLst/>
          </a:prstGeom>
          <a:noFill/>
          <a:ln w="38100">
            <a:solidFill>
              <a:srgbClr val="96969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17961" dir="13500000" algn="ctr" rotWithShape="0">
                    <a:srgbClr val="5A5A5A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4354" name="Line 263"/>
          <p:cNvSpPr>
            <a:spLocks noChangeShapeType="1"/>
          </p:cNvSpPr>
          <p:nvPr/>
        </p:nvSpPr>
        <p:spPr bwMode="auto">
          <a:xfrm>
            <a:off x="6985000" y="2016125"/>
            <a:ext cx="0" cy="368300"/>
          </a:xfrm>
          <a:prstGeom prst="line">
            <a:avLst/>
          </a:prstGeom>
          <a:noFill/>
          <a:ln w="38100">
            <a:solidFill>
              <a:srgbClr val="96969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17961" dir="13500000" algn="ctr" rotWithShape="0">
                    <a:srgbClr val="5A5A5A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grpSp>
        <p:nvGrpSpPr>
          <p:cNvPr id="4355" name="Group 264"/>
          <p:cNvGrpSpPr>
            <a:grpSpLocks/>
          </p:cNvGrpSpPr>
          <p:nvPr/>
        </p:nvGrpSpPr>
        <p:grpSpPr bwMode="auto">
          <a:xfrm>
            <a:off x="1049338" y="2778125"/>
            <a:ext cx="982662" cy="650875"/>
            <a:chOff x="-272" y="1672"/>
            <a:chExt cx="831" cy="387"/>
          </a:xfrm>
        </p:grpSpPr>
        <p:sp>
          <p:nvSpPr>
            <p:cNvPr id="4386" name="Rectangle 265"/>
            <p:cNvSpPr>
              <a:spLocks noChangeArrowheads="1"/>
            </p:cNvSpPr>
            <p:nvPr/>
          </p:nvSpPr>
          <p:spPr bwMode="auto">
            <a:xfrm>
              <a:off x="-272" y="1672"/>
              <a:ext cx="831" cy="387"/>
            </a:xfrm>
            <a:prstGeom prst="rect">
              <a:avLst/>
            </a:prstGeom>
            <a:solidFill>
              <a:srgbClr val="FFFF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7" name="Line 266"/>
            <p:cNvSpPr>
              <a:spLocks noChangeShapeType="1"/>
            </p:cNvSpPr>
            <p:nvPr/>
          </p:nvSpPr>
          <p:spPr bwMode="auto">
            <a:xfrm>
              <a:off x="-154" y="1766"/>
              <a:ext cx="1" cy="8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88" name="Freeform 267"/>
            <p:cNvSpPr>
              <a:spLocks/>
            </p:cNvSpPr>
            <p:nvPr/>
          </p:nvSpPr>
          <p:spPr bwMode="auto">
            <a:xfrm>
              <a:off x="-179" y="1739"/>
              <a:ext cx="348" cy="56"/>
            </a:xfrm>
            <a:custGeom>
              <a:avLst/>
              <a:gdLst>
                <a:gd name="T0" fmla="*/ 0 w 348"/>
                <a:gd name="T1" fmla="*/ 0 h 56"/>
                <a:gd name="T2" fmla="*/ 17 w 348"/>
                <a:gd name="T3" fmla="*/ 0 h 56"/>
                <a:gd name="T4" fmla="*/ 301 w 348"/>
                <a:gd name="T5" fmla="*/ 0 h 56"/>
                <a:gd name="T6" fmla="*/ 301 w 348"/>
                <a:gd name="T7" fmla="*/ 56 h 56"/>
                <a:gd name="T8" fmla="*/ 348 w 34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8" h="56">
                  <a:moveTo>
                    <a:pt x="0" y="0"/>
                  </a:moveTo>
                  <a:lnTo>
                    <a:pt x="17" y="0"/>
                  </a:lnTo>
                  <a:lnTo>
                    <a:pt x="301" y="0"/>
                  </a:lnTo>
                  <a:lnTo>
                    <a:pt x="301" y="56"/>
                  </a:lnTo>
                  <a:lnTo>
                    <a:pt x="348" y="5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89" name="Line 268"/>
            <p:cNvSpPr>
              <a:spLocks noChangeShapeType="1"/>
            </p:cNvSpPr>
            <p:nvPr/>
          </p:nvSpPr>
          <p:spPr bwMode="auto">
            <a:xfrm>
              <a:off x="69" y="1835"/>
              <a:ext cx="10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90" name="Freeform 269"/>
            <p:cNvSpPr>
              <a:spLocks/>
            </p:cNvSpPr>
            <p:nvPr/>
          </p:nvSpPr>
          <p:spPr bwMode="auto">
            <a:xfrm>
              <a:off x="160" y="1779"/>
              <a:ext cx="17" cy="81"/>
            </a:xfrm>
            <a:custGeom>
              <a:avLst/>
              <a:gdLst>
                <a:gd name="T0" fmla="*/ 0 w 17"/>
                <a:gd name="T1" fmla="*/ 0 h 81"/>
                <a:gd name="T2" fmla="*/ 5 w 17"/>
                <a:gd name="T3" fmla="*/ 1 h 81"/>
                <a:gd name="T4" fmla="*/ 9 w 17"/>
                <a:gd name="T5" fmla="*/ 5 h 81"/>
                <a:gd name="T6" fmla="*/ 11 w 17"/>
                <a:gd name="T7" fmla="*/ 11 h 81"/>
                <a:gd name="T8" fmla="*/ 14 w 17"/>
                <a:gd name="T9" fmla="*/ 20 h 81"/>
                <a:gd name="T10" fmla="*/ 16 w 17"/>
                <a:gd name="T11" fmla="*/ 29 h 81"/>
                <a:gd name="T12" fmla="*/ 17 w 17"/>
                <a:gd name="T13" fmla="*/ 40 h 81"/>
                <a:gd name="T14" fmla="*/ 16 w 17"/>
                <a:gd name="T15" fmla="*/ 51 h 81"/>
                <a:gd name="T16" fmla="*/ 14 w 17"/>
                <a:gd name="T17" fmla="*/ 60 h 81"/>
                <a:gd name="T18" fmla="*/ 11 w 17"/>
                <a:gd name="T19" fmla="*/ 69 h 81"/>
                <a:gd name="T20" fmla="*/ 9 w 17"/>
                <a:gd name="T21" fmla="*/ 75 h 81"/>
                <a:gd name="T22" fmla="*/ 5 w 17"/>
                <a:gd name="T23" fmla="*/ 79 h 81"/>
                <a:gd name="T24" fmla="*/ 0 w 17"/>
                <a:gd name="T25" fmla="*/ 81 h 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" h="81">
                  <a:moveTo>
                    <a:pt x="0" y="0"/>
                  </a:moveTo>
                  <a:lnTo>
                    <a:pt x="5" y="1"/>
                  </a:lnTo>
                  <a:lnTo>
                    <a:pt x="9" y="5"/>
                  </a:lnTo>
                  <a:lnTo>
                    <a:pt x="11" y="11"/>
                  </a:lnTo>
                  <a:lnTo>
                    <a:pt x="14" y="20"/>
                  </a:lnTo>
                  <a:lnTo>
                    <a:pt x="16" y="29"/>
                  </a:lnTo>
                  <a:lnTo>
                    <a:pt x="17" y="40"/>
                  </a:lnTo>
                  <a:lnTo>
                    <a:pt x="16" y="51"/>
                  </a:lnTo>
                  <a:lnTo>
                    <a:pt x="14" y="60"/>
                  </a:lnTo>
                  <a:lnTo>
                    <a:pt x="11" y="69"/>
                  </a:lnTo>
                  <a:lnTo>
                    <a:pt x="9" y="75"/>
                  </a:lnTo>
                  <a:lnTo>
                    <a:pt x="5" y="79"/>
                  </a:lnTo>
                  <a:lnTo>
                    <a:pt x="0" y="8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91" name="Freeform 270"/>
            <p:cNvSpPr>
              <a:spLocks/>
            </p:cNvSpPr>
            <p:nvPr/>
          </p:nvSpPr>
          <p:spPr bwMode="auto">
            <a:xfrm>
              <a:off x="160" y="1779"/>
              <a:ext cx="89" cy="81"/>
            </a:xfrm>
            <a:custGeom>
              <a:avLst/>
              <a:gdLst>
                <a:gd name="T0" fmla="*/ 0 w 89"/>
                <a:gd name="T1" fmla="*/ 0 h 81"/>
                <a:gd name="T2" fmla="*/ 15 w 89"/>
                <a:gd name="T3" fmla="*/ 0 h 81"/>
                <a:gd name="T4" fmla="*/ 29 w 89"/>
                <a:gd name="T5" fmla="*/ 1 h 81"/>
                <a:gd name="T6" fmla="*/ 41 w 89"/>
                <a:gd name="T7" fmla="*/ 2 h 81"/>
                <a:gd name="T8" fmla="*/ 51 w 89"/>
                <a:gd name="T9" fmla="*/ 3 h 81"/>
                <a:gd name="T10" fmla="*/ 59 w 89"/>
                <a:gd name="T11" fmla="*/ 4 h 81"/>
                <a:gd name="T12" fmla="*/ 63 w 89"/>
                <a:gd name="T13" fmla="*/ 6 h 81"/>
                <a:gd name="T14" fmla="*/ 65 w 89"/>
                <a:gd name="T15" fmla="*/ 8 h 81"/>
                <a:gd name="T16" fmla="*/ 72 w 89"/>
                <a:gd name="T17" fmla="*/ 9 h 81"/>
                <a:gd name="T18" fmla="*/ 79 w 89"/>
                <a:gd name="T19" fmla="*/ 14 h 81"/>
                <a:gd name="T20" fmla="*/ 84 w 89"/>
                <a:gd name="T21" fmla="*/ 21 h 81"/>
                <a:gd name="T22" fmla="*/ 87 w 89"/>
                <a:gd name="T23" fmla="*/ 30 h 81"/>
                <a:gd name="T24" fmla="*/ 89 w 89"/>
                <a:gd name="T25" fmla="*/ 40 h 81"/>
                <a:gd name="T26" fmla="*/ 85 w 89"/>
                <a:gd name="T27" fmla="*/ 50 h 81"/>
                <a:gd name="T28" fmla="*/ 81 w 89"/>
                <a:gd name="T29" fmla="*/ 58 h 81"/>
                <a:gd name="T30" fmla="*/ 75 w 89"/>
                <a:gd name="T31" fmla="*/ 65 h 81"/>
                <a:gd name="T32" fmla="*/ 69 w 89"/>
                <a:gd name="T33" fmla="*/ 70 h 81"/>
                <a:gd name="T34" fmla="*/ 63 w 89"/>
                <a:gd name="T35" fmla="*/ 72 h 81"/>
                <a:gd name="T36" fmla="*/ 57 w 89"/>
                <a:gd name="T37" fmla="*/ 72 h 81"/>
                <a:gd name="T38" fmla="*/ 55 w 89"/>
                <a:gd name="T39" fmla="*/ 73 h 81"/>
                <a:gd name="T40" fmla="*/ 51 w 89"/>
                <a:gd name="T41" fmla="*/ 74 h 81"/>
                <a:gd name="T42" fmla="*/ 45 w 89"/>
                <a:gd name="T43" fmla="*/ 76 h 81"/>
                <a:gd name="T44" fmla="*/ 36 w 89"/>
                <a:gd name="T45" fmla="*/ 76 h 81"/>
                <a:gd name="T46" fmla="*/ 25 w 89"/>
                <a:gd name="T47" fmla="*/ 78 h 81"/>
                <a:gd name="T48" fmla="*/ 13 w 89"/>
                <a:gd name="T49" fmla="*/ 79 h 81"/>
                <a:gd name="T50" fmla="*/ 0 w 89"/>
                <a:gd name="T51" fmla="*/ 81 h 8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9" h="81">
                  <a:moveTo>
                    <a:pt x="0" y="0"/>
                  </a:moveTo>
                  <a:lnTo>
                    <a:pt x="15" y="0"/>
                  </a:lnTo>
                  <a:lnTo>
                    <a:pt x="29" y="1"/>
                  </a:lnTo>
                  <a:lnTo>
                    <a:pt x="41" y="2"/>
                  </a:lnTo>
                  <a:lnTo>
                    <a:pt x="51" y="3"/>
                  </a:lnTo>
                  <a:lnTo>
                    <a:pt x="59" y="4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72" y="9"/>
                  </a:lnTo>
                  <a:lnTo>
                    <a:pt x="79" y="14"/>
                  </a:lnTo>
                  <a:lnTo>
                    <a:pt x="84" y="21"/>
                  </a:lnTo>
                  <a:lnTo>
                    <a:pt x="87" y="30"/>
                  </a:lnTo>
                  <a:lnTo>
                    <a:pt x="89" y="40"/>
                  </a:lnTo>
                  <a:lnTo>
                    <a:pt x="85" y="50"/>
                  </a:lnTo>
                  <a:lnTo>
                    <a:pt x="81" y="58"/>
                  </a:lnTo>
                  <a:lnTo>
                    <a:pt x="75" y="65"/>
                  </a:lnTo>
                  <a:lnTo>
                    <a:pt x="69" y="70"/>
                  </a:lnTo>
                  <a:lnTo>
                    <a:pt x="63" y="72"/>
                  </a:lnTo>
                  <a:lnTo>
                    <a:pt x="57" y="72"/>
                  </a:lnTo>
                  <a:lnTo>
                    <a:pt x="55" y="73"/>
                  </a:lnTo>
                  <a:lnTo>
                    <a:pt x="51" y="74"/>
                  </a:lnTo>
                  <a:lnTo>
                    <a:pt x="45" y="76"/>
                  </a:lnTo>
                  <a:lnTo>
                    <a:pt x="36" y="76"/>
                  </a:lnTo>
                  <a:lnTo>
                    <a:pt x="25" y="78"/>
                  </a:lnTo>
                  <a:lnTo>
                    <a:pt x="13" y="79"/>
                  </a:lnTo>
                  <a:lnTo>
                    <a:pt x="0" y="8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92" name="Line 271"/>
            <p:cNvSpPr>
              <a:spLocks noChangeShapeType="1"/>
            </p:cNvSpPr>
            <p:nvPr/>
          </p:nvSpPr>
          <p:spPr bwMode="auto">
            <a:xfrm>
              <a:off x="249" y="1819"/>
              <a:ext cx="9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93" name="Freeform 272"/>
            <p:cNvSpPr>
              <a:spLocks/>
            </p:cNvSpPr>
            <p:nvPr/>
          </p:nvSpPr>
          <p:spPr bwMode="auto">
            <a:xfrm>
              <a:off x="-154" y="1766"/>
              <a:ext cx="65" cy="80"/>
            </a:xfrm>
            <a:custGeom>
              <a:avLst/>
              <a:gdLst>
                <a:gd name="T0" fmla="*/ 0 w 65"/>
                <a:gd name="T1" fmla="*/ 0 h 80"/>
                <a:gd name="T2" fmla="*/ 65 w 65"/>
                <a:gd name="T3" fmla="*/ 40 h 80"/>
                <a:gd name="T4" fmla="*/ 0 w 65"/>
                <a:gd name="T5" fmla="*/ 8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80">
                  <a:moveTo>
                    <a:pt x="0" y="0"/>
                  </a:moveTo>
                  <a:lnTo>
                    <a:pt x="65" y="40"/>
                  </a:lnTo>
                  <a:lnTo>
                    <a:pt x="0" y="8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94" name="Line 273"/>
            <p:cNvSpPr>
              <a:spLocks noChangeShapeType="1"/>
            </p:cNvSpPr>
            <p:nvPr/>
          </p:nvSpPr>
          <p:spPr bwMode="auto">
            <a:xfrm>
              <a:off x="-179" y="1806"/>
              <a:ext cx="2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95" name="Freeform 274"/>
            <p:cNvSpPr>
              <a:spLocks/>
            </p:cNvSpPr>
            <p:nvPr/>
          </p:nvSpPr>
          <p:spPr bwMode="auto">
            <a:xfrm>
              <a:off x="-89" y="1791"/>
              <a:ext cx="32" cy="31"/>
            </a:xfrm>
            <a:custGeom>
              <a:avLst/>
              <a:gdLst>
                <a:gd name="T0" fmla="*/ 0 w 32"/>
                <a:gd name="T1" fmla="*/ 15 h 31"/>
                <a:gd name="T2" fmla="*/ 1 w 32"/>
                <a:gd name="T3" fmla="*/ 8 h 31"/>
                <a:gd name="T4" fmla="*/ 6 w 32"/>
                <a:gd name="T5" fmla="*/ 2 h 31"/>
                <a:gd name="T6" fmla="*/ 12 w 32"/>
                <a:gd name="T7" fmla="*/ 0 h 31"/>
                <a:gd name="T8" fmla="*/ 19 w 32"/>
                <a:gd name="T9" fmla="*/ 0 h 31"/>
                <a:gd name="T10" fmla="*/ 26 w 32"/>
                <a:gd name="T11" fmla="*/ 2 h 31"/>
                <a:gd name="T12" fmla="*/ 30 w 32"/>
                <a:gd name="T13" fmla="*/ 8 h 31"/>
                <a:gd name="T14" fmla="*/ 32 w 32"/>
                <a:gd name="T15" fmla="*/ 15 h 31"/>
                <a:gd name="T16" fmla="*/ 30 w 32"/>
                <a:gd name="T17" fmla="*/ 22 h 31"/>
                <a:gd name="T18" fmla="*/ 26 w 32"/>
                <a:gd name="T19" fmla="*/ 28 h 31"/>
                <a:gd name="T20" fmla="*/ 19 w 32"/>
                <a:gd name="T21" fmla="*/ 31 h 31"/>
                <a:gd name="T22" fmla="*/ 12 w 32"/>
                <a:gd name="T23" fmla="*/ 31 h 31"/>
                <a:gd name="T24" fmla="*/ 6 w 32"/>
                <a:gd name="T25" fmla="*/ 28 h 31"/>
                <a:gd name="T26" fmla="*/ 1 w 32"/>
                <a:gd name="T27" fmla="*/ 22 h 31"/>
                <a:gd name="T28" fmla="*/ 0 w 32"/>
                <a:gd name="T29" fmla="*/ 15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" h="31">
                  <a:moveTo>
                    <a:pt x="0" y="15"/>
                  </a:moveTo>
                  <a:lnTo>
                    <a:pt x="1" y="8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0" y="8"/>
                  </a:lnTo>
                  <a:lnTo>
                    <a:pt x="32" y="15"/>
                  </a:lnTo>
                  <a:lnTo>
                    <a:pt x="30" y="22"/>
                  </a:lnTo>
                  <a:lnTo>
                    <a:pt x="26" y="28"/>
                  </a:lnTo>
                  <a:lnTo>
                    <a:pt x="19" y="31"/>
                  </a:lnTo>
                  <a:lnTo>
                    <a:pt x="12" y="31"/>
                  </a:lnTo>
                  <a:lnTo>
                    <a:pt x="6" y="28"/>
                  </a:lnTo>
                  <a:lnTo>
                    <a:pt x="1" y="22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96" name="Freeform 275"/>
            <p:cNvSpPr>
              <a:spLocks/>
            </p:cNvSpPr>
            <p:nvPr/>
          </p:nvSpPr>
          <p:spPr bwMode="auto">
            <a:xfrm>
              <a:off x="-9" y="1790"/>
              <a:ext cx="49" cy="81"/>
            </a:xfrm>
            <a:custGeom>
              <a:avLst/>
              <a:gdLst>
                <a:gd name="T0" fmla="*/ 49 w 49"/>
                <a:gd name="T1" fmla="*/ 0 h 81"/>
                <a:gd name="T2" fmla="*/ 0 w 49"/>
                <a:gd name="T3" fmla="*/ 0 h 81"/>
                <a:gd name="T4" fmla="*/ 0 w 49"/>
                <a:gd name="T5" fmla="*/ 81 h 81"/>
                <a:gd name="T6" fmla="*/ 49 w 49"/>
                <a:gd name="T7" fmla="*/ 81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81">
                  <a:moveTo>
                    <a:pt x="49" y="0"/>
                  </a:moveTo>
                  <a:lnTo>
                    <a:pt x="0" y="0"/>
                  </a:lnTo>
                  <a:lnTo>
                    <a:pt x="0" y="81"/>
                  </a:lnTo>
                  <a:lnTo>
                    <a:pt x="49" y="8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97" name="Freeform 276"/>
            <p:cNvSpPr>
              <a:spLocks/>
            </p:cNvSpPr>
            <p:nvPr/>
          </p:nvSpPr>
          <p:spPr bwMode="auto">
            <a:xfrm>
              <a:off x="40" y="1790"/>
              <a:ext cx="32" cy="81"/>
            </a:xfrm>
            <a:custGeom>
              <a:avLst/>
              <a:gdLst>
                <a:gd name="T0" fmla="*/ 0 w 32"/>
                <a:gd name="T1" fmla="*/ 0 h 81"/>
                <a:gd name="T2" fmla="*/ 8 w 32"/>
                <a:gd name="T3" fmla="*/ 2 h 81"/>
                <a:gd name="T4" fmla="*/ 15 w 32"/>
                <a:gd name="T5" fmla="*/ 6 h 81"/>
                <a:gd name="T6" fmla="*/ 22 w 32"/>
                <a:gd name="T7" fmla="*/ 12 h 81"/>
                <a:gd name="T8" fmla="*/ 27 w 32"/>
                <a:gd name="T9" fmla="*/ 20 h 81"/>
                <a:gd name="T10" fmla="*/ 31 w 32"/>
                <a:gd name="T11" fmla="*/ 30 h 81"/>
                <a:gd name="T12" fmla="*/ 32 w 32"/>
                <a:gd name="T13" fmla="*/ 40 h 81"/>
                <a:gd name="T14" fmla="*/ 31 w 32"/>
                <a:gd name="T15" fmla="*/ 50 h 81"/>
                <a:gd name="T16" fmla="*/ 27 w 32"/>
                <a:gd name="T17" fmla="*/ 61 h 81"/>
                <a:gd name="T18" fmla="*/ 22 w 32"/>
                <a:gd name="T19" fmla="*/ 69 h 81"/>
                <a:gd name="T20" fmla="*/ 15 w 32"/>
                <a:gd name="T21" fmla="*/ 75 h 81"/>
                <a:gd name="T22" fmla="*/ 8 w 32"/>
                <a:gd name="T23" fmla="*/ 79 h 81"/>
                <a:gd name="T24" fmla="*/ 0 w 32"/>
                <a:gd name="T25" fmla="*/ 81 h 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" h="81">
                  <a:moveTo>
                    <a:pt x="0" y="0"/>
                  </a:moveTo>
                  <a:lnTo>
                    <a:pt x="8" y="2"/>
                  </a:lnTo>
                  <a:lnTo>
                    <a:pt x="15" y="6"/>
                  </a:lnTo>
                  <a:lnTo>
                    <a:pt x="22" y="12"/>
                  </a:lnTo>
                  <a:lnTo>
                    <a:pt x="27" y="20"/>
                  </a:lnTo>
                  <a:lnTo>
                    <a:pt x="31" y="30"/>
                  </a:lnTo>
                  <a:lnTo>
                    <a:pt x="32" y="40"/>
                  </a:lnTo>
                  <a:lnTo>
                    <a:pt x="31" y="50"/>
                  </a:lnTo>
                  <a:lnTo>
                    <a:pt x="27" y="61"/>
                  </a:lnTo>
                  <a:lnTo>
                    <a:pt x="22" y="69"/>
                  </a:lnTo>
                  <a:lnTo>
                    <a:pt x="15" y="75"/>
                  </a:lnTo>
                  <a:lnTo>
                    <a:pt x="8" y="79"/>
                  </a:lnTo>
                  <a:lnTo>
                    <a:pt x="0" y="8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98" name="Line 277"/>
            <p:cNvSpPr>
              <a:spLocks noChangeShapeType="1"/>
            </p:cNvSpPr>
            <p:nvPr/>
          </p:nvSpPr>
          <p:spPr bwMode="auto">
            <a:xfrm>
              <a:off x="-57" y="1806"/>
              <a:ext cx="4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99" name="Freeform 278"/>
            <p:cNvSpPr>
              <a:spLocks/>
            </p:cNvSpPr>
            <p:nvPr/>
          </p:nvSpPr>
          <p:spPr bwMode="auto">
            <a:xfrm>
              <a:off x="-179" y="1846"/>
              <a:ext cx="170" cy="120"/>
            </a:xfrm>
            <a:custGeom>
              <a:avLst/>
              <a:gdLst>
                <a:gd name="T0" fmla="*/ 170 w 170"/>
                <a:gd name="T1" fmla="*/ 0 h 73"/>
                <a:gd name="T2" fmla="*/ 122 w 170"/>
                <a:gd name="T3" fmla="*/ 0 h 73"/>
                <a:gd name="T4" fmla="*/ 122 w 170"/>
                <a:gd name="T5" fmla="*/ 876 h 73"/>
                <a:gd name="T6" fmla="*/ 0 w 170"/>
                <a:gd name="T7" fmla="*/ 876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73">
                  <a:moveTo>
                    <a:pt x="170" y="0"/>
                  </a:moveTo>
                  <a:lnTo>
                    <a:pt x="122" y="0"/>
                  </a:lnTo>
                  <a:lnTo>
                    <a:pt x="122" y="73"/>
                  </a:lnTo>
                  <a:lnTo>
                    <a:pt x="0" y="7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0" name="Line 279"/>
            <p:cNvSpPr>
              <a:spLocks noChangeShapeType="1"/>
            </p:cNvSpPr>
            <p:nvPr/>
          </p:nvSpPr>
          <p:spPr bwMode="auto">
            <a:xfrm>
              <a:off x="69" y="1917"/>
              <a:ext cx="1" cy="8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1" name="Line 280"/>
            <p:cNvSpPr>
              <a:spLocks noChangeShapeType="1"/>
            </p:cNvSpPr>
            <p:nvPr/>
          </p:nvSpPr>
          <p:spPr bwMode="auto">
            <a:xfrm>
              <a:off x="343" y="1965"/>
              <a:ext cx="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2" name="Freeform 281"/>
            <p:cNvSpPr>
              <a:spLocks/>
            </p:cNvSpPr>
            <p:nvPr/>
          </p:nvSpPr>
          <p:spPr bwMode="auto">
            <a:xfrm>
              <a:off x="383" y="1909"/>
              <a:ext cx="17" cy="81"/>
            </a:xfrm>
            <a:custGeom>
              <a:avLst/>
              <a:gdLst>
                <a:gd name="T0" fmla="*/ 0 w 17"/>
                <a:gd name="T1" fmla="*/ 0 h 81"/>
                <a:gd name="T2" fmla="*/ 5 w 17"/>
                <a:gd name="T3" fmla="*/ 1 h 81"/>
                <a:gd name="T4" fmla="*/ 9 w 17"/>
                <a:gd name="T5" fmla="*/ 5 h 81"/>
                <a:gd name="T6" fmla="*/ 11 w 17"/>
                <a:gd name="T7" fmla="*/ 11 h 81"/>
                <a:gd name="T8" fmla="*/ 14 w 17"/>
                <a:gd name="T9" fmla="*/ 20 h 81"/>
                <a:gd name="T10" fmla="*/ 16 w 17"/>
                <a:gd name="T11" fmla="*/ 29 h 81"/>
                <a:gd name="T12" fmla="*/ 17 w 17"/>
                <a:gd name="T13" fmla="*/ 40 h 81"/>
                <a:gd name="T14" fmla="*/ 16 w 17"/>
                <a:gd name="T15" fmla="*/ 51 h 81"/>
                <a:gd name="T16" fmla="*/ 14 w 17"/>
                <a:gd name="T17" fmla="*/ 60 h 81"/>
                <a:gd name="T18" fmla="*/ 11 w 17"/>
                <a:gd name="T19" fmla="*/ 69 h 81"/>
                <a:gd name="T20" fmla="*/ 9 w 17"/>
                <a:gd name="T21" fmla="*/ 75 h 81"/>
                <a:gd name="T22" fmla="*/ 5 w 17"/>
                <a:gd name="T23" fmla="*/ 79 h 81"/>
                <a:gd name="T24" fmla="*/ 0 w 17"/>
                <a:gd name="T25" fmla="*/ 81 h 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" h="81">
                  <a:moveTo>
                    <a:pt x="0" y="0"/>
                  </a:moveTo>
                  <a:lnTo>
                    <a:pt x="5" y="1"/>
                  </a:lnTo>
                  <a:lnTo>
                    <a:pt x="9" y="5"/>
                  </a:lnTo>
                  <a:lnTo>
                    <a:pt x="11" y="11"/>
                  </a:lnTo>
                  <a:lnTo>
                    <a:pt x="14" y="20"/>
                  </a:lnTo>
                  <a:lnTo>
                    <a:pt x="16" y="29"/>
                  </a:lnTo>
                  <a:lnTo>
                    <a:pt x="17" y="40"/>
                  </a:lnTo>
                  <a:lnTo>
                    <a:pt x="16" y="51"/>
                  </a:lnTo>
                  <a:lnTo>
                    <a:pt x="14" y="60"/>
                  </a:lnTo>
                  <a:lnTo>
                    <a:pt x="11" y="69"/>
                  </a:lnTo>
                  <a:lnTo>
                    <a:pt x="9" y="75"/>
                  </a:lnTo>
                  <a:lnTo>
                    <a:pt x="5" y="79"/>
                  </a:lnTo>
                  <a:lnTo>
                    <a:pt x="0" y="8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3" name="Freeform 282"/>
            <p:cNvSpPr>
              <a:spLocks/>
            </p:cNvSpPr>
            <p:nvPr/>
          </p:nvSpPr>
          <p:spPr bwMode="auto">
            <a:xfrm>
              <a:off x="383" y="1909"/>
              <a:ext cx="89" cy="81"/>
            </a:xfrm>
            <a:custGeom>
              <a:avLst/>
              <a:gdLst>
                <a:gd name="T0" fmla="*/ 0 w 89"/>
                <a:gd name="T1" fmla="*/ 0 h 81"/>
                <a:gd name="T2" fmla="*/ 15 w 89"/>
                <a:gd name="T3" fmla="*/ 0 h 81"/>
                <a:gd name="T4" fmla="*/ 29 w 89"/>
                <a:gd name="T5" fmla="*/ 1 h 81"/>
                <a:gd name="T6" fmla="*/ 41 w 89"/>
                <a:gd name="T7" fmla="*/ 2 h 81"/>
                <a:gd name="T8" fmla="*/ 51 w 89"/>
                <a:gd name="T9" fmla="*/ 3 h 81"/>
                <a:gd name="T10" fmla="*/ 59 w 89"/>
                <a:gd name="T11" fmla="*/ 4 h 81"/>
                <a:gd name="T12" fmla="*/ 63 w 89"/>
                <a:gd name="T13" fmla="*/ 6 h 81"/>
                <a:gd name="T14" fmla="*/ 65 w 89"/>
                <a:gd name="T15" fmla="*/ 8 h 81"/>
                <a:gd name="T16" fmla="*/ 72 w 89"/>
                <a:gd name="T17" fmla="*/ 9 h 81"/>
                <a:gd name="T18" fmla="*/ 79 w 89"/>
                <a:gd name="T19" fmla="*/ 14 h 81"/>
                <a:gd name="T20" fmla="*/ 84 w 89"/>
                <a:gd name="T21" fmla="*/ 21 h 81"/>
                <a:gd name="T22" fmla="*/ 87 w 89"/>
                <a:gd name="T23" fmla="*/ 30 h 81"/>
                <a:gd name="T24" fmla="*/ 89 w 89"/>
                <a:gd name="T25" fmla="*/ 40 h 81"/>
                <a:gd name="T26" fmla="*/ 85 w 89"/>
                <a:gd name="T27" fmla="*/ 50 h 81"/>
                <a:gd name="T28" fmla="*/ 81 w 89"/>
                <a:gd name="T29" fmla="*/ 58 h 81"/>
                <a:gd name="T30" fmla="*/ 75 w 89"/>
                <a:gd name="T31" fmla="*/ 65 h 81"/>
                <a:gd name="T32" fmla="*/ 69 w 89"/>
                <a:gd name="T33" fmla="*/ 70 h 81"/>
                <a:gd name="T34" fmla="*/ 63 w 89"/>
                <a:gd name="T35" fmla="*/ 72 h 81"/>
                <a:gd name="T36" fmla="*/ 57 w 89"/>
                <a:gd name="T37" fmla="*/ 72 h 81"/>
                <a:gd name="T38" fmla="*/ 55 w 89"/>
                <a:gd name="T39" fmla="*/ 73 h 81"/>
                <a:gd name="T40" fmla="*/ 51 w 89"/>
                <a:gd name="T41" fmla="*/ 74 h 81"/>
                <a:gd name="T42" fmla="*/ 45 w 89"/>
                <a:gd name="T43" fmla="*/ 76 h 81"/>
                <a:gd name="T44" fmla="*/ 36 w 89"/>
                <a:gd name="T45" fmla="*/ 76 h 81"/>
                <a:gd name="T46" fmla="*/ 25 w 89"/>
                <a:gd name="T47" fmla="*/ 78 h 81"/>
                <a:gd name="T48" fmla="*/ 13 w 89"/>
                <a:gd name="T49" fmla="*/ 79 h 81"/>
                <a:gd name="T50" fmla="*/ 0 w 89"/>
                <a:gd name="T51" fmla="*/ 81 h 8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9" h="81">
                  <a:moveTo>
                    <a:pt x="0" y="0"/>
                  </a:moveTo>
                  <a:lnTo>
                    <a:pt x="15" y="0"/>
                  </a:lnTo>
                  <a:lnTo>
                    <a:pt x="29" y="1"/>
                  </a:lnTo>
                  <a:lnTo>
                    <a:pt x="41" y="2"/>
                  </a:lnTo>
                  <a:lnTo>
                    <a:pt x="51" y="3"/>
                  </a:lnTo>
                  <a:lnTo>
                    <a:pt x="59" y="4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72" y="9"/>
                  </a:lnTo>
                  <a:lnTo>
                    <a:pt x="79" y="14"/>
                  </a:lnTo>
                  <a:lnTo>
                    <a:pt x="84" y="21"/>
                  </a:lnTo>
                  <a:lnTo>
                    <a:pt x="87" y="30"/>
                  </a:lnTo>
                  <a:lnTo>
                    <a:pt x="89" y="40"/>
                  </a:lnTo>
                  <a:lnTo>
                    <a:pt x="85" y="50"/>
                  </a:lnTo>
                  <a:lnTo>
                    <a:pt x="81" y="58"/>
                  </a:lnTo>
                  <a:lnTo>
                    <a:pt x="75" y="65"/>
                  </a:lnTo>
                  <a:lnTo>
                    <a:pt x="69" y="70"/>
                  </a:lnTo>
                  <a:lnTo>
                    <a:pt x="63" y="72"/>
                  </a:lnTo>
                  <a:lnTo>
                    <a:pt x="57" y="72"/>
                  </a:lnTo>
                  <a:lnTo>
                    <a:pt x="55" y="73"/>
                  </a:lnTo>
                  <a:lnTo>
                    <a:pt x="51" y="74"/>
                  </a:lnTo>
                  <a:lnTo>
                    <a:pt x="45" y="76"/>
                  </a:lnTo>
                  <a:lnTo>
                    <a:pt x="36" y="76"/>
                  </a:lnTo>
                  <a:lnTo>
                    <a:pt x="25" y="78"/>
                  </a:lnTo>
                  <a:lnTo>
                    <a:pt x="13" y="79"/>
                  </a:lnTo>
                  <a:lnTo>
                    <a:pt x="0" y="8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4" name="Line 283"/>
            <p:cNvSpPr>
              <a:spLocks noChangeShapeType="1"/>
            </p:cNvSpPr>
            <p:nvPr/>
          </p:nvSpPr>
          <p:spPr bwMode="auto">
            <a:xfrm>
              <a:off x="472" y="1946"/>
              <a:ext cx="3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5" name="Freeform 284"/>
            <p:cNvSpPr>
              <a:spLocks/>
            </p:cNvSpPr>
            <p:nvPr/>
          </p:nvSpPr>
          <p:spPr bwMode="auto">
            <a:xfrm>
              <a:off x="69" y="1917"/>
              <a:ext cx="65" cy="80"/>
            </a:xfrm>
            <a:custGeom>
              <a:avLst/>
              <a:gdLst>
                <a:gd name="T0" fmla="*/ 0 w 65"/>
                <a:gd name="T1" fmla="*/ 0 h 80"/>
                <a:gd name="T2" fmla="*/ 65 w 65"/>
                <a:gd name="T3" fmla="*/ 40 h 80"/>
                <a:gd name="T4" fmla="*/ 0 w 65"/>
                <a:gd name="T5" fmla="*/ 8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80">
                  <a:moveTo>
                    <a:pt x="0" y="0"/>
                  </a:moveTo>
                  <a:lnTo>
                    <a:pt x="65" y="40"/>
                  </a:lnTo>
                  <a:lnTo>
                    <a:pt x="0" y="8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6" name="Line 285"/>
            <p:cNvSpPr>
              <a:spLocks noChangeShapeType="1"/>
            </p:cNvSpPr>
            <p:nvPr/>
          </p:nvSpPr>
          <p:spPr bwMode="auto">
            <a:xfrm flipV="1">
              <a:off x="-49" y="1966"/>
              <a:ext cx="1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" name="Freeform 286"/>
            <p:cNvSpPr>
              <a:spLocks/>
            </p:cNvSpPr>
            <p:nvPr/>
          </p:nvSpPr>
          <p:spPr bwMode="auto">
            <a:xfrm>
              <a:off x="134" y="1942"/>
              <a:ext cx="32" cy="31"/>
            </a:xfrm>
            <a:custGeom>
              <a:avLst/>
              <a:gdLst>
                <a:gd name="T0" fmla="*/ 0 w 32"/>
                <a:gd name="T1" fmla="*/ 15 h 31"/>
                <a:gd name="T2" fmla="*/ 1 w 32"/>
                <a:gd name="T3" fmla="*/ 8 h 31"/>
                <a:gd name="T4" fmla="*/ 6 w 32"/>
                <a:gd name="T5" fmla="*/ 2 h 31"/>
                <a:gd name="T6" fmla="*/ 12 w 32"/>
                <a:gd name="T7" fmla="*/ 0 h 31"/>
                <a:gd name="T8" fmla="*/ 19 w 32"/>
                <a:gd name="T9" fmla="*/ 0 h 31"/>
                <a:gd name="T10" fmla="*/ 26 w 32"/>
                <a:gd name="T11" fmla="*/ 2 h 31"/>
                <a:gd name="T12" fmla="*/ 30 w 32"/>
                <a:gd name="T13" fmla="*/ 8 h 31"/>
                <a:gd name="T14" fmla="*/ 32 w 32"/>
                <a:gd name="T15" fmla="*/ 15 h 31"/>
                <a:gd name="T16" fmla="*/ 30 w 32"/>
                <a:gd name="T17" fmla="*/ 22 h 31"/>
                <a:gd name="T18" fmla="*/ 26 w 32"/>
                <a:gd name="T19" fmla="*/ 28 h 31"/>
                <a:gd name="T20" fmla="*/ 19 w 32"/>
                <a:gd name="T21" fmla="*/ 31 h 31"/>
                <a:gd name="T22" fmla="*/ 12 w 32"/>
                <a:gd name="T23" fmla="*/ 31 h 31"/>
                <a:gd name="T24" fmla="*/ 6 w 32"/>
                <a:gd name="T25" fmla="*/ 28 h 31"/>
                <a:gd name="T26" fmla="*/ 1 w 32"/>
                <a:gd name="T27" fmla="*/ 22 h 31"/>
                <a:gd name="T28" fmla="*/ 0 w 32"/>
                <a:gd name="T29" fmla="*/ 15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" h="31">
                  <a:moveTo>
                    <a:pt x="0" y="15"/>
                  </a:moveTo>
                  <a:lnTo>
                    <a:pt x="1" y="8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0" y="8"/>
                  </a:lnTo>
                  <a:lnTo>
                    <a:pt x="32" y="15"/>
                  </a:lnTo>
                  <a:lnTo>
                    <a:pt x="30" y="22"/>
                  </a:lnTo>
                  <a:lnTo>
                    <a:pt x="26" y="28"/>
                  </a:lnTo>
                  <a:lnTo>
                    <a:pt x="19" y="31"/>
                  </a:lnTo>
                  <a:lnTo>
                    <a:pt x="12" y="31"/>
                  </a:lnTo>
                  <a:lnTo>
                    <a:pt x="6" y="28"/>
                  </a:lnTo>
                  <a:lnTo>
                    <a:pt x="1" y="22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408" name="Freeform 287"/>
            <p:cNvSpPr>
              <a:spLocks/>
            </p:cNvSpPr>
            <p:nvPr/>
          </p:nvSpPr>
          <p:spPr bwMode="auto">
            <a:xfrm>
              <a:off x="214" y="1941"/>
              <a:ext cx="49" cy="81"/>
            </a:xfrm>
            <a:custGeom>
              <a:avLst/>
              <a:gdLst>
                <a:gd name="T0" fmla="*/ 49 w 49"/>
                <a:gd name="T1" fmla="*/ 0 h 81"/>
                <a:gd name="T2" fmla="*/ 0 w 49"/>
                <a:gd name="T3" fmla="*/ 0 h 81"/>
                <a:gd name="T4" fmla="*/ 0 w 49"/>
                <a:gd name="T5" fmla="*/ 81 h 81"/>
                <a:gd name="T6" fmla="*/ 49 w 49"/>
                <a:gd name="T7" fmla="*/ 81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81">
                  <a:moveTo>
                    <a:pt x="49" y="0"/>
                  </a:moveTo>
                  <a:lnTo>
                    <a:pt x="0" y="0"/>
                  </a:lnTo>
                  <a:lnTo>
                    <a:pt x="0" y="81"/>
                  </a:lnTo>
                  <a:lnTo>
                    <a:pt x="49" y="8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9" name="Freeform 288"/>
            <p:cNvSpPr>
              <a:spLocks/>
            </p:cNvSpPr>
            <p:nvPr/>
          </p:nvSpPr>
          <p:spPr bwMode="auto">
            <a:xfrm>
              <a:off x="263" y="1941"/>
              <a:ext cx="32" cy="81"/>
            </a:xfrm>
            <a:custGeom>
              <a:avLst/>
              <a:gdLst>
                <a:gd name="T0" fmla="*/ 0 w 32"/>
                <a:gd name="T1" fmla="*/ 0 h 81"/>
                <a:gd name="T2" fmla="*/ 8 w 32"/>
                <a:gd name="T3" fmla="*/ 2 h 81"/>
                <a:gd name="T4" fmla="*/ 15 w 32"/>
                <a:gd name="T5" fmla="*/ 6 h 81"/>
                <a:gd name="T6" fmla="*/ 22 w 32"/>
                <a:gd name="T7" fmla="*/ 12 h 81"/>
                <a:gd name="T8" fmla="*/ 27 w 32"/>
                <a:gd name="T9" fmla="*/ 20 h 81"/>
                <a:gd name="T10" fmla="*/ 31 w 32"/>
                <a:gd name="T11" fmla="*/ 30 h 81"/>
                <a:gd name="T12" fmla="*/ 32 w 32"/>
                <a:gd name="T13" fmla="*/ 40 h 81"/>
                <a:gd name="T14" fmla="*/ 31 w 32"/>
                <a:gd name="T15" fmla="*/ 50 h 81"/>
                <a:gd name="T16" fmla="*/ 27 w 32"/>
                <a:gd name="T17" fmla="*/ 61 h 81"/>
                <a:gd name="T18" fmla="*/ 22 w 32"/>
                <a:gd name="T19" fmla="*/ 69 h 81"/>
                <a:gd name="T20" fmla="*/ 15 w 32"/>
                <a:gd name="T21" fmla="*/ 75 h 81"/>
                <a:gd name="T22" fmla="*/ 8 w 32"/>
                <a:gd name="T23" fmla="*/ 79 h 81"/>
                <a:gd name="T24" fmla="*/ 0 w 32"/>
                <a:gd name="T25" fmla="*/ 81 h 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" h="81">
                  <a:moveTo>
                    <a:pt x="0" y="0"/>
                  </a:moveTo>
                  <a:lnTo>
                    <a:pt x="8" y="2"/>
                  </a:lnTo>
                  <a:lnTo>
                    <a:pt x="15" y="6"/>
                  </a:lnTo>
                  <a:lnTo>
                    <a:pt x="22" y="12"/>
                  </a:lnTo>
                  <a:lnTo>
                    <a:pt x="27" y="20"/>
                  </a:lnTo>
                  <a:lnTo>
                    <a:pt x="31" y="30"/>
                  </a:lnTo>
                  <a:lnTo>
                    <a:pt x="32" y="40"/>
                  </a:lnTo>
                  <a:lnTo>
                    <a:pt x="31" y="50"/>
                  </a:lnTo>
                  <a:lnTo>
                    <a:pt x="27" y="61"/>
                  </a:lnTo>
                  <a:lnTo>
                    <a:pt x="22" y="69"/>
                  </a:lnTo>
                  <a:lnTo>
                    <a:pt x="15" y="75"/>
                  </a:lnTo>
                  <a:lnTo>
                    <a:pt x="8" y="79"/>
                  </a:lnTo>
                  <a:lnTo>
                    <a:pt x="0" y="8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0" name="Line 289"/>
            <p:cNvSpPr>
              <a:spLocks noChangeShapeType="1"/>
            </p:cNvSpPr>
            <p:nvPr/>
          </p:nvSpPr>
          <p:spPr bwMode="auto">
            <a:xfrm>
              <a:off x="166" y="1957"/>
              <a:ext cx="4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1" name="Freeform 290"/>
            <p:cNvSpPr>
              <a:spLocks/>
            </p:cNvSpPr>
            <p:nvPr/>
          </p:nvSpPr>
          <p:spPr bwMode="auto">
            <a:xfrm>
              <a:off x="295" y="1965"/>
              <a:ext cx="48" cy="16"/>
            </a:xfrm>
            <a:custGeom>
              <a:avLst/>
              <a:gdLst>
                <a:gd name="T0" fmla="*/ 48 w 48"/>
                <a:gd name="T1" fmla="*/ 0 h 16"/>
                <a:gd name="T2" fmla="*/ 48 w 48"/>
                <a:gd name="T3" fmla="*/ 16 h 16"/>
                <a:gd name="T4" fmla="*/ 0 w 48"/>
                <a:gd name="T5" fmla="*/ 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6">
                  <a:moveTo>
                    <a:pt x="48" y="0"/>
                  </a:moveTo>
                  <a:lnTo>
                    <a:pt x="48" y="16"/>
                  </a:lnTo>
                  <a:lnTo>
                    <a:pt x="0" y="1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2" name="Line 291"/>
            <p:cNvSpPr>
              <a:spLocks noChangeShapeType="1"/>
            </p:cNvSpPr>
            <p:nvPr/>
          </p:nvSpPr>
          <p:spPr bwMode="auto">
            <a:xfrm>
              <a:off x="343" y="1941"/>
              <a:ext cx="5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3" name="Line 292"/>
            <p:cNvSpPr>
              <a:spLocks noChangeShapeType="1"/>
            </p:cNvSpPr>
            <p:nvPr/>
          </p:nvSpPr>
          <p:spPr bwMode="auto">
            <a:xfrm>
              <a:off x="-179" y="2004"/>
              <a:ext cx="38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4" name="Line 293"/>
            <p:cNvSpPr>
              <a:spLocks noChangeShapeType="1"/>
            </p:cNvSpPr>
            <p:nvPr/>
          </p:nvSpPr>
          <p:spPr bwMode="auto">
            <a:xfrm flipH="1">
              <a:off x="343" y="1820"/>
              <a:ext cx="1" cy="12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4356" name="Rectangle 294"/>
          <p:cNvSpPr>
            <a:spLocks noChangeArrowheads="1"/>
          </p:cNvSpPr>
          <p:nvPr/>
        </p:nvSpPr>
        <p:spPr bwMode="auto">
          <a:xfrm>
            <a:off x="1028700" y="1114425"/>
            <a:ext cx="990600" cy="641350"/>
          </a:xfrm>
          <a:prstGeom prst="rect">
            <a:avLst/>
          </a:prstGeom>
          <a:solidFill>
            <a:schemeClr val="bg1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357" name="Rectangle 295"/>
          <p:cNvSpPr>
            <a:spLocks noChangeArrowheads="1"/>
          </p:cNvSpPr>
          <p:nvPr/>
        </p:nvSpPr>
        <p:spPr bwMode="auto">
          <a:xfrm>
            <a:off x="2552700" y="4926013"/>
            <a:ext cx="1300163" cy="254000"/>
          </a:xfrm>
          <a:prstGeom prst="rect">
            <a:avLst/>
          </a:prstGeom>
          <a:solidFill>
            <a:srgbClr val="FFFF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358" name="Rectangle 296"/>
          <p:cNvSpPr>
            <a:spLocks noChangeArrowheads="1"/>
          </p:cNvSpPr>
          <p:nvPr/>
        </p:nvSpPr>
        <p:spPr bwMode="auto">
          <a:xfrm>
            <a:off x="2886075" y="4981575"/>
            <a:ext cx="611188" cy="1444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000">
                <a:solidFill>
                  <a:srgbClr val="000000"/>
                </a:solidFill>
              </a:rPr>
              <a:t>Herstellung</a:t>
            </a:r>
            <a:endParaRPr lang="en-US" altLang="de-DE" sz="1900">
              <a:solidFill>
                <a:srgbClr val="000000"/>
              </a:solidFill>
            </a:endParaRPr>
          </a:p>
        </p:txBody>
      </p:sp>
      <p:sp>
        <p:nvSpPr>
          <p:cNvPr id="4359" name="Line 297"/>
          <p:cNvSpPr>
            <a:spLocks noChangeShapeType="1"/>
          </p:cNvSpPr>
          <p:nvPr/>
        </p:nvSpPr>
        <p:spPr bwMode="auto">
          <a:xfrm>
            <a:off x="3162300" y="1317625"/>
            <a:ext cx="0" cy="284163"/>
          </a:xfrm>
          <a:prstGeom prst="line">
            <a:avLst/>
          </a:prstGeom>
          <a:noFill/>
          <a:ln w="6350">
            <a:solidFill>
              <a:srgbClr val="808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grpSp>
        <p:nvGrpSpPr>
          <p:cNvPr id="4360" name="Group 298"/>
          <p:cNvGrpSpPr>
            <a:grpSpLocks/>
          </p:cNvGrpSpPr>
          <p:nvPr/>
        </p:nvGrpSpPr>
        <p:grpSpPr bwMode="auto">
          <a:xfrm>
            <a:off x="2574925" y="1114425"/>
            <a:ext cx="1300163" cy="252413"/>
            <a:chOff x="3097" y="3222"/>
            <a:chExt cx="774" cy="150"/>
          </a:xfrm>
        </p:grpSpPr>
        <p:sp>
          <p:nvSpPr>
            <p:cNvPr id="4384" name="Rectangle 299"/>
            <p:cNvSpPr>
              <a:spLocks noChangeArrowheads="1"/>
            </p:cNvSpPr>
            <p:nvPr/>
          </p:nvSpPr>
          <p:spPr bwMode="auto">
            <a:xfrm>
              <a:off x="3097" y="3222"/>
              <a:ext cx="774" cy="150"/>
            </a:xfrm>
            <a:prstGeom prst="rect">
              <a:avLst/>
            </a:prstGeom>
            <a:solidFill>
              <a:srgbClr val="FFFF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5" name="Rectangle 300"/>
            <p:cNvSpPr>
              <a:spLocks noChangeArrowheads="1"/>
            </p:cNvSpPr>
            <p:nvPr/>
          </p:nvSpPr>
          <p:spPr bwMode="auto">
            <a:xfrm>
              <a:off x="3153" y="3259"/>
              <a:ext cx="636" cy="8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en-US" altLang="de-DE" sz="1000">
                  <a:solidFill>
                    <a:srgbClr val="000000"/>
                  </a:solidFill>
                </a:rPr>
                <a:t>Systemspezifikation</a:t>
              </a:r>
              <a:endParaRPr lang="en-US" altLang="de-DE" sz="1900">
                <a:solidFill>
                  <a:srgbClr val="000000"/>
                </a:solidFill>
              </a:endParaRPr>
            </a:p>
          </p:txBody>
        </p:sp>
      </p:grpSp>
      <p:grpSp>
        <p:nvGrpSpPr>
          <p:cNvPr id="4361" name="Group 301"/>
          <p:cNvGrpSpPr>
            <a:grpSpLocks/>
          </p:cNvGrpSpPr>
          <p:nvPr/>
        </p:nvGrpSpPr>
        <p:grpSpPr bwMode="auto">
          <a:xfrm>
            <a:off x="2578100" y="1625600"/>
            <a:ext cx="1300163" cy="252413"/>
            <a:chOff x="3097" y="3222"/>
            <a:chExt cx="774" cy="150"/>
          </a:xfrm>
        </p:grpSpPr>
        <p:sp>
          <p:nvSpPr>
            <p:cNvPr id="4382" name="Rectangle 302"/>
            <p:cNvSpPr>
              <a:spLocks noChangeArrowheads="1"/>
            </p:cNvSpPr>
            <p:nvPr/>
          </p:nvSpPr>
          <p:spPr bwMode="auto">
            <a:xfrm>
              <a:off x="3097" y="3222"/>
              <a:ext cx="774" cy="150"/>
            </a:xfrm>
            <a:prstGeom prst="rect">
              <a:avLst/>
            </a:prstGeom>
            <a:solidFill>
              <a:srgbClr val="FFFF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3" name="Rectangle 303"/>
            <p:cNvSpPr>
              <a:spLocks noChangeArrowheads="1"/>
            </p:cNvSpPr>
            <p:nvPr/>
          </p:nvSpPr>
          <p:spPr bwMode="auto">
            <a:xfrm>
              <a:off x="3181" y="3259"/>
              <a:ext cx="580" cy="8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en-US" altLang="de-DE" sz="1000">
                  <a:solidFill>
                    <a:srgbClr val="000000"/>
                  </a:solidFill>
                </a:rPr>
                <a:t>Architekturentwurf</a:t>
              </a:r>
              <a:endParaRPr lang="en-US" altLang="de-DE" sz="1900">
                <a:solidFill>
                  <a:srgbClr val="000000"/>
                </a:solidFill>
              </a:endParaRPr>
            </a:p>
          </p:txBody>
        </p:sp>
      </p:grpSp>
      <p:sp>
        <p:nvSpPr>
          <p:cNvPr id="4362" name="Line 304"/>
          <p:cNvSpPr>
            <a:spLocks noChangeShapeType="1"/>
          </p:cNvSpPr>
          <p:nvPr/>
        </p:nvSpPr>
        <p:spPr bwMode="auto">
          <a:xfrm>
            <a:off x="3162300" y="2633663"/>
            <a:ext cx="0" cy="360362"/>
          </a:xfrm>
          <a:prstGeom prst="line">
            <a:avLst/>
          </a:prstGeom>
          <a:noFill/>
          <a:ln w="6350">
            <a:solidFill>
              <a:srgbClr val="808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363" name="Rectangle 305"/>
          <p:cNvSpPr>
            <a:spLocks noChangeArrowheads="1"/>
          </p:cNvSpPr>
          <p:nvPr/>
        </p:nvSpPr>
        <p:spPr bwMode="auto">
          <a:xfrm>
            <a:off x="2566988" y="3024188"/>
            <a:ext cx="1300162" cy="301625"/>
          </a:xfrm>
          <a:prstGeom prst="rect">
            <a:avLst/>
          </a:prstGeom>
          <a:solidFill>
            <a:srgbClr val="FFFF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364" name="Rectangle 306"/>
          <p:cNvSpPr>
            <a:spLocks noChangeArrowheads="1"/>
          </p:cNvSpPr>
          <p:nvPr/>
        </p:nvSpPr>
        <p:spPr bwMode="auto">
          <a:xfrm>
            <a:off x="2749550" y="3113088"/>
            <a:ext cx="995363" cy="144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de-DE" sz="1000">
                <a:solidFill>
                  <a:srgbClr val="000000"/>
                </a:solidFill>
              </a:rPr>
              <a:t>Schaltungsentwurf</a:t>
            </a:r>
            <a:endParaRPr lang="en-US" altLang="de-DE" sz="1900">
              <a:solidFill>
                <a:srgbClr val="000000"/>
              </a:solidFill>
            </a:endParaRPr>
          </a:p>
        </p:txBody>
      </p:sp>
      <p:sp>
        <p:nvSpPr>
          <p:cNvPr id="4365" name="Line 307"/>
          <p:cNvSpPr>
            <a:spLocks noChangeShapeType="1"/>
          </p:cNvSpPr>
          <p:nvPr/>
        </p:nvSpPr>
        <p:spPr bwMode="auto">
          <a:xfrm>
            <a:off x="3162300" y="3956050"/>
            <a:ext cx="0" cy="360363"/>
          </a:xfrm>
          <a:prstGeom prst="line">
            <a:avLst/>
          </a:prstGeom>
          <a:noFill/>
          <a:ln w="6350">
            <a:solidFill>
              <a:srgbClr val="808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366" name="Line 308"/>
          <p:cNvSpPr>
            <a:spLocks noChangeShapeType="1"/>
          </p:cNvSpPr>
          <p:nvPr/>
        </p:nvSpPr>
        <p:spPr bwMode="auto">
          <a:xfrm>
            <a:off x="3162300" y="4567238"/>
            <a:ext cx="0" cy="358775"/>
          </a:xfrm>
          <a:prstGeom prst="line">
            <a:avLst/>
          </a:prstGeom>
          <a:noFill/>
          <a:ln w="6350">
            <a:solidFill>
              <a:srgbClr val="808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367" name="Line 309"/>
          <p:cNvSpPr>
            <a:spLocks noChangeShapeType="1"/>
          </p:cNvSpPr>
          <p:nvPr/>
        </p:nvSpPr>
        <p:spPr bwMode="auto">
          <a:xfrm>
            <a:off x="3162300" y="5176838"/>
            <a:ext cx="0" cy="360362"/>
          </a:xfrm>
          <a:prstGeom prst="line">
            <a:avLst/>
          </a:prstGeom>
          <a:noFill/>
          <a:ln w="6350">
            <a:solidFill>
              <a:srgbClr val="808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368" name="Line 310"/>
          <p:cNvSpPr>
            <a:spLocks noChangeShapeType="1"/>
          </p:cNvSpPr>
          <p:nvPr/>
        </p:nvSpPr>
        <p:spPr bwMode="auto">
          <a:xfrm>
            <a:off x="3162300" y="5765800"/>
            <a:ext cx="0" cy="152400"/>
          </a:xfrm>
          <a:prstGeom prst="line">
            <a:avLst/>
          </a:prstGeom>
          <a:noFill/>
          <a:ln w="6350">
            <a:solidFill>
              <a:srgbClr val="808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369" name="Rectangle 311"/>
          <p:cNvSpPr>
            <a:spLocks noChangeArrowheads="1"/>
          </p:cNvSpPr>
          <p:nvPr/>
        </p:nvSpPr>
        <p:spPr bwMode="auto">
          <a:xfrm>
            <a:off x="2566988" y="5537200"/>
            <a:ext cx="1300162" cy="254000"/>
          </a:xfrm>
          <a:prstGeom prst="rect">
            <a:avLst/>
          </a:prstGeom>
          <a:solidFill>
            <a:srgbClr val="FFFF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370" name="Line 312"/>
          <p:cNvSpPr>
            <a:spLocks noChangeShapeType="1"/>
          </p:cNvSpPr>
          <p:nvPr/>
        </p:nvSpPr>
        <p:spPr bwMode="auto">
          <a:xfrm>
            <a:off x="3162300" y="3346450"/>
            <a:ext cx="0" cy="360363"/>
          </a:xfrm>
          <a:prstGeom prst="line">
            <a:avLst/>
          </a:prstGeom>
          <a:noFill/>
          <a:ln w="6350">
            <a:solidFill>
              <a:srgbClr val="808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371" name="Line 313"/>
          <p:cNvSpPr>
            <a:spLocks noChangeShapeType="1"/>
          </p:cNvSpPr>
          <p:nvPr/>
        </p:nvSpPr>
        <p:spPr bwMode="auto">
          <a:xfrm>
            <a:off x="3162300" y="1878013"/>
            <a:ext cx="0" cy="358775"/>
          </a:xfrm>
          <a:prstGeom prst="line">
            <a:avLst/>
          </a:prstGeom>
          <a:noFill/>
          <a:ln w="6350">
            <a:solidFill>
              <a:srgbClr val="808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372" name="Rectangle 314"/>
          <p:cNvSpPr>
            <a:spLocks noChangeArrowheads="1"/>
          </p:cNvSpPr>
          <p:nvPr/>
        </p:nvSpPr>
        <p:spPr bwMode="auto">
          <a:xfrm>
            <a:off x="1373188" y="1206500"/>
            <a:ext cx="306387" cy="4572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373" name="Line 315"/>
          <p:cNvSpPr>
            <a:spLocks noChangeShapeType="1"/>
          </p:cNvSpPr>
          <p:nvPr/>
        </p:nvSpPr>
        <p:spPr bwMode="auto">
          <a:xfrm>
            <a:off x="1222375" y="1282700"/>
            <a:ext cx="1508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74" name="Line 316"/>
          <p:cNvSpPr>
            <a:spLocks noChangeShapeType="1"/>
          </p:cNvSpPr>
          <p:nvPr/>
        </p:nvSpPr>
        <p:spPr bwMode="auto">
          <a:xfrm>
            <a:off x="1222375" y="1435100"/>
            <a:ext cx="1508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75" name="Line 317"/>
          <p:cNvSpPr>
            <a:spLocks noChangeShapeType="1"/>
          </p:cNvSpPr>
          <p:nvPr/>
        </p:nvSpPr>
        <p:spPr bwMode="auto">
          <a:xfrm>
            <a:off x="1222375" y="1587500"/>
            <a:ext cx="1508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76" name="Line 318"/>
          <p:cNvSpPr>
            <a:spLocks noChangeShapeType="1"/>
          </p:cNvSpPr>
          <p:nvPr/>
        </p:nvSpPr>
        <p:spPr bwMode="auto">
          <a:xfrm>
            <a:off x="1679575" y="1435100"/>
            <a:ext cx="152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77" name="Rectangle 319"/>
          <p:cNvSpPr>
            <a:spLocks noChangeArrowheads="1"/>
          </p:cNvSpPr>
          <p:nvPr/>
        </p:nvSpPr>
        <p:spPr bwMode="auto">
          <a:xfrm>
            <a:off x="7053263" y="5392738"/>
            <a:ext cx="136525" cy="95250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378" name="Rectangle 320"/>
          <p:cNvSpPr>
            <a:spLocks noChangeArrowheads="1"/>
          </p:cNvSpPr>
          <p:nvPr/>
        </p:nvSpPr>
        <p:spPr bwMode="auto">
          <a:xfrm>
            <a:off x="6862763" y="5175250"/>
            <a:ext cx="109537" cy="298450"/>
          </a:xfrm>
          <a:prstGeom prst="rect">
            <a:avLst/>
          </a:prstGeom>
          <a:solidFill>
            <a:srgbClr val="B3B3B3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379" name="Rectangle 321"/>
          <p:cNvSpPr>
            <a:spLocks noChangeArrowheads="1"/>
          </p:cNvSpPr>
          <p:nvPr/>
        </p:nvSpPr>
        <p:spPr bwMode="auto">
          <a:xfrm>
            <a:off x="2686050" y="5592763"/>
            <a:ext cx="1093788" cy="1524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FFCC99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de-DE" sz="1000">
                <a:solidFill>
                  <a:srgbClr val="000000"/>
                </a:solidFill>
              </a:rPr>
              <a:t>Verpackung/Test</a:t>
            </a:r>
            <a:endParaRPr lang="en-US" altLang="de-DE" sz="1900">
              <a:solidFill>
                <a:srgbClr val="000000"/>
              </a:solidFill>
            </a:endParaRPr>
          </a:p>
        </p:txBody>
      </p:sp>
      <p:sp>
        <p:nvSpPr>
          <p:cNvPr id="4380" name="Oval 322"/>
          <p:cNvSpPr>
            <a:spLocks noChangeArrowheads="1"/>
          </p:cNvSpPr>
          <p:nvPr/>
        </p:nvSpPr>
        <p:spPr bwMode="auto">
          <a:xfrm>
            <a:off x="4500563" y="4270375"/>
            <a:ext cx="1800225" cy="671513"/>
          </a:xfrm>
          <a:prstGeom prst="ellipse">
            <a:avLst/>
          </a:prstGeom>
          <a:noFill/>
          <a:ln w="28575" algn="ctr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381" name="Rectangle 3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/>
              <a:t>7.1	Einführung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1985" name="Group 129"/>
          <p:cNvGrpSpPr>
            <a:grpSpLocks/>
          </p:cNvGrpSpPr>
          <p:nvPr/>
        </p:nvGrpSpPr>
        <p:grpSpPr bwMode="auto">
          <a:xfrm>
            <a:off x="6694488" y="3178175"/>
            <a:ext cx="2387600" cy="2174875"/>
            <a:chOff x="4217" y="2002"/>
            <a:chExt cx="1504" cy="1370"/>
          </a:xfrm>
        </p:grpSpPr>
        <p:grpSp>
          <p:nvGrpSpPr>
            <p:cNvPr id="25686" name="Group 93"/>
            <p:cNvGrpSpPr>
              <a:grpSpLocks/>
            </p:cNvGrpSpPr>
            <p:nvPr/>
          </p:nvGrpSpPr>
          <p:grpSpPr bwMode="auto">
            <a:xfrm>
              <a:off x="4217" y="2002"/>
              <a:ext cx="1504" cy="1370"/>
              <a:chOff x="4217" y="2002"/>
              <a:chExt cx="1504" cy="1370"/>
            </a:xfrm>
          </p:grpSpPr>
          <p:sp>
            <p:nvSpPr>
              <p:cNvPr id="25696" name="Rectangle 23"/>
              <p:cNvSpPr>
                <a:spLocks noChangeAspect="1" noChangeArrowheads="1"/>
              </p:cNvSpPr>
              <p:nvPr/>
            </p:nvSpPr>
            <p:spPr bwMode="auto">
              <a:xfrm>
                <a:off x="4473" y="2006"/>
                <a:ext cx="1137" cy="1130"/>
              </a:xfrm>
              <a:prstGeom prst="rect">
                <a:avLst/>
              </a:prstGeom>
              <a:solidFill>
                <a:srgbClr val="EAEAEA"/>
              </a:solidFill>
              <a:ln w="9525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grpSp>
            <p:nvGrpSpPr>
              <p:cNvPr id="25697" name="Group 24"/>
              <p:cNvGrpSpPr>
                <a:grpSpLocks noChangeAspect="1"/>
              </p:cNvGrpSpPr>
              <p:nvPr/>
            </p:nvGrpSpPr>
            <p:grpSpPr bwMode="auto">
              <a:xfrm>
                <a:off x="4474" y="2002"/>
                <a:ext cx="1135" cy="1135"/>
                <a:chOff x="346" y="3787"/>
                <a:chExt cx="1587" cy="1588"/>
              </a:xfrm>
            </p:grpSpPr>
            <p:sp>
              <p:nvSpPr>
                <p:cNvPr id="25707" name="Rectangle 25"/>
                <p:cNvSpPr>
                  <a:spLocks noChangeAspect="1" noChangeArrowheads="1"/>
                </p:cNvSpPr>
                <p:nvPr/>
              </p:nvSpPr>
              <p:spPr bwMode="auto">
                <a:xfrm>
                  <a:off x="346" y="3787"/>
                  <a:ext cx="1587" cy="158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25708" name="Line 26"/>
                <p:cNvSpPr>
                  <a:spLocks noChangeAspect="1" noChangeShapeType="1"/>
                </p:cNvSpPr>
                <p:nvPr/>
              </p:nvSpPr>
              <p:spPr bwMode="auto">
                <a:xfrm>
                  <a:off x="346" y="4014"/>
                  <a:ext cx="1587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5709" name="Line 27"/>
                <p:cNvSpPr>
                  <a:spLocks noChangeAspect="1" noChangeShapeType="1"/>
                </p:cNvSpPr>
                <p:nvPr/>
              </p:nvSpPr>
              <p:spPr bwMode="auto">
                <a:xfrm>
                  <a:off x="346" y="4240"/>
                  <a:ext cx="1587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5710" name="Line 28"/>
                <p:cNvSpPr>
                  <a:spLocks noChangeAspect="1" noChangeShapeType="1"/>
                </p:cNvSpPr>
                <p:nvPr/>
              </p:nvSpPr>
              <p:spPr bwMode="auto">
                <a:xfrm>
                  <a:off x="346" y="4467"/>
                  <a:ext cx="1587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5711" name="Line 29"/>
                <p:cNvSpPr>
                  <a:spLocks noChangeAspect="1" noChangeShapeType="1"/>
                </p:cNvSpPr>
                <p:nvPr/>
              </p:nvSpPr>
              <p:spPr bwMode="auto">
                <a:xfrm>
                  <a:off x="346" y="4694"/>
                  <a:ext cx="1587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5712" name="Line 30"/>
                <p:cNvSpPr>
                  <a:spLocks noChangeAspect="1" noChangeShapeType="1"/>
                </p:cNvSpPr>
                <p:nvPr/>
              </p:nvSpPr>
              <p:spPr bwMode="auto">
                <a:xfrm>
                  <a:off x="346" y="4921"/>
                  <a:ext cx="1587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5713" name="Line 31"/>
                <p:cNvSpPr>
                  <a:spLocks noChangeAspect="1" noChangeShapeType="1"/>
                </p:cNvSpPr>
                <p:nvPr/>
              </p:nvSpPr>
              <p:spPr bwMode="auto">
                <a:xfrm>
                  <a:off x="572" y="3787"/>
                  <a:ext cx="0" cy="15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5714" name="Line 32"/>
                <p:cNvSpPr>
                  <a:spLocks noChangeAspect="1" noChangeShapeType="1"/>
                </p:cNvSpPr>
                <p:nvPr/>
              </p:nvSpPr>
              <p:spPr bwMode="auto">
                <a:xfrm>
                  <a:off x="799" y="3787"/>
                  <a:ext cx="0" cy="15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5715" name="Line 33"/>
                <p:cNvSpPr>
                  <a:spLocks noChangeAspect="1" noChangeShapeType="1"/>
                </p:cNvSpPr>
                <p:nvPr/>
              </p:nvSpPr>
              <p:spPr bwMode="auto">
                <a:xfrm>
                  <a:off x="1026" y="3787"/>
                  <a:ext cx="0" cy="15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5716" name="Line 34"/>
                <p:cNvSpPr>
                  <a:spLocks noChangeAspect="1" noChangeShapeType="1"/>
                </p:cNvSpPr>
                <p:nvPr/>
              </p:nvSpPr>
              <p:spPr bwMode="auto">
                <a:xfrm>
                  <a:off x="1253" y="3787"/>
                  <a:ext cx="0" cy="15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5717" name="Line 35"/>
                <p:cNvSpPr>
                  <a:spLocks noChangeAspect="1" noChangeShapeType="1"/>
                </p:cNvSpPr>
                <p:nvPr/>
              </p:nvSpPr>
              <p:spPr bwMode="auto">
                <a:xfrm>
                  <a:off x="1480" y="3787"/>
                  <a:ext cx="0" cy="15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5718" name="Line 36"/>
                <p:cNvSpPr>
                  <a:spLocks noChangeAspect="1" noChangeShapeType="1"/>
                </p:cNvSpPr>
                <p:nvPr/>
              </p:nvSpPr>
              <p:spPr bwMode="auto">
                <a:xfrm>
                  <a:off x="1706" y="3787"/>
                  <a:ext cx="0" cy="15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5719" name="Line 37"/>
                <p:cNvSpPr>
                  <a:spLocks noChangeAspect="1" noChangeShapeType="1"/>
                </p:cNvSpPr>
                <p:nvPr/>
              </p:nvSpPr>
              <p:spPr bwMode="auto">
                <a:xfrm>
                  <a:off x="346" y="5148"/>
                  <a:ext cx="1587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5698" name="Text Box 45"/>
              <p:cNvSpPr txBox="1">
                <a:spLocks noChangeAspect="1" noChangeArrowheads="1"/>
              </p:cNvSpPr>
              <p:nvPr/>
            </p:nvSpPr>
            <p:spPr bwMode="auto">
              <a:xfrm>
                <a:off x="4450" y="2308"/>
                <a:ext cx="189" cy="20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 i="1">
                    <a:solidFill>
                      <a:srgbClr val="3333CC"/>
                    </a:solidFill>
                  </a:rPr>
                  <a:t>B</a:t>
                </a:r>
              </a:p>
            </p:txBody>
          </p:sp>
          <p:sp>
            <p:nvSpPr>
              <p:cNvPr id="25699" name="Text Box 46"/>
              <p:cNvSpPr txBox="1">
                <a:spLocks noChangeAspect="1" noChangeArrowheads="1"/>
              </p:cNvSpPr>
              <p:nvPr/>
            </p:nvSpPr>
            <p:spPr bwMode="auto">
              <a:xfrm>
                <a:off x="5113" y="2002"/>
                <a:ext cx="189" cy="20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 i="1">
                    <a:solidFill>
                      <a:srgbClr val="660033"/>
                    </a:solidFill>
                  </a:rPr>
                  <a:t>C</a:t>
                </a:r>
              </a:p>
            </p:txBody>
          </p:sp>
          <p:sp>
            <p:nvSpPr>
              <p:cNvPr id="25700" name="Text Box 47"/>
              <p:cNvSpPr txBox="1">
                <a:spLocks noChangeAspect="1" noChangeArrowheads="1"/>
              </p:cNvSpPr>
              <p:nvPr/>
            </p:nvSpPr>
            <p:spPr bwMode="auto">
              <a:xfrm>
                <a:off x="4756" y="2123"/>
                <a:ext cx="189" cy="2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 i="1">
                    <a:solidFill>
                      <a:srgbClr val="CC0000"/>
                    </a:solidFill>
                  </a:rPr>
                  <a:t>A</a:t>
                </a:r>
              </a:p>
            </p:txBody>
          </p:sp>
          <p:sp>
            <p:nvSpPr>
              <p:cNvPr id="25701" name="Text Box 48"/>
              <p:cNvSpPr txBox="1">
                <a:spLocks noChangeAspect="1" noChangeArrowheads="1"/>
              </p:cNvSpPr>
              <p:nvPr/>
            </p:nvSpPr>
            <p:spPr bwMode="auto">
              <a:xfrm>
                <a:off x="4771" y="2458"/>
                <a:ext cx="188" cy="20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 i="1">
                    <a:solidFill>
                      <a:srgbClr val="008000"/>
                    </a:solidFill>
                  </a:rPr>
                  <a:t>D</a:t>
                </a:r>
              </a:p>
            </p:txBody>
          </p:sp>
          <p:sp>
            <p:nvSpPr>
              <p:cNvPr id="25702" name="Text Box 49"/>
              <p:cNvSpPr txBox="1">
                <a:spLocks noChangeAspect="1" noChangeArrowheads="1"/>
              </p:cNvSpPr>
              <p:nvPr/>
            </p:nvSpPr>
            <p:spPr bwMode="auto">
              <a:xfrm>
                <a:off x="5265" y="2462"/>
                <a:ext cx="307" cy="20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 i="1">
                    <a:solidFill>
                      <a:srgbClr val="008000"/>
                    </a:solidFill>
                  </a:rPr>
                  <a:t>D</a:t>
                </a:r>
                <a:r>
                  <a:rPr lang="en-US" altLang="de-DE" sz="1500" i="1">
                    <a:solidFill>
                      <a:srgbClr val="008000"/>
                    </a:solidFill>
                    <a:cs typeface="Arial" charset="0"/>
                  </a:rPr>
                  <a:t>′</a:t>
                </a:r>
              </a:p>
            </p:txBody>
          </p:sp>
          <p:sp>
            <p:nvSpPr>
              <p:cNvPr id="25703" name="Text Box 50"/>
              <p:cNvSpPr txBox="1">
                <a:spLocks noChangeAspect="1" noChangeArrowheads="1"/>
              </p:cNvSpPr>
              <p:nvPr/>
            </p:nvSpPr>
            <p:spPr bwMode="auto">
              <a:xfrm>
                <a:off x="4624" y="2797"/>
                <a:ext cx="335" cy="20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 i="1">
                    <a:solidFill>
                      <a:srgbClr val="660033"/>
                    </a:solidFill>
                  </a:rPr>
                  <a:t>C´</a:t>
                </a:r>
              </a:p>
            </p:txBody>
          </p:sp>
          <p:sp>
            <p:nvSpPr>
              <p:cNvPr id="25704" name="Text Box 51"/>
              <p:cNvSpPr txBox="1">
                <a:spLocks noChangeAspect="1" noChangeArrowheads="1"/>
              </p:cNvSpPr>
              <p:nvPr/>
            </p:nvSpPr>
            <p:spPr bwMode="auto">
              <a:xfrm>
                <a:off x="5200" y="2773"/>
                <a:ext cx="252" cy="20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 i="1">
                    <a:solidFill>
                      <a:srgbClr val="3333CC"/>
                    </a:solidFill>
                  </a:rPr>
                  <a:t>B</a:t>
                </a:r>
                <a:r>
                  <a:rPr lang="en-US" altLang="de-DE" sz="1500" i="1">
                    <a:solidFill>
                      <a:srgbClr val="3333CC"/>
                    </a:solidFill>
                    <a:cs typeface="Arial" charset="0"/>
                  </a:rPr>
                  <a:t>′</a:t>
                </a:r>
                <a:endParaRPr lang="de-DE" altLang="de-DE" sz="1500" i="1">
                  <a:solidFill>
                    <a:srgbClr val="3333CC"/>
                  </a:solidFill>
                </a:endParaRPr>
              </a:p>
            </p:txBody>
          </p:sp>
          <p:sp>
            <p:nvSpPr>
              <p:cNvPr id="25705" name="Rectangle 52"/>
              <p:cNvSpPr>
                <a:spLocks noChangeAspect="1" noChangeArrowheads="1"/>
              </p:cNvSpPr>
              <p:nvPr/>
            </p:nvSpPr>
            <p:spPr bwMode="auto">
              <a:xfrm>
                <a:off x="5496" y="3168"/>
                <a:ext cx="225" cy="20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 i="1">
                    <a:solidFill>
                      <a:srgbClr val="CC0000"/>
                    </a:solidFill>
                    <a:cs typeface="Arial" charset="0"/>
                  </a:rPr>
                  <a:t>A</a:t>
                </a:r>
                <a:r>
                  <a:rPr lang="en-US" altLang="de-DE" sz="1500" i="1">
                    <a:solidFill>
                      <a:srgbClr val="CC0000"/>
                    </a:solidFill>
                    <a:cs typeface="Arial" charset="0"/>
                  </a:rPr>
                  <a:t>′</a:t>
                </a:r>
              </a:p>
            </p:txBody>
          </p:sp>
          <p:sp>
            <p:nvSpPr>
              <p:cNvPr id="25706" name="AutoShape 55"/>
              <p:cNvSpPr>
                <a:spLocks noChangeAspect="1" noChangeArrowheads="1"/>
              </p:cNvSpPr>
              <p:nvPr/>
            </p:nvSpPr>
            <p:spPr bwMode="auto">
              <a:xfrm>
                <a:off x="4217" y="2453"/>
                <a:ext cx="150" cy="377"/>
              </a:xfrm>
              <a:prstGeom prst="rightArrow">
                <a:avLst>
                  <a:gd name="adj1" fmla="val 50000"/>
                  <a:gd name="adj2" fmla="val 25000"/>
                </a:avLst>
              </a:prstGeom>
              <a:gradFill rotWithShape="1">
                <a:gsLst>
                  <a:gs pos="0">
                    <a:srgbClr val="EAEAEA"/>
                  </a:gs>
                  <a:gs pos="100000">
                    <a:schemeClr val="tx1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grpSp>
          <p:nvGrpSpPr>
            <p:cNvPr id="25687" name="Group 124"/>
            <p:cNvGrpSpPr>
              <a:grpSpLocks/>
            </p:cNvGrpSpPr>
            <p:nvPr/>
          </p:nvGrpSpPr>
          <p:grpSpPr bwMode="auto">
            <a:xfrm>
              <a:off x="4448" y="2128"/>
              <a:ext cx="1174" cy="1022"/>
              <a:chOff x="4448" y="2128"/>
              <a:chExt cx="1174" cy="1022"/>
            </a:xfrm>
          </p:grpSpPr>
          <p:sp>
            <p:nvSpPr>
              <p:cNvPr id="25688" name="Oval 116"/>
              <p:cNvSpPr>
                <a:spLocks noChangeAspect="1" noChangeArrowheads="1"/>
              </p:cNvSpPr>
              <p:nvPr/>
            </p:nvSpPr>
            <p:spPr bwMode="auto">
              <a:xfrm rot="-5402018">
                <a:off x="5088" y="2128"/>
                <a:ext cx="50" cy="5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5689" name="Oval 117"/>
              <p:cNvSpPr>
                <a:spLocks noChangeAspect="1" noChangeArrowheads="1"/>
              </p:cNvSpPr>
              <p:nvPr/>
            </p:nvSpPr>
            <p:spPr bwMode="auto">
              <a:xfrm rot="-5402018">
                <a:off x="5252" y="2624"/>
                <a:ext cx="50" cy="5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5690" name="Oval 118"/>
              <p:cNvSpPr>
                <a:spLocks noChangeAspect="1" noChangeArrowheads="1"/>
              </p:cNvSpPr>
              <p:nvPr/>
            </p:nvSpPr>
            <p:spPr bwMode="auto">
              <a:xfrm rot="-5402018">
                <a:off x="4944" y="2304"/>
                <a:ext cx="50" cy="5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5691" name="Oval 119"/>
              <p:cNvSpPr>
                <a:spLocks noChangeAspect="1" noChangeArrowheads="1"/>
              </p:cNvSpPr>
              <p:nvPr/>
            </p:nvSpPr>
            <p:spPr bwMode="auto">
              <a:xfrm rot="-5402018">
                <a:off x="4448" y="2460"/>
                <a:ext cx="50" cy="5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5692" name="Oval 120"/>
              <p:cNvSpPr>
                <a:spLocks noChangeAspect="1" noChangeArrowheads="1"/>
              </p:cNvSpPr>
              <p:nvPr/>
            </p:nvSpPr>
            <p:spPr bwMode="auto">
              <a:xfrm rot="-5402018">
                <a:off x="4604" y="2788"/>
                <a:ext cx="50" cy="5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5693" name="Oval 121"/>
              <p:cNvSpPr>
                <a:spLocks noChangeAspect="1" noChangeArrowheads="1"/>
              </p:cNvSpPr>
              <p:nvPr/>
            </p:nvSpPr>
            <p:spPr bwMode="auto">
              <a:xfrm rot="-5402018">
                <a:off x="5428" y="2948"/>
                <a:ext cx="50" cy="5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5694" name="Oval 122"/>
              <p:cNvSpPr>
                <a:spLocks noChangeAspect="1" noChangeArrowheads="1"/>
              </p:cNvSpPr>
              <p:nvPr/>
            </p:nvSpPr>
            <p:spPr bwMode="auto">
              <a:xfrm rot="-5402018">
                <a:off x="5572" y="3100"/>
                <a:ext cx="50" cy="5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5695" name="Oval 123"/>
              <p:cNvSpPr>
                <a:spLocks noChangeAspect="1" noChangeArrowheads="1"/>
              </p:cNvSpPr>
              <p:nvPr/>
            </p:nvSpPr>
            <p:spPr bwMode="auto">
              <a:xfrm rot="-5402018">
                <a:off x="4772" y="2624"/>
                <a:ext cx="50" cy="5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</p:grpSp>
      <p:grpSp>
        <p:nvGrpSpPr>
          <p:cNvPr id="761981" name="Group 125"/>
          <p:cNvGrpSpPr>
            <a:grpSpLocks/>
          </p:cNvGrpSpPr>
          <p:nvPr/>
        </p:nvGrpSpPr>
        <p:grpSpPr bwMode="auto">
          <a:xfrm>
            <a:off x="211138" y="3165475"/>
            <a:ext cx="2224087" cy="2012950"/>
            <a:chOff x="133" y="1994"/>
            <a:chExt cx="1401" cy="1268"/>
          </a:xfrm>
        </p:grpSpPr>
        <p:sp>
          <p:nvSpPr>
            <p:cNvPr id="25655" name="Rectangle 60"/>
            <p:cNvSpPr>
              <a:spLocks noChangeAspect="1" noChangeArrowheads="1"/>
            </p:cNvSpPr>
            <p:nvPr/>
          </p:nvSpPr>
          <p:spPr bwMode="auto">
            <a:xfrm>
              <a:off x="159" y="2008"/>
              <a:ext cx="1137" cy="1129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25656" name="Group 61"/>
            <p:cNvGrpSpPr>
              <a:grpSpLocks noChangeAspect="1"/>
            </p:cNvGrpSpPr>
            <p:nvPr/>
          </p:nvGrpSpPr>
          <p:grpSpPr bwMode="auto">
            <a:xfrm>
              <a:off x="162" y="2004"/>
              <a:ext cx="1133" cy="1134"/>
              <a:chOff x="346" y="3787"/>
              <a:chExt cx="1587" cy="1588"/>
            </a:xfrm>
          </p:grpSpPr>
          <p:sp>
            <p:nvSpPr>
              <p:cNvPr id="25673" name="Rectangle 62"/>
              <p:cNvSpPr>
                <a:spLocks noChangeAspect="1" noChangeArrowheads="1"/>
              </p:cNvSpPr>
              <p:nvPr/>
            </p:nvSpPr>
            <p:spPr bwMode="auto">
              <a:xfrm>
                <a:off x="346" y="3787"/>
                <a:ext cx="1587" cy="158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5674" name="Line 63"/>
              <p:cNvSpPr>
                <a:spLocks noChangeAspect="1" noChangeShapeType="1"/>
              </p:cNvSpPr>
              <p:nvPr/>
            </p:nvSpPr>
            <p:spPr bwMode="auto">
              <a:xfrm>
                <a:off x="346" y="4014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675" name="Line 64"/>
              <p:cNvSpPr>
                <a:spLocks noChangeAspect="1" noChangeShapeType="1"/>
              </p:cNvSpPr>
              <p:nvPr/>
            </p:nvSpPr>
            <p:spPr bwMode="auto">
              <a:xfrm>
                <a:off x="346" y="4240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676" name="Line 65"/>
              <p:cNvSpPr>
                <a:spLocks noChangeAspect="1" noChangeShapeType="1"/>
              </p:cNvSpPr>
              <p:nvPr/>
            </p:nvSpPr>
            <p:spPr bwMode="auto">
              <a:xfrm>
                <a:off x="346" y="4467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677" name="Line 66"/>
              <p:cNvSpPr>
                <a:spLocks noChangeAspect="1" noChangeShapeType="1"/>
              </p:cNvSpPr>
              <p:nvPr/>
            </p:nvSpPr>
            <p:spPr bwMode="auto">
              <a:xfrm>
                <a:off x="346" y="4694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678" name="Line 67"/>
              <p:cNvSpPr>
                <a:spLocks noChangeAspect="1" noChangeShapeType="1"/>
              </p:cNvSpPr>
              <p:nvPr/>
            </p:nvSpPr>
            <p:spPr bwMode="auto">
              <a:xfrm>
                <a:off x="346" y="4921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679" name="Line 68"/>
              <p:cNvSpPr>
                <a:spLocks noChangeAspect="1" noChangeShapeType="1"/>
              </p:cNvSpPr>
              <p:nvPr/>
            </p:nvSpPr>
            <p:spPr bwMode="auto">
              <a:xfrm>
                <a:off x="572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680" name="Line 69"/>
              <p:cNvSpPr>
                <a:spLocks noChangeAspect="1" noChangeShapeType="1"/>
              </p:cNvSpPr>
              <p:nvPr/>
            </p:nvSpPr>
            <p:spPr bwMode="auto">
              <a:xfrm>
                <a:off x="799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681" name="Line 70"/>
              <p:cNvSpPr>
                <a:spLocks noChangeAspect="1" noChangeShapeType="1"/>
              </p:cNvSpPr>
              <p:nvPr/>
            </p:nvSpPr>
            <p:spPr bwMode="auto">
              <a:xfrm>
                <a:off x="1026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682" name="Line 71"/>
              <p:cNvSpPr>
                <a:spLocks noChangeAspect="1" noChangeShapeType="1"/>
              </p:cNvSpPr>
              <p:nvPr/>
            </p:nvSpPr>
            <p:spPr bwMode="auto">
              <a:xfrm>
                <a:off x="1253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683" name="Line 72"/>
              <p:cNvSpPr>
                <a:spLocks noChangeAspect="1" noChangeShapeType="1"/>
              </p:cNvSpPr>
              <p:nvPr/>
            </p:nvSpPr>
            <p:spPr bwMode="auto">
              <a:xfrm>
                <a:off x="1480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684" name="Line 73"/>
              <p:cNvSpPr>
                <a:spLocks noChangeAspect="1" noChangeShapeType="1"/>
              </p:cNvSpPr>
              <p:nvPr/>
            </p:nvSpPr>
            <p:spPr bwMode="auto">
              <a:xfrm>
                <a:off x="1706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685" name="Line 74"/>
              <p:cNvSpPr>
                <a:spLocks noChangeAspect="1" noChangeShapeType="1"/>
              </p:cNvSpPr>
              <p:nvPr/>
            </p:nvSpPr>
            <p:spPr bwMode="auto">
              <a:xfrm>
                <a:off x="346" y="5148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5657" name="Text Box 77"/>
            <p:cNvSpPr txBox="1">
              <a:spLocks noChangeAspect="1" noChangeArrowheads="1"/>
            </p:cNvSpPr>
            <p:nvPr/>
          </p:nvSpPr>
          <p:spPr bwMode="auto">
            <a:xfrm>
              <a:off x="143" y="2304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 i="1">
                  <a:solidFill>
                    <a:srgbClr val="3333CC"/>
                  </a:solidFill>
                </a:rPr>
                <a:t>B</a:t>
              </a:r>
            </a:p>
          </p:txBody>
        </p:sp>
        <p:sp>
          <p:nvSpPr>
            <p:cNvPr id="25658" name="Text Box 78"/>
            <p:cNvSpPr txBox="1">
              <a:spLocks noChangeAspect="1" noChangeArrowheads="1"/>
            </p:cNvSpPr>
            <p:nvPr/>
          </p:nvSpPr>
          <p:spPr bwMode="auto">
            <a:xfrm>
              <a:off x="797" y="1994"/>
              <a:ext cx="188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 i="1">
                  <a:solidFill>
                    <a:srgbClr val="660033"/>
                  </a:solidFill>
                </a:rPr>
                <a:t>C</a:t>
              </a:r>
            </a:p>
          </p:txBody>
        </p:sp>
        <p:sp>
          <p:nvSpPr>
            <p:cNvPr id="25659" name="Text Box 79"/>
            <p:cNvSpPr txBox="1">
              <a:spLocks noChangeAspect="1" noChangeArrowheads="1"/>
            </p:cNvSpPr>
            <p:nvPr/>
          </p:nvSpPr>
          <p:spPr bwMode="auto">
            <a:xfrm>
              <a:off x="442" y="2123"/>
              <a:ext cx="189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 i="1">
                  <a:solidFill>
                    <a:srgbClr val="CC0000"/>
                  </a:solidFill>
                </a:rPr>
                <a:t>A</a:t>
              </a:r>
            </a:p>
          </p:txBody>
        </p:sp>
        <p:sp>
          <p:nvSpPr>
            <p:cNvPr id="25660" name="Text Box 80"/>
            <p:cNvSpPr txBox="1">
              <a:spLocks noChangeAspect="1" noChangeArrowheads="1"/>
            </p:cNvSpPr>
            <p:nvPr/>
          </p:nvSpPr>
          <p:spPr bwMode="auto">
            <a:xfrm>
              <a:off x="460" y="2462"/>
              <a:ext cx="189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 i="1">
                  <a:solidFill>
                    <a:srgbClr val="008000"/>
                  </a:solidFill>
                </a:rPr>
                <a:t>D</a:t>
              </a:r>
            </a:p>
          </p:txBody>
        </p:sp>
        <p:sp>
          <p:nvSpPr>
            <p:cNvPr id="25661" name="Text Box 81"/>
            <p:cNvSpPr txBox="1">
              <a:spLocks noChangeAspect="1" noChangeArrowheads="1"/>
            </p:cNvSpPr>
            <p:nvPr/>
          </p:nvSpPr>
          <p:spPr bwMode="auto">
            <a:xfrm>
              <a:off x="949" y="2482"/>
              <a:ext cx="265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 i="1">
                  <a:solidFill>
                    <a:srgbClr val="008000"/>
                  </a:solidFill>
                </a:rPr>
                <a:t>D</a:t>
              </a:r>
              <a:r>
                <a:rPr lang="en-US" altLang="de-DE" sz="1500" i="1">
                  <a:solidFill>
                    <a:srgbClr val="008000"/>
                  </a:solidFill>
                  <a:cs typeface="Arial" charset="0"/>
                </a:rPr>
                <a:t>′</a:t>
              </a:r>
            </a:p>
          </p:txBody>
        </p:sp>
        <p:sp>
          <p:nvSpPr>
            <p:cNvPr id="25662" name="Text Box 82"/>
            <p:cNvSpPr txBox="1">
              <a:spLocks noChangeAspect="1" noChangeArrowheads="1"/>
            </p:cNvSpPr>
            <p:nvPr/>
          </p:nvSpPr>
          <p:spPr bwMode="auto">
            <a:xfrm>
              <a:off x="289" y="2808"/>
              <a:ext cx="342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 i="1">
                  <a:solidFill>
                    <a:srgbClr val="660033"/>
                  </a:solidFill>
                </a:rPr>
                <a:t>C´</a:t>
              </a:r>
            </a:p>
          </p:txBody>
        </p:sp>
        <p:sp>
          <p:nvSpPr>
            <p:cNvPr id="25663" name="Text Box 83"/>
            <p:cNvSpPr txBox="1">
              <a:spLocks noChangeAspect="1" noChangeArrowheads="1"/>
            </p:cNvSpPr>
            <p:nvPr/>
          </p:nvSpPr>
          <p:spPr bwMode="auto">
            <a:xfrm>
              <a:off x="953" y="2773"/>
              <a:ext cx="243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 i="1">
                  <a:solidFill>
                    <a:srgbClr val="3333CC"/>
                  </a:solidFill>
                </a:rPr>
                <a:t>B</a:t>
              </a:r>
              <a:r>
                <a:rPr lang="en-US" altLang="de-DE" sz="1500" i="1">
                  <a:solidFill>
                    <a:srgbClr val="3333CC"/>
                  </a:solidFill>
                  <a:cs typeface="Arial" charset="0"/>
                </a:rPr>
                <a:t>′</a:t>
              </a:r>
              <a:endParaRPr lang="de-DE" altLang="de-DE" sz="1500" i="1">
                <a:solidFill>
                  <a:srgbClr val="3333CC"/>
                </a:solidFill>
              </a:endParaRPr>
            </a:p>
          </p:txBody>
        </p:sp>
        <p:sp>
          <p:nvSpPr>
            <p:cNvPr id="25664" name="Rectangle 84"/>
            <p:cNvSpPr>
              <a:spLocks noChangeAspect="1" noChangeArrowheads="1"/>
            </p:cNvSpPr>
            <p:nvPr/>
          </p:nvSpPr>
          <p:spPr bwMode="auto">
            <a:xfrm>
              <a:off x="1310" y="3059"/>
              <a:ext cx="224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CC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 i="1">
                  <a:solidFill>
                    <a:srgbClr val="CC0000"/>
                  </a:solidFill>
                  <a:cs typeface="Arial" charset="0"/>
                </a:rPr>
                <a:t>A</a:t>
              </a:r>
              <a:r>
                <a:rPr lang="en-US" altLang="de-DE" sz="1500" i="1">
                  <a:solidFill>
                    <a:srgbClr val="CC0000"/>
                  </a:solidFill>
                  <a:cs typeface="Arial" charset="0"/>
                </a:rPr>
                <a:t>′</a:t>
              </a:r>
            </a:p>
          </p:txBody>
        </p:sp>
        <p:sp>
          <p:nvSpPr>
            <p:cNvPr id="25665" name="Oval 95"/>
            <p:cNvSpPr>
              <a:spLocks noChangeAspect="1" noChangeArrowheads="1"/>
            </p:cNvSpPr>
            <p:nvPr/>
          </p:nvSpPr>
          <p:spPr bwMode="auto">
            <a:xfrm rot="-5402018">
              <a:off x="773" y="2127"/>
              <a:ext cx="50" cy="5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5666" name="Oval 109"/>
            <p:cNvSpPr>
              <a:spLocks noChangeAspect="1" noChangeArrowheads="1"/>
            </p:cNvSpPr>
            <p:nvPr/>
          </p:nvSpPr>
          <p:spPr bwMode="auto">
            <a:xfrm rot="-5402018">
              <a:off x="937" y="2623"/>
              <a:ext cx="50" cy="5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5667" name="Oval 110"/>
            <p:cNvSpPr>
              <a:spLocks noChangeAspect="1" noChangeArrowheads="1"/>
            </p:cNvSpPr>
            <p:nvPr/>
          </p:nvSpPr>
          <p:spPr bwMode="auto">
            <a:xfrm rot="-5402018">
              <a:off x="629" y="2303"/>
              <a:ext cx="50" cy="5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5668" name="Oval 111"/>
            <p:cNvSpPr>
              <a:spLocks noChangeAspect="1" noChangeArrowheads="1"/>
            </p:cNvSpPr>
            <p:nvPr/>
          </p:nvSpPr>
          <p:spPr bwMode="auto">
            <a:xfrm rot="-5402018">
              <a:off x="133" y="2459"/>
              <a:ext cx="50" cy="5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5669" name="Oval 112"/>
            <p:cNvSpPr>
              <a:spLocks noChangeAspect="1" noChangeArrowheads="1"/>
            </p:cNvSpPr>
            <p:nvPr/>
          </p:nvSpPr>
          <p:spPr bwMode="auto">
            <a:xfrm rot="-5402018">
              <a:off x="289" y="2787"/>
              <a:ext cx="50" cy="5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5670" name="Oval 113"/>
            <p:cNvSpPr>
              <a:spLocks noChangeAspect="1" noChangeArrowheads="1"/>
            </p:cNvSpPr>
            <p:nvPr/>
          </p:nvSpPr>
          <p:spPr bwMode="auto">
            <a:xfrm rot="-5402018">
              <a:off x="1113" y="2947"/>
              <a:ext cx="50" cy="5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5671" name="Oval 114"/>
            <p:cNvSpPr>
              <a:spLocks noChangeAspect="1" noChangeArrowheads="1"/>
            </p:cNvSpPr>
            <p:nvPr/>
          </p:nvSpPr>
          <p:spPr bwMode="auto">
            <a:xfrm rot="-5402018">
              <a:off x="1257" y="3099"/>
              <a:ext cx="50" cy="5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5672" name="Oval 115"/>
            <p:cNvSpPr>
              <a:spLocks noChangeAspect="1" noChangeArrowheads="1"/>
            </p:cNvSpPr>
            <p:nvPr/>
          </p:nvSpPr>
          <p:spPr bwMode="auto">
            <a:xfrm rot="-5402018">
              <a:off x="457" y="2623"/>
              <a:ext cx="50" cy="5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2560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7.3	Festlegung der Netzreihenfolge</a:t>
            </a:r>
          </a:p>
        </p:txBody>
      </p:sp>
      <p:grpSp>
        <p:nvGrpSpPr>
          <p:cNvPr id="761960" name="Group 104"/>
          <p:cNvGrpSpPr>
            <a:grpSpLocks/>
          </p:cNvGrpSpPr>
          <p:nvPr/>
        </p:nvGrpSpPr>
        <p:grpSpPr bwMode="auto">
          <a:xfrm>
            <a:off x="3100388" y="3497263"/>
            <a:ext cx="344487" cy="847725"/>
            <a:chOff x="1953" y="2203"/>
            <a:chExt cx="217" cy="534"/>
          </a:xfrm>
        </p:grpSpPr>
        <p:sp>
          <p:nvSpPr>
            <p:cNvPr id="25653" name="Line 8"/>
            <p:cNvSpPr>
              <a:spLocks noChangeAspect="1" noChangeShapeType="1"/>
            </p:cNvSpPr>
            <p:nvPr/>
          </p:nvSpPr>
          <p:spPr bwMode="auto">
            <a:xfrm rot="-2712728">
              <a:off x="1762" y="2546"/>
              <a:ext cx="382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5654" name="Line 9"/>
            <p:cNvSpPr>
              <a:spLocks noChangeAspect="1" noChangeShapeType="1"/>
            </p:cNvSpPr>
            <p:nvPr/>
          </p:nvSpPr>
          <p:spPr bwMode="auto">
            <a:xfrm rot="-2712728">
              <a:off x="2045" y="2328"/>
              <a:ext cx="249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61957" name="Group 101"/>
          <p:cNvGrpSpPr>
            <a:grpSpLocks/>
          </p:cNvGrpSpPr>
          <p:nvPr/>
        </p:nvGrpSpPr>
        <p:grpSpPr bwMode="auto">
          <a:xfrm>
            <a:off x="3584575" y="3711575"/>
            <a:ext cx="827088" cy="1371600"/>
            <a:chOff x="2258" y="2338"/>
            <a:chExt cx="521" cy="864"/>
          </a:xfrm>
        </p:grpSpPr>
        <p:sp>
          <p:nvSpPr>
            <p:cNvPr id="25649" name="Line 10"/>
            <p:cNvSpPr>
              <a:spLocks noChangeAspect="1" noChangeShapeType="1"/>
            </p:cNvSpPr>
            <p:nvPr/>
          </p:nvSpPr>
          <p:spPr bwMode="auto">
            <a:xfrm rot="18887272" flipV="1">
              <a:off x="2588" y="2350"/>
              <a:ext cx="0" cy="383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5650" name="Line 11"/>
            <p:cNvSpPr>
              <a:spLocks noChangeAspect="1" noChangeShapeType="1"/>
            </p:cNvSpPr>
            <p:nvPr/>
          </p:nvSpPr>
          <p:spPr bwMode="auto">
            <a:xfrm rot="18887272" flipV="1">
              <a:off x="2383" y="2213"/>
              <a:ext cx="0" cy="25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5651" name="Line 12"/>
            <p:cNvSpPr>
              <a:spLocks noChangeAspect="1" noChangeShapeType="1"/>
            </p:cNvSpPr>
            <p:nvPr/>
          </p:nvSpPr>
          <p:spPr bwMode="auto">
            <a:xfrm rot="18887272" flipH="1">
              <a:off x="2464" y="2825"/>
              <a:ext cx="303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5652" name="Line 13"/>
            <p:cNvSpPr>
              <a:spLocks noChangeAspect="1" noChangeShapeType="1"/>
            </p:cNvSpPr>
            <p:nvPr/>
          </p:nvSpPr>
          <p:spPr bwMode="auto">
            <a:xfrm rot="18887272" flipH="1">
              <a:off x="2240" y="3036"/>
              <a:ext cx="332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61959" name="Group 103"/>
          <p:cNvGrpSpPr>
            <a:grpSpLocks/>
          </p:cNvGrpSpPr>
          <p:nvPr/>
        </p:nvGrpSpPr>
        <p:grpSpPr bwMode="auto">
          <a:xfrm>
            <a:off x="2819400" y="4441825"/>
            <a:ext cx="860425" cy="355600"/>
            <a:chOff x="1776" y="2798"/>
            <a:chExt cx="542" cy="224"/>
          </a:xfrm>
        </p:grpSpPr>
        <p:sp>
          <p:nvSpPr>
            <p:cNvPr id="25647" name="Line 14"/>
            <p:cNvSpPr>
              <a:spLocks noChangeAspect="1" noChangeShapeType="1"/>
            </p:cNvSpPr>
            <p:nvPr/>
          </p:nvSpPr>
          <p:spPr bwMode="auto">
            <a:xfrm rot="18887272" flipV="1">
              <a:off x="2127" y="2831"/>
              <a:ext cx="0" cy="382"/>
            </a:xfrm>
            <a:prstGeom prst="line">
              <a:avLst/>
            </a:prstGeom>
            <a:noFill/>
            <a:ln w="9525">
              <a:solidFill>
                <a:srgbClr val="660033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5648" name="Line 15"/>
            <p:cNvSpPr>
              <a:spLocks noChangeAspect="1" noChangeShapeType="1"/>
            </p:cNvSpPr>
            <p:nvPr/>
          </p:nvSpPr>
          <p:spPr bwMode="auto">
            <a:xfrm rot="18887272" flipV="1">
              <a:off x="1902" y="2672"/>
              <a:ext cx="0" cy="251"/>
            </a:xfrm>
            <a:prstGeom prst="line">
              <a:avLst/>
            </a:prstGeom>
            <a:noFill/>
            <a:ln w="9525">
              <a:solidFill>
                <a:srgbClr val="6600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61958" name="Group 102"/>
          <p:cNvGrpSpPr>
            <a:grpSpLocks/>
          </p:cNvGrpSpPr>
          <p:nvPr/>
        </p:nvGrpSpPr>
        <p:grpSpPr bwMode="auto">
          <a:xfrm>
            <a:off x="3606800" y="3567113"/>
            <a:ext cx="0" cy="1427162"/>
            <a:chOff x="2272" y="2247"/>
            <a:chExt cx="0" cy="899"/>
          </a:xfrm>
        </p:grpSpPr>
        <p:sp>
          <p:nvSpPr>
            <p:cNvPr id="25645" name="Line 16"/>
            <p:cNvSpPr>
              <a:spLocks noChangeAspect="1" noChangeShapeType="1"/>
            </p:cNvSpPr>
            <p:nvPr/>
          </p:nvSpPr>
          <p:spPr bwMode="auto">
            <a:xfrm>
              <a:off x="2272" y="2247"/>
              <a:ext cx="0" cy="4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5646" name="Line 17"/>
            <p:cNvSpPr>
              <a:spLocks noChangeAspect="1" noChangeShapeType="1"/>
            </p:cNvSpPr>
            <p:nvPr/>
          </p:nvSpPr>
          <p:spPr bwMode="auto">
            <a:xfrm>
              <a:off x="2272" y="2696"/>
              <a:ext cx="0" cy="45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761894" name="Line 38"/>
          <p:cNvSpPr>
            <a:spLocks noChangeAspect="1" noChangeShapeType="1"/>
          </p:cNvSpPr>
          <p:nvPr/>
        </p:nvSpPr>
        <p:spPr bwMode="auto">
          <a:xfrm>
            <a:off x="7340600" y="3416300"/>
            <a:ext cx="777875" cy="0"/>
          </a:xfrm>
          <a:prstGeom prst="line">
            <a:avLst/>
          </a:prstGeom>
          <a:noFill/>
          <a:ln w="31750">
            <a:solidFill>
              <a:srgbClr val="660033"/>
            </a:solidFill>
            <a:round/>
            <a:headEnd/>
            <a:tailEnd type="oval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1895" name="Line 39"/>
          <p:cNvSpPr>
            <a:spLocks noChangeAspect="1" noChangeShapeType="1"/>
          </p:cNvSpPr>
          <p:nvPr/>
        </p:nvSpPr>
        <p:spPr bwMode="auto">
          <a:xfrm>
            <a:off x="7340600" y="3424238"/>
            <a:ext cx="0" cy="1057275"/>
          </a:xfrm>
          <a:prstGeom prst="line">
            <a:avLst/>
          </a:prstGeom>
          <a:noFill/>
          <a:ln w="31750">
            <a:solidFill>
              <a:srgbClr val="660033"/>
            </a:solidFill>
            <a:round/>
            <a:headEnd/>
            <a:tailEnd type="oval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1896" name="Line 40"/>
          <p:cNvSpPr>
            <a:spLocks noChangeAspect="1" noChangeShapeType="1"/>
          </p:cNvSpPr>
          <p:nvPr/>
        </p:nvSpPr>
        <p:spPr bwMode="auto">
          <a:xfrm>
            <a:off x="7102475" y="3951288"/>
            <a:ext cx="0" cy="793750"/>
          </a:xfrm>
          <a:prstGeom prst="line">
            <a:avLst/>
          </a:prstGeom>
          <a:noFill/>
          <a:ln w="31750">
            <a:solidFill>
              <a:srgbClr val="3333CC"/>
            </a:solidFill>
            <a:round/>
            <a:headEnd type="oval" w="lg" len="lg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1897" name="Line 41"/>
          <p:cNvSpPr>
            <a:spLocks noChangeAspect="1" noChangeShapeType="1"/>
          </p:cNvSpPr>
          <p:nvPr/>
        </p:nvSpPr>
        <p:spPr bwMode="auto">
          <a:xfrm>
            <a:off x="7102475" y="4730750"/>
            <a:ext cx="1552575" cy="0"/>
          </a:xfrm>
          <a:prstGeom prst="line">
            <a:avLst/>
          </a:prstGeom>
          <a:noFill/>
          <a:ln w="31750">
            <a:solidFill>
              <a:srgbClr val="3333CC"/>
            </a:solidFill>
            <a:round/>
            <a:headEnd/>
            <a:tailEnd type="oval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1898" name="Line 42"/>
          <p:cNvSpPr>
            <a:spLocks noChangeAspect="1" noChangeShapeType="1"/>
          </p:cNvSpPr>
          <p:nvPr/>
        </p:nvSpPr>
        <p:spPr bwMode="auto">
          <a:xfrm>
            <a:off x="7850188" y="3687763"/>
            <a:ext cx="1073150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 type="oval" w="lg" len="lg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1899" name="Line 43"/>
          <p:cNvSpPr>
            <a:spLocks noChangeAspect="1" noChangeShapeType="1"/>
          </p:cNvSpPr>
          <p:nvPr/>
        </p:nvSpPr>
        <p:spPr bwMode="auto">
          <a:xfrm>
            <a:off x="8894763" y="3687763"/>
            <a:ext cx="0" cy="128270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oval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1900" name="Line 44"/>
          <p:cNvSpPr>
            <a:spLocks noChangeAspect="1" noChangeShapeType="1"/>
          </p:cNvSpPr>
          <p:nvPr/>
        </p:nvSpPr>
        <p:spPr bwMode="auto">
          <a:xfrm>
            <a:off x="7602538" y="4191000"/>
            <a:ext cx="755650" cy="3175"/>
          </a:xfrm>
          <a:prstGeom prst="line">
            <a:avLst/>
          </a:prstGeom>
          <a:noFill/>
          <a:ln w="31750">
            <a:solidFill>
              <a:srgbClr val="008000"/>
            </a:solidFill>
            <a:round/>
            <a:headEnd type="oval" w="lg" len="lg"/>
            <a:tailEnd type="oval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1909" name="Text Box 53"/>
          <p:cNvSpPr txBox="1">
            <a:spLocks noChangeAspect="1" noChangeArrowheads="1"/>
          </p:cNvSpPr>
          <p:nvPr/>
        </p:nvSpPr>
        <p:spPr bwMode="auto">
          <a:xfrm>
            <a:off x="5022850" y="3835400"/>
            <a:ext cx="2092325" cy="773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/>
              <a:t>Folge </a:t>
            </a:r>
            <a:r>
              <a:rPr lang="de-DE" altLang="de-DE" sz="1500" i="1">
                <a:solidFill>
                  <a:srgbClr val="008000"/>
                </a:solidFill>
              </a:rPr>
              <a:t>D</a:t>
            </a:r>
            <a:r>
              <a:rPr lang="de-DE" altLang="de-DE" sz="1500"/>
              <a:t>-</a:t>
            </a:r>
            <a:r>
              <a:rPr lang="de-DE" altLang="de-DE" sz="1500" i="1">
                <a:solidFill>
                  <a:srgbClr val="CC0000"/>
                </a:solidFill>
              </a:rPr>
              <a:t>A</a:t>
            </a:r>
            <a:r>
              <a:rPr lang="de-DE" altLang="de-DE" sz="1500"/>
              <a:t>-</a:t>
            </a:r>
            <a:r>
              <a:rPr lang="de-DE" altLang="de-DE" sz="1500" i="1">
                <a:solidFill>
                  <a:srgbClr val="660033"/>
                </a:solidFill>
              </a:rPr>
              <a:t>C</a:t>
            </a:r>
            <a:r>
              <a:rPr lang="de-DE" altLang="de-DE" sz="1500"/>
              <a:t>-</a:t>
            </a:r>
            <a:r>
              <a:rPr lang="de-DE" altLang="de-DE" sz="1500" i="1">
                <a:solidFill>
                  <a:srgbClr val="3333CC"/>
                </a:solidFill>
              </a:rPr>
              <a:t>B</a:t>
            </a:r>
            <a:r>
              <a:rPr lang="de-DE" altLang="de-DE" sz="1500"/>
              <a:t> </a:t>
            </a:r>
            <a:br>
              <a:rPr lang="de-DE" altLang="de-DE" sz="1500"/>
            </a:br>
            <a:r>
              <a:rPr lang="de-DE" altLang="de-DE" sz="1500"/>
              <a:t>oder   </a:t>
            </a:r>
            <a:r>
              <a:rPr lang="de-DE" altLang="de-DE" sz="1500" i="1">
                <a:solidFill>
                  <a:srgbClr val="008000"/>
                </a:solidFill>
              </a:rPr>
              <a:t>D</a:t>
            </a:r>
            <a:r>
              <a:rPr lang="de-DE" altLang="de-DE" sz="1500"/>
              <a:t>-</a:t>
            </a:r>
            <a:r>
              <a:rPr lang="de-DE" altLang="de-DE" sz="1500" i="1">
                <a:solidFill>
                  <a:srgbClr val="660033"/>
                </a:solidFill>
              </a:rPr>
              <a:t>C</a:t>
            </a:r>
            <a:r>
              <a:rPr lang="de-DE" altLang="de-DE" sz="1500"/>
              <a:t>-</a:t>
            </a:r>
            <a:r>
              <a:rPr lang="de-DE" altLang="de-DE" sz="1500" i="1">
                <a:solidFill>
                  <a:srgbClr val="3333CC"/>
                </a:solidFill>
              </a:rPr>
              <a:t>B</a:t>
            </a:r>
            <a:r>
              <a:rPr lang="de-DE" altLang="de-DE" sz="1500"/>
              <a:t>-</a:t>
            </a:r>
            <a:r>
              <a:rPr lang="de-DE" altLang="de-DE" sz="1500" i="1">
                <a:solidFill>
                  <a:srgbClr val="CC0000"/>
                </a:solidFill>
              </a:rPr>
              <a:t>A</a:t>
            </a:r>
            <a:r>
              <a:rPr lang="de-DE" altLang="de-DE" sz="1500"/>
              <a:t> </a:t>
            </a:r>
            <a:br>
              <a:rPr lang="de-DE" altLang="de-DE" sz="1500"/>
            </a:br>
            <a:r>
              <a:rPr lang="de-DE" altLang="de-DE" sz="1500"/>
              <a:t>(nicht  </a:t>
            </a:r>
            <a:r>
              <a:rPr lang="de-DE" altLang="de-DE" sz="1500" i="1">
                <a:solidFill>
                  <a:srgbClr val="008000"/>
                </a:solidFill>
              </a:rPr>
              <a:t>D</a:t>
            </a:r>
            <a:r>
              <a:rPr lang="de-DE" altLang="de-DE" sz="1500"/>
              <a:t>-</a:t>
            </a:r>
            <a:r>
              <a:rPr lang="de-DE" altLang="de-DE" sz="1500" i="1">
                <a:solidFill>
                  <a:srgbClr val="3333CC"/>
                </a:solidFill>
              </a:rPr>
              <a:t>B</a:t>
            </a:r>
            <a:r>
              <a:rPr lang="de-DE" altLang="de-DE" sz="1500"/>
              <a:t>-</a:t>
            </a:r>
            <a:r>
              <a:rPr lang="de-DE" altLang="de-DE" sz="1500" i="1">
                <a:solidFill>
                  <a:srgbClr val="CC0000"/>
                </a:solidFill>
              </a:rPr>
              <a:t>A</a:t>
            </a:r>
            <a:r>
              <a:rPr lang="de-DE" altLang="de-DE" sz="1500"/>
              <a:t>-</a:t>
            </a:r>
            <a:r>
              <a:rPr lang="de-DE" altLang="de-DE" sz="1500" i="1">
                <a:solidFill>
                  <a:srgbClr val="660033"/>
                </a:solidFill>
              </a:rPr>
              <a:t>C</a:t>
            </a:r>
            <a:r>
              <a:rPr lang="de-DE" altLang="de-DE" sz="1500"/>
              <a:t>)</a:t>
            </a:r>
          </a:p>
        </p:txBody>
      </p:sp>
      <p:grpSp>
        <p:nvGrpSpPr>
          <p:cNvPr id="761956" name="Group 100"/>
          <p:cNvGrpSpPr>
            <a:grpSpLocks/>
          </p:cNvGrpSpPr>
          <p:nvPr/>
        </p:nvGrpSpPr>
        <p:grpSpPr bwMode="auto">
          <a:xfrm>
            <a:off x="2273300" y="2824163"/>
            <a:ext cx="2390775" cy="2397125"/>
            <a:chOff x="1432" y="1779"/>
            <a:chExt cx="1506" cy="1510"/>
          </a:xfrm>
        </p:grpSpPr>
        <p:grpSp>
          <p:nvGrpSpPr>
            <p:cNvPr id="25634" name="Group 99"/>
            <p:cNvGrpSpPr>
              <a:grpSpLocks/>
            </p:cNvGrpSpPr>
            <p:nvPr/>
          </p:nvGrpSpPr>
          <p:grpSpPr bwMode="auto">
            <a:xfrm>
              <a:off x="1509" y="1779"/>
              <a:ext cx="1429" cy="1510"/>
              <a:chOff x="1509" y="1779"/>
              <a:chExt cx="1429" cy="1510"/>
            </a:xfrm>
          </p:grpSpPr>
          <p:sp>
            <p:nvSpPr>
              <p:cNvPr id="25636" name="Oval 4"/>
              <p:cNvSpPr>
                <a:spLocks noChangeAspect="1" noChangeArrowheads="1"/>
              </p:cNvSpPr>
              <p:nvPr/>
            </p:nvSpPr>
            <p:spPr bwMode="auto">
              <a:xfrm rot="-5402018">
                <a:off x="1772" y="2673"/>
                <a:ext cx="50" cy="5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5637" name="Oval 5"/>
              <p:cNvSpPr>
                <a:spLocks noChangeAspect="1" noChangeArrowheads="1"/>
              </p:cNvSpPr>
              <p:nvPr/>
            </p:nvSpPr>
            <p:spPr bwMode="auto">
              <a:xfrm rot="-5402018">
                <a:off x="2251" y="3146"/>
                <a:ext cx="50" cy="5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5638" name="Oval 6"/>
              <p:cNvSpPr>
                <a:spLocks noChangeAspect="1" noChangeArrowheads="1"/>
              </p:cNvSpPr>
              <p:nvPr/>
            </p:nvSpPr>
            <p:spPr bwMode="auto">
              <a:xfrm rot="-5402018">
                <a:off x="2721" y="2672"/>
                <a:ext cx="50" cy="5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5639" name="Oval 7"/>
              <p:cNvSpPr>
                <a:spLocks noChangeAspect="1" noChangeArrowheads="1"/>
              </p:cNvSpPr>
              <p:nvPr/>
            </p:nvSpPr>
            <p:spPr bwMode="auto">
              <a:xfrm rot="-5402018">
                <a:off x="2250" y="2199"/>
                <a:ext cx="50" cy="5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5640" name="Text Box 18"/>
              <p:cNvSpPr txBox="1">
                <a:spLocks noChangeAspect="1" noChangeArrowheads="1"/>
              </p:cNvSpPr>
              <p:nvPr/>
            </p:nvSpPr>
            <p:spPr bwMode="auto">
              <a:xfrm>
                <a:off x="2300" y="2119"/>
                <a:ext cx="189" cy="20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 i="1">
                    <a:solidFill>
                      <a:srgbClr val="CC0000"/>
                    </a:solidFill>
                  </a:rPr>
                  <a:t>A</a:t>
                </a:r>
              </a:p>
            </p:txBody>
          </p:sp>
          <p:sp>
            <p:nvSpPr>
              <p:cNvPr id="25641" name="Text Box 19"/>
              <p:cNvSpPr txBox="1">
                <a:spLocks noChangeAspect="1" noChangeArrowheads="1"/>
              </p:cNvSpPr>
              <p:nvPr/>
            </p:nvSpPr>
            <p:spPr bwMode="auto">
              <a:xfrm>
                <a:off x="1608" y="2612"/>
                <a:ext cx="188" cy="20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 i="1">
                    <a:solidFill>
                      <a:srgbClr val="3333CC"/>
                    </a:solidFill>
                  </a:rPr>
                  <a:t>B</a:t>
                </a:r>
              </a:p>
            </p:txBody>
          </p:sp>
          <p:sp>
            <p:nvSpPr>
              <p:cNvPr id="25642" name="Text Box 20"/>
              <p:cNvSpPr txBox="1">
                <a:spLocks noChangeAspect="1" noChangeArrowheads="1"/>
              </p:cNvSpPr>
              <p:nvPr/>
            </p:nvSpPr>
            <p:spPr bwMode="auto">
              <a:xfrm>
                <a:off x="2300" y="3085"/>
                <a:ext cx="189" cy="20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660033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 i="1">
                    <a:solidFill>
                      <a:srgbClr val="660033"/>
                    </a:solidFill>
                  </a:rPr>
                  <a:t>C</a:t>
                </a:r>
              </a:p>
            </p:txBody>
          </p:sp>
          <p:sp>
            <p:nvSpPr>
              <p:cNvPr id="25643" name="Text Box 21"/>
              <p:cNvSpPr txBox="1">
                <a:spLocks noChangeAspect="1" noChangeArrowheads="1"/>
              </p:cNvSpPr>
              <p:nvPr/>
            </p:nvSpPr>
            <p:spPr bwMode="auto">
              <a:xfrm>
                <a:off x="2749" y="2612"/>
                <a:ext cx="189" cy="20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 i="1">
                    <a:solidFill>
                      <a:srgbClr val="008000"/>
                    </a:solidFill>
                  </a:rPr>
                  <a:t>D</a:t>
                </a:r>
              </a:p>
            </p:txBody>
          </p:sp>
          <p:sp>
            <p:nvSpPr>
              <p:cNvPr id="25644" name="Text Box 22"/>
              <p:cNvSpPr txBox="1">
                <a:spLocks noChangeAspect="1" noChangeArrowheads="1"/>
              </p:cNvSpPr>
              <p:nvPr/>
            </p:nvSpPr>
            <p:spPr bwMode="auto">
              <a:xfrm>
                <a:off x="1509" y="1779"/>
                <a:ext cx="1372" cy="34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/>
                  <a:t>Verträglichkeitsgraph (Constraint Graph)</a:t>
                </a:r>
              </a:p>
            </p:txBody>
          </p:sp>
        </p:grpSp>
        <p:sp>
          <p:nvSpPr>
            <p:cNvPr id="25635" name="AutoShape 54"/>
            <p:cNvSpPr>
              <a:spLocks noChangeAspect="1" noChangeArrowheads="1"/>
            </p:cNvSpPr>
            <p:nvPr/>
          </p:nvSpPr>
          <p:spPr bwMode="auto">
            <a:xfrm>
              <a:off x="1432" y="2453"/>
              <a:ext cx="151" cy="377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761912" name="Text Box 56"/>
          <p:cNvSpPr txBox="1">
            <a:spLocks noChangeAspect="1" noChangeArrowheads="1"/>
          </p:cNvSpPr>
          <p:nvPr/>
        </p:nvSpPr>
        <p:spPr bwMode="auto">
          <a:xfrm>
            <a:off x="4724400" y="2819400"/>
            <a:ext cx="21780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/>
              <a:t>Netzreihenfolge</a:t>
            </a:r>
          </a:p>
        </p:txBody>
      </p:sp>
      <p:sp>
        <p:nvSpPr>
          <p:cNvPr id="761913" name="AutoShape 57"/>
          <p:cNvSpPr>
            <a:spLocks noChangeAspect="1" noChangeArrowheads="1"/>
          </p:cNvSpPr>
          <p:nvPr/>
        </p:nvSpPr>
        <p:spPr bwMode="auto">
          <a:xfrm>
            <a:off x="4716463" y="3894138"/>
            <a:ext cx="239712" cy="598487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25620" name="Rectangle 58"/>
          <p:cNvSpPr>
            <a:spLocks noGrp="1" noChangeArrowheads="1"/>
          </p:cNvSpPr>
          <p:nvPr>
            <p:ph type="body" idx="1"/>
          </p:nvPr>
        </p:nvSpPr>
        <p:spPr>
          <a:xfrm>
            <a:off x="608013" y="1447800"/>
            <a:ext cx="8474075" cy="1446213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de-DE" altLang="de-DE" b="1" dirty="0">
                <a:solidFill>
                  <a:srgbClr val="CC0000"/>
                </a:solidFill>
              </a:rPr>
              <a:t>Variante 3:</a:t>
            </a:r>
            <a:r>
              <a:rPr lang="de-DE" altLang="de-DE" dirty="0"/>
              <a:t> Verdrahtung von Netz </a:t>
            </a:r>
            <a:r>
              <a:rPr lang="de-DE" altLang="de-DE" i="1" dirty="0" err="1"/>
              <a:t>N</a:t>
            </a:r>
            <a:r>
              <a:rPr lang="de-DE" altLang="de-DE" baseline="-25000" dirty="0" err="1"/>
              <a:t>j</a:t>
            </a:r>
            <a:r>
              <a:rPr lang="de-DE" altLang="de-DE" dirty="0"/>
              <a:t> vor </a:t>
            </a:r>
            <a:r>
              <a:rPr lang="de-DE" altLang="de-DE" i="1" dirty="0" err="1"/>
              <a:t>N</a:t>
            </a:r>
            <a:r>
              <a:rPr lang="de-DE" altLang="de-DE" baseline="-25000" dirty="0" err="1"/>
              <a:t>k</a:t>
            </a:r>
            <a:r>
              <a:rPr lang="de-DE" altLang="de-DE" dirty="0"/>
              <a:t>, falls Einzelpins von </a:t>
            </a:r>
            <a:r>
              <a:rPr lang="de-DE" altLang="de-DE" i="1" dirty="0" err="1"/>
              <a:t>N</a:t>
            </a:r>
            <a:r>
              <a:rPr lang="de-DE" altLang="de-DE" baseline="-25000" dirty="0" err="1"/>
              <a:t>j</a:t>
            </a:r>
            <a:r>
              <a:rPr lang="de-DE" altLang="de-DE" dirty="0"/>
              <a:t> (</a:t>
            </a:r>
            <a:r>
              <a:rPr lang="de-DE" altLang="de-DE" i="1" dirty="0" err="1"/>
              <a:t>P</a:t>
            </a:r>
            <a:r>
              <a:rPr lang="de-DE" altLang="de-DE" dirty="0" err="1"/>
              <a:t></a:t>
            </a:r>
            <a:r>
              <a:rPr lang="de-DE" altLang="de-DE" i="1" dirty="0" err="1"/>
              <a:t>N</a:t>
            </a:r>
            <a:r>
              <a:rPr lang="de-DE" altLang="de-DE" baseline="-25000" dirty="0" err="1"/>
              <a:t>j</a:t>
            </a:r>
            <a:r>
              <a:rPr lang="de-DE" altLang="de-DE" dirty="0"/>
              <a:t>) innerhalb des minimal umschließenden Rechtecks MR (</a:t>
            </a:r>
            <a:r>
              <a:rPr lang="de-DE" altLang="de-DE" i="1" dirty="0" err="1"/>
              <a:t>N</a:t>
            </a:r>
            <a:r>
              <a:rPr lang="de-DE" altLang="de-DE" baseline="-25000" dirty="0" err="1"/>
              <a:t>k</a:t>
            </a:r>
            <a:r>
              <a:rPr lang="de-DE" altLang="de-DE" dirty="0"/>
              <a:t>) des Netzes </a:t>
            </a:r>
            <a:r>
              <a:rPr lang="de-DE" altLang="de-DE" i="1" dirty="0" err="1"/>
              <a:t>N</a:t>
            </a:r>
            <a:r>
              <a:rPr lang="de-DE" altLang="de-DE" baseline="-25000" dirty="0" err="1"/>
              <a:t>k</a:t>
            </a:r>
            <a:r>
              <a:rPr lang="de-DE" altLang="de-DE" dirty="0"/>
              <a:t> liegen </a:t>
            </a:r>
            <a:endParaRPr lang="en-US" altLang="de-DE" dirty="0"/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endParaRPr lang="en-US" altLang="de-DE" dirty="0"/>
          </a:p>
        </p:txBody>
      </p:sp>
      <p:grpSp>
        <p:nvGrpSpPr>
          <p:cNvPr id="761984" name="Group 128"/>
          <p:cNvGrpSpPr>
            <a:grpSpLocks/>
          </p:cNvGrpSpPr>
          <p:nvPr/>
        </p:nvGrpSpPr>
        <p:grpSpPr bwMode="auto">
          <a:xfrm>
            <a:off x="182563" y="3340100"/>
            <a:ext cx="1933575" cy="1689100"/>
            <a:chOff x="115" y="2104"/>
            <a:chExt cx="1218" cy="1064"/>
          </a:xfrm>
        </p:grpSpPr>
        <p:grpSp>
          <p:nvGrpSpPr>
            <p:cNvPr id="25622" name="Group 126"/>
            <p:cNvGrpSpPr>
              <a:grpSpLocks/>
            </p:cNvGrpSpPr>
            <p:nvPr/>
          </p:nvGrpSpPr>
          <p:grpSpPr bwMode="auto">
            <a:xfrm>
              <a:off x="115" y="2152"/>
              <a:ext cx="1218" cy="1016"/>
              <a:chOff x="115" y="2152"/>
              <a:chExt cx="1218" cy="1016"/>
            </a:xfrm>
          </p:grpSpPr>
          <p:sp>
            <p:nvSpPr>
              <p:cNvPr id="25624" name="Line 75"/>
              <p:cNvSpPr>
                <a:spLocks noChangeAspect="1" noChangeShapeType="1"/>
              </p:cNvSpPr>
              <p:nvPr/>
            </p:nvSpPr>
            <p:spPr bwMode="auto">
              <a:xfrm>
                <a:off x="800" y="2152"/>
                <a:ext cx="0" cy="2"/>
              </a:xfrm>
              <a:prstGeom prst="line">
                <a:avLst/>
              </a:prstGeom>
              <a:noFill/>
              <a:ln w="31750">
                <a:solidFill>
                  <a:srgbClr val="660033"/>
                </a:solidFill>
                <a:round/>
                <a:headEnd/>
                <a:tailEnd type="oval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625" name="Line 76"/>
              <p:cNvSpPr>
                <a:spLocks noChangeAspect="1" noChangeShapeType="1"/>
              </p:cNvSpPr>
              <p:nvPr/>
            </p:nvSpPr>
            <p:spPr bwMode="auto">
              <a:xfrm flipV="1">
                <a:off x="311" y="2825"/>
                <a:ext cx="1" cy="5"/>
              </a:xfrm>
              <a:prstGeom prst="line">
                <a:avLst/>
              </a:prstGeom>
              <a:noFill/>
              <a:ln w="31750">
                <a:solidFill>
                  <a:srgbClr val="660033"/>
                </a:solidFill>
                <a:round/>
                <a:headEnd/>
                <a:tailEnd type="oval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626" name="Rectangle 85"/>
              <p:cNvSpPr>
                <a:spLocks noChangeAspect="1" noChangeArrowheads="1"/>
              </p:cNvSpPr>
              <p:nvPr/>
            </p:nvSpPr>
            <p:spPr bwMode="auto">
              <a:xfrm>
                <a:off x="649" y="2340"/>
                <a:ext cx="640" cy="791"/>
              </a:xfrm>
              <a:prstGeom prst="rect">
                <a:avLst/>
              </a:prstGeom>
              <a:noFill/>
              <a:ln w="28575">
                <a:solidFill>
                  <a:srgbClr val="CC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6808" tIns="48404" rIns="96808" bIns="48404" anchor="ctr"/>
              <a:lstStyle>
                <a:lvl1pPr defTabSz="89852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89852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89852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89852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89852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89852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89852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89852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89852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 sz="1800">
                  <a:solidFill>
                    <a:srgbClr val="3333CC"/>
                  </a:solidFill>
                </a:endParaRPr>
              </a:p>
            </p:txBody>
          </p:sp>
          <p:sp>
            <p:nvSpPr>
              <p:cNvPr id="25627" name="Rectangle 86"/>
              <p:cNvSpPr>
                <a:spLocks noChangeAspect="1" noChangeArrowheads="1"/>
              </p:cNvSpPr>
              <p:nvPr/>
            </p:nvSpPr>
            <p:spPr bwMode="auto">
              <a:xfrm>
                <a:off x="319" y="2157"/>
                <a:ext cx="480" cy="654"/>
              </a:xfrm>
              <a:prstGeom prst="rect">
                <a:avLst/>
              </a:prstGeom>
              <a:noFill/>
              <a:ln w="28575">
                <a:solidFill>
                  <a:srgbClr val="660033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5628" name="Line 87"/>
              <p:cNvSpPr>
                <a:spLocks noChangeAspect="1" noChangeShapeType="1"/>
              </p:cNvSpPr>
              <p:nvPr/>
            </p:nvSpPr>
            <p:spPr bwMode="auto">
              <a:xfrm>
                <a:off x="477" y="2642"/>
                <a:ext cx="476" cy="1"/>
              </a:xfrm>
              <a:prstGeom prst="line">
                <a:avLst/>
              </a:prstGeom>
              <a:noFill/>
              <a:ln w="31750">
                <a:solidFill>
                  <a:srgbClr val="008000"/>
                </a:solidFill>
                <a:round/>
                <a:headEnd type="oval" w="lg" len="lg"/>
                <a:tailEnd type="oval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629" name="Rectangle 88"/>
              <p:cNvSpPr>
                <a:spLocks noChangeAspect="1" noChangeArrowheads="1"/>
              </p:cNvSpPr>
              <p:nvPr/>
            </p:nvSpPr>
            <p:spPr bwMode="auto">
              <a:xfrm>
                <a:off x="159" y="2490"/>
                <a:ext cx="979" cy="489"/>
              </a:xfrm>
              <a:prstGeom prst="rect">
                <a:avLst/>
              </a:prstGeom>
              <a:noFill/>
              <a:ln w="2857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5630" name="Oval 89"/>
              <p:cNvSpPr>
                <a:spLocks noChangeArrowheads="1"/>
              </p:cNvSpPr>
              <p:nvPr/>
            </p:nvSpPr>
            <p:spPr bwMode="auto">
              <a:xfrm>
                <a:off x="604" y="2289"/>
                <a:ext cx="92" cy="82"/>
              </a:xfrm>
              <a:prstGeom prst="ellipse">
                <a:avLst/>
              </a:prstGeom>
              <a:solidFill>
                <a:srgbClr val="CC0000"/>
              </a:solidFill>
              <a:ln w="9525" algn="ctr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80500" tIns="42449" rIns="84899" bIns="64178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5631" name="Oval 90"/>
              <p:cNvSpPr>
                <a:spLocks noChangeArrowheads="1"/>
              </p:cNvSpPr>
              <p:nvPr/>
            </p:nvSpPr>
            <p:spPr bwMode="auto">
              <a:xfrm>
                <a:off x="1241" y="3086"/>
                <a:ext cx="92" cy="82"/>
              </a:xfrm>
              <a:prstGeom prst="ellipse">
                <a:avLst/>
              </a:prstGeom>
              <a:solidFill>
                <a:srgbClr val="CC0000"/>
              </a:solidFill>
              <a:ln w="9525" algn="ctr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80500" tIns="42449" rIns="84899" bIns="64178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5632" name="Oval 91"/>
              <p:cNvSpPr>
                <a:spLocks noChangeArrowheads="1"/>
              </p:cNvSpPr>
              <p:nvPr/>
            </p:nvSpPr>
            <p:spPr bwMode="auto">
              <a:xfrm>
                <a:off x="1104" y="2930"/>
                <a:ext cx="92" cy="81"/>
              </a:xfrm>
              <a:prstGeom prst="ellipse">
                <a:avLst/>
              </a:prstGeom>
              <a:solidFill>
                <a:srgbClr val="3333CC"/>
              </a:solidFill>
              <a:ln w="9525" algn="ctr">
                <a:solidFill>
                  <a:srgbClr val="3333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80500" tIns="42449" rIns="84899" bIns="64178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5633" name="Oval 92"/>
              <p:cNvSpPr>
                <a:spLocks noChangeArrowheads="1"/>
              </p:cNvSpPr>
              <p:nvPr/>
            </p:nvSpPr>
            <p:spPr bwMode="auto">
              <a:xfrm>
                <a:off x="115" y="2447"/>
                <a:ext cx="92" cy="82"/>
              </a:xfrm>
              <a:prstGeom prst="ellipse">
                <a:avLst/>
              </a:prstGeom>
              <a:solidFill>
                <a:srgbClr val="3333CC"/>
              </a:solidFill>
              <a:ln w="9525" algn="ctr">
                <a:solidFill>
                  <a:srgbClr val="3333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80500" tIns="42449" rIns="84899" bIns="64178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sp>
          <p:nvSpPr>
            <p:cNvPr id="25623" name="Oval 127"/>
            <p:cNvSpPr>
              <a:spLocks noChangeArrowheads="1"/>
            </p:cNvSpPr>
            <p:nvPr/>
          </p:nvSpPr>
          <p:spPr bwMode="auto">
            <a:xfrm>
              <a:off x="747" y="2104"/>
              <a:ext cx="101" cy="98"/>
            </a:xfrm>
            <a:prstGeom prst="ellipse">
              <a:avLst/>
            </a:prstGeom>
            <a:solidFill>
              <a:srgbClr val="6600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619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61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61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61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619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761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761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7619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7619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761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761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761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761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761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761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761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761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761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1894" grpId="0" animBg="1"/>
      <p:bldP spid="761895" grpId="0" animBg="1"/>
      <p:bldP spid="761896" grpId="0" animBg="1"/>
      <p:bldP spid="761897" grpId="0" animBg="1"/>
      <p:bldP spid="761898" grpId="0" animBg="1"/>
      <p:bldP spid="761899" grpId="0" animBg="1"/>
      <p:bldP spid="761900" grpId="0" animBg="1"/>
      <p:bldP spid="761909" grpId="0"/>
      <p:bldP spid="761912" grpId="0"/>
      <p:bldP spid="76191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2993" name="Group 113"/>
          <p:cNvGrpSpPr>
            <a:grpSpLocks/>
          </p:cNvGrpSpPr>
          <p:nvPr/>
        </p:nvGrpSpPr>
        <p:grpSpPr bwMode="auto">
          <a:xfrm>
            <a:off x="6948488" y="2924175"/>
            <a:ext cx="2195512" cy="2490788"/>
            <a:chOff x="193" y="1823"/>
            <a:chExt cx="1383" cy="1569"/>
          </a:xfrm>
        </p:grpSpPr>
        <p:sp>
          <p:nvSpPr>
            <p:cNvPr id="26705" name="Rectangle 114"/>
            <p:cNvSpPr>
              <a:spLocks noChangeArrowheads="1"/>
            </p:cNvSpPr>
            <p:nvPr/>
          </p:nvSpPr>
          <p:spPr bwMode="auto">
            <a:xfrm>
              <a:off x="226" y="2025"/>
              <a:ext cx="1158" cy="1152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26706" name="Group 115"/>
            <p:cNvGrpSpPr>
              <a:grpSpLocks/>
            </p:cNvGrpSpPr>
            <p:nvPr/>
          </p:nvGrpSpPr>
          <p:grpSpPr bwMode="auto">
            <a:xfrm>
              <a:off x="226" y="2021"/>
              <a:ext cx="1158" cy="1158"/>
              <a:chOff x="346" y="3787"/>
              <a:chExt cx="1587" cy="1588"/>
            </a:xfrm>
          </p:grpSpPr>
          <p:sp>
            <p:nvSpPr>
              <p:cNvPr id="26727" name="Rectangle 116"/>
              <p:cNvSpPr>
                <a:spLocks noChangeArrowheads="1"/>
              </p:cNvSpPr>
              <p:nvPr/>
            </p:nvSpPr>
            <p:spPr bwMode="auto">
              <a:xfrm>
                <a:off x="346" y="3787"/>
                <a:ext cx="1587" cy="158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6728" name="Line 117"/>
              <p:cNvSpPr>
                <a:spLocks noChangeShapeType="1"/>
              </p:cNvSpPr>
              <p:nvPr/>
            </p:nvSpPr>
            <p:spPr bwMode="auto">
              <a:xfrm>
                <a:off x="346" y="4014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29" name="Line 118"/>
              <p:cNvSpPr>
                <a:spLocks noChangeShapeType="1"/>
              </p:cNvSpPr>
              <p:nvPr/>
            </p:nvSpPr>
            <p:spPr bwMode="auto">
              <a:xfrm>
                <a:off x="346" y="4240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30" name="Line 119"/>
              <p:cNvSpPr>
                <a:spLocks noChangeShapeType="1"/>
              </p:cNvSpPr>
              <p:nvPr/>
            </p:nvSpPr>
            <p:spPr bwMode="auto">
              <a:xfrm>
                <a:off x="346" y="4467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31" name="Line 120"/>
              <p:cNvSpPr>
                <a:spLocks noChangeShapeType="1"/>
              </p:cNvSpPr>
              <p:nvPr/>
            </p:nvSpPr>
            <p:spPr bwMode="auto">
              <a:xfrm>
                <a:off x="346" y="4694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32" name="Line 121"/>
              <p:cNvSpPr>
                <a:spLocks noChangeShapeType="1"/>
              </p:cNvSpPr>
              <p:nvPr/>
            </p:nvSpPr>
            <p:spPr bwMode="auto">
              <a:xfrm>
                <a:off x="346" y="4921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33" name="Line 122"/>
              <p:cNvSpPr>
                <a:spLocks noChangeShapeType="1"/>
              </p:cNvSpPr>
              <p:nvPr/>
            </p:nvSpPr>
            <p:spPr bwMode="auto">
              <a:xfrm>
                <a:off x="572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34" name="Line 123"/>
              <p:cNvSpPr>
                <a:spLocks noChangeShapeType="1"/>
              </p:cNvSpPr>
              <p:nvPr/>
            </p:nvSpPr>
            <p:spPr bwMode="auto">
              <a:xfrm>
                <a:off x="799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35" name="Line 124"/>
              <p:cNvSpPr>
                <a:spLocks noChangeShapeType="1"/>
              </p:cNvSpPr>
              <p:nvPr/>
            </p:nvSpPr>
            <p:spPr bwMode="auto">
              <a:xfrm>
                <a:off x="1026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36" name="Line 125"/>
              <p:cNvSpPr>
                <a:spLocks noChangeShapeType="1"/>
              </p:cNvSpPr>
              <p:nvPr/>
            </p:nvSpPr>
            <p:spPr bwMode="auto">
              <a:xfrm>
                <a:off x="1253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37" name="Line 126"/>
              <p:cNvSpPr>
                <a:spLocks noChangeShapeType="1"/>
              </p:cNvSpPr>
              <p:nvPr/>
            </p:nvSpPr>
            <p:spPr bwMode="auto">
              <a:xfrm>
                <a:off x="1480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38" name="Line 127"/>
              <p:cNvSpPr>
                <a:spLocks noChangeShapeType="1"/>
              </p:cNvSpPr>
              <p:nvPr/>
            </p:nvSpPr>
            <p:spPr bwMode="auto">
              <a:xfrm>
                <a:off x="1706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39" name="Line 128"/>
              <p:cNvSpPr>
                <a:spLocks noChangeShapeType="1"/>
              </p:cNvSpPr>
              <p:nvPr/>
            </p:nvSpPr>
            <p:spPr bwMode="auto">
              <a:xfrm>
                <a:off x="346" y="5148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6707" name="Text Box 129"/>
            <p:cNvSpPr txBox="1">
              <a:spLocks noChangeArrowheads="1"/>
            </p:cNvSpPr>
            <p:nvPr/>
          </p:nvSpPr>
          <p:spPr bwMode="auto">
            <a:xfrm>
              <a:off x="1197" y="2160"/>
              <a:ext cx="379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i="1">
                  <a:solidFill>
                    <a:srgbClr val="008000"/>
                  </a:solidFill>
                </a:rPr>
                <a:t>D´</a:t>
              </a:r>
            </a:p>
          </p:txBody>
        </p:sp>
        <p:sp>
          <p:nvSpPr>
            <p:cNvPr id="26708" name="Line 130"/>
            <p:cNvSpPr>
              <a:spLocks noChangeShapeType="1"/>
            </p:cNvSpPr>
            <p:nvPr/>
          </p:nvSpPr>
          <p:spPr bwMode="auto">
            <a:xfrm flipV="1">
              <a:off x="885" y="2187"/>
              <a:ext cx="2" cy="31"/>
            </a:xfrm>
            <a:prstGeom prst="line">
              <a:avLst/>
            </a:prstGeom>
            <a:noFill/>
            <a:ln w="31750">
              <a:solidFill>
                <a:srgbClr val="660033"/>
              </a:solidFill>
              <a:round/>
              <a:headEnd/>
              <a:tailEnd type="oval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709" name="Line 131"/>
            <p:cNvSpPr>
              <a:spLocks noChangeShapeType="1"/>
            </p:cNvSpPr>
            <p:nvPr/>
          </p:nvSpPr>
          <p:spPr bwMode="auto">
            <a:xfrm flipH="1" flipV="1">
              <a:off x="1384" y="2333"/>
              <a:ext cx="0" cy="19"/>
            </a:xfrm>
            <a:prstGeom prst="line">
              <a:avLst/>
            </a:prstGeom>
            <a:noFill/>
            <a:ln w="31750">
              <a:solidFill>
                <a:srgbClr val="008000"/>
              </a:solidFill>
              <a:round/>
              <a:headEnd type="oval" w="lg" len="lg"/>
              <a:tailEnd type="oval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710" name="Line 132"/>
            <p:cNvSpPr>
              <a:spLocks noChangeShapeType="1"/>
            </p:cNvSpPr>
            <p:nvPr/>
          </p:nvSpPr>
          <p:spPr bwMode="auto">
            <a:xfrm>
              <a:off x="1384" y="2518"/>
              <a:ext cx="0" cy="7"/>
            </a:xfrm>
            <a:prstGeom prst="line">
              <a:avLst/>
            </a:prstGeom>
            <a:noFill/>
            <a:ln w="31750">
              <a:solidFill>
                <a:srgbClr val="996600"/>
              </a:solidFill>
              <a:round/>
              <a:headEnd type="oval" w="lg" len="lg"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711" name="Line 133"/>
            <p:cNvSpPr>
              <a:spLocks noChangeShapeType="1"/>
            </p:cNvSpPr>
            <p:nvPr/>
          </p:nvSpPr>
          <p:spPr bwMode="auto">
            <a:xfrm>
              <a:off x="885" y="3178"/>
              <a:ext cx="2" cy="1"/>
            </a:xfrm>
            <a:prstGeom prst="line">
              <a:avLst/>
            </a:prstGeom>
            <a:noFill/>
            <a:ln w="31750">
              <a:solidFill>
                <a:srgbClr val="3333CC"/>
              </a:solidFill>
              <a:round/>
              <a:headEnd/>
              <a:tailEnd type="oval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712" name="Line 134"/>
            <p:cNvSpPr>
              <a:spLocks noChangeShapeType="1"/>
            </p:cNvSpPr>
            <p:nvPr/>
          </p:nvSpPr>
          <p:spPr bwMode="auto">
            <a:xfrm flipH="1" flipV="1">
              <a:off x="556" y="2021"/>
              <a:ext cx="21" cy="5"/>
            </a:xfrm>
            <a:prstGeom prst="line">
              <a:avLst/>
            </a:prstGeom>
            <a:noFill/>
            <a:ln w="31750">
              <a:solidFill>
                <a:srgbClr val="3333CC"/>
              </a:solidFill>
              <a:prstDash val="dash"/>
              <a:round/>
              <a:headEnd/>
              <a:tailEnd type="oval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713" name="Oval 135"/>
            <p:cNvSpPr>
              <a:spLocks noChangeArrowheads="1"/>
            </p:cNvSpPr>
            <p:nvPr/>
          </p:nvSpPr>
          <p:spPr bwMode="auto">
            <a:xfrm>
              <a:off x="193" y="1987"/>
              <a:ext cx="66" cy="66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714" name="Text Box 136"/>
            <p:cNvSpPr txBox="1">
              <a:spLocks noChangeArrowheads="1"/>
            </p:cNvSpPr>
            <p:nvPr/>
          </p:nvSpPr>
          <p:spPr bwMode="auto">
            <a:xfrm>
              <a:off x="239" y="1823"/>
              <a:ext cx="192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i="1">
                  <a:solidFill>
                    <a:srgbClr val="CC0000"/>
                  </a:solidFill>
                </a:rPr>
                <a:t>A</a:t>
              </a:r>
            </a:p>
          </p:txBody>
        </p:sp>
        <p:sp>
          <p:nvSpPr>
            <p:cNvPr id="26715" name="Text Box 137"/>
            <p:cNvSpPr txBox="1">
              <a:spLocks noChangeArrowheads="1"/>
            </p:cNvSpPr>
            <p:nvPr/>
          </p:nvSpPr>
          <p:spPr bwMode="auto">
            <a:xfrm>
              <a:off x="547" y="1823"/>
              <a:ext cx="193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i="1">
                  <a:solidFill>
                    <a:srgbClr val="3333CC"/>
                  </a:solidFill>
                </a:rPr>
                <a:t>B</a:t>
              </a:r>
            </a:p>
          </p:txBody>
        </p:sp>
        <p:sp>
          <p:nvSpPr>
            <p:cNvPr id="26716" name="Text Box 138"/>
            <p:cNvSpPr txBox="1">
              <a:spLocks noChangeArrowheads="1"/>
            </p:cNvSpPr>
            <p:nvPr/>
          </p:nvSpPr>
          <p:spPr bwMode="auto">
            <a:xfrm>
              <a:off x="883" y="1992"/>
              <a:ext cx="191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i="1">
                  <a:solidFill>
                    <a:srgbClr val="660033"/>
                  </a:solidFill>
                </a:rPr>
                <a:t>C</a:t>
              </a:r>
            </a:p>
          </p:txBody>
        </p:sp>
        <p:sp>
          <p:nvSpPr>
            <p:cNvPr id="26717" name="Text Box 139"/>
            <p:cNvSpPr txBox="1">
              <a:spLocks noChangeArrowheads="1"/>
            </p:cNvSpPr>
            <p:nvPr/>
          </p:nvSpPr>
          <p:spPr bwMode="auto">
            <a:xfrm>
              <a:off x="870" y="2500"/>
              <a:ext cx="361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i="1">
                  <a:solidFill>
                    <a:srgbClr val="CC0000"/>
                  </a:solidFill>
                </a:rPr>
                <a:t>A´</a:t>
              </a:r>
            </a:p>
          </p:txBody>
        </p:sp>
        <p:sp>
          <p:nvSpPr>
            <p:cNvPr id="26718" name="Oval 140"/>
            <p:cNvSpPr>
              <a:spLocks noChangeArrowheads="1"/>
            </p:cNvSpPr>
            <p:nvPr/>
          </p:nvSpPr>
          <p:spPr bwMode="auto">
            <a:xfrm>
              <a:off x="855" y="2487"/>
              <a:ext cx="66" cy="65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719" name="Text Box 141"/>
            <p:cNvSpPr txBox="1">
              <a:spLocks noChangeArrowheads="1"/>
            </p:cNvSpPr>
            <p:nvPr/>
          </p:nvSpPr>
          <p:spPr bwMode="auto">
            <a:xfrm>
              <a:off x="1197" y="2513"/>
              <a:ext cx="192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i="1">
                  <a:solidFill>
                    <a:srgbClr val="996600"/>
                  </a:solidFill>
                </a:rPr>
                <a:t>E</a:t>
              </a:r>
            </a:p>
          </p:txBody>
        </p:sp>
        <p:sp>
          <p:nvSpPr>
            <p:cNvPr id="26720" name="Text Box 142"/>
            <p:cNvSpPr txBox="1">
              <a:spLocks noChangeArrowheads="1"/>
            </p:cNvSpPr>
            <p:nvPr/>
          </p:nvSpPr>
          <p:spPr bwMode="auto">
            <a:xfrm>
              <a:off x="1181" y="2837"/>
              <a:ext cx="270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i="1">
                  <a:solidFill>
                    <a:srgbClr val="660033"/>
                  </a:solidFill>
                </a:rPr>
                <a:t>C´</a:t>
              </a:r>
            </a:p>
          </p:txBody>
        </p:sp>
        <p:sp>
          <p:nvSpPr>
            <p:cNvPr id="26721" name="Text Box 143"/>
            <p:cNvSpPr txBox="1">
              <a:spLocks noChangeArrowheads="1"/>
            </p:cNvSpPr>
            <p:nvPr/>
          </p:nvSpPr>
          <p:spPr bwMode="auto">
            <a:xfrm>
              <a:off x="364" y="3005"/>
              <a:ext cx="35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i="1">
                  <a:solidFill>
                    <a:srgbClr val="996600"/>
                  </a:solidFill>
                </a:rPr>
                <a:t>E´</a:t>
              </a:r>
            </a:p>
          </p:txBody>
        </p:sp>
        <p:sp>
          <p:nvSpPr>
            <p:cNvPr id="26722" name="Text Box 144"/>
            <p:cNvSpPr txBox="1">
              <a:spLocks noChangeArrowheads="1"/>
            </p:cNvSpPr>
            <p:nvPr/>
          </p:nvSpPr>
          <p:spPr bwMode="auto">
            <a:xfrm>
              <a:off x="878" y="3168"/>
              <a:ext cx="271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i="1">
                  <a:solidFill>
                    <a:srgbClr val="3333CC"/>
                  </a:solidFill>
                </a:rPr>
                <a:t>B´</a:t>
              </a:r>
            </a:p>
          </p:txBody>
        </p:sp>
        <p:sp>
          <p:nvSpPr>
            <p:cNvPr id="26723" name="Line 145"/>
            <p:cNvSpPr>
              <a:spLocks noChangeShapeType="1"/>
            </p:cNvSpPr>
            <p:nvPr/>
          </p:nvSpPr>
          <p:spPr bwMode="auto">
            <a:xfrm flipH="1" flipV="1">
              <a:off x="543" y="2333"/>
              <a:ext cx="0" cy="19"/>
            </a:xfrm>
            <a:prstGeom prst="line">
              <a:avLst/>
            </a:prstGeom>
            <a:noFill/>
            <a:ln w="31750">
              <a:solidFill>
                <a:srgbClr val="008000"/>
              </a:solidFill>
              <a:round/>
              <a:headEnd type="oval" w="lg" len="lg"/>
              <a:tailEnd type="oval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724" name="Line 146"/>
            <p:cNvSpPr>
              <a:spLocks noChangeShapeType="1"/>
            </p:cNvSpPr>
            <p:nvPr/>
          </p:nvSpPr>
          <p:spPr bwMode="auto">
            <a:xfrm flipH="1" flipV="1">
              <a:off x="1218" y="3014"/>
              <a:ext cx="13" cy="11"/>
            </a:xfrm>
            <a:prstGeom prst="line">
              <a:avLst/>
            </a:prstGeom>
            <a:noFill/>
            <a:ln w="31750">
              <a:solidFill>
                <a:srgbClr val="660033"/>
              </a:solidFill>
              <a:round/>
              <a:headEnd/>
              <a:tailEnd type="oval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725" name="Text Box 147"/>
            <p:cNvSpPr txBox="1">
              <a:spLocks noChangeArrowheads="1"/>
            </p:cNvSpPr>
            <p:nvPr/>
          </p:nvSpPr>
          <p:spPr bwMode="auto">
            <a:xfrm>
              <a:off x="527" y="2160"/>
              <a:ext cx="192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i="1">
                  <a:solidFill>
                    <a:srgbClr val="008000"/>
                  </a:solidFill>
                </a:rPr>
                <a:t>D</a:t>
              </a:r>
            </a:p>
          </p:txBody>
        </p:sp>
        <p:sp>
          <p:nvSpPr>
            <p:cNvPr id="26726" name="Line 148"/>
            <p:cNvSpPr>
              <a:spLocks noChangeShapeType="1"/>
            </p:cNvSpPr>
            <p:nvPr/>
          </p:nvSpPr>
          <p:spPr bwMode="auto">
            <a:xfrm flipV="1">
              <a:off x="391" y="2987"/>
              <a:ext cx="33" cy="27"/>
            </a:xfrm>
            <a:prstGeom prst="line">
              <a:avLst/>
            </a:prstGeom>
            <a:noFill/>
            <a:ln w="31750">
              <a:solidFill>
                <a:srgbClr val="996600"/>
              </a:solidFill>
              <a:round/>
              <a:headEnd type="oval" w="lg" len="lg"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2662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7.3	Festlegung der Netzreihenfolge</a:t>
            </a:r>
          </a:p>
        </p:txBody>
      </p:sp>
      <p:sp>
        <p:nvSpPr>
          <p:cNvPr id="26628" name="Rectangle 3"/>
          <p:cNvSpPr>
            <a:spLocks noChangeArrowheads="1"/>
          </p:cNvSpPr>
          <p:nvPr/>
        </p:nvSpPr>
        <p:spPr bwMode="auto">
          <a:xfrm>
            <a:off x="3490913" y="2946400"/>
            <a:ext cx="100647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762985" name="Group 105"/>
          <p:cNvGraphicFramePr>
            <a:graphicFrameLocks noGrp="1"/>
          </p:cNvGraphicFramePr>
          <p:nvPr/>
        </p:nvGraphicFramePr>
        <p:xfrm>
          <a:off x="3009900" y="3225800"/>
          <a:ext cx="3316288" cy="1714500"/>
        </p:xfrm>
        <a:graphic>
          <a:graphicData uri="http://schemas.openxmlformats.org/drawingml/2006/table">
            <a:tbl>
              <a:tblPr/>
              <a:tblGrid>
                <a:gridCol w="984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716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04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5087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2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endParaRPr kumimoji="0" lang="de-D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sym typeface="Symbol" pitchFamily="18" charset="2"/>
                      </a:endParaRPr>
                    </a:p>
                  </a:txBody>
                  <a:tcPr marL="96808" marR="96808" marT="48405" marB="48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Pins</a:t>
                      </a:r>
                      <a:endParaRPr kumimoji="0" lang="de-D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  <a:sym typeface="Symbol" pitchFamily="18" charset="2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Innen </a:t>
                      </a: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(Rand)</a:t>
                      </a:r>
                    </a:p>
                  </a:txBody>
                  <a:tcPr marL="96808" marR="96808" marT="48405" marB="48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endParaRPr kumimoji="0" lang="de-D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Times New Roman" pitchFamily="18" charset="0"/>
                        <a:cs typeface="Arial" charset="0"/>
                        <a:sym typeface="Symbol" pitchFamily="18" charset="2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  (</a:t>
                      </a:r>
                      <a:r>
                        <a:rPr kumimoji="0" lang="de-DE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N</a:t>
                      </a: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)</a:t>
                      </a:r>
                    </a:p>
                  </a:txBody>
                  <a:tcPr marL="96808" marR="96808" marT="48405" marB="48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63628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MR (</a:t>
                      </a:r>
                      <a:r>
                        <a:rPr kumimoji="0" lang="de-DE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CC0000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A</a:t>
                      </a: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)</a:t>
                      </a:r>
                      <a:endParaRPr kumimoji="0" lang="de-D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  <a:sym typeface="Symbol" pitchFamily="18" charset="2"/>
                      </a:endParaRP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333CC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        </a:t>
                      </a:r>
                      <a:r>
                        <a:rPr kumimoji="0" lang="de-DE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3333CC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B</a:t>
                      </a: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  </a:t>
                      </a:r>
                      <a:endParaRPr kumimoji="0" lang="de-D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  <a:sym typeface="Symbol" pitchFamily="18" charset="2"/>
                      </a:endParaRP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        </a:t>
                      </a:r>
                      <a:r>
                        <a:rPr kumimoji="0" lang="de-DE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660033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C</a:t>
                      </a:r>
                      <a:endParaRPr kumimoji="0" lang="de-DE" sz="1400" b="0" i="1" u="none" strike="noStrike" cap="none" normalizeH="0" baseline="0">
                        <a:ln>
                          <a:noFill/>
                        </a:ln>
                        <a:solidFill>
                          <a:srgbClr val="660033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  <a:sym typeface="Symbol" pitchFamily="18" charset="2"/>
                      </a:endParaRP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        </a:t>
                      </a:r>
                      <a:r>
                        <a:rPr kumimoji="0" lang="de-DE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D</a:t>
                      </a:r>
                      <a:endParaRPr kumimoji="0" lang="de-DE" sz="1400" b="0" i="1" u="none" strike="noStrike" cap="none" normalizeH="0" baseline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  <a:sym typeface="Symbol" pitchFamily="18" charset="2"/>
                      </a:endParaRP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        </a:t>
                      </a:r>
                      <a:r>
                        <a:rPr kumimoji="0" lang="de-DE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CC6600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E</a:t>
                      </a:r>
                    </a:p>
                  </a:txBody>
                  <a:tcPr marL="96808" marR="96808" marT="48405" marB="48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         D</a:t>
                      </a: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 </a:t>
                      </a: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(</a:t>
                      </a:r>
                      <a:r>
                        <a:rPr kumimoji="0" lang="de-DE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B</a:t>
                      </a: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,</a:t>
                      </a:r>
                      <a:r>
                        <a:rPr kumimoji="0" lang="de-DE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C</a:t>
                      </a: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)</a:t>
                      </a:r>
                      <a:endParaRPr kumimoji="0" lang="de-DE" sz="1400" b="0" i="0" u="none" strike="noStrike" cap="none" normalizeH="0" baseline="0">
                        <a:ln>
                          <a:noFill/>
                        </a:ln>
                        <a:solidFill>
                          <a:srgbClr val="777777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  <a:sym typeface="Symbol" pitchFamily="18" charset="2"/>
                      </a:endParaRP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         -  </a:t>
                      </a: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(</a:t>
                      </a:r>
                      <a:r>
                        <a:rPr kumimoji="0" lang="de-DE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A</a:t>
                      </a: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,</a:t>
                      </a:r>
                      <a:r>
                        <a:rPr kumimoji="0" lang="de-DE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C</a:t>
                      </a: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,</a:t>
                      </a:r>
                      <a:r>
                        <a:rPr kumimoji="0" lang="de-DE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D</a:t>
                      </a: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)</a:t>
                      </a:r>
                      <a:endParaRPr kumimoji="0" lang="de-DE" sz="1400" b="0" i="0" u="none" strike="noStrike" cap="none" normalizeH="0" baseline="0">
                        <a:ln>
                          <a:noFill/>
                        </a:ln>
                        <a:solidFill>
                          <a:srgbClr val="777777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  <a:sym typeface="Symbol" pitchFamily="18" charset="2"/>
                      </a:endParaRP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         -  </a:t>
                      </a: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(</a:t>
                      </a:r>
                      <a:r>
                        <a:rPr kumimoji="0" lang="de-DE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A</a:t>
                      </a: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)</a:t>
                      </a:r>
                      <a:endParaRPr kumimoji="0" lang="de-DE" sz="1400" b="0" i="0" u="none" strike="noStrike" cap="none" normalizeH="0" baseline="0">
                        <a:ln>
                          <a:noFill/>
                        </a:ln>
                        <a:solidFill>
                          <a:srgbClr val="777777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  <a:sym typeface="Symbol" pitchFamily="18" charset="2"/>
                      </a:endParaRP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          </a:t>
                      </a:r>
                      <a:r>
                        <a:rPr kumimoji="0" lang="de-DE" sz="1400" b="0" i="0" u="none" strike="noStrike" cap="none" normalizeH="0" baseline="-2500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 </a:t>
                      </a: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-  </a:t>
                      </a: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(-)</a:t>
                      </a:r>
                      <a:endParaRPr kumimoji="0" lang="de-DE" sz="1400" b="0" i="0" u="none" strike="noStrike" cap="none" normalizeH="0" baseline="0">
                        <a:ln>
                          <a:noFill/>
                        </a:ln>
                        <a:solidFill>
                          <a:srgbClr val="777777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  <a:sym typeface="Symbol" pitchFamily="18" charset="2"/>
                      </a:endParaRP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         -  </a:t>
                      </a: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(</a:t>
                      </a:r>
                      <a:r>
                        <a:rPr kumimoji="0" lang="de-DE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A</a:t>
                      </a: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,</a:t>
                      </a:r>
                      <a:r>
                        <a:rPr kumimoji="0" lang="de-DE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C</a:t>
                      </a: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777777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)</a:t>
                      </a:r>
                    </a:p>
                  </a:txBody>
                  <a:tcPr marL="96808" marR="96808" marT="48405" marB="48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3</a:t>
                      </a:r>
                      <a:endParaRPr kumimoji="0" lang="de-D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  <a:sym typeface="Symbol" pitchFamily="18" charset="2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3</a:t>
                      </a:r>
                      <a:endParaRPr kumimoji="0" lang="de-D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  <a:sym typeface="Symbol" pitchFamily="18" charset="2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1</a:t>
                      </a:r>
                      <a:endParaRPr kumimoji="0" lang="de-D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  <a:sym typeface="Symbol" pitchFamily="18" charset="2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0</a:t>
                      </a:r>
                      <a:endParaRPr kumimoji="0" lang="de-D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  <a:sym typeface="Symbol" pitchFamily="18" charset="2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  <a:sym typeface="Symbol" pitchFamily="18" charset="2"/>
                        </a:rPr>
                        <a:t>2</a:t>
                      </a:r>
                    </a:p>
                  </a:txBody>
                  <a:tcPr marL="96808" marR="96808" marT="48405" marB="48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62898" name="AutoShape 18"/>
          <p:cNvSpPr>
            <a:spLocks noChangeArrowheads="1"/>
          </p:cNvSpPr>
          <p:nvPr/>
        </p:nvSpPr>
        <p:spPr bwMode="auto">
          <a:xfrm>
            <a:off x="2501900" y="3825875"/>
            <a:ext cx="246063" cy="6096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26644" name="Rectangle 60"/>
          <p:cNvSpPr>
            <a:spLocks noChangeArrowheads="1"/>
          </p:cNvSpPr>
          <p:nvPr/>
        </p:nvSpPr>
        <p:spPr bwMode="auto">
          <a:xfrm>
            <a:off x="3490913" y="2946400"/>
            <a:ext cx="100647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762941" name="Object 61"/>
          <p:cNvGraphicFramePr>
            <a:graphicFrameLocks noChangeAspect="1"/>
          </p:cNvGraphicFramePr>
          <p:nvPr/>
        </p:nvGraphicFramePr>
        <p:xfrm>
          <a:off x="5649913" y="3473450"/>
          <a:ext cx="219075" cy="2428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Formel" r:id="rId2" imgW="139700" imgH="139700" progId="Equation.3">
                  <p:embed/>
                </p:oleObj>
              </mc:Choice>
              <mc:Fallback>
                <p:oleObj name="Formel" r:id="rId2" imgW="139700" imgH="139700" progId="Equation.3">
                  <p:embed/>
                  <p:pic>
                    <p:nvPicPr>
                      <p:cNvPr id="0" name="Object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49913" y="3473450"/>
                        <a:ext cx="219075" cy="2428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63029" name="Group 149"/>
          <p:cNvGrpSpPr>
            <a:grpSpLocks/>
          </p:cNvGrpSpPr>
          <p:nvPr/>
        </p:nvGrpSpPr>
        <p:grpSpPr bwMode="auto">
          <a:xfrm>
            <a:off x="7246938" y="3495675"/>
            <a:ext cx="1314450" cy="1312863"/>
            <a:chOff x="4565" y="2202"/>
            <a:chExt cx="828" cy="827"/>
          </a:xfrm>
        </p:grpSpPr>
        <p:sp>
          <p:nvSpPr>
            <p:cNvPr id="26701" name="Line 77"/>
            <p:cNvSpPr>
              <a:spLocks noChangeShapeType="1"/>
            </p:cNvSpPr>
            <p:nvPr/>
          </p:nvSpPr>
          <p:spPr bwMode="auto">
            <a:xfrm>
              <a:off x="4565" y="2202"/>
              <a:ext cx="497" cy="1"/>
            </a:xfrm>
            <a:prstGeom prst="line">
              <a:avLst/>
            </a:prstGeom>
            <a:noFill/>
            <a:ln w="31750">
              <a:solidFill>
                <a:srgbClr val="660033"/>
              </a:solidFill>
              <a:round/>
              <a:headEnd/>
              <a:tailEnd type="oval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702" name="Line 78"/>
            <p:cNvSpPr>
              <a:spLocks noChangeShapeType="1"/>
            </p:cNvSpPr>
            <p:nvPr/>
          </p:nvSpPr>
          <p:spPr bwMode="auto">
            <a:xfrm>
              <a:off x="4565" y="2202"/>
              <a:ext cx="0" cy="496"/>
            </a:xfrm>
            <a:prstGeom prst="line">
              <a:avLst/>
            </a:prstGeom>
            <a:noFill/>
            <a:ln w="31750">
              <a:solidFill>
                <a:srgbClr val="6600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703" name="Line 79"/>
            <p:cNvSpPr>
              <a:spLocks noChangeShapeType="1"/>
            </p:cNvSpPr>
            <p:nvPr/>
          </p:nvSpPr>
          <p:spPr bwMode="auto">
            <a:xfrm>
              <a:off x="4565" y="2698"/>
              <a:ext cx="828" cy="1"/>
            </a:xfrm>
            <a:prstGeom prst="line">
              <a:avLst/>
            </a:prstGeom>
            <a:noFill/>
            <a:ln w="31750">
              <a:solidFill>
                <a:srgbClr val="6600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704" name="Line 80"/>
            <p:cNvSpPr>
              <a:spLocks noChangeShapeType="1"/>
            </p:cNvSpPr>
            <p:nvPr/>
          </p:nvSpPr>
          <p:spPr bwMode="auto">
            <a:xfrm>
              <a:off x="5393" y="2698"/>
              <a:ext cx="0" cy="331"/>
            </a:xfrm>
            <a:prstGeom prst="line">
              <a:avLst/>
            </a:prstGeom>
            <a:noFill/>
            <a:ln w="31750">
              <a:solidFill>
                <a:srgbClr val="660033"/>
              </a:solidFill>
              <a:round/>
              <a:headEnd/>
              <a:tailEnd type="oval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762961" name="Line 81"/>
          <p:cNvSpPr>
            <a:spLocks noChangeShapeType="1"/>
          </p:cNvSpPr>
          <p:nvPr/>
        </p:nvSpPr>
        <p:spPr bwMode="auto">
          <a:xfrm>
            <a:off x="7510463" y="3759200"/>
            <a:ext cx="1314450" cy="0"/>
          </a:xfrm>
          <a:prstGeom prst="line">
            <a:avLst/>
          </a:prstGeom>
          <a:noFill/>
          <a:ln w="31750">
            <a:solidFill>
              <a:srgbClr val="008000"/>
            </a:solidFill>
            <a:round/>
            <a:headEnd type="oval" w="lg" len="lg"/>
            <a:tailEnd type="oval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763030" name="Group 150"/>
          <p:cNvGrpSpPr>
            <a:grpSpLocks/>
          </p:cNvGrpSpPr>
          <p:nvPr/>
        </p:nvGrpSpPr>
        <p:grpSpPr bwMode="auto">
          <a:xfrm>
            <a:off x="7246938" y="4021138"/>
            <a:ext cx="1577975" cy="1052512"/>
            <a:chOff x="4565" y="2533"/>
            <a:chExt cx="994" cy="663"/>
          </a:xfrm>
        </p:grpSpPr>
        <p:sp>
          <p:nvSpPr>
            <p:cNvPr id="26697" name="Line 82"/>
            <p:cNvSpPr>
              <a:spLocks noChangeShapeType="1"/>
            </p:cNvSpPr>
            <p:nvPr/>
          </p:nvSpPr>
          <p:spPr bwMode="auto">
            <a:xfrm>
              <a:off x="5559" y="2533"/>
              <a:ext cx="0" cy="661"/>
            </a:xfrm>
            <a:prstGeom prst="line">
              <a:avLst/>
            </a:prstGeom>
            <a:noFill/>
            <a:ln w="31750">
              <a:solidFill>
                <a:srgbClr val="996600"/>
              </a:solidFill>
              <a:round/>
              <a:headEnd type="oval" w="lg" len="lg"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98" name="Line 83"/>
            <p:cNvSpPr>
              <a:spLocks noChangeShapeType="1"/>
            </p:cNvSpPr>
            <p:nvPr/>
          </p:nvSpPr>
          <p:spPr bwMode="auto">
            <a:xfrm>
              <a:off x="5229" y="3194"/>
              <a:ext cx="330" cy="2"/>
            </a:xfrm>
            <a:prstGeom prst="line">
              <a:avLst/>
            </a:prstGeom>
            <a:noFill/>
            <a:ln w="31750">
              <a:solidFill>
                <a:srgbClr val="99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99" name="Line 84"/>
            <p:cNvSpPr>
              <a:spLocks noChangeShapeType="1"/>
            </p:cNvSpPr>
            <p:nvPr/>
          </p:nvSpPr>
          <p:spPr bwMode="auto">
            <a:xfrm>
              <a:off x="5229" y="3029"/>
              <a:ext cx="0" cy="165"/>
            </a:xfrm>
            <a:prstGeom prst="line">
              <a:avLst/>
            </a:prstGeom>
            <a:noFill/>
            <a:ln w="31750">
              <a:solidFill>
                <a:srgbClr val="99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700" name="Line 85"/>
            <p:cNvSpPr>
              <a:spLocks noChangeShapeType="1"/>
            </p:cNvSpPr>
            <p:nvPr/>
          </p:nvSpPr>
          <p:spPr bwMode="auto">
            <a:xfrm>
              <a:off x="4565" y="3029"/>
              <a:ext cx="663" cy="1"/>
            </a:xfrm>
            <a:prstGeom prst="line">
              <a:avLst/>
            </a:prstGeom>
            <a:noFill/>
            <a:ln w="31750">
              <a:solidFill>
                <a:srgbClr val="996600"/>
              </a:solidFill>
              <a:round/>
              <a:headEnd type="oval" w="lg" len="lg"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63031" name="Group 151"/>
          <p:cNvGrpSpPr>
            <a:grpSpLocks/>
          </p:cNvGrpSpPr>
          <p:nvPr/>
        </p:nvGrpSpPr>
        <p:grpSpPr bwMode="auto">
          <a:xfrm>
            <a:off x="6981825" y="3232150"/>
            <a:ext cx="1052513" cy="1841500"/>
            <a:chOff x="4398" y="2036"/>
            <a:chExt cx="663" cy="1160"/>
          </a:xfrm>
        </p:grpSpPr>
        <p:sp>
          <p:nvSpPr>
            <p:cNvPr id="26694" name="Line 86"/>
            <p:cNvSpPr>
              <a:spLocks noChangeShapeType="1"/>
            </p:cNvSpPr>
            <p:nvPr/>
          </p:nvSpPr>
          <p:spPr bwMode="auto">
            <a:xfrm>
              <a:off x="4400" y="3194"/>
              <a:ext cx="661" cy="2"/>
            </a:xfrm>
            <a:prstGeom prst="line">
              <a:avLst/>
            </a:prstGeom>
            <a:noFill/>
            <a:ln w="31750">
              <a:solidFill>
                <a:srgbClr val="3333CC"/>
              </a:solidFill>
              <a:round/>
              <a:headEnd/>
              <a:tailEnd type="oval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95" name="Line 87"/>
            <p:cNvSpPr>
              <a:spLocks noChangeShapeType="1"/>
            </p:cNvSpPr>
            <p:nvPr/>
          </p:nvSpPr>
          <p:spPr bwMode="auto">
            <a:xfrm>
              <a:off x="4398" y="2195"/>
              <a:ext cx="0" cy="991"/>
            </a:xfrm>
            <a:prstGeom prst="line">
              <a:avLst/>
            </a:prstGeom>
            <a:noFill/>
            <a:ln w="31750">
              <a:solidFill>
                <a:srgbClr val="3333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96" name="Line 88"/>
            <p:cNvSpPr>
              <a:spLocks noChangeShapeType="1"/>
            </p:cNvSpPr>
            <p:nvPr/>
          </p:nvSpPr>
          <p:spPr bwMode="auto">
            <a:xfrm flipV="1">
              <a:off x="4400" y="2036"/>
              <a:ext cx="331" cy="166"/>
            </a:xfrm>
            <a:prstGeom prst="line">
              <a:avLst/>
            </a:prstGeom>
            <a:noFill/>
            <a:ln w="31750">
              <a:solidFill>
                <a:srgbClr val="3333CC"/>
              </a:solidFill>
              <a:prstDash val="dash"/>
              <a:round/>
              <a:headEnd/>
              <a:tailEnd type="oval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762981" name="AutoShape 101"/>
          <p:cNvSpPr>
            <a:spLocks noChangeArrowheads="1"/>
          </p:cNvSpPr>
          <p:nvPr/>
        </p:nvSpPr>
        <p:spPr bwMode="auto">
          <a:xfrm>
            <a:off x="6488113" y="3849688"/>
            <a:ext cx="246062" cy="6096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26651" name="Rectangle 102"/>
          <p:cNvSpPr>
            <a:spLocks noGrp="1" noChangeArrowheads="1"/>
          </p:cNvSpPr>
          <p:nvPr>
            <p:ph type="body" idx="1"/>
          </p:nvPr>
        </p:nvSpPr>
        <p:spPr>
          <a:xfrm>
            <a:off x="598488" y="1409700"/>
            <a:ext cx="8080375" cy="1447800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de-DE" altLang="de-DE" b="1" dirty="0">
                <a:solidFill>
                  <a:srgbClr val="CC0000"/>
                </a:solidFill>
              </a:rPr>
              <a:t>Variante 4:</a:t>
            </a:r>
            <a:r>
              <a:rPr lang="de-DE" altLang="de-DE" b="1" dirty="0"/>
              <a:t> </a:t>
            </a:r>
            <a:r>
              <a:rPr lang="de-DE" altLang="de-DE" dirty="0"/>
              <a:t> </a:t>
            </a:r>
            <a:r>
              <a:rPr lang="de-DE" altLang="de-DE" dirty="0">
                <a:solidFill>
                  <a:srgbClr val="000000"/>
                </a:solidFill>
                <a:cs typeface="Times New Roman" pitchFamily="18" charset="0"/>
              </a:rPr>
              <a:t>Verdrahtung von Netz </a:t>
            </a:r>
            <a:r>
              <a:rPr lang="de-DE" altLang="de-DE" i="1" dirty="0" err="1">
                <a:solidFill>
                  <a:srgbClr val="000000"/>
                </a:solidFill>
                <a:cs typeface="Times New Roman" pitchFamily="18" charset="0"/>
              </a:rPr>
              <a:t>N</a:t>
            </a:r>
            <a:r>
              <a:rPr lang="de-DE" altLang="de-DE" baseline="-30000" dirty="0" err="1">
                <a:solidFill>
                  <a:srgbClr val="000000"/>
                </a:solidFill>
                <a:cs typeface="Times New Roman" pitchFamily="18" charset="0"/>
              </a:rPr>
              <a:t>j</a:t>
            </a:r>
            <a:r>
              <a:rPr lang="de-DE" altLang="de-DE" dirty="0">
                <a:solidFill>
                  <a:srgbClr val="000000"/>
                </a:solidFill>
                <a:cs typeface="Times New Roman" pitchFamily="18" charset="0"/>
              </a:rPr>
              <a:t> vor </a:t>
            </a:r>
            <a:r>
              <a:rPr lang="de-DE" altLang="de-DE" i="1" dirty="0" err="1">
                <a:solidFill>
                  <a:srgbClr val="000000"/>
                </a:solidFill>
                <a:cs typeface="Times New Roman" pitchFamily="18" charset="0"/>
              </a:rPr>
              <a:t>N</a:t>
            </a:r>
            <a:r>
              <a:rPr lang="de-DE" altLang="de-DE" baseline="-30000" dirty="0" err="1">
                <a:solidFill>
                  <a:srgbClr val="000000"/>
                </a:solidFill>
                <a:cs typeface="Times New Roman" pitchFamily="18" charset="0"/>
              </a:rPr>
              <a:t>k</a:t>
            </a:r>
            <a:r>
              <a:rPr lang="de-DE" altLang="de-DE" dirty="0">
                <a:solidFill>
                  <a:srgbClr val="000000"/>
                </a:solidFill>
                <a:cs typeface="Times New Roman" pitchFamily="18" charset="0"/>
              </a:rPr>
              <a:t>, falls </a:t>
            </a:r>
            <a:r>
              <a:rPr lang="de-DE" altLang="de-DE" sz="19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</a:t>
            </a:r>
            <a:r>
              <a:rPr lang="de-DE" altLang="de-DE" dirty="0">
                <a:solidFill>
                  <a:srgbClr val="000000"/>
                </a:solidFill>
                <a:cs typeface="Times New Roman" pitchFamily="18" charset="0"/>
              </a:rPr>
              <a:t>(</a:t>
            </a:r>
            <a:r>
              <a:rPr lang="de-DE" altLang="de-DE" i="1" dirty="0" err="1">
                <a:solidFill>
                  <a:srgbClr val="000000"/>
                </a:solidFill>
                <a:cs typeface="Times New Roman" pitchFamily="18" charset="0"/>
              </a:rPr>
              <a:t>N</a:t>
            </a:r>
            <a:r>
              <a:rPr lang="de-DE" altLang="de-DE" baseline="-30000" dirty="0" err="1">
                <a:solidFill>
                  <a:srgbClr val="000000"/>
                </a:solidFill>
                <a:cs typeface="Times New Roman" pitchFamily="18" charset="0"/>
              </a:rPr>
              <a:t>j</a:t>
            </a:r>
            <a:r>
              <a:rPr lang="de-DE" altLang="de-DE" dirty="0">
                <a:solidFill>
                  <a:srgbClr val="000000"/>
                </a:solidFill>
                <a:cs typeface="Times New Roman" pitchFamily="18" charset="0"/>
              </a:rPr>
              <a:t>) &lt; </a:t>
            </a:r>
            <a:r>
              <a:rPr lang="de-DE" altLang="de-DE" sz="19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</a:t>
            </a:r>
            <a:r>
              <a:rPr lang="de-DE" altLang="de-DE" dirty="0">
                <a:solidFill>
                  <a:srgbClr val="000000"/>
                </a:solidFill>
                <a:cs typeface="Times New Roman" pitchFamily="18" charset="0"/>
              </a:rPr>
              <a:t>(</a:t>
            </a:r>
            <a:r>
              <a:rPr lang="de-DE" altLang="de-DE" i="1" dirty="0" err="1">
                <a:solidFill>
                  <a:srgbClr val="000000"/>
                </a:solidFill>
                <a:cs typeface="Times New Roman" pitchFamily="18" charset="0"/>
              </a:rPr>
              <a:t>N</a:t>
            </a:r>
            <a:r>
              <a:rPr lang="de-DE" altLang="de-DE" baseline="-30000" dirty="0" err="1">
                <a:solidFill>
                  <a:srgbClr val="000000"/>
                </a:solidFill>
                <a:cs typeface="Times New Roman" pitchFamily="18" charset="0"/>
              </a:rPr>
              <a:t>k</a:t>
            </a:r>
            <a:r>
              <a:rPr lang="de-DE" altLang="de-DE" dirty="0">
                <a:solidFill>
                  <a:srgbClr val="000000"/>
                </a:solidFill>
                <a:cs typeface="Times New Roman" pitchFamily="18" charset="0"/>
              </a:rPr>
              <a:t>),  mit </a:t>
            </a:r>
            <a:r>
              <a:rPr lang="de-DE" altLang="de-DE" sz="19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</a:t>
            </a:r>
            <a:r>
              <a:rPr lang="de-DE" altLang="de-DE" dirty="0">
                <a:solidFill>
                  <a:srgbClr val="000000"/>
                </a:solidFill>
                <a:cs typeface="Times New Roman" pitchFamily="18" charset="0"/>
              </a:rPr>
              <a:t>(</a:t>
            </a:r>
            <a:r>
              <a:rPr lang="de-DE" altLang="de-DE" i="1" dirty="0" err="1">
                <a:solidFill>
                  <a:srgbClr val="000000"/>
                </a:solidFill>
                <a:cs typeface="Times New Roman" pitchFamily="18" charset="0"/>
              </a:rPr>
              <a:t>N</a:t>
            </a:r>
            <a:r>
              <a:rPr lang="de-DE" altLang="de-DE" baseline="-30000" dirty="0" err="1">
                <a:solidFill>
                  <a:srgbClr val="000000"/>
                </a:solidFill>
                <a:cs typeface="Times New Roman" pitchFamily="18" charset="0"/>
              </a:rPr>
              <a:t>k</a:t>
            </a:r>
            <a:r>
              <a:rPr lang="de-DE" altLang="de-DE" dirty="0">
                <a:solidFill>
                  <a:srgbClr val="000000"/>
                </a:solidFill>
                <a:cs typeface="Times New Roman" pitchFamily="18" charset="0"/>
              </a:rPr>
              <a:t>) Anzahl der Pins in MR (</a:t>
            </a:r>
            <a:r>
              <a:rPr lang="de-DE" altLang="de-DE" i="1" dirty="0" err="1">
                <a:solidFill>
                  <a:srgbClr val="000000"/>
                </a:solidFill>
                <a:cs typeface="Times New Roman" pitchFamily="18" charset="0"/>
              </a:rPr>
              <a:t>N</a:t>
            </a:r>
            <a:r>
              <a:rPr lang="de-DE" altLang="de-DE" baseline="-30000" dirty="0" err="1">
                <a:solidFill>
                  <a:srgbClr val="000000"/>
                </a:solidFill>
                <a:cs typeface="Times New Roman" pitchFamily="18" charset="0"/>
              </a:rPr>
              <a:t>k</a:t>
            </a:r>
            <a:r>
              <a:rPr lang="de-DE" altLang="de-DE" dirty="0">
                <a:solidFill>
                  <a:srgbClr val="000000"/>
                </a:solidFill>
                <a:cs typeface="Times New Roman" pitchFamily="18" charset="0"/>
              </a:rPr>
              <a:t>), d.h. es ist das Netz vorrangig zu verdrahten, welches die wenigsten Pins anderer Netze innerhalb seines minimal umschließenden Rechtecks MR hat.</a:t>
            </a:r>
            <a:r>
              <a:rPr lang="en-US" altLang="de-DE" dirty="0"/>
              <a:t> 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endParaRPr lang="en-US" altLang="de-DE" dirty="0"/>
          </a:p>
        </p:txBody>
      </p:sp>
      <p:grpSp>
        <p:nvGrpSpPr>
          <p:cNvPr id="762992" name="Group 112"/>
          <p:cNvGrpSpPr>
            <a:grpSpLocks/>
          </p:cNvGrpSpPr>
          <p:nvPr/>
        </p:nvGrpSpPr>
        <p:grpSpPr bwMode="auto">
          <a:xfrm>
            <a:off x="306388" y="2894013"/>
            <a:ext cx="2195512" cy="2490787"/>
            <a:chOff x="193" y="1823"/>
            <a:chExt cx="1383" cy="1569"/>
          </a:xfrm>
        </p:grpSpPr>
        <p:sp>
          <p:nvSpPr>
            <p:cNvPr id="26659" name="Rectangle 20"/>
            <p:cNvSpPr>
              <a:spLocks noChangeArrowheads="1"/>
            </p:cNvSpPr>
            <p:nvPr/>
          </p:nvSpPr>
          <p:spPr bwMode="auto">
            <a:xfrm>
              <a:off x="226" y="2025"/>
              <a:ext cx="1158" cy="1152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26660" name="Group 21"/>
            <p:cNvGrpSpPr>
              <a:grpSpLocks/>
            </p:cNvGrpSpPr>
            <p:nvPr/>
          </p:nvGrpSpPr>
          <p:grpSpPr bwMode="auto">
            <a:xfrm>
              <a:off x="226" y="2021"/>
              <a:ext cx="1158" cy="1158"/>
              <a:chOff x="346" y="3787"/>
              <a:chExt cx="1587" cy="1588"/>
            </a:xfrm>
          </p:grpSpPr>
          <p:sp>
            <p:nvSpPr>
              <p:cNvPr id="26681" name="Rectangle 22"/>
              <p:cNvSpPr>
                <a:spLocks noChangeArrowheads="1"/>
              </p:cNvSpPr>
              <p:nvPr/>
            </p:nvSpPr>
            <p:spPr bwMode="auto">
              <a:xfrm>
                <a:off x="346" y="3787"/>
                <a:ext cx="1587" cy="158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6682" name="Line 23"/>
              <p:cNvSpPr>
                <a:spLocks noChangeShapeType="1"/>
              </p:cNvSpPr>
              <p:nvPr/>
            </p:nvSpPr>
            <p:spPr bwMode="auto">
              <a:xfrm>
                <a:off x="346" y="4014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83" name="Line 24"/>
              <p:cNvSpPr>
                <a:spLocks noChangeShapeType="1"/>
              </p:cNvSpPr>
              <p:nvPr/>
            </p:nvSpPr>
            <p:spPr bwMode="auto">
              <a:xfrm>
                <a:off x="346" y="4240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84" name="Line 25"/>
              <p:cNvSpPr>
                <a:spLocks noChangeShapeType="1"/>
              </p:cNvSpPr>
              <p:nvPr/>
            </p:nvSpPr>
            <p:spPr bwMode="auto">
              <a:xfrm>
                <a:off x="346" y="4467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85" name="Line 26"/>
              <p:cNvSpPr>
                <a:spLocks noChangeShapeType="1"/>
              </p:cNvSpPr>
              <p:nvPr/>
            </p:nvSpPr>
            <p:spPr bwMode="auto">
              <a:xfrm>
                <a:off x="346" y="4694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86" name="Line 27"/>
              <p:cNvSpPr>
                <a:spLocks noChangeShapeType="1"/>
              </p:cNvSpPr>
              <p:nvPr/>
            </p:nvSpPr>
            <p:spPr bwMode="auto">
              <a:xfrm>
                <a:off x="346" y="4921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87" name="Line 28"/>
              <p:cNvSpPr>
                <a:spLocks noChangeShapeType="1"/>
              </p:cNvSpPr>
              <p:nvPr/>
            </p:nvSpPr>
            <p:spPr bwMode="auto">
              <a:xfrm>
                <a:off x="572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88" name="Line 29"/>
              <p:cNvSpPr>
                <a:spLocks noChangeShapeType="1"/>
              </p:cNvSpPr>
              <p:nvPr/>
            </p:nvSpPr>
            <p:spPr bwMode="auto">
              <a:xfrm>
                <a:off x="799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89" name="Line 30"/>
              <p:cNvSpPr>
                <a:spLocks noChangeShapeType="1"/>
              </p:cNvSpPr>
              <p:nvPr/>
            </p:nvSpPr>
            <p:spPr bwMode="auto">
              <a:xfrm>
                <a:off x="1026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90" name="Line 31"/>
              <p:cNvSpPr>
                <a:spLocks noChangeShapeType="1"/>
              </p:cNvSpPr>
              <p:nvPr/>
            </p:nvSpPr>
            <p:spPr bwMode="auto">
              <a:xfrm>
                <a:off x="1253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91" name="Line 32"/>
              <p:cNvSpPr>
                <a:spLocks noChangeShapeType="1"/>
              </p:cNvSpPr>
              <p:nvPr/>
            </p:nvSpPr>
            <p:spPr bwMode="auto">
              <a:xfrm>
                <a:off x="1480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92" name="Line 33"/>
              <p:cNvSpPr>
                <a:spLocks noChangeShapeType="1"/>
              </p:cNvSpPr>
              <p:nvPr/>
            </p:nvSpPr>
            <p:spPr bwMode="auto">
              <a:xfrm>
                <a:off x="1706" y="3787"/>
                <a:ext cx="0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93" name="Line 34"/>
              <p:cNvSpPr>
                <a:spLocks noChangeShapeType="1"/>
              </p:cNvSpPr>
              <p:nvPr/>
            </p:nvSpPr>
            <p:spPr bwMode="auto">
              <a:xfrm>
                <a:off x="346" y="5148"/>
                <a:ext cx="158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6661" name="Text Box 46"/>
            <p:cNvSpPr txBox="1">
              <a:spLocks noChangeArrowheads="1"/>
            </p:cNvSpPr>
            <p:nvPr/>
          </p:nvSpPr>
          <p:spPr bwMode="auto">
            <a:xfrm>
              <a:off x="1197" y="2160"/>
              <a:ext cx="379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i="1">
                  <a:solidFill>
                    <a:srgbClr val="008000"/>
                  </a:solidFill>
                </a:rPr>
                <a:t>D´</a:t>
              </a:r>
            </a:p>
          </p:txBody>
        </p:sp>
        <p:sp>
          <p:nvSpPr>
            <p:cNvPr id="26662" name="Line 35"/>
            <p:cNvSpPr>
              <a:spLocks noChangeShapeType="1"/>
            </p:cNvSpPr>
            <p:nvPr/>
          </p:nvSpPr>
          <p:spPr bwMode="auto">
            <a:xfrm flipV="1">
              <a:off x="885" y="2187"/>
              <a:ext cx="2" cy="31"/>
            </a:xfrm>
            <a:prstGeom prst="line">
              <a:avLst/>
            </a:prstGeom>
            <a:noFill/>
            <a:ln w="31750">
              <a:solidFill>
                <a:srgbClr val="660033"/>
              </a:solidFill>
              <a:round/>
              <a:headEnd/>
              <a:tailEnd type="oval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63" name="Line 36"/>
            <p:cNvSpPr>
              <a:spLocks noChangeShapeType="1"/>
            </p:cNvSpPr>
            <p:nvPr/>
          </p:nvSpPr>
          <p:spPr bwMode="auto">
            <a:xfrm flipH="1" flipV="1">
              <a:off x="1384" y="2333"/>
              <a:ext cx="0" cy="19"/>
            </a:xfrm>
            <a:prstGeom prst="line">
              <a:avLst/>
            </a:prstGeom>
            <a:noFill/>
            <a:ln w="31750">
              <a:solidFill>
                <a:srgbClr val="008000"/>
              </a:solidFill>
              <a:round/>
              <a:headEnd type="oval" w="lg" len="lg"/>
              <a:tailEnd type="oval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64" name="Line 37"/>
            <p:cNvSpPr>
              <a:spLocks noChangeShapeType="1"/>
            </p:cNvSpPr>
            <p:nvPr/>
          </p:nvSpPr>
          <p:spPr bwMode="auto">
            <a:xfrm>
              <a:off x="1384" y="2518"/>
              <a:ext cx="0" cy="7"/>
            </a:xfrm>
            <a:prstGeom prst="line">
              <a:avLst/>
            </a:prstGeom>
            <a:noFill/>
            <a:ln w="31750">
              <a:solidFill>
                <a:srgbClr val="996600"/>
              </a:solidFill>
              <a:round/>
              <a:headEnd type="oval" w="lg" len="lg"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65" name="Line 39"/>
            <p:cNvSpPr>
              <a:spLocks noChangeShapeType="1"/>
            </p:cNvSpPr>
            <p:nvPr/>
          </p:nvSpPr>
          <p:spPr bwMode="auto">
            <a:xfrm>
              <a:off x="885" y="3178"/>
              <a:ext cx="2" cy="1"/>
            </a:xfrm>
            <a:prstGeom prst="line">
              <a:avLst/>
            </a:prstGeom>
            <a:noFill/>
            <a:ln w="31750">
              <a:solidFill>
                <a:srgbClr val="3333CC"/>
              </a:solidFill>
              <a:round/>
              <a:headEnd/>
              <a:tailEnd type="oval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66" name="Line 40"/>
            <p:cNvSpPr>
              <a:spLocks noChangeShapeType="1"/>
            </p:cNvSpPr>
            <p:nvPr/>
          </p:nvSpPr>
          <p:spPr bwMode="auto">
            <a:xfrm flipH="1" flipV="1">
              <a:off x="556" y="2021"/>
              <a:ext cx="21" cy="5"/>
            </a:xfrm>
            <a:prstGeom prst="line">
              <a:avLst/>
            </a:prstGeom>
            <a:noFill/>
            <a:ln w="31750">
              <a:solidFill>
                <a:srgbClr val="3333CC"/>
              </a:solidFill>
              <a:prstDash val="dash"/>
              <a:round/>
              <a:headEnd/>
              <a:tailEnd type="oval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67" name="Oval 41"/>
            <p:cNvSpPr>
              <a:spLocks noChangeArrowheads="1"/>
            </p:cNvSpPr>
            <p:nvPr/>
          </p:nvSpPr>
          <p:spPr bwMode="auto">
            <a:xfrm>
              <a:off x="193" y="1987"/>
              <a:ext cx="66" cy="66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68" name="Text Box 42"/>
            <p:cNvSpPr txBox="1">
              <a:spLocks noChangeArrowheads="1"/>
            </p:cNvSpPr>
            <p:nvPr/>
          </p:nvSpPr>
          <p:spPr bwMode="auto">
            <a:xfrm>
              <a:off x="239" y="1823"/>
              <a:ext cx="192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i="1">
                  <a:solidFill>
                    <a:srgbClr val="CC0000"/>
                  </a:solidFill>
                </a:rPr>
                <a:t>A</a:t>
              </a:r>
            </a:p>
          </p:txBody>
        </p:sp>
        <p:sp>
          <p:nvSpPr>
            <p:cNvPr id="26669" name="Text Box 43"/>
            <p:cNvSpPr txBox="1">
              <a:spLocks noChangeArrowheads="1"/>
            </p:cNvSpPr>
            <p:nvPr/>
          </p:nvSpPr>
          <p:spPr bwMode="auto">
            <a:xfrm>
              <a:off x="547" y="1823"/>
              <a:ext cx="193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i="1">
                  <a:solidFill>
                    <a:srgbClr val="3333CC"/>
                  </a:solidFill>
                </a:rPr>
                <a:t>B</a:t>
              </a:r>
            </a:p>
          </p:txBody>
        </p:sp>
        <p:sp>
          <p:nvSpPr>
            <p:cNvPr id="26670" name="Text Box 44"/>
            <p:cNvSpPr txBox="1">
              <a:spLocks noChangeArrowheads="1"/>
            </p:cNvSpPr>
            <p:nvPr/>
          </p:nvSpPr>
          <p:spPr bwMode="auto">
            <a:xfrm>
              <a:off x="883" y="1992"/>
              <a:ext cx="191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i="1">
                  <a:solidFill>
                    <a:srgbClr val="660033"/>
                  </a:solidFill>
                </a:rPr>
                <a:t>C</a:t>
              </a:r>
            </a:p>
          </p:txBody>
        </p:sp>
        <p:sp>
          <p:nvSpPr>
            <p:cNvPr id="26671" name="Text Box 47"/>
            <p:cNvSpPr txBox="1">
              <a:spLocks noChangeArrowheads="1"/>
            </p:cNvSpPr>
            <p:nvPr/>
          </p:nvSpPr>
          <p:spPr bwMode="auto">
            <a:xfrm>
              <a:off x="870" y="2500"/>
              <a:ext cx="361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i="1">
                  <a:solidFill>
                    <a:srgbClr val="CC0000"/>
                  </a:solidFill>
                </a:rPr>
                <a:t>A´</a:t>
              </a:r>
            </a:p>
          </p:txBody>
        </p:sp>
        <p:sp>
          <p:nvSpPr>
            <p:cNvPr id="26672" name="Oval 48"/>
            <p:cNvSpPr>
              <a:spLocks noChangeArrowheads="1"/>
            </p:cNvSpPr>
            <p:nvPr/>
          </p:nvSpPr>
          <p:spPr bwMode="auto">
            <a:xfrm>
              <a:off x="855" y="2487"/>
              <a:ext cx="66" cy="65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73" name="Text Box 49"/>
            <p:cNvSpPr txBox="1">
              <a:spLocks noChangeArrowheads="1"/>
            </p:cNvSpPr>
            <p:nvPr/>
          </p:nvSpPr>
          <p:spPr bwMode="auto">
            <a:xfrm>
              <a:off x="1197" y="2513"/>
              <a:ext cx="192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i="1">
                  <a:solidFill>
                    <a:srgbClr val="996600"/>
                  </a:solidFill>
                </a:rPr>
                <a:t>E</a:t>
              </a:r>
            </a:p>
          </p:txBody>
        </p:sp>
        <p:sp>
          <p:nvSpPr>
            <p:cNvPr id="26674" name="Text Box 50"/>
            <p:cNvSpPr txBox="1">
              <a:spLocks noChangeArrowheads="1"/>
            </p:cNvSpPr>
            <p:nvPr/>
          </p:nvSpPr>
          <p:spPr bwMode="auto">
            <a:xfrm>
              <a:off x="1181" y="2837"/>
              <a:ext cx="270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i="1">
                  <a:solidFill>
                    <a:srgbClr val="660033"/>
                  </a:solidFill>
                </a:rPr>
                <a:t>C´</a:t>
              </a:r>
            </a:p>
          </p:txBody>
        </p:sp>
        <p:sp>
          <p:nvSpPr>
            <p:cNvPr id="26675" name="Text Box 51"/>
            <p:cNvSpPr txBox="1">
              <a:spLocks noChangeArrowheads="1"/>
            </p:cNvSpPr>
            <p:nvPr/>
          </p:nvSpPr>
          <p:spPr bwMode="auto">
            <a:xfrm>
              <a:off x="364" y="3005"/>
              <a:ext cx="35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i="1">
                  <a:solidFill>
                    <a:srgbClr val="996600"/>
                  </a:solidFill>
                </a:rPr>
                <a:t>E´</a:t>
              </a:r>
            </a:p>
          </p:txBody>
        </p:sp>
        <p:sp>
          <p:nvSpPr>
            <p:cNvPr id="26676" name="Text Box 52"/>
            <p:cNvSpPr txBox="1">
              <a:spLocks noChangeArrowheads="1"/>
            </p:cNvSpPr>
            <p:nvPr/>
          </p:nvSpPr>
          <p:spPr bwMode="auto">
            <a:xfrm>
              <a:off x="878" y="3168"/>
              <a:ext cx="271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i="1">
                  <a:solidFill>
                    <a:srgbClr val="3333CC"/>
                  </a:solidFill>
                </a:rPr>
                <a:t>B´</a:t>
              </a:r>
            </a:p>
          </p:txBody>
        </p:sp>
        <p:sp>
          <p:nvSpPr>
            <p:cNvPr id="26677" name="Line 53"/>
            <p:cNvSpPr>
              <a:spLocks noChangeShapeType="1"/>
            </p:cNvSpPr>
            <p:nvPr/>
          </p:nvSpPr>
          <p:spPr bwMode="auto">
            <a:xfrm flipH="1" flipV="1">
              <a:off x="543" y="2333"/>
              <a:ext cx="0" cy="19"/>
            </a:xfrm>
            <a:prstGeom prst="line">
              <a:avLst/>
            </a:prstGeom>
            <a:noFill/>
            <a:ln w="31750">
              <a:solidFill>
                <a:srgbClr val="008000"/>
              </a:solidFill>
              <a:round/>
              <a:headEnd type="oval" w="lg" len="lg"/>
              <a:tailEnd type="oval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78" name="Line 54"/>
            <p:cNvSpPr>
              <a:spLocks noChangeShapeType="1"/>
            </p:cNvSpPr>
            <p:nvPr/>
          </p:nvSpPr>
          <p:spPr bwMode="auto">
            <a:xfrm flipH="1" flipV="1">
              <a:off x="1218" y="3014"/>
              <a:ext cx="13" cy="11"/>
            </a:xfrm>
            <a:prstGeom prst="line">
              <a:avLst/>
            </a:prstGeom>
            <a:noFill/>
            <a:ln w="31750">
              <a:solidFill>
                <a:srgbClr val="660033"/>
              </a:solidFill>
              <a:round/>
              <a:headEnd/>
              <a:tailEnd type="oval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79" name="Text Box 45"/>
            <p:cNvSpPr txBox="1">
              <a:spLocks noChangeArrowheads="1"/>
            </p:cNvSpPr>
            <p:nvPr/>
          </p:nvSpPr>
          <p:spPr bwMode="auto">
            <a:xfrm>
              <a:off x="527" y="2160"/>
              <a:ext cx="192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i="1">
                  <a:solidFill>
                    <a:srgbClr val="008000"/>
                  </a:solidFill>
                </a:rPr>
                <a:t>D</a:t>
              </a:r>
            </a:p>
          </p:txBody>
        </p:sp>
        <p:sp>
          <p:nvSpPr>
            <p:cNvPr id="26680" name="Line 38"/>
            <p:cNvSpPr>
              <a:spLocks noChangeShapeType="1"/>
            </p:cNvSpPr>
            <p:nvPr/>
          </p:nvSpPr>
          <p:spPr bwMode="auto">
            <a:xfrm flipV="1">
              <a:off x="391" y="2987"/>
              <a:ext cx="33" cy="27"/>
            </a:xfrm>
            <a:prstGeom prst="line">
              <a:avLst/>
            </a:prstGeom>
            <a:noFill/>
            <a:ln w="31750">
              <a:solidFill>
                <a:srgbClr val="996600"/>
              </a:solidFill>
              <a:round/>
              <a:headEnd type="oval" w="lg" len="lg"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62988" name="Group 108"/>
          <p:cNvGrpSpPr>
            <a:grpSpLocks/>
          </p:cNvGrpSpPr>
          <p:nvPr/>
        </p:nvGrpSpPr>
        <p:grpSpPr bwMode="auto">
          <a:xfrm>
            <a:off x="365125" y="3213100"/>
            <a:ext cx="1830388" cy="1858963"/>
            <a:chOff x="231" y="2009"/>
            <a:chExt cx="1153" cy="1171"/>
          </a:xfrm>
        </p:grpSpPr>
        <p:sp>
          <p:nvSpPr>
            <p:cNvPr id="26654" name="Rectangle 55"/>
            <p:cNvSpPr>
              <a:spLocks noChangeArrowheads="1"/>
            </p:cNvSpPr>
            <p:nvPr/>
          </p:nvSpPr>
          <p:spPr bwMode="auto">
            <a:xfrm>
              <a:off x="231" y="2009"/>
              <a:ext cx="634" cy="501"/>
            </a:xfrm>
            <a:prstGeom prst="rect">
              <a:avLst/>
            </a:prstGeom>
            <a:noFill/>
            <a:ln w="28575">
              <a:solidFill>
                <a:srgbClr val="CC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55" name="Line 58"/>
            <p:cNvSpPr>
              <a:spLocks noChangeShapeType="1"/>
            </p:cNvSpPr>
            <p:nvPr/>
          </p:nvSpPr>
          <p:spPr bwMode="auto">
            <a:xfrm>
              <a:off x="525" y="2352"/>
              <a:ext cx="846" cy="0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56" name="Rectangle 56"/>
            <p:cNvSpPr>
              <a:spLocks noChangeArrowheads="1"/>
            </p:cNvSpPr>
            <p:nvPr/>
          </p:nvSpPr>
          <p:spPr bwMode="auto">
            <a:xfrm>
              <a:off x="557" y="2026"/>
              <a:ext cx="327" cy="1154"/>
            </a:xfrm>
            <a:prstGeom prst="rect">
              <a:avLst/>
            </a:prstGeom>
            <a:noFill/>
            <a:ln w="2857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57" name="Rectangle 57"/>
            <p:cNvSpPr>
              <a:spLocks noChangeArrowheads="1"/>
            </p:cNvSpPr>
            <p:nvPr/>
          </p:nvSpPr>
          <p:spPr bwMode="auto">
            <a:xfrm>
              <a:off x="879" y="2188"/>
              <a:ext cx="339" cy="821"/>
            </a:xfrm>
            <a:prstGeom prst="rect">
              <a:avLst/>
            </a:prstGeom>
            <a:noFill/>
            <a:ln w="28575">
              <a:solidFill>
                <a:srgbClr val="660033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58" name="Rectangle 59"/>
            <p:cNvSpPr>
              <a:spLocks noChangeArrowheads="1"/>
            </p:cNvSpPr>
            <p:nvPr/>
          </p:nvSpPr>
          <p:spPr bwMode="auto">
            <a:xfrm>
              <a:off x="386" y="2525"/>
              <a:ext cx="998" cy="484"/>
            </a:xfrm>
            <a:prstGeom prst="rect">
              <a:avLst/>
            </a:prstGeom>
            <a:noFill/>
            <a:ln w="28575">
              <a:solidFill>
                <a:srgbClr val="9966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62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62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62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62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629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629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629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62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62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629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629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629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629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7629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763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763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763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2898" grpId="0" animBg="1"/>
      <p:bldP spid="762961" grpId="0" animBg="1"/>
      <p:bldP spid="76298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Kapitel 7 – Flächenverdrahtung</a:t>
            </a:r>
            <a:endParaRPr lang="en-US" altLang="de-DE"/>
          </a:p>
        </p:txBody>
      </p:sp>
      <p:sp>
        <p:nvSpPr>
          <p:cNvPr id="276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281113"/>
            <a:ext cx="8193087" cy="4884737"/>
          </a:xfrm>
        </p:spPr>
        <p:txBody>
          <a:bodyPr/>
          <a:lstStyle/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7.1	Einführung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7.2	Begriffsbestimmungen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7.3	Festlegung der Netzreihenfolge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7.4	Manhattan- und euklidische Metrik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7.5	Verdrahtung der Versorgungsnetze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7.6	Optimierungsziele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7.7	Sequentielle Verdrahtungsalgorithmen 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200">
                <a:solidFill>
                  <a:srgbClr val="C0C0C0"/>
                </a:solidFill>
              </a:rPr>
              <a:t>	</a:t>
            </a:r>
            <a:r>
              <a:rPr lang="de-DE" altLang="de-DE" sz="1400">
                <a:solidFill>
                  <a:srgbClr val="C0C0C0"/>
                </a:solidFill>
              </a:rPr>
              <a:t>	</a:t>
            </a:r>
            <a:r>
              <a:rPr lang="de-DE" altLang="de-DE" sz="1600">
                <a:solidFill>
                  <a:srgbClr val="C0C0C0"/>
                </a:solidFill>
              </a:rPr>
              <a:t>7.7.1  Rasterverdrahtung nach </a:t>
            </a:r>
            <a:r>
              <a:rPr lang="de-DE" altLang="de-DE" sz="1600" i="1">
                <a:solidFill>
                  <a:srgbClr val="C0C0C0"/>
                </a:solidFill>
              </a:rPr>
              <a:t>Lee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600">
                <a:solidFill>
                  <a:srgbClr val="C0C0C0"/>
                </a:solidFill>
              </a:rPr>
              <a:t>		7.7.2  Rasterverdrahtung mit Wegwichtung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600">
                <a:solidFill>
                  <a:srgbClr val="C0C0C0"/>
                </a:solidFill>
              </a:rPr>
              <a:t>		7.7.3  Linienverdrahtung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7.8	Quasiparallele 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7.9	Dreidimensionale 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7.10	X-Verdrahtung</a:t>
            </a:r>
          </a:p>
          <a:p>
            <a:pPr marL="0" indent="0" defTabSz="849313">
              <a:lnSpc>
                <a:spcPct val="80000"/>
              </a:lnSpc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endParaRPr lang="de-DE" altLang="de-DE">
              <a:solidFill>
                <a:srgbClr val="C0C0C0"/>
              </a:solidFill>
            </a:endParaRPr>
          </a:p>
        </p:txBody>
      </p:sp>
      <p:sp>
        <p:nvSpPr>
          <p:cNvPr id="27652" name="Line 4"/>
          <p:cNvSpPr>
            <a:spLocks noChangeShapeType="1"/>
          </p:cNvSpPr>
          <p:nvPr/>
        </p:nvSpPr>
        <p:spPr bwMode="auto">
          <a:xfrm>
            <a:off x="228600" y="2636838"/>
            <a:ext cx="411163" cy="0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7.4	Manhattan- und euklidische Metrik</a:t>
            </a:r>
          </a:p>
        </p:txBody>
      </p:sp>
      <p:sp>
        <p:nvSpPr>
          <p:cNvPr id="28675" name="Rectangle 3"/>
          <p:cNvSpPr>
            <a:spLocks noChangeArrowheads="1"/>
          </p:cNvSpPr>
          <p:nvPr/>
        </p:nvSpPr>
        <p:spPr bwMode="auto">
          <a:xfrm>
            <a:off x="3490913" y="2946400"/>
            <a:ext cx="100647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28676" name="Rectangle 4"/>
          <p:cNvSpPr>
            <a:spLocks noChangeArrowheads="1"/>
          </p:cNvSpPr>
          <p:nvPr/>
        </p:nvSpPr>
        <p:spPr bwMode="auto">
          <a:xfrm>
            <a:off x="3490913" y="2946400"/>
            <a:ext cx="100647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28677" name="Object 5"/>
          <p:cNvGraphicFramePr>
            <a:graphicFrameLocks noChangeAspect="1"/>
          </p:cNvGraphicFramePr>
          <p:nvPr/>
        </p:nvGraphicFramePr>
        <p:xfrm>
          <a:off x="449263" y="1412875"/>
          <a:ext cx="8380412" cy="23987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okument" r:id="rId2" imgW="5297574" imgH="1699142" progId="Word.Document.8">
                  <p:embed/>
                </p:oleObj>
              </mc:Choice>
              <mc:Fallback>
                <p:oleObj name="Dokument" r:id="rId2" imgW="5297574" imgH="1699142" progId="Word.Document.8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t="5542" r="6195" b="10828"/>
                      <a:stretch>
                        <a:fillRect/>
                      </a:stretch>
                    </p:blipFill>
                    <p:spPr bwMode="auto">
                      <a:xfrm>
                        <a:off x="449263" y="1412875"/>
                        <a:ext cx="8380412" cy="23987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8678" name="Rectangle 6"/>
          <p:cNvSpPr>
            <a:spLocks noChangeAspect="1" noChangeArrowheads="1"/>
          </p:cNvSpPr>
          <p:nvPr/>
        </p:nvSpPr>
        <p:spPr bwMode="auto">
          <a:xfrm>
            <a:off x="1708150" y="4394200"/>
            <a:ext cx="1370013" cy="1268413"/>
          </a:xfrm>
          <a:prstGeom prst="rect">
            <a:avLst/>
          </a:prstGeom>
          <a:noFill/>
          <a:ln w="9525">
            <a:solidFill>
              <a:srgbClr val="3333CC"/>
            </a:solidFill>
            <a:prstDash val="lg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28679" name="Line 7"/>
          <p:cNvSpPr>
            <a:spLocks noChangeAspect="1" noChangeShapeType="1"/>
          </p:cNvSpPr>
          <p:nvPr/>
        </p:nvSpPr>
        <p:spPr bwMode="auto">
          <a:xfrm>
            <a:off x="1708150" y="4394200"/>
            <a:ext cx="1368425" cy="12700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80" name="Text Box 8"/>
          <p:cNvSpPr txBox="1">
            <a:spLocks noChangeAspect="1" noChangeArrowheads="1"/>
          </p:cNvSpPr>
          <p:nvPr/>
        </p:nvSpPr>
        <p:spPr bwMode="auto">
          <a:xfrm>
            <a:off x="1387475" y="4211638"/>
            <a:ext cx="479425" cy="357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/>
              <a:t>A</a:t>
            </a:r>
          </a:p>
        </p:txBody>
      </p:sp>
      <p:sp>
        <p:nvSpPr>
          <p:cNvPr id="28681" name="Text Box 9"/>
          <p:cNvSpPr txBox="1">
            <a:spLocks noChangeAspect="1" noChangeArrowheads="1"/>
          </p:cNvSpPr>
          <p:nvPr/>
        </p:nvSpPr>
        <p:spPr bwMode="auto">
          <a:xfrm>
            <a:off x="2873375" y="5664200"/>
            <a:ext cx="479425" cy="357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/>
              <a:t>B</a:t>
            </a:r>
          </a:p>
        </p:txBody>
      </p:sp>
      <p:sp>
        <p:nvSpPr>
          <p:cNvPr id="28682" name="Text Box 10"/>
          <p:cNvSpPr txBox="1">
            <a:spLocks noChangeAspect="1" noChangeArrowheads="1"/>
          </p:cNvSpPr>
          <p:nvPr/>
        </p:nvSpPr>
        <p:spPr bwMode="auto">
          <a:xfrm>
            <a:off x="1708150" y="5308600"/>
            <a:ext cx="479425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/>
              <a:t>d</a:t>
            </a:r>
            <a:r>
              <a:rPr lang="de-DE" altLang="de-DE" baseline="-25000"/>
              <a:t>M</a:t>
            </a:r>
          </a:p>
        </p:txBody>
      </p:sp>
      <p:sp>
        <p:nvSpPr>
          <p:cNvPr id="28683" name="Text Box 11"/>
          <p:cNvSpPr txBox="1">
            <a:spLocks noChangeAspect="1" noChangeArrowheads="1"/>
          </p:cNvSpPr>
          <p:nvPr/>
        </p:nvSpPr>
        <p:spPr bwMode="auto">
          <a:xfrm>
            <a:off x="2370138" y="4749800"/>
            <a:ext cx="479425" cy="357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/>
              <a:t>d</a:t>
            </a:r>
            <a:r>
              <a:rPr lang="de-DE" altLang="de-DE" baseline="-25000"/>
              <a:t>E</a:t>
            </a:r>
          </a:p>
        </p:txBody>
      </p:sp>
      <p:sp>
        <p:nvSpPr>
          <p:cNvPr id="28684" name="Text Box 12"/>
          <p:cNvSpPr txBox="1">
            <a:spLocks noChangeAspect="1" noChangeArrowheads="1"/>
          </p:cNvSpPr>
          <p:nvPr/>
        </p:nvSpPr>
        <p:spPr bwMode="auto">
          <a:xfrm>
            <a:off x="2620963" y="3998913"/>
            <a:ext cx="479425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i="1"/>
              <a:t>d</a:t>
            </a:r>
            <a:r>
              <a:rPr lang="de-DE" altLang="de-DE" baseline="-25000"/>
              <a:t>M</a:t>
            </a:r>
          </a:p>
        </p:txBody>
      </p:sp>
      <p:sp>
        <p:nvSpPr>
          <p:cNvPr id="28685" name="Text Box 13"/>
          <p:cNvSpPr txBox="1">
            <a:spLocks noChangeAspect="1" noChangeArrowheads="1"/>
          </p:cNvSpPr>
          <p:nvPr/>
        </p:nvSpPr>
        <p:spPr bwMode="auto">
          <a:xfrm>
            <a:off x="2152650" y="5626100"/>
            <a:ext cx="433388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>
                <a:sym typeface="Symbol" pitchFamily="18" charset="2"/>
              </a:rPr>
              <a:t></a:t>
            </a:r>
            <a:r>
              <a:rPr lang="de-DE" altLang="de-DE" i="1">
                <a:sym typeface="Symbol" pitchFamily="18" charset="2"/>
              </a:rPr>
              <a:t>x</a:t>
            </a:r>
          </a:p>
        </p:txBody>
      </p:sp>
      <p:sp>
        <p:nvSpPr>
          <p:cNvPr id="28686" name="Text Box 14"/>
          <p:cNvSpPr txBox="1">
            <a:spLocks noChangeAspect="1" noChangeArrowheads="1"/>
          </p:cNvSpPr>
          <p:nvPr/>
        </p:nvSpPr>
        <p:spPr bwMode="auto">
          <a:xfrm>
            <a:off x="1216025" y="4895850"/>
            <a:ext cx="687388" cy="357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>
                <a:sym typeface="Symbol" pitchFamily="18" charset="2"/>
              </a:rPr>
              <a:t></a:t>
            </a:r>
            <a:r>
              <a:rPr lang="de-DE" altLang="de-DE" i="1">
                <a:sym typeface="Symbol" pitchFamily="18" charset="2"/>
              </a:rPr>
              <a:t>y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582613" y="1438275"/>
            <a:ext cx="7799387" cy="4430713"/>
          </a:xfrm>
        </p:spPr>
        <p:txBody>
          <a:bodyPr/>
          <a:lstStyle/>
          <a:p>
            <a:pPr defTabSz="762000">
              <a:lnSpc>
                <a:spcPct val="105000"/>
              </a:lnSpc>
              <a:tabLst/>
            </a:pPr>
            <a:r>
              <a:rPr lang="de-DE" altLang="de-DE"/>
              <a:t>Zwischen zwei Punkten existieren i.d.R. mehrere kürzeste Manhattan-Pfade, die alle innerhalb des kleinsten umschreibenden Rechtecks liegen. </a:t>
            </a:r>
          </a:p>
        </p:txBody>
      </p:sp>
      <p:sp>
        <p:nvSpPr>
          <p:cNvPr id="30723" name="Rectangle 3"/>
          <p:cNvSpPr>
            <a:spLocks noChangeArrowheads="1"/>
          </p:cNvSpPr>
          <p:nvPr/>
        </p:nvSpPr>
        <p:spPr bwMode="auto">
          <a:xfrm>
            <a:off x="3394075" y="2859088"/>
            <a:ext cx="87947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0724" name="Rectangle 4"/>
          <p:cNvSpPr>
            <a:spLocks noGrp="1" noChangeArrowheads="1"/>
          </p:cNvSpPr>
          <p:nvPr>
            <p:ph type="title"/>
          </p:nvPr>
        </p:nvSpPr>
        <p:spPr/>
        <p:txBody>
          <a:bodyPr lIns="191095" tIns="44941" rIns="89883" bIns="67945"/>
          <a:lstStyle/>
          <a:p>
            <a:r>
              <a:rPr lang="de-DE" altLang="de-DE"/>
              <a:t>7.4	Manhattan- und euklidische Metrik</a:t>
            </a:r>
          </a:p>
        </p:txBody>
      </p:sp>
      <p:sp>
        <p:nvSpPr>
          <p:cNvPr id="30725" name="Line 5"/>
          <p:cNvSpPr>
            <a:spLocks noChangeShapeType="1"/>
          </p:cNvSpPr>
          <p:nvPr/>
        </p:nvSpPr>
        <p:spPr bwMode="auto">
          <a:xfrm>
            <a:off x="1622425" y="2565400"/>
            <a:ext cx="381000" cy="0"/>
          </a:xfrm>
          <a:prstGeom prst="line">
            <a:avLst/>
          </a:prstGeom>
          <a:noFill/>
          <a:ln w="57150">
            <a:solidFill>
              <a:srgbClr val="3333CC"/>
            </a:solidFill>
            <a:round/>
            <a:headEnd type="oval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0726" name="Line 6"/>
          <p:cNvSpPr>
            <a:spLocks noChangeShapeType="1"/>
          </p:cNvSpPr>
          <p:nvPr/>
        </p:nvSpPr>
        <p:spPr bwMode="auto">
          <a:xfrm>
            <a:off x="2384425" y="2946400"/>
            <a:ext cx="0" cy="382588"/>
          </a:xfrm>
          <a:prstGeom prst="line">
            <a:avLst/>
          </a:prstGeom>
          <a:noFill/>
          <a:ln w="571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0727" name="Line 7"/>
          <p:cNvSpPr>
            <a:spLocks noChangeShapeType="1"/>
          </p:cNvSpPr>
          <p:nvPr/>
        </p:nvSpPr>
        <p:spPr bwMode="auto">
          <a:xfrm>
            <a:off x="2003425" y="2946400"/>
            <a:ext cx="381000" cy="0"/>
          </a:xfrm>
          <a:prstGeom prst="line">
            <a:avLst/>
          </a:prstGeom>
          <a:noFill/>
          <a:ln w="571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0728" name="Line 8"/>
          <p:cNvSpPr>
            <a:spLocks noChangeShapeType="1"/>
          </p:cNvSpPr>
          <p:nvPr/>
        </p:nvSpPr>
        <p:spPr bwMode="auto">
          <a:xfrm>
            <a:off x="3146425" y="3328988"/>
            <a:ext cx="0" cy="792162"/>
          </a:xfrm>
          <a:prstGeom prst="line">
            <a:avLst/>
          </a:prstGeom>
          <a:noFill/>
          <a:ln w="571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0729" name="Line 9"/>
          <p:cNvSpPr>
            <a:spLocks noChangeShapeType="1"/>
          </p:cNvSpPr>
          <p:nvPr/>
        </p:nvSpPr>
        <p:spPr bwMode="auto">
          <a:xfrm>
            <a:off x="2384425" y="3328988"/>
            <a:ext cx="762000" cy="0"/>
          </a:xfrm>
          <a:prstGeom prst="line">
            <a:avLst/>
          </a:prstGeom>
          <a:noFill/>
          <a:ln w="571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0730" name="Line 10"/>
          <p:cNvSpPr>
            <a:spLocks noChangeShapeType="1"/>
          </p:cNvSpPr>
          <p:nvPr/>
        </p:nvSpPr>
        <p:spPr bwMode="auto">
          <a:xfrm>
            <a:off x="2003425" y="2565400"/>
            <a:ext cx="0" cy="381000"/>
          </a:xfrm>
          <a:prstGeom prst="line">
            <a:avLst/>
          </a:prstGeom>
          <a:noFill/>
          <a:ln w="5715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0731" name="Line 11"/>
          <p:cNvSpPr>
            <a:spLocks noChangeShapeType="1"/>
          </p:cNvSpPr>
          <p:nvPr/>
        </p:nvSpPr>
        <p:spPr bwMode="auto">
          <a:xfrm>
            <a:off x="3146425" y="4089400"/>
            <a:ext cx="777875" cy="0"/>
          </a:xfrm>
          <a:prstGeom prst="line">
            <a:avLst/>
          </a:prstGeom>
          <a:noFill/>
          <a:ln w="57150">
            <a:solidFill>
              <a:srgbClr val="3333CC"/>
            </a:solidFill>
            <a:round/>
            <a:headEnd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0732" name="Rectangle 12"/>
          <p:cNvSpPr>
            <a:spLocks noChangeArrowheads="1"/>
          </p:cNvSpPr>
          <p:nvPr/>
        </p:nvSpPr>
        <p:spPr bwMode="auto">
          <a:xfrm>
            <a:off x="1622425" y="2565400"/>
            <a:ext cx="2287588" cy="1524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0733" name="Line 13"/>
          <p:cNvSpPr>
            <a:spLocks noChangeShapeType="1"/>
          </p:cNvSpPr>
          <p:nvPr/>
        </p:nvSpPr>
        <p:spPr bwMode="auto">
          <a:xfrm>
            <a:off x="2003425" y="2565400"/>
            <a:ext cx="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0734" name="Line 14"/>
          <p:cNvSpPr>
            <a:spLocks noChangeShapeType="1"/>
          </p:cNvSpPr>
          <p:nvPr/>
        </p:nvSpPr>
        <p:spPr bwMode="auto">
          <a:xfrm>
            <a:off x="2384425" y="2565400"/>
            <a:ext cx="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0735" name="Line 15"/>
          <p:cNvSpPr>
            <a:spLocks noChangeShapeType="1"/>
          </p:cNvSpPr>
          <p:nvPr/>
        </p:nvSpPr>
        <p:spPr bwMode="auto">
          <a:xfrm>
            <a:off x="2765425" y="2565400"/>
            <a:ext cx="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0736" name="Line 16"/>
          <p:cNvSpPr>
            <a:spLocks noChangeShapeType="1"/>
          </p:cNvSpPr>
          <p:nvPr/>
        </p:nvSpPr>
        <p:spPr bwMode="auto">
          <a:xfrm>
            <a:off x="3146425" y="2565400"/>
            <a:ext cx="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0737" name="Line 17"/>
          <p:cNvSpPr>
            <a:spLocks noChangeShapeType="1"/>
          </p:cNvSpPr>
          <p:nvPr/>
        </p:nvSpPr>
        <p:spPr bwMode="auto">
          <a:xfrm>
            <a:off x="3527425" y="2565400"/>
            <a:ext cx="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0738" name="Line 18"/>
          <p:cNvSpPr>
            <a:spLocks noChangeShapeType="1"/>
          </p:cNvSpPr>
          <p:nvPr/>
        </p:nvSpPr>
        <p:spPr bwMode="auto">
          <a:xfrm>
            <a:off x="1622425" y="2946400"/>
            <a:ext cx="22875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0739" name="Line 19"/>
          <p:cNvSpPr>
            <a:spLocks noChangeShapeType="1"/>
          </p:cNvSpPr>
          <p:nvPr/>
        </p:nvSpPr>
        <p:spPr bwMode="auto">
          <a:xfrm>
            <a:off x="1622425" y="3328988"/>
            <a:ext cx="22875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0740" name="Line 20"/>
          <p:cNvSpPr>
            <a:spLocks noChangeShapeType="1"/>
          </p:cNvSpPr>
          <p:nvPr/>
        </p:nvSpPr>
        <p:spPr bwMode="auto">
          <a:xfrm>
            <a:off x="1622425" y="3709988"/>
            <a:ext cx="22875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aphicFrame>
        <p:nvGraphicFramePr>
          <p:cNvPr id="30741" name="Object 21"/>
          <p:cNvGraphicFramePr>
            <a:graphicFrameLocks noChangeAspect="1"/>
          </p:cNvGraphicFramePr>
          <p:nvPr/>
        </p:nvGraphicFramePr>
        <p:xfrm>
          <a:off x="884238" y="5430838"/>
          <a:ext cx="3427412" cy="769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Formel" r:id="rId3" imgW="1981200" imgH="444500" progId="Equation.3">
                  <p:embed/>
                </p:oleObj>
              </mc:Choice>
              <mc:Fallback>
                <p:oleObj name="Formel" r:id="rId3" imgW="1981200" imgH="444500" progId="Equation.3">
                  <p:embed/>
                  <p:pic>
                    <p:nvPicPr>
                      <p:cNvPr id="30741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84238" y="5430838"/>
                        <a:ext cx="3427412" cy="7699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742" name="Text Box 22"/>
          <p:cNvSpPr txBox="1">
            <a:spLocks noChangeArrowheads="1"/>
          </p:cNvSpPr>
          <p:nvPr/>
        </p:nvSpPr>
        <p:spPr bwMode="auto">
          <a:xfrm>
            <a:off x="684213" y="5019675"/>
            <a:ext cx="7216775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 sz="1500"/>
              <a:t>Hinweis: Anzahl </a:t>
            </a:r>
            <a:r>
              <a:rPr lang="de-DE" altLang="de-DE" sz="1500" i="1"/>
              <a:t>m </a:t>
            </a:r>
            <a:r>
              <a:rPr lang="de-DE" altLang="de-DE" sz="1500"/>
              <a:t>der kürzesten Manhattan-Pfade auf hindernisfreien Gitterlinien:</a:t>
            </a:r>
            <a:endParaRPr lang="en-US" altLang="de-DE" sz="1500"/>
          </a:p>
        </p:txBody>
      </p:sp>
      <p:sp>
        <p:nvSpPr>
          <p:cNvPr id="30743" name="AutoShape 23"/>
          <p:cNvSpPr>
            <a:spLocks/>
          </p:cNvSpPr>
          <p:nvPr/>
        </p:nvSpPr>
        <p:spPr bwMode="auto">
          <a:xfrm>
            <a:off x="1165225" y="2565400"/>
            <a:ext cx="142875" cy="1555750"/>
          </a:xfrm>
          <a:prstGeom prst="leftBrace">
            <a:avLst>
              <a:gd name="adj1" fmla="val 90741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0744" name="AutoShape 24"/>
          <p:cNvSpPr>
            <a:spLocks/>
          </p:cNvSpPr>
          <p:nvPr/>
        </p:nvSpPr>
        <p:spPr bwMode="auto">
          <a:xfrm rot="-5400000">
            <a:off x="2701925" y="3213100"/>
            <a:ext cx="142875" cy="2301875"/>
          </a:xfrm>
          <a:prstGeom prst="leftBrace">
            <a:avLst>
              <a:gd name="adj1" fmla="val 134259"/>
              <a:gd name="adj2" fmla="val 53366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0745" name="Text Box 25"/>
          <p:cNvSpPr txBox="1">
            <a:spLocks noChangeArrowheads="1"/>
          </p:cNvSpPr>
          <p:nvPr/>
        </p:nvSpPr>
        <p:spPr bwMode="auto">
          <a:xfrm>
            <a:off x="787400" y="3140075"/>
            <a:ext cx="323850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 sz="1500" i="1"/>
              <a:t>j</a:t>
            </a:r>
            <a:endParaRPr lang="en-US" altLang="de-DE" sz="1500" i="1"/>
          </a:p>
        </p:txBody>
      </p:sp>
      <p:sp>
        <p:nvSpPr>
          <p:cNvPr id="30746" name="Text Box 26"/>
          <p:cNvSpPr txBox="1">
            <a:spLocks noChangeArrowheads="1"/>
          </p:cNvSpPr>
          <p:nvPr/>
        </p:nvSpPr>
        <p:spPr bwMode="auto">
          <a:xfrm>
            <a:off x="2598738" y="4384675"/>
            <a:ext cx="376237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 sz="1500" i="1"/>
              <a:t>k</a:t>
            </a:r>
            <a:endParaRPr lang="en-US" altLang="de-DE" sz="1500" i="1"/>
          </a:p>
        </p:txBody>
      </p:sp>
      <p:sp>
        <p:nvSpPr>
          <p:cNvPr id="871451" name="AutoShape 27"/>
          <p:cNvSpPr>
            <a:spLocks noChangeArrowheads="1"/>
          </p:cNvSpPr>
          <p:nvPr/>
        </p:nvSpPr>
        <p:spPr bwMode="auto">
          <a:xfrm>
            <a:off x="4484688" y="2730500"/>
            <a:ext cx="1239837" cy="431800"/>
          </a:xfrm>
          <a:prstGeom prst="wedgeRoundRectCallout">
            <a:avLst>
              <a:gd name="adj1" fmla="val -76375"/>
              <a:gd name="adj2" fmla="val 111764"/>
              <a:gd name="adj3" fmla="val 16667"/>
            </a:avLst>
          </a:prstGeom>
          <a:solidFill>
            <a:srgbClr val="A7CE7C"/>
          </a:solidFill>
          <a:ln w="9525" algn="ctr">
            <a:solidFill>
              <a:srgbClr val="808080"/>
            </a:solidFill>
            <a:miter lim="800000"/>
            <a:headEnd/>
            <a:tailEnd/>
          </a:ln>
          <a:effectLst/>
        </p:spPr>
        <p:txBody>
          <a:bodyPr lIns="191084" tIns="44939" rIns="89877" bIns="67941"/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de-DE" altLang="de-DE" sz="1500" i="1"/>
              <a:t>m</a:t>
            </a:r>
            <a:r>
              <a:rPr lang="de-DE" altLang="de-DE" sz="1500"/>
              <a:t> = 210    </a:t>
            </a:r>
            <a:endParaRPr lang="en-US" altLang="de-DE" sz="15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71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42" grpId="0"/>
      <p:bldP spid="871451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61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08013" y="1438275"/>
            <a:ext cx="7799387" cy="4430713"/>
          </a:xfrm>
        </p:spPr>
        <p:txBody>
          <a:bodyPr/>
          <a:lstStyle/>
          <a:p>
            <a:pPr defTabSz="762000">
              <a:lnSpc>
                <a:spcPct val="105000"/>
              </a:lnSpc>
              <a:tabLst/>
            </a:pPr>
            <a:r>
              <a:rPr lang="de-DE" altLang="de-DE"/>
              <a:t>Zwei Punktepaare können kreuzungsfreie kürzeste </a:t>
            </a:r>
            <a:r>
              <a:rPr lang="de-DE" altLang="de-DE">
                <a:solidFill>
                  <a:srgbClr val="3333CC"/>
                </a:solidFill>
              </a:rPr>
              <a:t>Manhattan-Pfade</a:t>
            </a:r>
            <a:r>
              <a:rPr lang="de-DE" altLang="de-DE"/>
              <a:t> besitzen, ohne dass sie kreuzungsfreie kürzeste </a:t>
            </a:r>
            <a:r>
              <a:rPr lang="de-DE" altLang="de-DE">
                <a:solidFill>
                  <a:srgbClr val="CC0000"/>
                </a:solidFill>
              </a:rPr>
              <a:t>euklidische Pfade</a:t>
            </a:r>
            <a:r>
              <a:rPr lang="de-DE" altLang="de-DE"/>
              <a:t> besitzen, aber nicht umgekehrt.</a:t>
            </a:r>
          </a:p>
        </p:txBody>
      </p:sp>
      <p:sp>
        <p:nvSpPr>
          <p:cNvPr id="31747" name="Rectangle 3"/>
          <p:cNvSpPr>
            <a:spLocks noChangeArrowheads="1"/>
          </p:cNvSpPr>
          <p:nvPr/>
        </p:nvSpPr>
        <p:spPr bwMode="auto">
          <a:xfrm>
            <a:off x="3394075" y="2859088"/>
            <a:ext cx="87947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36612" name="Rectangle 4"/>
          <p:cNvSpPr>
            <a:spLocks noChangeArrowheads="1"/>
          </p:cNvSpPr>
          <p:nvPr/>
        </p:nvSpPr>
        <p:spPr bwMode="auto">
          <a:xfrm>
            <a:off x="1550988" y="3681413"/>
            <a:ext cx="1328737" cy="539750"/>
          </a:xfrm>
          <a:prstGeom prst="rect">
            <a:avLst/>
          </a:prstGeom>
          <a:noFill/>
          <a:ln w="9525">
            <a:solidFill>
              <a:srgbClr val="808080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36613" name="Rectangle 5"/>
          <p:cNvSpPr>
            <a:spLocks noChangeArrowheads="1"/>
          </p:cNvSpPr>
          <p:nvPr/>
        </p:nvSpPr>
        <p:spPr bwMode="auto">
          <a:xfrm>
            <a:off x="1219200" y="2960688"/>
            <a:ext cx="663575" cy="1979612"/>
          </a:xfrm>
          <a:prstGeom prst="rect">
            <a:avLst/>
          </a:prstGeom>
          <a:noFill/>
          <a:ln w="9525">
            <a:solidFill>
              <a:srgbClr val="808080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36614" name="Line 6"/>
          <p:cNvSpPr>
            <a:spLocks noChangeShapeType="1"/>
          </p:cNvSpPr>
          <p:nvPr/>
        </p:nvSpPr>
        <p:spPr bwMode="auto">
          <a:xfrm>
            <a:off x="1219200" y="2960688"/>
            <a:ext cx="0" cy="1981200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6615" name="Line 7"/>
          <p:cNvSpPr>
            <a:spLocks noChangeShapeType="1"/>
          </p:cNvSpPr>
          <p:nvPr/>
        </p:nvSpPr>
        <p:spPr bwMode="auto">
          <a:xfrm>
            <a:off x="1219200" y="2960688"/>
            <a:ext cx="665163" cy="0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6616" name="Line 8"/>
          <p:cNvSpPr>
            <a:spLocks noChangeShapeType="1"/>
          </p:cNvSpPr>
          <p:nvPr/>
        </p:nvSpPr>
        <p:spPr bwMode="auto">
          <a:xfrm flipH="1">
            <a:off x="1219200" y="2960688"/>
            <a:ext cx="665163" cy="1981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6617" name="Line 9"/>
          <p:cNvSpPr>
            <a:spLocks noChangeShapeType="1"/>
          </p:cNvSpPr>
          <p:nvPr/>
        </p:nvSpPr>
        <p:spPr bwMode="auto">
          <a:xfrm>
            <a:off x="1560513" y="3681413"/>
            <a:ext cx="1319212" cy="0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6618" name="Line 10"/>
          <p:cNvSpPr>
            <a:spLocks noChangeShapeType="1"/>
          </p:cNvSpPr>
          <p:nvPr/>
        </p:nvSpPr>
        <p:spPr bwMode="auto">
          <a:xfrm>
            <a:off x="2879725" y="3670300"/>
            <a:ext cx="0" cy="558800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6619" name="Freeform 11"/>
          <p:cNvSpPr>
            <a:spLocks/>
          </p:cNvSpPr>
          <p:nvPr/>
        </p:nvSpPr>
        <p:spPr bwMode="auto">
          <a:xfrm>
            <a:off x="1550988" y="3689350"/>
            <a:ext cx="1319212" cy="523875"/>
          </a:xfrm>
          <a:custGeom>
            <a:avLst/>
            <a:gdLst>
              <a:gd name="T0" fmla="*/ 0 w 900"/>
              <a:gd name="T1" fmla="*/ 0 h 330"/>
              <a:gd name="T2" fmla="*/ 2147483647 w 900"/>
              <a:gd name="T3" fmla="*/ 2147483647 h 33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00" h="330">
                <a:moveTo>
                  <a:pt x="0" y="0"/>
                </a:moveTo>
                <a:lnTo>
                  <a:pt x="900" y="330"/>
                </a:lnTo>
              </a:path>
            </a:pathLst>
          </a:custGeom>
          <a:noFill/>
          <a:ln w="9525">
            <a:solidFill>
              <a:srgbClr val="CC0000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1756" name="Rectangle 12"/>
          <p:cNvSpPr>
            <a:spLocks noGrp="1" noChangeArrowheads="1"/>
          </p:cNvSpPr>
          <p:nvPr>
            <p:ph type="title"/>
          </p:nvPr>
        </p:nvSpPr>
        <p:spPr/>
        <p:txBody>
          <a:bodyPr lIns="191095" tIns="44941" rIns="89883" bIns="67945"/>
          <a:lstStyle/>
          <a:p>
            <a:r>
              <a:rPr lang="de-DE" altLang="de-DE"/>
              <a:t>7.4	Manhattan- und euklidische Metrik</a:t>
            </a:r>
          </a:p>
        </p:txBody>
      </p:sp>
      <p:sp>
        <p:nvSpPr>
          <p:cNvPr id="836622" name="Text Box 14"/>
          <p:cNvSpPr txBox="1">
            <a:spLocks noChangeArrowheads="1"/>
          </p:cNvSpPr>
          <p:nvPr/>
        </p:nvSpPr>
        <p:spPr bwMode="auto">
          <a:xfrm>
            <a:off x="611188" y="5465763"/>
            <a:ext cx="8243887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 sz="1500">
                <a:solidFill>
                  <a:srgbClr val="CC0000"/>
                </a:solidFill>
                <a:sym typeface="Symbol" pitchFamily="18" charset="2"/>
              </a:rPr>
              <a:t></a:t>
            </a:r>
            <a:r>
              <a:rPr lang="de-DE" altLang="de-DE" sz="1500">
                <a:sym typeface="Symbol" pitchFamily="18" charset="2"/>
              </a:rPr>
              <a:t>  </a:t>
            </a:r>
            <a:r>
              <a:rPr lang="de-DE" altLang="de-DE" sz="1500"/>
              <a:t>Schnittpunktbewertung von Flylines zur Verdrahtungs-/Ebenenabschätzung problematisch</a:t>
            </a:r>
            <a:endParaRPr lang="en-US" altLang="de-DE" sz="15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66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36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36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36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36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836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36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836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836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836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6612" grpId="0" animBg="1"/>
      <p:bldP spid="836613" grpId="0" animBg="1"/>
      <p:bldP spid="836614" grpId="0" animBg="1"/>
      <p:bldP spid="836615" grpId="0" animBg="1"/>
      <p:bldP spid="836616" grpId="0" animBg="1"/>
      <p:bldP spid="836617" grpId="0" animBg="1"/>
      <p:bldP spid="836618" grpId="0" animBg="1"/>
      <p:bldP spid="836619" grpId="0" animBg="1"/>
      <p:bldP spid="83662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65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08013" y="1438275"/>
            <a:ext cx="8356600" cy="4870450"/>
          </a:xfrm>
        </p:spPr>
        <p:txBody>
          <a:bodyPr/>
          <a:lstStyle/>
          <a:p>
            <a:pPr defTabSz="762000">
              <a:lnSpc>
                <a:spcPct val="105000"/>
              </a:lnSpc>
              <a:tabLst/>
            </a:pPr>
            <a:r>
              <a:rPr lang="de-DE" altLang="de-DE" dirty="0"/>
              <a:t>Wenn zwischen zwei Punktepaaren keine kreuzungsfreien kürzesten </a:t>
            </a:r>
            <a:r>
              <a:rPr lang="de-DE" altLang="de-DE" dirty="0">
                <a:solidFill>
                  <a:srgbClr val="3333CC"/>
                </a:solidFill>
              </a:rPr>
              <a:t>Manhattan-Pfade</a:t>
            </a:r>
            <a:r>
              <a:rPr lang="de-DE" altLang="de-DE" dirty="0"/>
              <a:t> existieren, dann gilt das Gleiche auch für kürzeste </a:t>
            </a:r>
            <a:br>
              <a:rPr lang="de-DE" altLang="de-DE" dirty="0"/>
            </a:br>
            <a:r>
              <a:rPr lang="de-DE" altLang="de-DE" dirty="0">
                <a:solidFill>
                  <a:srgbClr val="CC0000"/>
                </a:solidFill>
              </a:rPr>
              <a:t>euklidische Pfade</a:t>
            </a:r>
            <a:r>
              <a:rPr lang="de-DE" altLang="de-DE" dirty="0"/>
              <a:t>. </a:t>
            </a:r>
            <a:br>
              <a:rPr lang="de-DE" altLang="de-DE" dirty="0"/>
            </a:br>
            <a:br>
              <a:rPr lang="de-DE" altLang="de-DE" dirty="0"/>
            </a:br>
            <a:br>
              <a:rPr lang="de-DE" altLang="de-DE" dirty="0"/>
            </a:br>
            <a:br>
              <a:rPr lang="de-DE" altLang="de-DE" dirty="0"/>
            </a:br>
            <a:br>
              <a:rPr lang="de-DE" altLang="de-DE" dirty="0"/>
            </a:br>
            <a:br>
              <a:rPr lang="de-DE" altLang="de-DE" dirty="0"/>
            </a:br>
            <a:br>
              <a:rPr lang="de-DE" altLang="de-DE" dirty="0"/>
            </a:br>
            <a:br>
              <a:rPr lang="de-DE" altLang="de-DE" dirty="0"/>
            </a:br>
            <a:br>
              <a:rPr lang="de-DE" altLang="de-DE" dirty="0"/>
            </a:br>
            <a:endParaRPr lang="de-DE" altLang="de-DE" dirty="0"/>
          </a:p>
          <a:p>
            <a:pPr defTabSz="762000">
              <a:lnSpc>
                <a:spcPct val="105000"/>
              </a:lnSpc>
              <a:buFont typeface="Symbol" pitchFamily="18" charset="2"/>
              <a:buChar char="Þ"/>
              <a:tabLst/>
            </a:pPr>
            <a:r>
              <a:rPr lang="de-DE" altLang="de-DE" sz="1500" dirty="0"/>
              <a:t>Bei einer nicht-realisierbaren kreuzungsfreien kürzesten </a:t>
            </a:r>
            <a:r>
              <a:rPr lang="de-DE" altLang="de-DE" sz="1500" dirty="0">
                <a:solidFill>
                  <a:srgbClr val="3333CC"/>
                </a:solidFill>
              </a:rPr>
              <a:t>Manhattan-Verbindung</a:t>
            </a:r>
            <a:r>
              <a:rPr lang="de-DE" altLang="de-DE" sz="1500" dirty="0"/>
              <a:t> </a:t>
            </a:r>
            <a:br>
              <a:rPr lang="de-DE" altLang="de-DE" sz="1500" dirty="0"/>
            </a:br>
            <a:r>
              <a:rPr lang="de-DE" altLang="de-DE" sz="1500" dirty="0"/>
              <a:t>gibt es auch keine kreuzungsfreie kürzeste </a:t>
            </a:r>
            <a:r>
              <a:rPr lang="de-DE" altLang="de-DE" sz="1500" dirty="0">
                <a:solidFill>
                  <a:srgbClr val="CC0000"/>
                </a:solidFill>
              </a:rPr>
              <a:t>euklidische Verbindung</a:t>
            </a:r>
          </a:p>
          <a:p>
            <a:pPr defTabSz="762000">
              <a:lnSpc>
                <a:spcPct val="105000"/>
              </a:lnSpc>
              <a:buFont typeface="Symbol" pitchFamily="18" charset="2"/>
              <a:buChar char="Þ"/>
              <a:tabLst/>
            </a:pPr>
            <a:r>
              <a:rPr lang="de-DE" altLang="de-DE" sz="1500" dirty="0"/>
              <a:t>Schnittpunktbewertung von umschließenden Rechteck zur Verdrahtungs- bzw. </a:t>
            </a:r>
            <a:r>
              <a:rPr lang="de-DE" altLang="de-DE" sz="1500" dirty="0" err="1"/>
              <a:t>Ebenenabschätzung</a:t>
            </a:r>
            <a:r>
              <a:rPr lang="de-DE" altLang="de-DE" sz="1500" dirty="0"/>
              <a:t> sinnvoll</a:t>
            </a:r>
          </a:p>
        </p:txBody>
      </p:sp>
      <p:sp>
        <p:nvSpPr>
          <p:cNvPr id="32771" name="Rectangle 3"/>
          <p:cNvSpPr>
            <a:spLocks noChangeArrowheads="1"/>
          </p:cNvSpPr>
          <p:nvPr/>
        </p:nvSpPr>
        <p:spPr bwMode="auto">
          <a:xfrm>
            <a:off x="3394075" y="2859088"/>
            <a:ext cx="87947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38660" name="Rectangle 4"/>
          <p:cNvSpPr>
            <a:spLocks noChangeArrowheads="1"/>
          </p:cNvSpPr>
          <p:nvPr/>
        </p:nvSpPr>
        <p:spPr bwMode="auto">
          <a:xfrm>
            <a:off x="3656013" y="2482850"/>
            <a:ext cx="665162" cy="1979613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38661" name="Rectangle 5"/>
          <p:cNvSpPr>
            <a:spLocks noChangeArrowheads="1"/>
          </p:cNvSpPr>
          <p:nvPr/>
        </p:nvSpPr>
        <p:spPr bwMode="auto">
          <a:xfrm>
            <a:off x="3157538" y="3024188"/>
            <a:ext cx="1662112" cy="898525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38662" name="Line 6"/>
          <p:cNvSpPr>
            <a:spLocks noChangeShapeType="1"/>
          </p:cNvSpPr>
          <p:nvPr/>
        </p:nvSpPr>
        <p:spPr bwMode="auto">
          <a:xfrm flipH="1">
            <a:off x="3621088" y="2482850"/>
            <a:ext cx="666750" cy="1979613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8663" name="Line 7"/>
          <p:cNvSpPr>
            <a:spLocks noChangeShapeType="1"/>
          </p:cNvSpPr>
          <p:nvPr/>
        </p:nvSpPr>
        <p:spPr bwMode="auto">
          <a:xfrm>
            <a:off x="3157538" y="3024188"/>
            <a:ext cx="1662112" cy="8985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2776" name="Rectangle 8"/>
          <p:cNvSpPr>
            <a:spLocks noGrp="1" noChangeArrowheads="1"/>
          </p:cNvSpPr>
          <p:nvPr>
            <p:ph type="title"/>
          </p:nvPr>
        </p:nvSpPr>
        <p:spPr/>
        <p:txBody>
          <a:bodyPr lIns="191095" tIns="44941" rIns="89883" bIns="67945"/>
          <a:lstStyle/>
          <a:p>
            <a:r>
              <a:rPr lang="de-DE" altLang="de-DE"/>
              <a:t>7.4	Manhattan- und euklidische Metrik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86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38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38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38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38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386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386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8660" grpId="0" animBg="1"/>
      <p:bldP spid="838661" grpId="0" animBg="1"/>
      <p:bldP spid="838662" grpId="0" animBg="1"/>
      <p:bldP spid="838663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70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19125" y="1447800"/>
            <a:ext cx="8134350" cy="3998913"/>
          </a:xfrm>
        </p:spPr>
        <p:txBody>
          <a:bodyPr/>
          <a:lstStyle/>
          <a:p>
            <a:pPr defTabSz="762000">
              <a:lnSpc>
                <a:spcPct val="105000"/>
              </a:lnSpc>
              <a:tabLst/>
            </a:pPr>
            <a:r>
              <a:rPr lang="de-DE" altLang="de-DE"/>
              <a:t>Der </a:t>
            </a:r>
            <a:r>
              <a:rPr lang="de-DE" altLang="de-DE">
                <a:solidFill>
                  <a:srgbClr val="3333CC"/>
                </a:solidFill>
              </a:rPr>
              <a:t>Manhattan-Abstand</a:t>
            </a:r>
            <a:r>
              <a:rPr lang="de-DE" altLang="de-DE"/>
              <a:t> </a:t>
            </a:r>
            <a:r>
              <a:rPr lang="de-DE" altLang="de-DE" i="1"/>
              <a:t>d</a:t>
            </a:r>
            <a:r>
              <a:rPr lang="de-DE" altLang="de-DE" baseline="-25000"/>
              <a:t>M</a:t>
            </a:r>
            <a:r>
              <a:rPr lang="de-DE" altLang="de-DE"/>
              <a:t> ist oft kaum größer als der </a:t>
            </a:r>
            <a:r>
              <a:rPr lang="de-DE" altLang="de-DE">
                <a:solidFill>
                  <a:srgbClr val="CC0000"/>
                </a:solidFill>
              </a:rPr>
              <a:t>euklidische Abstand </a:t>
            </a:r>
            <a:r>
              <a:rPr lang="de-DE" altLang="de-DE" i="1"/>
              <a:t>d</a:t>
            </a:r>
            <a:r>
              <a:rPr lang="de-DE" altLang="de-DE" baseline="-25000"/>
              <a:t>E</a:t>
            </a:r>
            <a:r>
              <a:rPr lang="de-DE" altLang="de-DE"/>
              <a:t>:</a:t>
            </a:r>
            <a:r>
              <a:rPr lang="en-US" altLang="de-DE"/>
              <a:t> </a:t>
            </a:r>
            <a:endParaRPr lang="de-DE" altLang="de-DE"/>
          </a:p>
        </p:txBody>
      </p:sp>
      <p:sp>
        <p:nvSpPr>
          <p:cNvPr id="33795" name="Rectangle 3"/>
          <p:cNvSpPr>
            <a:spLocks noChangeArrowheads="1"/>
          </p:cNvSpPr>
          <p:nvPr/>
        </p:nvSpPr>
        <p:spPr bwMode="auto">
          <a:xfrm>
            <a:off x="3394075" y="2859088"/>
            <a:ext cx="87947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840708" name="Object 4"/>
          <p:cNvGraphicFramePr>
            <a:graphicFrameLocks noChangeAspect="1"/>
          </p:cNvGraphicFramePr>
          <p:nvPr/>
        </p:nvGraphicFramePr>
        <p:xfrm>
          <a:off x="1068388" y="2690813"/>
          <a:ext cx="798512" cy="7604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Formel" r:id="rId3" imgW="469696" imgH="406224" progId="Equation.3">
                  <p:embed/>
                </p:oleObj>
              </mc:Choice>
              <mc:Fallback>
                <p:oleObj name="Formel" r:id="rId3" imgW="469696" imgH="406224" progId="Equation.3">
                  <p:embed/>
                  <p:pic>
                    <p:nvPicPr>
                      <p:cNvPr id="84070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8388" y="2690813"/>
                        <a:ext cx="798512" cy="7604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40709" name="Text Box 5"/>
          <p:cNvSpPr txBox="1">
            <a:spLocks noChangeArrowheads="1"/>
          </p:cNvSpPr>
          <p:nvPr/>
        </p:nvSpPr>
        <p:spPr bwMode="auto">
          <a:xfrm>
            <a:off x="608013" y="2559050"/>
            <a:ext cx="635000" cy="614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0710" name="AutoShape 6"/>
          <p:cNvSpPr>
            <a:spLocks/>
          </p:cNvSpPr>
          <p:nvPr/>
        </p:nvSpPr>
        <p:spPr bwMode="auto">
          <a:xfrm>
            <a:off x="1966913" y="2352675"/>
            <a:ext cx="265112" cy="1436688"/>
          </a:xfrm>
          <a:prstGeom prst="leftBrace">
            <a:avLst>
              <a:gd name="adj1" fmla="val 45160"/>
              <a:gd name="adj2" fmla="val 50000"/>
            </a:avLst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3799" name="Rectangle 7"/>
          <p:cNvSpPr>
            <a:spLocks noChangeArrowheads="1"/>
          </p:cNvSpPr>
          <p:nvPr/>
        </p:nvSpPr>
        <p:spPr bwMode="auto">
          <a:xfrm>
            <a:off x="0" y="2652713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endParaRPr lang="de-DE" altLang="de-DE" sz="2300">
              <a:latin typeface="Times New Roman" pitchFamily="18" charset="0"/>
            </a:endParaRPr>
          </a:p>
        </p:txBody>
      </p:sp>
      <p:sp>
        <p:nvSpPr>
          <p:cNvPr id="840712" name="Rectangle 8"/>
          <p:cNvSpPr>
            <a:spLocks noChangeArrowheads="1"/>
          </p:cNvSpPr>
          <p:nvPr/>
        </p:nvSpPr>
        <p:spPr bwMode="auto">
          <a:xfrm>
            <a:off x="2232025" y="2319338"/>
            <a:ext cx="5746750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/>
              <a:t>1.41   im ungünstigsten Fall, d.h. quadratische Anordnung </a:t>
            </a:r>
          </a:p>
        </p:txBody>
      </p:sp>
      <p:graphicFrame>
        <p:nvGraphicFramePr>
          <p:cNvPr id="840713" name="Object 9"/>
          <p:cNvGraphicFramePr>
            <a:graphicFrameLocks noChangeAspect="1"/>
          </p:cNvGraphicFramePr>
          <p:nvPr/>
        </p:nvGraphicFramePr>
        <p:xfrm>
          <a:off x="7916863" y="2320925"/>
          <a:ext cx="836612" cy="341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Formel" r:id="rId5" imgW="545626" imgH="203024" progId="Equation.3">
                  <p:embed/>
                </p:oleObj>
              </mc:Choice>
              <mc:Fallback>
                <p:oleObj name="Formel" r:id="rId5" imgW="545626" imgH="203024" progId="Equation.3">
                  <p:embed/>
                  <p:pic>
                    <p:nvPicPr>
                      <p:cNvPr id="840713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16863" y="2320925"/>
                        <a:ext cx="836612" cy="341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40714" name="Rectangle 10"/>
          <p:cNvSpPr>
            <a:spLocks noChangeArrowheads="1"/>
          </p:cNvSpPr>
          <p:nvPr/>
        </p:nvSpPr>
        <p:spPr bwMode="auto">
          <a:xfrm>
            <a:off x="2232025" y="2862263"/>
            <a:ext cx="5783263" cy="86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 anchor="ctr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>
                <a:cs typeface="Times New Roman" pitchFamily="18" charset="0"/>
              </a:rPr>
              <a:t>1.27  im statistischen Mittel ohne Hindernisse</a:t>
            </a:r>
          </a:p>
          <a:p>
            <a:pPr algn="l">
              <a:lnSpc>
                <a:spcPct val="100000"/>
              </a:lnSpc>
            </a:pPr>
            <a:endParaRPr lang="en-US" altLang="de-DE"/>
          </a:p>
          <a:p>
            <a:pPr algn="l">
              <a:lnSpc>
                <a:spcPct val="100000"/>
              </a:lnSpc>
            </a:pPr>
            <a:r>
              <a:rPr lang="de-DE" altLang="de-DE">
                <a:cs typeface="Times New Roman" pitchFamily="18" charset="0"/>
              </a:rPr>
              <a:t>1.15   im statistischen Mittel mit Hindernissen</a:t>
            </a:r>
            <a:endParaRPr lang="de-DE" altLang="de-DE"/>
          </a:p>
        </p:txBody>
      </p:sp>
      <p:sp>
        <p:nvSpPr>
          <p:cNvPr id="33803" name="Rectangle 11"/>
          <p:cNvSpPr>
            <a:spLocks noGrp="1" noChangeArrowheads="1"/>
          </p:cNvSpPr>
          <p:nvPr>
            <p:ph type="title"/>
          </p:nvPr>
        </p:nvSpPr>
        <p:spPr/>
        <p:txBody>
          <a:bodyPr lIns="191095" tIns="44941" rIns="89883" bIns="67945"/>
          <a:lstStyle/>
          <a:p>
            <a:r>
              <a:rPr lang="de-DE" altLang="de-DE"/>
              <a:t>7.4	Manhattan- und euklidische Metrik</a:t>
            </a:r>
          </a:p>
        </p:txBody>
      </p:sp>
      <p:sp>
        <p:nvSpPr>
          <p:cNvPr id="840716" name="Text Box 12"/>
          <p:cNvSpPr txBox="1">
            <a:spLocks noChangeArrowheads="1"/>
          </p:cNvSpPr>
          <p:nvPr/>
        </p:nvSpPr>
        <p:spPr bwMode="auto">
          <a:xfrm>
            <a:off x="611188" y="4365625"/>
            <a:ext cx="8243887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 sz="1500">
                <a:solidFill>
                  <a:srgbClr val="CC0000"/>
                </a:solidFill>
                <a:sym typeface="Symbol" pitchFamily="18" charset="2"/>
              </a:rPr>
              <a:t></a:t>
            </a:r>
            <a:r>
              <a:rPr lang="de-DE" altLang="de-DE" sz="1500">
                <a:sym typeface="Symbol" pitchFamily="18" charset="2"/>
              </a:rPr>
              <a:t>  Manhattan-Verdrahtung weit verbreitet</a:t>
            </a:r>
            <a:endParaRPr lang="en-US" altLang="de-DE" sz="15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7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407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40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407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40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407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840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40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840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0709" grpId="0" animBg="1"/>
      <p:bldP spid="840710" grpId="0" animBg="1"/>
      <p:bldP spid="840712" grpId="0"/>
      <p:bldP spid="840714" grpId="0"/>
      <p:bldP spid="840716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Kapitel 7 – Flächenverdrahtung</a:t>
            </a:r>
            <a:endParaRPr lang="en-US" altLang="de-DE"/>
          </a:p>
        </p:txBody>
      </p:sp>
      <p:sp>
        <p:nvSpPr>
          <p:cNvPr id="348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281113"/>
            <a:ext cx="8193087" cy="4884737"/>
          </a:xfrm>
        </p:spPr>
        <p:txBody>
          <a:bodyPr/>
          <a:lstStyle/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7.1	Einführung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7.2	Begriffsbestimmungen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7.3	Festlegung der Netzreihenfolge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7.4	Manhattan- und euklidische Metrik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7.5	Verdrahtung der Versorgungsnetze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7.6	Optimierungsziele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7.7	Sequentielle Verdrahtungsalgorithmen 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200">
                <a:solidFill>
                  <a:srgbClr val="C0C0C0"/>
                </a:solidFill>
              </a:rPr>
              <a:t>	</a:t>
            </a:r>
            <a:r>
              <a:rPr lang="de-DE" altLang="de-DE" sz="1400">
                <a:solidFill>
                  <a:srgbClr val="C0C0C0"/>
                </a:solidFill>
              </a:rPr>
              <a:t>	</a:t>
            </a:r>
            <a:r>
              <a:rPr lang="de-DE" altLang="de-DE" sz="1600">
                <a:solidFill>
                  <a:srgbClr val="C0C0C0"/>
                </a:solidFill>
              </a:rPr>
              <a:t>7.7.1  Rasterverdrahtung nach </a:t>
            </a:r>
            <a:r>
              <a:rPr lang="de-DE" altLang="de-DE" sz="1600" i="1">
                <a:solidFill>
                  <a:srgbClr val="C0C0C0"/>
                </a:solidFill>
              </a:rPr>
              <a:t>Lee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600">
                <a:solidFill>
                  <a:srgbClr val="C0C0C0"/>
                </a:solidFill>
              </a:rPr>
              <a:t>		7.7.2  Rasterverdrahtung mit Wegwichtung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600">
                <a:solidFill>
                  <a:srgbClr val="C0C0C0"/>
                </a:solidFill>
              </a:rPr>
              <a:t>		7.7.3  Linienverdrahtung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7.8	Quasiparallele 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7.9	Dreidimensionale 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7.10	X-Verdrahtung</a:t>
            </a:r>
          </a:p>
          <a:p>
            <a:pPr marL="0" indent="0" defTabSz="849313">
              <a:lnSpc>
                <a:spcPct val="80000"/>
              </a:lnSpc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endParaRPr lang="de-DE" altLang="de-DE">
              <a:solidFill>
                <a:srgbClr val="C0C0C0"/>
              </a:solidFill>
            </a:endParaRPr>
          </a:p>
        </p:txBody>
      </p:sp>
      <p:sp>
        <p:nvSpPr>
          <p:cNvPr id="34820" name="Line 4"/>
          <p:cNvSpPr>
            <a:spLocks noChangeShapeType="1"/>
          </p:cNvSpPr>
          <p:nvPr/>
        </p:nvSpPr>
        <p:spPr bwMode="auto">
          <a:xfrm>
            <a:off x="242888" y="3030538"/>
            <a:ext cx="411162" cy="0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7.5	Verdrahtung der Versorgungsnetze</a:t>
            </a:r>
          </a:p>
        </p:txBody>
      </p:sp>
      <p:sp>
        <p:nvSpPr>
          <p:cNvPr id="35843" name="Rectangle 3"/>
          <p:cNvSpPr>
            <a:spLocks noChangeAspect="1" noChangeArrowheads="1"/>
          </p:cNvSpPr>
          <p:nvPr/>
        </p:nvSpPr>
        <p:spPr bwMode="auto">
          <a:xfrm>
            <a:off x="1844675" y="2330450"/>
            <a:ext cx="4373563" cy="2817813"/>
          </a:xfrm>
          <a:prstGeom prst="rect">
            <a:avLst/>
          </a:prstGeom>
          <a:solidFill>
            <a:srgbClr val="DDDDDD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5844" name="Rectangle 4"/>
          <p:cNvSpPr>
            <a:spLocks noChangeAspect="1" noChangeArrowheads="1"/>
          </p:cNvSpPr>
          <p:nvPr/>
        </p:nvSpPr>
        <p:spPr bwMode="auto">
          <a:xfrm>
            <a:off x="2432050" y="2670175"/>
            <a:ext cx="1122363" cy="7493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5845" name="Rectangle 5"/>
          <p:cNvSpPr>
            <a:spLocks noChangeAspect="1" noChangeArrowheads="1"/>
          </p:cNvSpPr>
          <p:nvPr/>
        </p:nvSpPr>
        <p:spPr bwMode="auto">
          <a:xfrm>
            <a:off x="4994275" y="2778125"/>
            <a:ext cx="696913" cy="44132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5846" name="Rectangle 6"/>
          <p:cNvSpPr>
            <a:spLocks noChangeAspect="1" noChangeArrowheads="1"/>
          </p:cNvSpPr>
          <p:nvPr/>
        </p:nvSpPr>
        <p:spPr bwMode="auto">
          <a:xfrm>
            <a:off x="4675188" y="3419475"/>
            <a:ext cx="1011237" cy="49212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5847" name="Rectangle 7"/>
          <p:cNvSpPr>
            <a:spLocks noChangeAspect="1" noChangeArrowheads="1"/>
          </p:cNvSpPr>
          <p:nvPr/>
        </p:nvSpPr>
        <p:spPr bwMode="auto">
          <a:xfrm>
            <a:off x="2432050" y="3686175"/>
            <a:ext cx="481013" cy="96202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5848" name="Rectangle 8"/>
          <p:cNvSpPr>
            <a:spLocks noChangeAspect="1" noChangeArrowheads="1"/>
          </p:cNvSpPr>
          <p:nvPr/>
        </p:nvSpPr>
        <p:spPr bwMode="auto">
          <a:xfrm>
            <a:off x="3921125" y="4113213"/>
            <a:ext cx="1770063" cy="53498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5849" name="Rectangle 9"/>
          <p:cNvSpPr>
            <a:spLocks noChangeAspect="1" noChangeArrowheads="1"/>
          </p:cNvSpPr>
          <p:nvPr/>
        </p:nvSpPr>
        <p:spPr bwMode="auto">
          <a:xfrm>
            <a:off x="1951038" y="2830513"/>
            <a:ext cx="161925" cy="1619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5850" name="Rectangle 10"/>
          <p:cNvSpPr>
            <a:spLocks noChangeAspect="1" noChangeArrowheads="1"/>
          </p:cNvSpPr>
          <p:nvPr/>
        </p:nvSpPr>
        <p:spPr bwMode="auto">
          <a:xfrm>
            <a:off x="1951038" y="3659188"/>
            <a:ext cx="161925" cy="160337"/>
          </a:xfrm>
          <a:prstGeom prst="rect">
            <a:avLst/>
          </a:prstGeom>
          <a:solidFill>
            <a:srgbClr val="996600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5851" name="Rectangle 11"/>
          <p:cNvSpPr>
            <a:spLocks noChangeAspect="1" noChangeArrowheads="1"/>
          </p:cNvSpPr>
          <p:nvPr/>
        </p:nvSpPr>
        <p:spPr bwMode="auto">
          <a:xfrm>
            <a:off x="1951038" y="4486275"/>
            <a:ext cx="161925" cy="1619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5852" name="Rectangle 12"/>
          <p:cNvSpPr>
            <a:spLocks noChangeAspect="1" noChangeArrowheads="1"/>
          </p:cNvSpPr>
          <p:nvPr/>
        </p:nvSpPr>
        <p:spPr bwMode="auto">
          <a:xfrm>
            <a:off x="5957888" y="2830513"/>
            <a:ext cx="158750" cy="1619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5853" name="Rectangle 13"/>
          <p:cNvSpPr>
            <a:spLocks noChangeAspect="1" noChangeArrowheads="1"/>
          </p:cNvSpPr>
          <p:nvPr/>
        </p:nvSpPr>
        <p:spPr bwMode="auto">
          <a:xfrm>
            <a:off x="5957888" y="3659188"/>
            <a:ext cx="158750" cy="160337"/>
          </a:xfrm>
          <a:prstGeom prst="rect">
            <a:avLst/>
          </a:prstGeom>
          <a:solidFill>
            <a:srgbClr val="008000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5854" name="Rectangle 14"/>
          <p:cNvSpPr>
            <a:spLocks noChangeAspect="1" noChangeArrowheads="1"/>
          </p:cNvSpPr>
          <p:nvPr/>
        </p:nvSpPr>
        <p:spPr bwMode="auto">
          <a:xfrm>
            <a:off x="5957888" y="4486275"/>
            <a:ext cx="158750" cy="1619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35855" name="Group 15"/>
          <p:cNvGrpSpPr>
            <a:grpSpLocks noChangeAspect="1"/>
          </p:cNvGrpSpPr>
          <p:nvPr/>
        </p:nvGrpSpPr>
        <p:grpSpPr bwMode="auto">
          <a:xfrm rot="-5400000">
            <a:off x="4114800" y="1576388"/>
            <a:ext cx="160338" cy="1814512"/>
            <a:chOff x="340" y="1570"/>
            <a:chExt cx="136" cy="1542"/>
          </a:xfrm>
        </p:grpSpPr>
        <p:sp>
          <p:nvSpPr>
            <p:cNvPr id="35873" name="Rectangle 16"/>
            <p:cNvSpPr>
              <a:spLocks noChangeAspect="1" noChangeArrowheads="1"/>
            </p:cNvSpPr>
            <p:nvPr/>
          </p:nvSpPr>
          <p:spPr bwMode="auto">
            <a:xfrm>
              <a:off x="340" y="1570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5874" name="Rectangle 17"/>
            <p:cNvSpPr>
              <a:spLocks noChangeAspect="1" noChangeArrowheads="1"/>
            </p:cNvSpPr>
            <p:nvPr/>
          </p:nvSpPr>
          <p:spPr bwMode="auto">
            <a:xfrm>
              <a:off x="340" y="2273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5875" name="Rectangle 18"/>
            <p:cNvSpPr>
              <a:spLocks noChangeAspect="1" noChangeArrowheads="1"/>
            </p:cNvSpPr>
            <p:nvPr/>
          </p:nvSpPr>
          <p:spPr bwMode="auto">
            <a:xfrm>
              <a:off x="340" y="2976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35856" name="Group 19"/>
          <p:cNvGrpSpPr>
            <a:grpSpLocks noChangeAspect="1"/>
          </p:cNvGrpSpPr>
          <p:nvPr/>
        </p:nvGrpSpPr>
        <p:grpSpPr bwMode="auto">
          <a:xfrm rot="-5400000">
            <a:off x="4114800" y="4033838"/>
            <a:ext cx="160338" cy="1814512"/>
            <a:chOff x="340" y="1570"/>
            <a:chExt cx="136" cy="1542"/>
          </a:xfrm>
        </p:grpSpPr>
        <p:sp>
          <p:nvSpPr>
            <p:cNvPr id="35870" name="Rectangle 20"/>
            <p:cNvSpPr>
              <a:spLocks noChangeAspect="1" noChangeArrowheads="1"/>
            </p:cNvSpPr>
            <p:nvPr/>
          </p:nvSpPr>
          <p:spPr bwMode="auto">
            <a:xfrm>
              <a:off x="340" y="1570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5871" name="Rectangle 21"/>
            <p:cNvSpPr>
              <a:spLocks noChangeAspect="1" noChangeArrowheads="1"/>
            </p:cNvSpPr>
            <p:nvPr/>
          </p:nvSpPr>
          <p:spPr bwMode="auto">
            <a:xfrm>
              <a:off x="340" y="2273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5872" name="Rectangle 22"/>
            <p:cNvSpPr>
              <a:spLocks noChangeAspect="1" noChangeArrowheads="1"/>
            </p:cNvSpPr>
            <p:nvPr/>
          </p:nvSpPr>
          <p:spPr bwMode="auto">
            <a:xfrm>
              <a:off x="340" y="2976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35857" name="Text Box 23"/>
          <p:cNvSpPr txBox="1">
            <a:spLocks noChangeAspect="1" noChangeArrowheads="1"/>
          </p:cNvSpPr>
          <p:nvPr/>
        </p:nvSpPr>
        <p:spPr bwMode="auto">
          <a:xfrm>
            <a:off x="1219200" y="3578225"/>
            <a:ext cx="671513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b="1">
                <a:solidFill>
                  <a:srgbClr val="996600"/>
                </a:solidFill>
              </a:rPr>
              <a:t>GND</a:t>
            </a:r>
          </a:p>
        </p:txBody>
      </p:sp>
      <p:sp>
        <p:nvSpPr>
          <p:cNvPr id="35858" name="Text Box 24"/>
          <p:cNvSpPr txBox="1">
            <a:spLocks noChangeAspect="1" noChangeArrowheads="1"/>
          </p:cNvSpPr>
          <p:nvPr/>
        </p:nvSpPr>
        <p:spPr bwMode="auto">
          <a:xfrm>
            <a:off x="6207125" y="3530600"/>
            <a:ext cx="601663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b="1">
                <a:solidFill>
                  <a:srgbClr val="008000"/>
                </a:solidFill>
              </a:rPr>
              <a:t>Vdd</a:t>
            </a:r>
          </a:p>
        </p:txBody>
      </p:sp>
      <p:sp>
        <p:nvSpPr>
          <p:cNvPr id="35859" name="Rectangle 48"/>
          <p:cNvSpPr>
            <a:spLocks noChangeAspect="1" noChangeArrowheads="1"/>
          </p:cNvSpPr>
          <p:nvPr/>
        </p:nvSpPr>
        <p:spPr bwMode="auto">
          <a:xfrm>
            <a:off x="2555875" y="4487863"/>
            <a:ext cx="161925" cy="160337"/>
          </a:xfrm>
          <a:prstGeom prst="rect">
            <a:avLst/>
          </a:prstGeom>
          <a:solidFill>
            <a:srgbClr val="996600"/>
          </a:solidFill>
          <a:ln w="9525">
            <a:solidFill>
              <a:srgbClr val="99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5860" name="Rectangle 49"/>
          <p:cNvSpPr>
            <a:spLocks noChangeAspect="1" noChangeArrowheads="1"/>
          </p:cNvSpPr>
          <p:nvPr/>
        </p:nvSpPr>
        <p:spPr bwMode="auto">
          <a:xfrm>
            <a:off x="2432050" y="2697163"/>
            <a:ext cx="161925" cy="160337"/>
          </a:xfrm>
          <a:prstGeom prst="rect">
            <a:avLst/>
          </a:prstGeom>
          <a:solidFill>
            <a:srgbClr val="996600"/>
          </a:solidFill>
          <a:ln w="9525">
            <a:solidFill>
              <a:srgbClr val="99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5861" name="Rectangle 50"/>
          <p:cNvSpPr>
            <a:spLocks noChangeAspect="1" noChangeArrowheads="1"/>
          </p:cNvSpPr>
          <p:nvPr/>
        </p:nvSpPr>
        <p:spPr bwMode="auto">
          <a:xfrm>
            <a:off x="4006850" y="4113213"/>
            <a:ext cx="161925" cy="160337"/>
          </a:xfrm>
          <a:prstGeom prst="rect">
            <a:avLst/>
          </a:prstGeom>
          <a:solidFill>
            <a:srgbClr val="996600"/>
          </a:solidFill>
          <a:ln w="9525">
            <a:solidFill>
              <a:srgbClr val="99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5862" name="Rectangle 51"/>
          <p:cNvSpPr>
            <a:spLocks noChangeAspect="1" noChangeArrowheads="1"/>
          </p:cNvSpPr>
          <p:nvPr/>
        </p:nvSpPr>
        <p:spPr bwMode="auto">
          <a:xfrm>
            <a:off x="4675188" y="3498850"/>
            <a:ext cx="161925" cy="160338"/>
          </a:xfrm>
          <a:prstGeom prst="rect">
            <a:avLst/>
          </a:prstGeom>
          <a:solidFill>
            <a:srgbClr val="996600"/>
          </a:solidFill>
          <a:ln w="9525">
            <a:solidFill>
              <a:srgbClr val="99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5863" name="Rectangle 52"/>
          <p:cNvSpPr>
            <a:spLocks noChangeAspect="1" noChangeArrowheads="1"/>
          </p:cNvSpPr>
          <p:nvPr/>
        </p:nvSpPr>
        <p:spPr bwMode="auto">
          <a:xfrm>
            <a:off x="4994275" y="2857500"/>
            <a:ext cx="161925" cy="160338"/>
          </a:xfrm>
          <a:prstGeom prst="rect">
            <a:avLst/>
          </a:prstGeom>
          <a:solidFill>
            <a:srgbClr val="996600"/>
          </a:solidFill>
          <a:ln w="9525">
            <a:solidFill>
              <a:srgbClr val="99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5864" name="Rectangle 53"/>
          <p:cNvSpPr>
            <a:spLocks noChangeAspect="1" noChangeArrowheads="1"/>
          </p:cNvSpPr>
          <p:nvPr/>
        </p:nvSpPr>
        <p:spPr bwMode="auto">
          <a:xfrm>
            <a:off x="3395663" y="3059113"/>
            <a:ext cx="158750" cy="160337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5865" name="Rectangle 54"/>
          <p:cNvSpPr>
            <a:spLocks noChangeAspect="1" noChangeArrowheads="1"/>
          </p:cNvSpPr>
          <p:nvPr/>
        </p:nvSpPr>
        <p:spPr bwMode="auto">
          <a:xfrm>
            <a:off x="5527675" y="2911475"/>
            <a:ext cx="158750" cy="160338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5866" name="Rectangle 55"/>
          <p:cNvSpPr>
            <a:spLocks noChangeAspect="1" noChangeArrowheads="1"/>
          </p:cNvSpPr>
          <p:nvPr/>
        </p:nvSpPr>
        <p:spPr bwMode="auto">
          <a:xfrm>
            <a:off x="5183188" y="3751263"/>
            <a:ext cx="158750" cy="160337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5867" name="Rectangle 56"/>
          <p:cNvSpPr>
            <a:spLocks noChangeAspect="1" noChangeArrowheads="1"/>
          </p:cNvSpPr>
          <p:nvPr/>
        </p:nvSpPr>
        <p:spPr bwMode="auto">
          <a:xfrm>
            <a:off x="5527675" y="4298950"/>
            <a:ext cx="158750" cy="160338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5868" name="Rectangle 57"/>
          <p:cNvSpPr>
            <a:spLocks noChangeAspect="1" noChangeArrowheads="1"/>
          </p:cNvSpPr>
          <p:nvPr/>
        </p:nvSpPr>
        <p:spPr bwMode="auto">
          <a:xfrm>
            <a:off x="2754313" y="4138613"/>
            <a:ext cx="158750" cy="160337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5869" name="Text Box 58"/>
          <p:cNvSpPr txBox="1">
            <a:spLocks noChangeArrowheads="1"/>
          </p:cNvSpPr>
          <p:nvPr/>
        </p:nvSpPr>
        <p:spPr bwMode="auto">
          <a:xfrm>
            <a:off x="3656013" y="3573463"/>
            <a:ext cx="528637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de-DE" altLang="de-DE" sz="3200" b="1">
                <a:solidFill>
                  <a:srgbClr val="CC0000"/>
                </a:solidFill>
              </a:rPr>
              <a:t>?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355" name="Text Box 3"/>
          <p:cNvSpPr txBox="1">
            <a:spLocks noChangeArrowheads="1"/>
          </p:cNvSpPr>
          <p:nvPr/>
        </p:nvSpPr>
        <p:spPr bwMode="auto">
          <a:xfrm>
            <a:off x="5067300" y="3011488"/>
            <a:ext cx="1487488" cy="642937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96808" tIns="87660" rIns="96808" bIns="87660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en-US" altLang="de-DE"/>
              <a:t>Flächen-</a:t>
            </a:r>
            <a:br>
              <a:rPr lang="en-US" altLang="de-DE"/>
            </a:br>
            <a:r>
              <a:rPr lang="en-US" altLang="de-DE"/>
              <a:t>verdrahtung</a:t>
            </a:r>
          </a:p>
        </p:txBody>
      </p:sp>
      <p:sp>
        <p:nvSpPr>
          <p:cNvPr id="868356" name="Text Box 4"/>
          <p:cNvSpPr txBox="1">
            <a:spLocks noChangeArrowheads="1"/>
          </p:cNvSpPr>
          <p:nvPr/>
        </p:nvSpPr>
        <p:spPr bwMode="auto">
          <a:xfrm>
            <a:off x="403225" y="3020569"/>
            <a:ext cx="1500188" cy="642937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96808" tIns="87660" rIns="96808" bIns="87660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en-US" altLang="de-DE"/>
              <a:t>Global-</a:t>
            </a:r>
            <a:br>
              <a:rPr lang="en-US" altLang="de-DE"/>
            </a:br>
            <a:r>
              <a:rPr lang="en-US" altLang="de-DE"/>
              <a:t>verdrahtung</a:t>
            </a:r>
          </a:p>
        </p:txBody>
      </p:sp>
      <p:sp>
        <p:nvSpPr>
          <p:cNvPr id="868357" name="Text Box 5"/>
          <p:cNvSpPr txBox="1">
            <a:spLocks noChangeArrowheads="1"/>
          </p:cNvSpPr>
          <p:nvPr/>
        </p:nvSpPr>
        <p:spPr bwMode="auto">
          <a:xfrm>
            <a:off x="2722563" y="3020569"/>
            <a:ext cx="1392237" cy="642937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96808" tIns="87660" rIns="96808" bIns="87660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/>
              <a:t>Fein-</a:t>
            </a:r>
            <a:br>
              <a:rPr lang="de-DE" altLang="de-DE"/>
            </a:br>
            <a:r>
              <a:rPr lang="de-DE" altLang="de-DE"/>
              <a:t>verdrahtung</a:t>
            </a:r>
            <a:endParaRPr lang="en-US" altLang="de-DE"/>
          </a:p>
        </p:txBody>
      </p:sp>
      <p:sp>
        <p:nvSpPr>
          <p:cNvPr id="868358" name="Line 6"/>
          <p:cNvSpPr>
            <a:spLocks noChangeShapeType="1"/>
          </p:cNvSpPr>
          <p:nvPr/>
        </p:nvSpPr>
        <p:spPr bwMode="auto">
          <a:xfrm flipH="1">
            <a:off x="1257300" y="2767013"/>
            <a:ext cx="490538" cy="2444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tIns="82800" bIns="82800" anchor="ctr">
            <a:spAutoFit/>
          </a:bodyPr>
          <a:lstStyle/>
          <a:p>
            <a:endParaRPr lang="de-DE"/>
          </a:p>
        </p:txBody>
      </p:sp>
      <p:sp>
        <p:nvSpPr>
          <p:cNvPr id="868359" name="Line 7"/>
          <p:cNvSpPr>
            <a:spLocks noChangeShapeType="1"/>
          </p:cNvSpPr>
          <p:nvPr/>
        </p:nvSpPr>
        <p:spPr bwMode="auto">
          <a:xfrm>
            <a:off x="2514600" y="2767013"/>
            <a:ext cx="430213" cy="2444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tIns="82800" bIns="82800" anchor="ctr">
            <a:spAutoFit/>
          </a:bodyPr>
          <a:lstStyle/>
          <a:p>
            <a:endParaRPr lang="de-DE"/>
          </a:p>
        </p:txBody>
      </p:sp>
      <p:sp>
        <p:nvSpPr>
          <p:cNvPr id="868360" name="Text Box 8"/>
          <p:cNvSpPr txBox="1">
            <a:spLocks noChangeArrowheads="1"/>
          </p:cNvSpPr>
          <p:nvPr/>
        </p:nvSpPr>
        <p:spPr bwMode="auto">
          <a:xfrm>
            <a:off x="7358063" y="3011488"/>
            <a:ext cx="1482725" cy="642937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96808" tIns="87660" rIns="96808" bIns="87660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en-US" altLang="de-DE"/>
              <a:t>Spezial-</a:t>
            </a:r>
            <a:br>
              <a:rPr lang="en-US" altLang="de-DE"/>
            </a:br>
            <a:r>
              <a:rPr lang="en-US" altLang="de-DE"/>
              <a:t>verdrahtung</a:t>
            </a:r>
          </a:p>
        </p:txBody>
      </p:sp>
      <p:sp>
        <p:nvSpPr>
          <p:cNvPr id="868361" name="Freeform 9"/>
          <p:cNvSpPr>
            <a:spLocks/>
          </p:cNvSpPr>
          <p:nvPr/>
        </p:nvSpPr>
        <p:spPr bwMode="auto">
          <a:xfrm>
            <a:off x="3074988" y="1879600"/>
            <a:ext cx="481012" cy="252413"/>
          </a:xfrm>
          <a:custGeom>
            <a:avLst/>
            <a:gdLst>
              <a:gd name="T0" fmla="*/ 2147483647 w 286"/>
              <a:gd name="T1" fmla="*/ 0 h 150"/>
              <a:gd name="T2" fmla="*/ 0 w 286"/>
              <a:gd name="T3" fmla="*/ 2147483647 h 15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86" h="150">
                <a:moveTo>
                  <a:pt x="286" y="0"/>
                </a:moveTo>
                <a:lnTo>
                  <a:pt x="0" y="15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tIns="82800" bIns="82800" anchor="ctr">
            <a:spAutoFit/>
          </a:bodyPr>
          <a:lstStyle/>
          <a:p>
            <a:endParaRPr lang="de-DE"/>
          </a:p>
        </p:txBody>
      </p:sp>
      <p:sp>
        <p:nvSpPr>
          <p:cNvPr id="868362" name="Line 10"/>
          <p:cNvSpPr>
            <a:spLocks noChangeShapeType="1"/>
          </p:cNvSpPr>
          <p:nvPr/>
        </p:nvSpPr>
        <p:spPr bwMode="auto">
          <a:xfrm>
            <a:off x="4419600" y="1879600"/>
            <a:ext cx="923925" cy="11318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82800" bIns="82800" anchor="ctr">
            <a:spAutoFit/>
          </a:bodyPr>
          <a:lstStyle/>
          <a:p>
            <a:endParaRPr lang="de-DE"/>
          </a:p>
        </p:txBody>
      </p:sp>
      <p:sp>
        <p:nvSpPr>
          <p:cNvPr id="868363" name="Line 11"/>
          <p:cNvSpPr>
            <a:spLocks noChangeShapeType="1"/>
          </p:cNvSpPr>
          <p:nvPr/>
        </p:nvSpPr>
        <p:spPr bwMode="auto">
          <a:xfrm>
            <a:off x="5640388" y="1879600"/>
            <a:ext cx="1892300" cy="11318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82800" bIns="82800" anchor="ctr">
            <a:spAutoFit/>
          </a:bodyPr>
          <a:lstStyle/>
          <a:p>
            <a:endParaRPr lang="de-DE"/>
          </a:p>
        </p:txBody>
      </p:sp>
      <p:sp>
        <p:nvSpPr>
          <p:cNvPr id="868364" name="Text Box 12"/>
          <p:cNvSpPr txBox="1">
            <a:spLocks noChangeArrowheads="1"/>
          </p:cNvSpPr>
          <p:nvPr/>
        </p:nvSpPr>
        <p:spPr bwMode="auto">
          <a:xfrm>
            <a:off x="346075" y="3654425"/>
            <a:ext cx="1665288" cy="139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/>
              <a:t>Zuordnung der</a:t>
            </a:r>
          </a:p>
          <a:p>
            <a:pPr algn="l" eaLnBrk="1" hangingPunct="1">
              <a:lnSpc>
                <a:spcPct val="100000"/>
              </a:lnSpc>
            </a:pPr>
            <a:r>
              <a:rPr lang="de-DE" altLang="de-DE"/>
              <a:t>Verdrahtung zu</a:t>
            </a:r>
          </a:p>
          <a:p>
            <a:pPr algn="l" eaLnBrk="1" hangingPunct="1">
              <a:lnSpc>
                <a:spcPct val="100000"/>
              </a:lnSpc>
            </a:pPr>
            <a:r>
              <a:rPr lang="de-DE" altLang="de-DE"/>
              <a:t>Verdrahtungs-</a:t>
            </a:r>
          </a:p>
          <a:p>
            <a:pPr algn="l" eaLnBrk="1" hangingPunct="1">
              <a:lnSpc>
                <a:spcPct val="100000"/>
              </a:lnSpc>
            </a:pPr>
            <a:r>
              <a:rPr lang="de-DE" altLang="de-DE"/>
              <a:t>regionen</a:t>
            </a:r>
          </a:p>
          <a:p>
            <a:pPr algn="l" eaLnBrk="1" hangingPunct="1">
              <a:lnSpc>
                <a:spcPct val="100000"/>
              </a:lnSpc>
            </a:pPr>
            <a:r>
              <a:rPr lang="de-DE" altLang="de-DE"/>
              <a:t>(Kap. 5)</a:t>
            </a:r>
            <a:endParaRPr lang="en-US" altLang="de-DE"/>
          </a:p>
        </p:txBody>
      </p:sp>
      <p:sp>
        <p:nvSpPr>
          <p:cNvPr id="868365" name="Text Box 13"/>
          <p:cNvSpPr txBox="1">
            <a:spLocks noChangeArrowheads="1"/>
          </p:cNvSpPr>
          <p:nvPr/>
        </p:nvSpPr>
        <p:spPr bwMode="auto">
          <a:xfrm>
            <a:off x="2697163" y="3654425"/>
            <a:ext cx="1557337" cy="139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/>
              <a:t>Verdrahtung</a:t>
            </a:r>
          </a:p>
          <a:p>
            <a:pPr algn="l" eaLnBrk="1" hangingPunct="1">
              <a:lnSpc>
                <a:spcPct val="100000"/>
              </a:lnSpc>
            </a:pPr>
            <a:r>
              <a:rPr lang="de-DE" altLang="de-DE"/>
              <a:t>innerhalb der</a:t>
            </a:r>
          </a:p>
          <a:p>
            <a:pPr algn="l" eaLnBrk="1" hangingPunct="1">
              <a:lnSpc>
                <a:spcPct val="100000"/>
              </a:lnSpc>
            </a:pPr>
            <a:r>
              <a:rPr lang="de-DE" altLang="de-DE"/>
              <a:t>Verdrahtungs-</a:t>
            </a:r>
          </a:p>
          <a:p>
            <a:pPr algn="l" eaLnBrk="1" hangingPunct="1">
              <a:lnSpc>
                <a:spcPct val="100000"/>
              </a:lnSpc>
            </a:pPr>
            <a:r>
              <a:rPr lang="de-DE" altLang="de-DE"/>
              <a:t>regionen</a:t>
            </a:r>
          </a:p>
          <a:p>
            <a:pPr algn="l" eaLnBrk="1" hangingPunct="1">
              <a:lnSpc>
                <a:spcPct val="100000"/>
              </a:lnSpc>
            </a:pPr>
            <a:r>
              <a:rPr lang="de-DE" altLang="de-DE"/>
              <a:t>(Kap. 6)</a:t>
            </a:r>
            <a:endParaRPr lang="en-US" altLang="de-DE"/>
          </a:p>
        </p:txBody>
      </p:sp>
      <p:sp>
        <p:nvSpPr>
          <p:cNvPr id="868366" name="Text Box 14"/>
          <p:cNvSpPr txBox="1">
            <a:spLocks noChangeArrowheads="1"/>
          </p:cNvSpPr>
          <p:nvPr/>
        </p:nvSpPr>
        <p:spPr bwMode="auto">
          <a:xfrm>
            <a:off x="5054600" y="3654425"/>
            <a:ext cx="1628775" cy="165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/>
              <a:t>Verdrahtung</a:t>
            </a:r>
          </a:p>
          <a:p>
            <a:pPr algn="l" eaLnBrk="1" hangingPunct="1">
              <a:lnSpc>
                <a:spcPct val="100000"/>
              </a:lnSpc>
            </a:pPr>
            <a:r>
              <a:rPr lang="de-DE" altLang="de-DE"/>
              <a:t>auf gesamter </a:t>
            </a:r>
          </a:p>
          <a:p>
            <a:pPr algn="l" eaLnBrk="1" hangingPunct="1">
              <a:lnSpc>
                <a:spcPct val="100000"/>
              </a:lnSpc>
            </a:pPr>
            <a:r>
              <a:rPr lang="de-DE" altLang="de-DE"/>
              <a:t>Layoutfläche </a:t>
            </a:r>
          </a:p>
          <a:p>
            <a:pPr algn="l" eaLnBrk="1" hangingPunct="1">
              <a:lnSpc>
                <a:spcPct val="100000"/>
              </a:lnSpc>
            </a:pPr>
            <a:r>
              <a:rPr lang="de-DE" altLang="de-DE"/>
              <a:t>ohne vorherige</a:t>
            </a:r>
          </a:p>
          <a:p>
            <a:pPr algn="l" eaLnBrk="1" hangingPunct="1">
              <a:lnSpc>
                <a:spcPct val="100000"/>
              </a:lnSpc>
            </a:pPr>
            <a:r>
              <a:rPr lang="de-DE" altLang="de-DE"/>
              <a:t>Zuweisung</a:t>
            </a:r>
          </a:p>
          <a:p>
            <a:pPr algn="l" eaLnBrk="1" hangingPunct="1">
              <a:lnSpc>
                <a:spcPct val="100000"/>
              </a:lnSpc>
            </a:pPr>
            <a:r>
              <a:rPr lang="de-DE" altLang="de-DE"/>
              <a:t>(Kap. 7)</a:t>
            </a:r>
            <a:endParaRPr lang="en-US" altLang="de-DE"/>
          </a:p>
        </p:txBody>
      </p:sp>
      <p:sp>
        <p:nvSpPr>
          <p:cNvPr id="868367" name="Text Box 15"/>
          <p:cNvSpPr txBox="1">
            <a:spLocks noChangeArrowheads="1"/>
          </p:cNvSpPr>
          <p:nvPr/>
        </p:nvSpPr>
        <p:spPr bwMode="auto">
          <a:xfrm>
            <a:off x="7327900" y="3654425"/>
            <a:ext cx="1377950" cy="1392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/>
              <a:t>Verdrahtung</a:t>
            </a:r>
          </a:p>
          <a:p>
            <a:pPr algn="l" eaLnBrk="1" hangingPunct="1">
              <a:lnSpc>
                <a:spcPct val="100000"/>
              </a:lnSpc>
            </a:pPr>
            <a:r>
              <a:rPr lang="de-DE" altLang="de-DE"/>
              <a:t>der Versor-</a:t>
            </a:r>
          </a:p>
          <a:p>
            <a:pPr algn="l" eaLnBrk="1" hangingPunct="1">
              <a:lnSpc>
                <a:spcPct val="100000"/>
              </a:lnSpc>
            </a:pPr>
            <a:r>
              <a:rPr lang="de-DE" altLang="de-DE"/>
              <a:t>gungs- und</a:t>
            </a:r>
            <a:br>
              <a:rPr lang="de-DE" altLang="de-DE"/>
            </a:br>
            <a:r>
              <a:rPr lang="de-DE" altLang="de-DE"/>
              <a:t>Taktnetze</a:t>
            </a:r>
          </a:p>
          <a:p>
            <a:pPr algn="l" eaLnBrk="1" hangingPunct="1">
              <a:lnSpc>
                <a:spcPct val="100000"/>
              </a:lnSpc>
            </a:pPr>
            <a:r>
              <a:rPr lang="de-DE" altLang="de-DE"/>
              <a:t>(Kap. 7)</a:t>
            </a:r>
            <a:endParaRPr lang="en-US" altLang="de-DE"/>
          </a:p>
        </p:txBody>
      </p:sp>
      <p:sp>
        <p:nvSpPr>
          <p:cNvPr id="868368" name="Text Box 16"/>
          <p:cNvSpPr txBox="1">
            <a:spLocks noChangeArrowheads="1"/>
          </p:cNvSpPr>
          <p:nvPr/>
        </p:nvSpPr>
        <p:spPr bwMode="auto">
          <a:xfrm>
            <a:off x="1098550" y="2122044"/>
            <a:ext cx="2317750" cy="692150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96808" tIns="87660" rIns="96808" bIns="87660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</a:pPr>
            <a:r>
              <a:rPr lang="en-US" altLang="de-DE"/>
              <a:t>Zweistufige Verdrahtung</a:t>
            </a:r>
          </a:p>
        </p:txBody>
      </p:sp>
      <p:sp>
        <p:nvSpPr>
          <p:cNvPr id="5136" name="Text Box 17"/>
          <p:cNvSpPr txBox="1">
            <a:spLocks noChangeArrowheads="1"/>
          </p:cNvSpPr>
          <p:nvPr/>
        </p:nvSpPr>
        <p:spPr bwMode="auto">
          <a:xfrm>
            <a:off x="2951163" y="1531494"/>
            <a:ext cx="3130550" cy="357187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/>
              <a:t>Verdrahtungsverfahren</a:t>
            </a:r>
            <a:endParaRPr lang="en-US" altLang="de-DE"/>
          </a:p>
        </p:txBody>
      </p:sp>
      <p:sp>
        <p:nvSpPr>
          <p:cNvPr id="868370" name="Oval 18"/>
          <p:cNvSpPr>
            <a:spLocks noChangeArrowheads="1"/>
          </p:cNvSpPr>
          <p:nvPr/>
        </p:nvSpPr>
        <p:spPr bwMode="auto">
          <a:xfrm>
            <a:off x="4643438" y="2349500"/>
            <a:ext cx="4392612" cy="3600450"/>
          </a:xfrm>
          <a:prstGeom prst="ellipse">
            <a:avLst/>
          </a:prstGeom>
          <a:noFill/>
          <a:ln w="28575" algn="ctr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138" name="Rectangle 2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/>
              <a:t>7.1	Einführung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68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68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68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68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68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68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68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68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868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868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868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868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868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868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868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8355" grpId="0" animBg="1"/>
      <p:bldP spid="868356" grpId="0" animBg="1"/>
      <p:bldP spid="868357" grpId="0" animBg="1"/>
      <p:bldP spid="868358" grpId="0" animBg="1"/>
      <p:bldP spid="868359" grpId="0" animBg="1"/>
      <p:bldP spid="868360" grpId="0" animBg="1"/>
      <p:bldP spid="868361" grpId="0" animBg="1"/>
      <p:bldP spid="868362" grpId="0" animBg="1"/>
      <p:bldP spid="868363" grpId="0" animBg="1"/>
      <p:bldP spid="868364" grpId="0"/>
      <p:bldP spid="868365" grpId="0"/>
      <p:bldP spid="868366" grpId="0"/>
      <p:bldP spid="868367" grpId="0"/>
      <p:bldP spid="868368" grpId="0" animBg="1"/>
      <p:bldP spid="868370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7.5	Verdrahtung der Versorgungsnetze</a:t>
            </a:r>
          </a:p>
        </p:txBody>
      </p:sp>
      <p:sp>
        <p:nvSpPr>
          <p:cNvPr id="368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84313"/>
            <a:ext cx="7786687" cy="4752975"/>
          </a:xfrm>
          <a:noFill/>
        </p:spPr>
        <p:txBody>
          <a:bodyPr lIns="191095" tIns="44941" rIns="89883" bIns="44941"/>
          <a:lstStyle/>
          <a:p>
            <a:pPr defTabSz="762000">
              <a:tabLst/>
            </a:pPr>
            <a:r>
              <a:rPr lang="de-DE" altLang="de-DE"/>
              <a:t>Die Verdrahtung der Versorgungs- und Masseleitungen ist in einer Ebene unter folgenden Voraussetzungen </a:t>
            </a:r>
            <a:r>
              <a:rPr lang="de-DE" altLang="de-DE" u="sng"/>
              <a:t>immer</a:t>
            </a:r>
            <a:r>
              <a:rPr lang="de-DE" altLang="de-DE"/>
              <a:t> möglich:</a:t>
            </a:r>
          </a:p>
          <a:p>
            <a:pPr marL="800100" lvl="1" indent="-342900" defTabSz="762000">
              <a:tabLst/>
            </a:pPr>
            <a:r>
              <a:rPr lang="de-DE" altLang="de-DE"/>
              <a:t>Jede Zelle hat nur jeweils einen Anschlusspunkt für Vdd und GND</a:t>
            </a:r>
          </a:p>
          <a:p>
            <a:pPr marL="800100" lvl="1" indent="-342900" defTabSz="762000">
              <a:tabLst/>
            </a:pPr>
            <a:r>
              <a:rPr lang="de-DE" altLang="de-DE"/>
              <a:t>Zellenabstand ist immer ausreichend für die Verdrahtung beider Netze zwischen den Zellen</a:t>
            </a:r>
          </a:p>
          <a:p>
            <a:pPr defTabSz="762000">
              <a:tabLst/>
            </a:pPr>
            <a:r>
              <a:rPr lang="de-DE" altLang="de-DE"/>
              <a:t>Nutzung einer </a:t>
            </a:r>
            <a:r>
              <a:rPr lang="de-DE" altLang="de-DE">
                <a:solidFill>
                  <a:srgbClr val="CC0000"/>
                </a:solidFill>
              </a:rPr>
              <a:t>Hamiltonschen Linie</a:t>
            </a:r>
            <a:r>
              <a:rPr lang="de-DE" altLang="de-DE"/>
              <a:t>, die durch alle Zellen derart verläuft, dass die Anschlüsse des einen Netzes immer links und die des anderen Netzes immer rechts liegen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7.5	Verdrahtung der Versorgungsnetze</a:t>
            </a:r>
          </a:p>
        </p:txBody>
      </p:sp>
      <p:sp>
        <p:nvSpPr>
          <p:cNvPr id="37891" name="Rectangle 3"/>
          <p:cNvSpPr>
            <a:spLocks noChangeAspect="1" noChangeArrowheads="1"/>
          </p:cNvSpPr>
          <p:nvPr/>
        </p:nvSpPr>
        <p:spPr bwMode="auto">
          <a:xfrm>
            <a:off x="1844675" y="2330450"/>
            <a:ext cx="4373563" cy="2817813"/>
          </a:xfrm>
          <a:prstGeom prst="rect">
            <a:avLst/>
          </a:prstGeom>
          <a:solidFill>
            <a:srgbClr val="DDDDDD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7892" name="Rectangle 4"/>
          <p:cNvSpPr>
            <a:spLocks noChangeAspect="1" noChangeArrowheads="1"/>
          </p:cNvSpPr>
          <p:nvPr/>
        </p:nvSpPr>
        <p:spPr bwMode="auto">
          <a:xfrm>
            <a:off x="2432050" y="2670175"/>
            <a:ext cx="1122363" cy="7493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7893" name="Rectangle 5"/>
          <p:cNvSpPr>
            <a:spLocks noChangeAspect="1" noChangeArrowheads="1"/>
          </p:cNvSpPr>
          <p:nvPr/>
        </p:nvSpPr>
        <p:spPr bwMode="auto">
          <a:xfrm>
            <a:off x="4994275" y="2778125"/>
            <a:ext cx="696913" cy="44132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7894" name="Rectangle 6"/>
          <p:cNvSpPr>
            <a:spLocks noChangeAspect="1" noChangeArrowheads="1"/>
          </p:cNvSpPr>
          <p:nvPr/>
        </p:nvSpPr>
        <p:spPr bwMode="auto">
          <a:xfrm>
            <a:off x="4675188" y="3419475"/>
            <a:ext cx="1011237" cy="49212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7895" name="Rectangle 7"/>
          <p:cNvSpPr>
            <a:spLocks noChangeAspect="1" noChangeArrowheads="1"/>
          </p:cNvSpPr>
          <p:nvPr/>
        </p:nvSpPr>
        <p:spPr bwMode="auto">
          <a:xfrm>
            <a:off x="2432050" y="3686175"/>
            <a:ext cx="481013" cy="96202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7896" name="Rectangle 8"/>
          <p:cNvSpPr>
            <a:spLocks noChangeAspect="1" noChangeArrowheads="1"/>
          </p:cNvSpPr>
          <p:nvPr/>
        </p:nvSpPr>
        <p:spPr bwMode="auto">
          <a:xfrm>
            <a:off x="3921125" y="4113213"/>
            <a:ext cx="1770063" cy="53498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7897" name="Rectangle 9"/>
          <p:cNvSpPr>
            <a:spLocks noChangeAspect="1" noChangeArrowheads="1"/>
          </p:cNvSpPr>
          <p:nvPr/>
        </p:nvSpPr>
        <p:spPr bwMode="auto">
          <a:xfrm>
            <a:off x="1951038" y="2830513"/>
            <a:ext cx="161925" cy="1619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7898" name="Rectangle 10"/>
          <p:cNvSpPr>
            <a:spLocks noChangeAspect="1" noChangeArrowheads="1"/>
          </p:cNvSpPr>
          <p:nvPr/>
        </p:nvSpPr>
        <p:spPr bwMode="auto">
          <a:xfrm>
            <a:off x="1951038" y="3659188"/>
            <a:ext cx="161925" cy="160337"/>
          </a:xfrm>
          <a:prstGeom prst="rect">
            <a:avLst/>
          </a:prstGeom>
          <a:solidFill>
            <a:srgbClr val="996600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7899" name="Rectangle 11"/>
          <p:cNvSpPr>
            <a:spLocks noChangeAspect="1" noChangeArrowheads="1"/>
          </p:cNvSpPr>
          <p:nvPr/>
        </p:nvSpPr>
        <p:spPr bwMode="auto">
          <a:xfrm>
            <a:off x="1951038" y="4486275"/>
            <a:ext cx="161925" cy="1619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7900" name="Rectangle 12"/>
          <p:cNvSpPr>
            <a:spLocks noChangeAspect="1" noChangeArrowheads="1"/>
          </p:cNvSpPr>
          <p:nvPr/>
        </p:nvSpPr>
        <p:spPr bwMode="auto">
          <a:xfrm>
            <a:off x="5957888" y="2830513"/>
            <a:ext cx="158750" cy="1619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7901" name="Rectangle 13"/>
          <p:cNvSpPr>
            <a:spLocks noChangeAspect="1" noChangeArrowheads="1"/>
          </p:cNvSpPr>
          <p:nvPr/>
        </p:nvSpPr>
        <p:spPr bwMode="auto">
          <a:xfrm>
            <a:off x="5957888" y="3659188"/>
            <a:ext cx="158750" cy="160337"/>
          </a:xfrm>
          <a:prstGeom prst="rect">
            <a:avLst/>
          </a:prstGeom>
          <a:solidFill>
            <a:srgbClr val="008000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7902" name="Rectangle 14"/>
          <p:cNvSpPr>
            <a:spLocks noChangeAspect="1" noChangeArrowheads="1"/>
          </p:cNvSpPr>
          <p:nvPr/>
        </p:nvSpPr>
        <p:spPr bwMode="auto">
          <a:xfrm>
            <a:off x="5957888" y="4486275"/>
            <a:ext cx="158750" cy="1619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37903" name="Group 15"/>
          <p:cNvGrpSpPr>
            <a:grpSpLocks noChangeAspect="1"/>
          </p:cNvGrpSpPr>
          <p:nvPr/>
        </p:nvGrpSpPr>
        <p:grpSpPr bwMode="auto">
          <a:xfrm rot="-5400000">
            <a:off x="4114800" y="1576388"/>
            <a:ext cx="160338" cy="1814512"/>
            <a:chOff x="340" y="1570"/>
            <a:chExt cx="136" cy="1542"/>
          </a:xfrm>
        </p:grpSpPr>
        <p:sp>
          <p:nvSpPr>
            <p:cNvPr id="37943" name="Rectangle 16"/>
            <p:cNvSpPr>
              <a:spLocks noChangeAspect="1" noChangeArrowheads="1"/>
            </p:cNvSpPr>
            <p:nvPr/>
          </p:nvSpPr>
          <p:spPr bwMode="auto">
            <a:xfrm>
              <a:off x="340" y="1570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7944" name="Rectangle 17"/>
            <p:cNvSpPr>
              <a:spLocks noChangeAspect="1" noChangeArrowheads="1"/>
            </p:cNvSpPr>
            <p:nvPr/>
          </p:nvSpPr>
          <p:spPr bwMode="auto">
            <a:xfrm>
              <a:off x="340" y="2273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7945" name="Rectangle 18"/>
            <p:cNvSpPr>
              <a:spLocks noChangeAspect="1" noChangeArrowheads="1"/>
            </p:cNvSpPr>
            <p:nvPr/>
          </p:nvSpPr>
          <p:spPr bwMode="auto">
            <a:xfrm>
              <a:off x="340" y="2976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37904" name="Group 19"/>
          <p:cNvGrpSpPr>
            <a:grpSpLocks noChangeAspect="1"/>
          </p:cNvGrpSpPr>
          <p:nvPr/>
        </p:nvGrpSpPr>
        <p:grpSpPr bwMode="auto">
          <a:xfrm rot="-5400000">
            <a:off x="4114800" y="4033838"/>
            <a:ext cx="160338" cy="1814512"/>
            <a:chOff x="340" y="1570"/>
            <a:chExt cx="136" cy="1542"/>
          </a:xfrm>
        </p:grpSpPr>
        <p:sp>
          <p:nvSpPr>
            <p:cNvPr id="37940" name="Rectangle 20"/>
            <p:cNvSpPr>
              <a:spLocks noChangeAspect="1" noChangeArrowheads="1"/>
            </p:cNvSpPr>
            <p:nvPr/>
          </p:nvSpPr>
          <p:spPr bwMode="auto">
            <a:xfrm>
              <a:off x="340" y="1570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7941" name="Rectangle 21"/>
            <p:cNvSpPr>
              <a:spLocks noChangeAspect="1" noChangeArrowheads="1"/>
            </p:cNvSpPr>
            <p:nvPr/>
          </p:nvSpPr>
          <p:spPr bwMode="auto">
            <a:xfrm>
              <a:off x="340" y="2273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7942" name="Rectangle 22"/>
            <p:cNvSpPr>
              <a:spLocks noChangeAspect="1" noChangeArrowheads="1"/>
            </p:cNvSpPr>
            <p:nvPr/>
          </p:nvSpPr>
          <p:spPr bwMode="auto">
            <a:xfrm>
              <a:off x="340" y="2976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37905" name="Text Box 23"/>
          <p:cNvSpPr txBox="1">
            <a:spLocks noChangeAspect="1" noChangeArrowheads="1"/>
          </p:cNvSpPr>
          <p:nvPr/>
        </p:nvSpPr>
        <p:spPr bwMode="auto">
          <a:xfrm>
            <a:off x="1219200" y="3530600"/>
            <a:ext cx="671513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>
                <a:solidFill>
                  <a:srgbClr val="996600"/>
                </a:solidFill>
              </a:rPr>
              <a:t>GND</a:t>
            </a:r>
          </a:p>
        </p:txBody>
      </p:sp>
      <p:sp>
        <p:nvSpPr>
          <p:cNvPr id="37906" name="Text Box 24"/>
          <p:cNvSpPr txBox="1">
            <a:spLocks noChangeAspect="1" noChangeArrowheads="1"/>
          </p:cNvSpPr>
          <p:nvPr/>
        </p:nvSpPr>
        <p:spPr bwMode="auto">
          <a:xfrm>
            <a:off x="6207125" y="3530600"/>
            <a:ext cx="579438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>
                <a:solidFill>
                  <a:srgbClr val="008000"/>
                </a:solidFill>
              </a:rPr>
              <a:t>Vdd</a:t>
            </a:r>
          </a:p>
        </p:txBody>
      </p:sp>
      <p:sp>
        <p:nvSpPr>
          <p:cNvPr id="764953" name="Line 25"/>
          <p:cNvSpPr>
            <a:spLocks noChangeAspect="1" noChangeShapeType="1"/>
          </p:cNvSpPr>
          <p:nvPr/>
        </p:nvSpPr>
        <p:spPr bwMode="auto">
          <a:xfrm>
            <a:off x="2112963" y="3740150"/>
            <a:ext cx="211137" cy="0"/>
          </a:xfrm>
          <a:prstGeom prst="line">
            <a:avLst/>
          </a:prstGeom>
          <a:noFill/>
          <a:ln w="38100">
            <a:solidFill>
              <a:srgbClr val="99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4954" name="Line 26"/>
          <p:cNvSpPr>
            <a:spLocks noChangeAspect="1" noChangeShapeType="1"/>
          </p:cNvSpPr>
          <p:nvPr/>
        </p:nvSpPr>
        <p:spPr bwMode="auto">
          <a:xfrm>
            <a:off x="2324100" y="2778125"/>
            <a:ext cx="0" cy="1974850"/>
          </a:xfrm>
          <a:prstGeom prst="line">
            <a:avLst/>
          </a:prstGeom>
          <a:noFill/>
          <a:ln w="38100">
            <a:solidFill>
              <a:srgbClr val="99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4955" name="Line 27"/>
          <p:cNvSpPr>
            <a:spLocks noChangeAspect="1" noChangeShapeType="1"/>
          </p:cNvSpPr>
          <p:nvPr/>
        </p:nvSpPr>
        <p:spPr bwMode="auto">
          <a:xfrm>
            <a:off x="2324100" y="2778125"/>
            <a:ext cx="107950" cy="0"/>
          </a:xfrm>
          <a:prstGeom prst="line">
            <a:avLst/>
          </a:prstGeom>
          <a:noFill/>
          <a:ln w="38100">
            <a:solidFill>
              <a:srgbClr val="99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4956" name="Line 28"/>
          <p:cNvSpPr>
            <a:spLocks noChangeAspect="1" noChangeShapeType="1"/>
          </p:cNvSpPr>
          <p:nvPr/>
        </p:nvSpPr>
        <p:spPr bwMode="auto">
          <a:xfrm>
            <a:off x="2324100" y="3578225"/>
            <a:ext cx="2351088" cy="0"/>
          </a:xfrm>
          <a:prstGeom prst="line">
            <a:avLst/>
          </a:prstGeom>
          <a:noFill/>
          <a:ln w="38100">
            <a:solidFill>
              <a:srgbClr val="99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4957" name="Line 29"/>
          <p:cNvSpPr>
            <a:spLocks noChangeAspect="1" noChangeShapeType="1"/>
          </p:cNvSpPr>
          <p:nvPr/>
        </p:nvSpPr>
        <p:spPr bwMode="auto">
          <a:xfrm flipH="1">
            <a:off x="4567238" y="2938463"/>
            <a:ext cx="427037" cy="0"/>
          </a:xfrm>
          <a:prstGeom prst="line">
            <a:avLst/>
          </a:prstGeom>
          <a:noFill/>
          <a:ln w="38100">
            <a:solidFill>
              <a:srgbClr val="99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4958" name="Line 30"/>
          <p:cNvSpPr>
            <a:spLocks noChangeAspect="1" noChangeShapeType="1"/>
          </p:cNvSpPr>
          <p:nvPr/>
        </p:nvSpPr>
        <p:spPr bwMode="auto">
          <a:xfrm>
            <a:off x="4567238" y="2938463"/>
            <a:ext cx="0" cy="639762"/>
          </a:xfrm>
          <a:prstGeom prst="line">
            <a:avLst/>
          </a:prstGeom>
          <a:noFill/>
          <a:ln w="38100">
            <a:solidFill>
              <a:srgbClr val="99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4959" name="Line 31"/>
          <p:cNvSpPr>
            <a:spLocks noChangeAspect="1" noChangeShapeType="1"/>
          </p:cNvSpPr>
          <p:nvPr/>
        </p:nvSpPr>
        <p:spPr bwMode="auto">
          <a:xfrm>
            <a:off x="2324100" y="4752975"/>
            <a:ext cx="320675" cy="0"/>
          </a:xfrm>
          <a:prstGeom prst="line">
            <a:avLst/>
          </a:prstGeom>
          <a:noFill/>
          <a:ln w="38100">
            <a:solidFill>
              <a:srgbClr val="99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4960" name="Line 32"/>
          <p:cNvSpPr>
            <a:spLocks noChangeAspect="1" noChangeShapeType="1"/>
          </p:cNvSpPr>
          <p:nvPr/>
        </p:nvSpPr>
        <p:spPr bwMode="auto">
          <a:xfrm flipV="1">
            <a:off x="2644775" y="4648200"/>
            <a:ext cx="0" cy="104775"/>
          </a:xfrm>
          <a:prstGeom prst="line">
            <a:avLst/>
          </a:prstGeom>
          <a:noFill/>
          <a:ln w="38100">
            <a:solidFill>
              <a:srgbClr val="99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4961" name="Line 33"/>
          <p:cNvSpPr>
            <a:spLocks noChangeAspect="1" noChangeShapeType="1"/>
          </p:cNvSpPr>
          <p:nvPr/>
        </p:nvSpPr>
        <p:spPr bwMode="auto">
          <a:xfrm>
            <a:off x="4087813" y="3578225"/>
            <a:ext cx="0" cy="534988"/>
          </a:xfrm>
          <a:prstGeom prst="line">
            <a:avLst/>
          </a:prstGeom>
          <a:noFill/>
          <a:ln w="38100">
            <a:solidFill>
              <a:srgbClr val="99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4962" name="Line 34"/>
          <p:cNvSpPr>
            <a:spLocks noChangeAspect="1" noChangeShapeType="1"/>
          </p:cNvSpPr>
          <p:nvPr/>
        </p:nvSpPr>
        <p:spPr bwMode="auto">
          <a:xfrm>
            <a:off x="5795963" y="3740150"/>
            <a:ext cx="161925" cy="0"/>
          </a:xfrm>
          <a:prstGeom prst="line">
            <a:avLst/>
          </a:prstGeom>
          <a:noFill/>
          <a:ln w="38100">
            <a:solidFill>
              <a:srgbClr val="008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4963" name="Line 35"/>
          <p:cNvSpPr>
            <a:spLocks noChangeAspect="1" noChangeShapeType="1"/>
          </p:cNvSpPr>
          <p:nvPr/>
        </p:nvSpPr>
        <p:spPr bwMode="auto">
          <a:xfrm>
            <a:off x="5795963" y="2670175"/>
            <a:ext cx="0" cy="20828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4964" name="Line 36"/>
          <p:cNvSpPr>
            <a:spLocks noChangeAspect="1" noChangeShapeType="1"/>
          </p:cNvSpPr>
          <p:nvPr/>
        </p:nvSpPr>
        <p:spPr bwMode="auto">
          <a:xfrm>
            <a:off x="3446463" y="4752975"/>
            <a:ext cx="2349500" cy="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4965" name="Line 37"/>
          <p:cNvSpPr>
            <a:spLocks noChangeAspect="1" noChangeShapeType="1"/>
          </p:cNvSpPr>
          <p:nvPr/>
        </p:nvSpPr>
        <p:spPr bwMode="auto">
          <a:xfrm>
            <a:off x="3873500" y="2670175"/>
            <a:ext cx="1922463" cy="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4966" name="Line 38"/>
          <p:cNvSpPr>
            <a:spLocks noChangeAspect="1" noChangeShapeType="1"/>
          </p:cNvSpPr>
          <p:nvPr/>
        </p:nvSpPr>
        <p:spPr bwMode="auto">
          <a:xfrm flipV="1">
            <a:off x="3446463" y="4221163"/>
            <a:ext cx="0" cy="531812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4967" name="Line 39"/>
          <p:cNvSpPr>
            <a:spLocks noChangeAspect="1" noChangeShapeType="1"/>
          </p:cNvSpPr>
          <p:nvPr/>
        </p:nvSpPr>
        <p:spPr bwMode="auto">
          <a:xfrm>
            <a:off x="3873500" y="2670175"/>
            <a:ext cx="0" cy="481013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4968" name="Line 40"/>
          <p:cNvSpPr>
            <a:spLocks noChangeAspect="1" noChangeShapeType="1"/>
          </p:cNvSpPr>
          <p:nvPr/>
        </p:nvSpPr>
        <p:spPr bwMode="auto">
          <a:xfrm flipH="1">
            <a:off x="3554413" y="3151188"/>
            <a:ext cx="319087" cy="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4969" name="Line 41"/>
          <p:cNvSpPr>
            <a:spLocks noChangeAspect="1" noChangeShapeType="1"/>
          </p:cNvSpPr>
          <p:nvPr/>
        </p:nvSpPr>
        <p:spPr bwMode="auto">
          <a:xfrm flipH="1">
            <a:off x="2913063" y="4221163"/>
            <a:ext cx="533400" cy="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4970" name="Line 42"/>
          <p:cNvSpPr>
            <a:spLocks noChangeAspect="1" noChangeShapeType="1"/>
          </p:cNvSpPr>
          <p:nvPr/>
        </p:nvSpPr>
        <p:spPr bwMode="auto">
          <a:xfrm flipH="1">
            <a:off x="5262563" y="4006850"/>
            <a:ext cx="533400" cy="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4971" name="Line 43"/>
          <p:cNvSpPr>
            <a:spLocks noChangeAspect="1" noChangeShapeType="1"/>
          </p:cNvSpPr>
          <p:nvPr/>
        </p:nvSpPr>
        <p:spPr bwMode="auto">
          <a:xfrm flipV="1">
            <a:off x="5262563" y="3898900"/>
            <a:ext cx="0" cy="10795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4972" name="Line 44"/>
          <p:cNvSpPr>
            <a:spLocks noChangeAspect="1" noChangeShapeType="1"/>
          </p:cNvSpPr>
          <p:nvPr/>
        </p:nvSpPr>
        <p:spPr bwMode="auto">
          <a:xfrm>
            <a:off x="5691188" y="4379913"/>
            <a:ext cx="104775" cy="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4973" name="Line 45"/>
          <p:cNvSpPr>
            <a:spLocks noChangeAspect="1" noChangeShapeType="1"/>
          </p:cNvSpPr>
          <p:nvPr/>
        </p:nvSpPr>
        <p:spPr bwMode="auto">
          <a:xfrm>
            <a:off x="5691188" y="2992438"/>
            <a:ext cx="104775" cy="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4974" name="Freeform 46"/>
          <p:cNvSpPr>
            <a:spLocks noChangeAspect="1"/>
          </p:cNvSpPr>
          <p:nvPr/>
        </p:nvSpPr>
        <p:spPr bwMode="auto">
          <a:xfrm>
            <a:off x="2698750" y="2330450"/>
            <a:ext cx="2527300" cy="2797175"/>
          </a:xfrm>
          <a:custGeom>
            <a:avLst/>
            <a:gdLst>
              <a:gd name="T0" fmla="*/ 2147483647 w 2147"/>
              <a:gd name="T1" fmla="*/ 2147483647 h 2359"/>
              <a:gd name="T2" fmla="*/ 2147483647 w 2147"/>
              <a:gd name="T3" fmla="*/ 2147483647 h 2359"/>
              <a:gd name="T4" fmla="*/ 2147483647 w 2147"/>
              <a:gd name="T5" fmla="*/ 2147483647 h 2359"/>
              <a:gd name="T6" fmla="*/ 2147483647 w 2147"/>
              <a:gd name="T7" fmla="*/ 2147483647 h 2359"/>
              <a:gd name="T8" fmla="*/ 2147483647 w 2147"/>
              <a:gd name="T9" fmla="*/ 2147483647 h 2359"/>
              <a:gd name="T10" fmla="*/ 2147483647 w 2147"/>
              <a:gd name="T11" fmla="*/ 2147483647 h 2359"/>
              <a:gd name="T12" fmla="*/ 2147483647 w 2147"/>
              <a:gd name="T13" fmla="*/ 2147483647 h 2359"/>
              <a:gd name="T14" fmla="*/ 2147483647 w 2147"/>
              <a:gd name="T15" fmla="*/ 2147483647 h 2359"/>
              <a:gd name="T16" fmla="*/ 2147483647 w 2147"/>
              <a:gd name="T17" fmla="*/ 2147483647 h 2359"/>
              <a:gd name="T18" fmla="*/ 2147483647 w 2147"/>
              <a:gd name="T19" fmla="*/ 2147483647 h 2359"/>
              <a:gd name="T20" fmla="*/ 2147483647 w 2147"/>
              <a:gd name="T21" fmla="*/ 2147483647 h 2359"/>
              <a:gd name="T22" fmla="*/ 2147483647 w 2147"/>
              <a:gd name="T23" fmla="*/ 2147483647 h 2359"/>
              <a:gd name="T24" fmla="*/ 2147483647 w 2147"/>
              <a:gd name="T25" fmla="*/ 2147483647 h 2359"/>
              <a:gd name="T26" fmla="*/ 2147483647 w 2147"/>
              <a:gd name="T27" fmla="*/ 2147483647 h 2359"/>
              <a:gd name="T28" fmla="*/ 2147483647 w 2147"/>
              <a:gd name="T29" fmla="*/ 2147483647 h 2359"/>
              <a:gd name="T30" fmla="*/ 2147483647 w 2147"/>
              <a:gd name="T31" fmla="*/ 2147483647 h 2359"/>
              <a:gd name="T32" fmla="*/ 2147483647 w 2147"/>
              <a:gd name="T33" fmla="*/ 2147483647 h 2359"/>
              <a:gd name="T34" fmla="*/ 2147483647 w 2147"/>
              <a:gd name="T35" fmla="*/ 0 h 23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147" h="2359">
                <a:moveTo>
                  <a:pt x="136" y="2359"/>
                </a:moveTo>
                <a:cubicBezTo>
                  <a:pt x="166" y="2207"/>
                  <a:pt x="196" y="2056"/>
                  <a:pt x="181" y="1950"/>
                </a:cubicBezTo>
                <a:cubicBezTo>
                  <a:pt x="166" y="1844"/>
                  <a:pt x="68" y="1799"/>
                  <a:pt x="45" y="1724"/>
                </a:cubicBezTo>
                <a:cubicBezTo>
                  <a:pt x="22" y="1649"/>
                  <a:pt x="0" y="1550"/>
                  <a:pt x="45" y="1497"/>
                </a:cubicBezTo>
                <a:cubicBezTo>
                  <a:pt x="90" y="1444"/>
                  <a:pt x="166" y="1406"/>
                  <a:pt x="317" y="1406"/>
                </a:cubicBezTo>
                <a:cubicBezTo>
                  <a:pt x="468" y="1406"/>
                  <a:pt x="793" y="1437"/>
                  <a:pt x="952" y="1497"/>
                </a:cubicBezTo>
                <a:cubicBezTo>
                  <a:pt x="1111" y="1557"/>
                  <a:pt x="1134" y="1739"/>
                  <a:pt x="1270" y="1769"/>
                </a:cubicBezTo>
                <a:cubicBezTo>
                  <a:pt x="1406" y="1799"/>
                  <a:pt x="1656" y="1769"/>
                  <a:pt x="1769" y="1678"/>
                </a:cubicBezTo>
                <a:cubicBezTo>
                  <a:pt x="1882" y="1587"/>
                  <a:pt x="1890" y="1414"/>
                  <a:pt x="1950" y="1225"/>
                </a:cubicBezTo>
                <a:cubicBezTo>
                  <a:pt x="2010" y="1036"/>
                  <a:pt x="2117" y="680"/>
                  <a:pt x="2132" y="544"/>
                </a:cubicBezTo>
                <a:cubicBezTo>
                  <a:pt x="2147" y="408"/>
                  <a:pt x="2139" y="438"/>
                  <a:pt x="2041" y="408"/>
                </a:cubicBezTo>
                <a:cubicBezTo>
                  <a:pt x="1943" y="378"/>
                  <a:pt x="1701" y="310"/>
                  <a:pt x="1542" y="363"/>
                </a:cubicBezTo>
                <a:cubicBezTo>
                  <a:pt x="1383" y="416"/>
                  <a:pt x="1209" y="643"/>
                  <a:pt x="1088" y="726"/>
                </a:cubicBezTo>
                <a:cubicBezTo>
                  <a:pt x="967" y="809"/>
                  <a:pt x="907" y="862"/>
                  <a:pt x="816" y="862"/>
                </a:cubicBezTo>
                <a:cubicBezTo>
                  <a:pt x="725" y="862"/>
                  <a:pt x="612" y="794"/>
                  <a:pt x="544" y="726"/>
                </a:cubicBezTo>
                <a:cubicBezTo>
                  <a:pt x="476" y="658"/>
                  <a:pt x="438" y="545"/>
                  <a:pt x="408" y="454"/>
                </a:cubicBezTo>
                <a:cubicBezTo>
                  <a:pt x="378" y="363"/>
                  <a:pt x="371" y="257"/>
                  <a:pt x="363" y="181"/>
                </a:cubicBezTo>
                <a:cubicBezTo>
                  <a:pt x="355" y="105"/>
                  <a:pt x="359" y="52"/>
                  <a:pt x="363" y="0"/>
                </a:cubicBezTo>
              </a:path>
            </a:pathLst>
          </a:custGeom>
          <a:noFill/>
          <a:ln w="57150" cap="flat" cmpd="sng">
            <a:solidFill>
              <a:srgbClr val="CC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4975" name="Text Box 47"/>
          <p:cNvSpPr txBox="1">
            <a:spLocks noChangeAspect="1" noChangeArrowheads="1"/>
          </p:cNvSpPr>
          <p:nvPr/>
        </p:nvSpPr>
        <p:spPr bwMode="auto">
          <a:xfrm>
            <a:off x="2359025" y="1852613"/>
            <a:ext cx="2008188" cy="355600"/>
          </a:xfrm>
          <a:prstGeom prst="rect">
            <a:avLst/>
          </a:pr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/>
              <a:t>Hamiltonsche Linie</a:t>
            </a:r>
          </a:p>
        </p:txBody>
      </p:sp>
      <p:sp>
        <p:nvSpPr>
          <p:cNvPr id="37930" name="Rectangle 48"/>
          <p:cNvSpPr>
            <a:spLocks noChangeAspect="1" noChangeArrowheads="1"/>
          </p:cNvSpPr>
          <p:nvPr/>
        </p:nvSpPr>
        <p:spPr bwMode="auto">
          <a:xfrm>
            <a:off x="2555875" y="4487863"/>
            <a:ext cx="161925" cy="160337"/>
          </a:xfrm>
          <a:prstGeom prst="rect">
            <a:avLst/>
          </a:prstGeom>
          <a:solidFill>
            <a:srgbClr val="996600"/>
          </a:solidFill>
          <a:ln w="9525">
            <a:solidFill>
              <a:srgbClr val="99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7931" name="Rectangle 49"/>
          <p:cNvSpPr>
            <a:spLocks noChangeAspect="1" noChangeArrowheads="1"/>
          </p:cNvSpPr>
          <p:nvPr/>
        </p:nvSpPr>
        <p:spPr bwMode="auto">
          <a:xfrm>
            <a:off x="2432050" y="2697163"/>
            <a:ext cx="161925" cy="160337"/>
          </a:xfrm>
          <a:prstGeom prst="rect">
            <a:avLst/>
          </a:prstGeom>
          <a:solidFill>
            <a:srgbClr val="996600"/>
          </a:solidFill>
          <a:ln w="9525">
            <a:solidFill>
              <a:srgbClr val="99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7932" name="Rectangle 50"/>
          <p:cNvSpPr>
            <a:spLocks noChangeAspect="1" noChangeArrowheads="1"/>
          </p:cNvSpPr>
          <p:nvPr/>
        </p:nvSpPr>
        <p:spPr bwMode="auto">
          <a:xfrm>
            <a:off x="4006850" y="4113213"/>
            <a:ext cx="161925" cy="160337"/>
          </a:xfrm>
          <a:prstGeom prst="rect">
            <a:avLst/>
          </a:prstGeom>
          <a:solidFill>
            <a:srgbClr val="996600"/>
          </a:solidFill>
          <a:ln w="9525">
            <a:solidFill>
              <a:srgbClr val="99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7933" name="Rectangle 51"/>
          <p:cNvSpPr>
            <a:spLocks noChangeAspect="1" noChangeArrowheads="1"/>
          </p:cNvSpPr>
          <p:nvPr/>
        </p:nvSpPr>
        <p:spPr bwMode="auto">
          <a:xfrm>
            <a:off x="4675188" y="3498850"/>
            <a:ext cx="161925" cy="160338"/>
          </a:xfrm>
          <a:prstGeom prst="rect">
            <a:avLst/>
          </a:prstGeom>
          <a:solidFill>
            <a:srgbClr val="996600"/>
          </a:solidFill>
          <a:ln w="9525">
            <a:solidFill>
              <a:srgbClr val="99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7934" name="Rectangle 52"/>
          <p:cNvSpPr>
            <a:spLocks noChangeAspect="1" noChangeArrowheads="1"/>
          </p:cNvSpPr>
          <p:nvPr/>
        </p:nvSpPr>
        <p:spPr bwMode="auto">
          <a:xfrm>
            <a:off x="4994275" y="2857500"/>
            <a:ext cx="161925" cy="160338"/>
          </a:xfrm>
          <a:prstGeom prst="rect">
            <a:avLst/>
          </a:prstGeom>
          <a:solidFill>
            <a:srgbClr val="996600"/>
          </a:solidFill>
          <a:ln w="9525">
            <a:solidFill>
              <a:srgbClr val="99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7935" name="Rectangle 53"/>
          <p:cNvSpPr>
            <a:spLocks noChangeAspect="1" noChangeArrowheads="1"/>
          </p:cNvSpPr>
          <p:nvPr/>
        </p:nvSpPr>
        <p:spPr bwMode="auto">
          <a:xfrm>
            <a:off x="3395663" y="3059113"/>
            <a:ext cx="158750" cy="160337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7936" name="Rectangle 54"/>
          <p:cNvSpPr>
            <a:spLocks noChangeAspect="1" noChangeArrowheads="1"/>
          </p:cNvSpPr>
          <p:nvPr/>
        </p:nvSpPr>
        <p:spPr bwMode="auto">
          <a:xfrm>
            <a:off x="5527675" y="2911475"/>
            <a:ext cx="158750" cy="160338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7937" name="Rectangle 55"/>
          <p:cNvSpPr>
            <a:spLocks noChangeAspect="1" noChangeArrowheads="1"/>
          </p:cNvSpPr>
          <p:nvPr/>
        </p:nvSpPr>
        <p:spPr bwMode="auto">
          <a:xfrm>
            <a:off x="5183188" y="3751263"/>
            <a:ext cx="158750" cy="160337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7938" name="Rectangle 56"/>
          <p:cNvSpPr>
            <a:spLocks noChangeAspect="1" noChangeArrowheads="1"/>
          </p:cNvSpPr>
          <p:nvPr/>
        </p:nvSpPr>
        <p:spPr bwMode="auto">
          <a:xfrm>
            <a:off x="5527675" y="4298950"/>
            <a:ext cx="158750" cy="160338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7939" name="Rectangle 57"/>
          <p:cNvSpPr>
            <a:spLocks noChangeAspect="1" noChangeArrowheads="1"/>
          </p:cNvSpPr>
          <p:nvPr/>
        </p:nvSpPr>
        <p:spPr bwMode="auto">
          <a:xfrm>
            <a:off x="2754313" y="4138613"/>
            <a:ext cx="158750" cy="160337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649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64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64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64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64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7649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64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7649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7649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64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764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764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764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764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764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7649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764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7649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764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764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764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764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764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4953" grpId="0" animBg="1"/>
      <p:bldP spid="764954" grpId="0" animBg="1"/>
      <p:bldP spid="764955" grpId="0" animBg="1"/>
      <p:bldP spid="764956" grpId="0" animBg="1"/>
      <p:bldP spid="764957" grpId="0" animBg="1"/>
      <p:bldP spid="764958" grpId="0" animBg="1"/>
      <p:bldP spid="764959" grpId="0" animBg="1"/>
      <p:bldP spid="764960" grpId="0" animBg="1"/>
      <p:bldP spid="764961" grpId="0" animBg="1"/>
      <p:bldP spid="764962" grpId="0" animBg="1"/>
      <p:bldP spid="764963" grpId="0" animBg="1"/>
      <p:bldP spid="764964" grpId="0" animBg="1"/>
      <p:bldP spid="764965" grpId="0" animBg="1"/>
      <p:bldP spid="764966" grpId="0" animBg="1"/>
      <p:bldP spid="764967" grpId="0" animBg="1"/>
      <p:bldP spid="764968" grpId="0" animBg="1"/>
      <p:bldP spid="764969" grpId="0" animBg="1"/>
      <p:bldP spid="764970" grpId="0" animBg="1"/>
      <p:bldP spid="764971" grpId="0" animBg="1"/>
      <p:bldP spid="764972" grpId="0" animBg="1"/>
      <p:bldP spid="764973" grpId="0" animBg="1"/>
      <p:bldP spid="764974" grpId="0" animBg="1"/>
      <p:bldP spid="764975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7.5	Verdrahtung der Versorgungsnetze</a:t>
            </a:r>
          </a:p>
        </p:txBody>
      </p:sp>
      <p:sp>
        <p:nvSpPr>
          <p:cNvPr id="8437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196975"/>
            <a:ext cx="8004175" cy="4841875"/>
          </a:xfrm>
          <a:noFill/>
        </p:spPr>
        <p:txBody>
          <a:bodyPr lIns="191095" tIns="44941" rIns="89883" bIns="44941"/>
          <a:lstStyle/>
          <a:p>
            <a:pPr defTabSz="762000">
              <a:lnSpc>
                <a:spcPct val="100000"/>
              </a:lnSpc>
              <a:buFont typeface="Symbol" pitchFamily="18" charset="2"/>
              <a:buNone/>
              <a:tabLst/>
            </a:pPr>
            <a:r>
              <a:rPr lang="de-DE" altLang="de-DE">
                <a:solidFill>
                  <a:srgbClr val="CC0000"/>
                </a:solidFill>
                <a:cs typeface="Times New Roman" pitchFamily="18" charset="0"/>
              </a:rPr>
              <a:t>Schritt 1: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  Planar-topologische Darstellung der Netze</a:t>
            </a:r>
          </a:p>
          <a:p>
            <a:pPr marL="800100" lvl="1" indent="-342900" defTabSz="762000">
              <a:lnSpc>
                <a:spcPct val="100000"/>
              </a:lnSpc>
              <a:tabLst/>
            </a:pPr>
            <a:r>
              <a:rPr lang="de-DE" altLang="de-DE"/>
              <a:t>Unter Beachtung der Hamiltonschen Linie sind zwei Bäume zu generieren, einer vom linken und der andere vom rechten Schaltungsrand</a:t>
            </a:r>
          </a:p>
          <a:p>
            <a:pPr marL="800100" lvl="1" indent="-342900" defTabSz="762000">
              <a:lnSpc>
                <a:spcPct val="100000"/>
              </a:lnSpc>
              <a:tabLst/>
            </a:pPr>
            <a:r>
              <a:rPr lang="de-DE" altLang="de-DE"/>
              <a:t>Die Verdrahtungswege richten sich nach den Pinanschlüssen, wobei diese, vom Abstand zum linken bzw. rechten Schaltungsrand ausgehend, streng nacheinander angeschlossen werden. </a:t>
            </a:r>
          </a:p>
          <a:p>
            <a:pPr defTabSz="762000">
              <a:lnSpc>
                <a:spcPct val="100000"/>
              </a:lnSpc>
              <a:buFont typeface="Symbol" pitchFamily="18" charset="2"/>
              <a:buNone/>
              <a:tabLst/>
            </a:pPr>
            <a:endParaRPr lang="de-DE" altLang="de-DE"/>
          </a:p>
        </p:txBody>
      </p:sp>
      <p:sp>
        <p:nvSpPr>
          <p:cNvPr id="38916" name="Rectangle 4"/>
          <p:cNvSpPr>
            <a:spLocks noChangeArrowheads="1"/>
          </p:cNvSpPr>
          <p:nvPr/>
        </p:nvSpPr>
        <p:spPr bwMode="auto">
          <a:xfrm>
            <a:off x="1619250" y="3775075"/>
            <a:ext cx="3932238" cy="2533650"/>
          </a:xfrm>
          <a:prstGeom prst="rect">
            <a:avLst/>
          </a:prstGeom>
          <a:solidFill>
            <a:srgbClr val="DDDDDD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8917" name="Rectangle 5"/>
          <p:cNvSpPr>
            <a:spLocks noChangeArrowheads="1"/>
          </p:cNvSpPr>
          <p:nvPr/>
        </p:nvSpPr>
        <p:spPr bwMode="auto">
          <a:xfrm>
            <a:off x="2135188" y="4081463"/>
            <a:ext cx="1008062" cy="6731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8918" name="Rectangle 6"/>
          <p:cNvSpPr>
            <a:spLocks noChangeArrowheads="1"/>
          </p:cNvSpPr>
          <p:nvPr/>
        </p:nvSpPr>
        <p:spPr bwMode="auto">
          <a:xfrm>
            <a:off x="4440238" y="4178300"/>
            <a:ext cx="623887" cy="39687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8919" name="Rectangle 7"/>
          <p:cNvSpPr>
            <a:spLocks noChangeArrowheads="1"/>
          </p:cNvSpPr>
          <p:nvPr/>
        </p:nvSpPr>
        <p:spPr bwMode="auto">
          <a:xfrm>
            <a:off x="4152900" y="4754563"/>
            <a:ext cx="908050" cy="44291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8920" name="Rectangle 8"/>
          <p:cNvSpPr>
            <a:spLocks noChangeArrowheads="1"/>
          </p:cNvSpPr>
          <p:nvPr/>
        </p:nvSpPr>
        <p:spPr bwMode="auto">
          <a:xfrm>
            <a:off x="2135188" y="4994275"/>
            <a:ext cx="431800" cy="8651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8921" name="Rectangle 9"/>
          <p:cNvSpPr>
            <a:spLocks noChangeArrowheads="1"/>
          </p:cNvSpPr>
          <p:nvPr/>
        </p:nvSpPr>
        <p:spPr bwMode="auto">
          <a:xfrm>
            <a:off x="3473450" y="5378450"/>
            <a:ext cx="1590675" cy="48101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8922" name="Rectangle 10"/>
          <p:cNvSpPr>
            <a:spLocks noChangeArrowheads="1"/>
          </p:cNvSpPr>
          <p:nvPr/>
        </p:nvSpPr>
        <p:spPr bwMode="auto">
          <a:xfrm>
            <a:off x="1703388" y="4225925"/>
            <a:ext cx="142875" cy="142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8923" name="Rectangle 11"/>
          <p:cNvSpPr>
            <a:spLocks noChangeArrowheads="1"/>
          </p:cNvSpPr>
          <p:nvPr/>
        </p:nvSpPr>
        <p:spPr bwMode="auto">
          <a:xfrm>
            <a:off x="1703388" y="4968875"/>
            <a:ext cx="142875" cy="146050"/>
          </a:xfrm>
          <a:prstGeom prst="rect">
            <a:avLst/>
          </a:prstGeom>
          <a:solidFill>
            <a:srgbClr val="996600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8924" name="Rectangle 12"/>
          <p:cNvSpPr>
            <a:spLocks noChangeArrowheads="1"/>
          </p:cNvSpPr>
          <p:nvPr/>
        </p:nvSpPr>
        <p:spPr bwMode="auto">
          <a:xfrm>
            <a:off x="1703388" y="5715000"/>
            <a:ext cx="142875" cy="1444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8925" name="Rectangle 13"/>
          <p:cNvSpPr>
            <a:spLocks noChangeArrowheads="1"/>
          </p:cNvSpPr>
          <p:nvPr/>
        </p:nvSpPr>
        <p:spPr bwMode="auto">
          <a:xfrm>
            <a:off x="5305425" y="4225925"/>
            <a:ext cx="142875" cy="142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8926" name="Rectangle 14"/>
          <p:cNvSpPr>
            <a:spLocks noChangeArrowheads="1"/>
          </p:cNvSpPr>
          <p:nvPr/>
        </p:nvSpPr>
        <p:spPr bwMode="auto">
          <a:xfrm>
            <a:off x="5305425" y="4968875"/>
            <a:ext cx="142875" cy="146050"/>
          </a:xfrm>
          <a:prstGeom prst="rect">
            <a:avLst/>
          </a:prstGeom>
          <a:solidFill>
            <a:srgbClr val="008000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8927" name="Rectangle 15"/>
          <p:cNvSpPr>
            <a:spLocks noChangeArrowheads="1"/>
          </p:cNvSpPr>
          <p:nvPr/>
        </p:nvSpPr>
        <p:spPr bwMode="auto">
          <a:xfrm>
            <a:off x="5305425" y="5715000"/>
            <a:ext cx="142875" cy="1444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38928" name="Group 16"/>
          <p:cNvGrpSpPr>
            <a:grpSpLocks/>
          </p:cNvGrpSpPr>
          <p:nvPr/>
        </p:nvGrpSpPr>
        <p:grpSpPr bwMode="auto">
          <a:xfrm rot="-5400000">
            <a:off x="3647281" y="3098007"/>
            <a:ext cx="144463" cy="1631950"/>
            <a:chOff x="340" y="1570"/>
            <a:chExt cx="136" cy="1542"/>
          </a:xfrm>
        </p:grpSpPr>
        <p:sp>
          <p:nvSpPr>
            <p:cNvPr id="38969" name="Rectangle 17"/>
            <p:cNvSpPr>
              <a:spLocks noChangeArrowheads="1"/>
            </p:cNvSpPr>
            <p:nvPr/>
          </p:nvSpPr>
          <p:spPr bwMode="auto">
            <a:xfrm>
              <a:off x="340" y="1570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970" name="Rectangle 18"/>
            <p:cNvSpPr>
              <a:spLocks noChangeArrowheads="1"/>
            </p:cNvSpPr>
            <p:nvPr/>
          </p:nvSpPr>
          <p:spPr bwMode="auto">
            <a:xfrm>
              <a:off x="340" y="2273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971" name="Rectangle 19"/>
            <p:cNvSpPr>
              <a:spLocks noChangeArrowheads="1"/>
            </p:cNvSpPr>
            <p:nvPr/>
          </p:nvSpPr>
          <p:spPr bwMode="auto">
            <a:xfrm>
              <a:off x="340" y="2976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38929" name="Group 20"/>
          <p:cNvGrpSpPr>
            <a:grpSpLocks/>
          </p:cNvGrpSpPr>
          <p:nvPr/>
        </p:nvGrpSpPr>
        <p:grpSpPr bwMode="auto">
          <a:xfrm rot="-5400000">
            <a:off x="3647282" y="5306219"/>
            <a:ext cx="144462" cy="1631950"/>
            <a:chOff x="340" y="1570"/>
            <a:chExt cx="136" cy="1542"/>
          </a:xfrm>
        </p:grpSpPr>
        <p:sp>
          <p:nvSpPr>
            <p:cNvPr id="38966" name="Rectangle 21"/>
            <p:cNvSpPr>
              <a:spLocks noChangeArrowheads="1"/>
            </p:cNvSpPr>
            <p:nvPr/>
          </p:nvSpPr>
          <p:spPr bwMode="auto">
            <a:xfrm>
              <a:off x="340" y="1570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967" name="Rectangle 22"/>
            <p:cNvSpPr>
              <a:spLocks noChangeArrowheads="1"/>
            </p:cNvSpPr>
            <p:nvPr/>
          </p:nvSpPr>
          <p:spPr bwMode="auto">
            <a:xfrm>
              <a:off x="340" y="2273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968" name="Rectangle 23"/>
            <p:cNvSpPr>
              <a:spLocks noChangeArrowheads="1"/>
            </p:cNvSpPr>
            <p:nvPr/>
          </p:nvSpPr>
          <p:spPr bwMode="auto">
            <a:xfrm>
              <a:off x="340" y="2976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38930" name="Text Box 24"/>
          <p:cNvSpPr txBox="1">
            <a:spLocks noChangeArrowheads="1"/>
          </p:cNvSpPr>
          <p:nvPr/>
        </p:nvSpPr>
        <p:spPr bwMode="auto">
          <a:xfrm>
            <a:off x="1042988" y="4872038"/>
            <a:ext cx="6175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996600"/>
                </a:solidFill>
              </a:rPr>
              <a:t>GND</a:t>
            </a:r>
          </a:p>
        </p:txBody>
      </p:sp>
      <p:sp>
        <p:nvSpPr>
          <p:cNvPr id="38931" name="Text Box 25"/>
          <p:cNvSpPr txBox="1">
            <a:spLocks noChangeArrowheads="1"/>
          </p:cNvSpPr>
          <p:nvPr/>
        </p:nvSpPr>
        <p:spPr bwMode="auto">
          <a:xfrm>
            <a:off x="5551488" y="4854575"/>
            <a:ext cx="5334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008000"/>
                </a:solidFill>
              </a:rPr>
              <a:t>Vdd</a:t>
            </a:r>
          </a:p>
        </p:txBody>
      </p:sp>
      <p:grpSp>
        <p:nvGrpSpPr>
          <p:cNvPr id="843835" name="Group 59"/>
          <p:cNvGrpSpPr>
            <a:grpSpLocks/>
          </p:cNvGrpSpPr>
          <p:nvPr/>
        </p:nvGrpSpPr>
        <p:grpSpPr bwMode="auto">
          <a:xfrm>
            <a:off x="1846263" y="4178300"/>
            <a:ext cx="2593975" cy="1776413"/>
            <a:chOff x="1163" y="2632"/>
            <a:chExt cx="1634" cy="1119"/>
          </a:xfrm>
        </p:grpSpPr>
        <p:sp>
          <p:nvSpPr>
            <p:cNvPr id="38957" name="Line 26"/>
            <p:cNvSpPr>
              <a:spLocks noChangeShapeType="1"/>
            </p:cNvSpPr>
            <p:nvPr/>
          </p:nvSpPr>
          <p:spPr bwMode="auto">
            <a:xfrm>
              <a:off x="1163" y="3176"/>
              <a:ext cx="121" cy="0"/>
            </a:xfrm>
            <a:prstGeom prst="line">
              <a:avLst/>
            </a:prstGeom>
            <a:noFill/>
            <a:ln w="19050">
              <a:solidFill>
                <a:srgbClr val="99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958" name="Line 27"/>
            <p:cNvSpPr>
              <a:spLocks noChangeShapeType="1"/>
            </p:cNvSpPr>
            <p:nvPr/>
          </p:nvSpPr>
          <p:spPr bwMode="auto">
            <a:xfrm>
              <a:off x="1284" y="2632"/>
              <a:ext cx="0" cy="1119"/>
            </a:xfrm>
            <a:prstGeom prst="line">
              <a:avLst/>
            </a:prstGeom>
            <a:noFill/>
            <a:ln w="19050">
              <a:solidFill>
                <a:srgbClr val="99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959" name="Line 28"/>
            <p:cNvSpPr>
              <a:spLocks noChangeShapeType="1"/>
            </p:cNvSpPr>
            <p:nvPr/>
          </p:nvSpPr>
          <p:spPr bwMode="auto">
            <a:xfrm>
              <a:off x="1284" y="2632"/>
              <a:ext cx="61" cy="0"/>
            </a:xfrm>
            <a:prstGeom prst="line">
              <a:avLst/>
            </a:prstGeom>
            <a:noFill/>
            <a:ln w="19050">
              <a:solidFill>
                <a:srgbClr val="9966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960" name="Line 29"/>
            <p:cNvSpPr>
              <a:spLocks noChangeShapeType="1"/>
            </p:cNvSpPr>
            <p:nvPr/>
          </p:nvSpPr>
          <p:spPr bwMode="auto">
            <a:xfrm>
              <a:off x="1284" y="3086"/>
              <a:ext cx="1332" cy="0"/>
            </a:xfrm>
            <a:prstGeom prst="line">
              <a:avLst/>
            </a:prstGeom>
            <a:noFill/>
            <a:ln w="19050">
              <a:solidFill>
                <a:srgbClr val="9966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961" name="Line 30"/>
            <p:cNvSpPr>
              <a:spLocks noChangeShapeType="1"/>
            </p:cNvSpPr>
            <p:nvPr/>
          </p:nvSpPr>
          <p:spPr bwMode="auto">
            <a:xfrm flipH="1">
              <a:off x="2554" y="2723"/>
              <a:ext cx="243" cy="0"/>
            </a:xfrm>
            <a:prstGeom prst="line">
              <a:avLst/>
            </a:prstGeom>
            <a:noFill/>
            <a:ln w="19050">
              <a:solidFill>
                <a:srgbClr val="9966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962" name="Line 31"/>
            <p:cNvSpPr>
              <a:spLocks noChangeShapeType="1"/>
            </p:cNvSpPr>
            <p:nvPr/>
          </p:nvSpPr>
          <p:spPr bwMode="auto">
            <a:xfrm>
              <a:off x="2554" y="2723"/>
              <a:ext cx="0" cy="363"/>
            </a:xfrm>
            <a:prstGeom prst="line">
              <a:avLst/>
            </a:prstGeom>
            <a:noFill/>
            <a:ln w="19050">
              <a:solidFill>
                <a:srgbClr val="99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963" name="Line 32"/>
            <p:cNvSpPr>
              <a:spLocks noChangeShapeType="1"/>
            </p:cNvSpPr>
            <p:nvPr/>
          </p:nvSpPr>
          <p:spPr bwMode="auto">
            <a:xfrm>
              <a:off x="1284" y="3751"/>
              <a:ext cx="182" cy="0"/>
            </a:xfrm>
            <a:prstGeom prst="line">
              <a:avLst/>
            </a:prstGeom>
            <a:noFill/>
            <a:ln w="19050">
              <a:solidFill>
                <a:srgbClr val="99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964" name="Line 33"/>
            <p:cNvSpPr>
              <a:spLocks noChangeShapeType="1"/>
            </p:cNvSpPr>
            <p:nvPr/>
          </p:nvSpPr>
          <p:spPr bwMode="auto">
            <a:xfrm flipV="1">
              <a:off x="1466" y="3691"/>
              <a:ext cx="0" cy="60"/>
            </a:xfrm>
            <a:prstGeom prst="line">
              <a:avLst/>
            </a:prstGeom>
            <a:noFill/>
            <a:ln w="19050">
              <a:solidFill>
                <a:srgbClr val="9966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965" name="Line 34"/>
            <p:cNvSpPr>
              <a:spLocks noChangeShapeType="1"/>
            </p:cNvSpPr>
            <p:nvPr/>
          </p:nvSpPr>
          <p:spPr bwMode="auto">
            <a:xfrm>
              <a:off x="2282" y="3086"/>
              <a:ext cx="0" cy="302"/>
            </a:xfrm>
            <a:prstGeom prst="line">
              <a:avLst/>
            </a:prstGeom>
            <a:noFill/>
            <a:ln w="19050">
              <a:solidFill>
                <a:srgbClr val="9966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43836" name="Group 60"/>
          <p:cNvGrpSpPr>
            <a:grpSpLocks/>
          </p:cNvGrpSpPr>
          <p:nvPr/>
        </p:nvGrpSpPr>
        <p:grpSpPr bwMode="auto">
          <a:xfrm>
            <a:off x="2566988" y="4081463"/>
            <a:ext cx="2738437" cy="1873250"/>
            <a:chOff x="1617" y="2571"/>
            <a:chExt cx="1725" cy="1180"/>
          </a:xfrm>
        </p:grpSpPr>
        <p:sp>
          <p:nvSpPr>
            <p:cNvPr id="38945" name="Line 35"/>
            <p:cNvSpPr>
              <a:spLocks noChangeShapeType="1"/>
            </p:cNvSpPr>
            <p:nvPr/>
          </p:nvSpPr>
          <p:spPr bwMode="auto">
            <a:xfrm>
              <a:off x="3251" y="3176"/>
              <a:ext cx="91" cy="0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946" name="Line 36"/>
            <p:cNvSpPr>
              <a:spLocks noChangeShapeType="1"/>
            </p:cNvSpPr>
            <p:nvPr/>
          </p:nvSpPr>
          <p:spPr bwMode="auto">
            <a:xfrm>
              <a:off x="3251" y="2571"/>
              <a:ext cx="0" cy="1180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947" name="Line 37"/>
            <p:cNvSpPr>
              <a:spLocks noChangeShapeType="1"/>
            </p:cNvSpPr>
            <p:nvPr/>
          </p:nvSpPr>
          <p:spPr bwMode="auto">
            <a:xfrm>
              <a:off x="1920" y="3751"/>
              <a:ext cx="1331" cy="0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948" name="Line 38"/>
            <p:cNvSpPr>
              <a:spLocks noChangeShapeType="1"/>
            </p:cNvSpPr>
            <p:nvPr/>
          </p:nvSpPr>
          <p:spPr bwMode="auto">
            <a:xfrm>
              <a:off x="2162" y="2571"/>
              <a:ext cx="1089" cy="0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949" name="Line 39"/>
            <p:cNvSpPr>
              <a:spLocks noChangeShapeType="1"/>
            </p:cNvSpPr>
            <p:nvPr/>
          </p:nvSpPr>
          <p:spPr bwMode="auto">
            <a:xfrm flipV="1">
              <a:off x="1920" y="3449"/>
              <a:ext cx="0" cy="302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950" name="Line 40"/>
            <p:cNvSpPr>
              <a:spLocks noChangeShapeType="1"/>
            </p:cNvSpPr>
            <p:nvPr/>
          </p:nvSpPr>
          <p:spPr bwMode="auto">
            <a:xfrm>
              <a:off x="2162" y="2571"/>
              <a:ext cx="0" cy="273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951" name="Line 41"/>
            <p:cNvSpPr>
              <a:spLocks noChangeShapeType="1"/>
            </p:cNvSpPr>
            <p:nvPr/>
          </p:nvSpPr>
          <p:spPr bwMode="auto">
            <a:xfrm flipH="1">
              <a:off x="1980" y="2844"/>
              <a:ext cx="182" cy="0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952" name="Line 42"/>
            <p:cNvSpPr>
              <a:spLocks noChangeShapeType="1"/>
            </p:cNvSpPr>
            <p:nvPr/>
          </p:nvSpPr>
          <p:spPr bwMode="auto">
            <a:xfrm flipH="1">
              <a:off x="1617" y="3449"/>
              <a:ext cx="303" cy="0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953" name="Line 43"/>
            <p:cNvSpPr>
              <a:spLocks noChangeShapeType="1"/>
            </p:cNvSpPr>
            <p:nvPr/>
          </p:nvSpPr>
          <p:spPr bwMode="auto">
            <a:xfrm flipH="1">
              <a:off x="2948" y="3327"/>
              <a:ext cx="303" cy="0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954" name="Line 44"/>
            <p:cNvSpPr>
              <a:spLocks noChangeShapeType="1"/>
            </p:cNvSpPr>
            <p:nvPr/>
          </p:nvSpPr>
          <p:spPr bwMode="auto">
            <a:xfrm flipV="1">
              <a:off x="2948" y="3267"/>
              <a:ext cx="0" cy="60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955" name="Line 45"/>
            <p:cNvSpPr>
              <a:spLocks noChangeShapeType="1"/>
            </p:cNvSpPr>
            <p:nvPr/>
          </p:nvSpPr>
          <p:spPr bwMode="auto">
            <a:xfrm>
              <a:off x="3190" y="3539"/>
              <a:ext cx="61" cy="0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prstDash val="dash"/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956" name="Line 46"/>
            <p:cNvSpPr>
              <a:spLocks noChangeShapeType="1"/>
            </p:cNvSpPr>
            <p:nvPr/>
          </p:nvSpPr>
          <p:spPr bwMode="auto">
            <a:xfrm>
              <a:off x="3190" y="2752"/>
              <a:ext cx="61" cy="0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38934" name="Rectangle 48"/>
          <p:cNvSpPr>
            <a:spLocks noChangeArrowheads="1"/>
          </p:cNvSpPr>
          <p:nvPr/>
        </p:nvSpPr>
        <p:spPr bwMode="auto">
          <a:xfrm>
            <a:off x="2135188" y="4105275"/>
            <a:ext cx="142875" cy="146050"/>
          </a:xfrm>
          <a:prstGeom prst="rect">
            <a:avLst/>
          </a:prstGeom>
          <a:solidFill>
            <a:srgbClr val="996600"/>
          </a:solidFill>
          <a:ln w="9525">
            <a:solidFill>
              <a:srgbClr val="99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8935" name="Rectangle 49"/>
          <p:cNvSpPr>
            <a:spLocks noChangeArrowheads="1"/>
          </p:cNvSpPr>
          <p:nvPr/>
        </p:nvSpPr>
        <p:spPr bwMode="auto">
          <a:xfrm>
            <a:off x="2247900" y="5713413"/>
            <a:ext cx="142875" cy="146050"/>
          </a:xfrm>
          <a:prstGeom prst="rect">
            <a:avLst/>
          </a:prstGeom>
          <a:solidFill>
            <a:srgbClr val="996600"/>
          </a:solidFill>
          <a:ln w="9525">
            <a:solidFill>
              <a:srgbClr val="99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8936" name="Rectangle 50"/>
          <p:cNvSpPr>
            <a:spLocks noChangeArrowheads="1"/>
          </p:cNvSpPr>
          <p:nvPr/>
        </p:nvSpPr>
        <p:spPr bwMode="auto">
          <a:xfrm>
            <a:off x="4440238" y="4249738"/>
            <a:ext cx="142875" cy="146050"/>
          </a:xfrm>
          <a:prstGeom prst="rect">
            <a:avLst/>
          </a:prstGeom>
          <a:solidFill>
            <a:srgbClr val="996600"/>
          </a:solidFill>
          <a:ln w="9525">
            <a:solidFill>
              <a:srgbClr val="99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8937" name="Rectangle 51"/>
          <p:cNvSpPr>
            <a:spLocks noChangeArrowheads="1"/>
          </p:cNvSpPr>
          <p:nvPr/>
        </p:nvSpPr>
        <p:spPr bwMode="auto">
          <a:xfrm>
            <a:off x="4152900" y="4826000"/>
            <a:ext cx="142875" cy="146050"/>
          </a:xfrm>
          <a:prstGeom prst="rect">
            <a:avLst/>
          </a:prstGeom>
          <a:solidFill>
            <a:srgbClr val="996600"/>
          </a:solidFill>
          <a:ln w="9525">
            <a:solidFill>
              <a:srgbClr val="99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8938" name="Rectangle 52"/>
          <p:cNvSpPr>
            <a:spLocks noChangeArrowheads="1"/>
          </p:cNvSpPr>
          <p:nvPr/>
        </p:nvSpPr>
        <p:spPr bwMode="auto">
          <a:xfrm>
            <a:off x="3551238" y="5378450"/>
            <a:ext cx="142875" cy="146050"/>
          </a:xfrm>
          <a:prstGeom prst="rect">
            <a:avLst/>
          </a:prstGeom>
          <a:solidFill>
            <a:srgbClr val="996600"/>
          </a:solidFill>
          <a:ln w="9525">
            <a:solidFill>
              <a:srgbClr val="99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8939" name="Rectangle 53"/>
          <p:cNvSpPr>
            <a:spLocks noChangeArrowheads="1"/>
          </p:cNvSpPr>
          <p:nvPr/>
        </p:nvSpPr>
        <p:spPr bwMode="auto">
          <a:xfrm>
            <a:off x="3000375" y="4441825"/>
            <a:ext cx="142875" cy="146050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8940" name="Rectangle 54"/>
          <p:cNvSpPr>
            <a:spLocks noChangeArrowheads="1"/>
          </p:cNvSpPr>
          <p:nvPr/>
        </p:nvSpPr>
        <p:spPr bwMode="auto">
          <a:xfrm>
            <a:off x="4918075" y="4295775"/>
            <a:ext cx="142875" cy="146050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8941" name="Rectangle 55"/>
          <p:cNvSpPr>
            <a:spLocks noChangeArrowheads="1"/>
          </p:cNvSpPr>
          <p:nvPr/>
        </p:nvSpPr>
        <p:spPr bwMode="auto">
          <a:xfrm>
            <a:off x="4608513" y="5051425"/>
            <a:ext cx="142875" cy="146050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8942" name="Rectangle 56"/>
          <p:cNvSpPr>
            <a:spLocks noChangeArrowheads="1"/>
          </p:cNvSpPr>
          <p:nvPr/>
        </p:nvSpPr>
        <p:spPr bwMode="auto">
          <a:xfrm>
            <a:off x="4918075" y="5545138"/>
            <a:ext cx="142875" cy="146050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8943" name="Rectangle 57"/>
          <p:cNvSpPr>
            <a:spLocks noChangeArrowheads="1"/>
          </p:cNvSpPr>
          <p:nvPr/>
        </p:nvSpPr>
        <p:spPr bwMode="auto">
          <a:xfrm>
            <a:off x="2424113" y="5399088"/>
            <a:ext cx="142875" cy="146050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38944" name="Freeform 58"/>
          <p:cNvSpPr>
            <a:spLocks noChangeAspect="1"/>
          </p:cNvSpPr>
          <p:nvPr/>
        </p:nvSpPr>
        <p:spPr bwMode="auto">
          <a:xfrm>
            <a:off x="2339975" y="3775075"/>
            <a:ext cx="2289175" cy="2533650"/>
          </a:xfrm>
          <a:custGeom>
            <a:avLst/>
            <a:gdLst>
              <a:gd name="T0" fmla="*/ 2147483647 w 2147"/>
              <a:gd name="T1" fmla="*/ 2147483647 h 2359"/>
              <a:gd name="T2" fmla="*/ 2147483647 w 2147"/>
              <a:gd name="T3" fmla="*/ 2147483647 h 2359"/>
              <a:gd name="T4" fmla="*/ 2147483647 w 2147"/>
              <a:gd name="T5" fmla="*/ 2147483647 h 2359"/>
              <a:gd name="T6" fmla="*/ 2147483647 w 2147"/>
              <a:gd name="T7" fmla="*/ 2147483647 h 2359"/>
              <a:gd name="T8" fmla="*/ 2147483647 w 2147"/>
              <a:gd name="T9" fmla="*/ 2147483647 h 2359"/>
              <a:gd name="T10" fmla="*/ 2147483647 w 2147"/>
              <a:gd name="T11" fmla="*/ 2147483647 h 2359"/>
              <a:gd name="T12" fmla="*/ 2147483647 w 2147"/>
              <a:gd name="T13" fmla="*/ 2147483647 h 2359"/>
              <a:gd name="T14" fmla="*/ 2147483647 w 2147"/>
              <a:gd name="T15" fmla="*/ 2147483647 h 2359"/>
              <a:gd name="T16" fmla="*/ 2147483647 w 2147"/>
              <a:gd name="T17" fmla="*/ 2147483647 h 2359"/>
              <a:gd name="T18" fmla="*/ 2147483647 w 2147"/>
              <a:gd name="T19" fmla="*/ 2147483647 h 2359"/>
              <a:gd name="T20" fmla="*/ 2147483647 w 2147"/>
              <a:gd name="T21" fmla="*/ 2147483647 h 2359"/>
              <a:gd name="T22" fmla="*/ 2147483647 w 2147"/>
              <a:gd name="T23" fmla="*/ 2147483647 h 2359"/>
              <a:gd name="T24" fmla="*/ 2147483647 w 2147"/>
              <a:gd name="T25" fmla="*/ 2147483647 h 2359"/>
              <a:gd name="T26" fmla="*/ 2147483647 w 2147"/>
              <a:gd name="T27" fmla="*/ 2147483647 h 2359"/>
              <a:gd name="T28" fmla="*/ 2147483647 w 2147"/>
              <a:gd name="T29" fmla="*/ 2147483647 h 2359"/>
              <a:gd name="T30" fmla="*/ 2147483647 w 2147"/>
              <a:gd name="T31" fmla="*/ 2147483647 h 2359"/>
              <a:gd name="T32" fmla="*/ 2147483647 w 2147"/>
              <a:gd name="T33" fmla="*/ 2147483647 h 2359"/>
              <a:gd name="T34" fmla="*/ 2147483647 w 2147"/>
              <a:gd name="T35" fmla="*/ 0 h 23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147" h="2359">
                <a:moveTo>
                  <a:pt x="136" y="2359"/>
                </a:moveTo>
                <a:cubicBezTo>
                  <a:pt x="166" y="2207"/>
                  <a:pt x="196" y="2056"/>
                  <a:pt x="181" y="1950"/>
                </a:cubicBezTo>
                <a:cubicBezTo>
                  <a:pt x="166" y="1844"/>
                  <a:pt x="68" y="1799"/>
                  <a:pt x="45" y="1724"/>
                </a:cubicBezTo>
                <a:cubicBezTo>
                  <a:pt x="22" y="1649"/>
                  <a:pt x="0" y="1550"/>
                  <a:pt x="45" y="1497"/>
                </a:cubicBezTo>
                <a:cubicBezTo>
                  <a:pt x="90" y="1444"/>
                  <a:pt x="166" y="1406"/>
                  <a:pt x="317" y="1406"/>
                </a:cubicBezTo>
                <a:cubicBezTo>
                  <a:pt x="468" y="1406"/>
                  <a:pt x="793" y="1437"/>
                  <a:pt x="952" y="1497"/>
                </a:cubicBezTo>
                <a:cubicBezTo>
                  <a:pt x="1111" y="1557"/>
                  <a:pt x="1134" y="1739"/>
                  <a:pt x="1270" y="1769"/>
                </a:cubicBezTo>
                <a:cubicBezTo>
                  <a:pt x="1406" y="1799"/>
                  <a:pt x="1656" y="1769"/>
                  <a:pt x="1769" y="1678"/>
                </a:cubicBezTo>
                <a:cubicBezTo>
                  <a:pt x="1882" y="1587"/>
                  <a:pt x="1890" y="1414"/>
                  <a:pt x="1950" y="1225"/>
                </a:cubicBezTo>
                <a:cubicBezTo>
                  <a:pt x="2010" y="1036"/>
                  <a:pt x="2117" y="680"/>
                  <a:pt x="2132" y="544"/>
                </a:cubicBezTo>
                <a:cubicBezTo>
                  <a:pt x="2147" y="408"/>
                  <a:pt x="2139" y="438"/>
                  <a:pt x="2041" y="408"/>
                </a:cubicBezTo>
                <a:cubicBezTo>
                  <a:pt x="1943" y="378"/>
                  <a:pt x="1701" y="310"/>
                  <a:pt x="1542" y="363"/>
                </a:cubicBezTo>
                <a:cubicBezTo>
                  <a:pt x="1383" y="416"/>
                  <a:pt x="1209" y="643"/>
                  <a:pt x="1088" y="726"/>
                </a:cubicBezTo>
                <a:cubicBezTo>
                  <a:pt x="967" y="809"/>
                  <a:pt x="907" y="862"/>
                  <a:pt x="816" y="862"/>
                </a:cubicBezTo>
                <a:cubicBezTo>
                  <a:pt x="725" y="862"/>
                  <a:pt x="612" y="794"/>
                  <a:pt x="544" y="726"/>
                </a:cubicBezTo>
                <a:cubicBezTo>
                  <a:pt x="476" y="658"/>
                  <a:pt x="438" y="545"/>
                  <a:pt x="408" y="454"/>
                </a:cubicBezTo>
                <a:cubicBezTo>
                  <a:pt x="378" y="363"/>
                  <a:pt x="371" y="257"/>
                  <a:pt x="363" y="181"/>
                </a:cubicBezTo>
                <a:cubicBezTo>
                  <a:pt x="355" y="105"/>
                  <a:pt x="359" y="52"/>
                  <a:pt x="363" y="0"/>
                </a:cubicBezTo>
              </a:path>
            </a:pathLst>
          </a:custGeom>
          <a:noFill/>
          <a:ln w="57150" cap="flat" cmpd="sng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7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437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43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438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438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438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7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438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438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438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438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7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437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3779" grpId="0" build="p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38" name="Group 125"/>
          <p:cNvGrpSpPr>
            <a:grpSpLocks/>
          </p:cNvGrpSpPr>
          <p:nvPr/>
        </p:nvGrpSpPr>
        <p:grpSpPr bwMode="auto">
          <a:xfrm>
            <a:off x="1619250" y="3775075"/>
            <a:ext cx="4465638" cy="2533650"/>
            <a:chOff x="1701" y="2378"/>
            <a:chExt cx="2813" cy="1596"/>
          </a:xfrm>
        </p:grpSpPr>
        <p:sp>
          <p:nvSpPr>
            <p:cNvPr id="40004" name="Rectangle 68"/>
            <p:cNvSpPr>
              <a:spLocks noChangeArrowheads="1"/>
            </p:cNvSpPr>
            <p:nvPr/>
          </p:nvSpPr>
          <p:spPr bwMode="auto">
            <a:xfrm>
              <a:off x="1701" y="2378"/>
              <a:ext cx="2477" cy="1596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005" name="Rectangle 69"/>
            <p:cNvSpPr>
              <a:spLocks noChangeArrowheads="1"/>
            </p:cNvSpPr>
            <p:nvPr/>
          </p:nvSpPr>
          <p:spPr bwMode="auto">
            <a:xfrm>
              <a:off x="2026" y="2571"/>
              <a:ext cx="635" cy="424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006" name="Rectangle 70"/>
            <p:cNvSpPr>
              <a:spLocks noChangeArrowheads="1"/>
            </p:cNvSpPr>
            <p:nvPr/>
          </p:nvSpPr>
          <p:spPr bwMode="auto">
            <a:xfrm>
              <a:off x="3478" y="2632"/>
              <a:ext cx="393" cy="250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007" name="Rectangle 71"/>
            <p:cNvSpPr>
              <a:spLocks noChangeArrowheads="1"/>
            </p:cNvSpPr>
            <p:nvPr/>
          </p:nvSpPr>
          <p:spPr bwMode="auto">
            <a:xfrm>
              <a:off x="3297" y="2995"/>
              <a:ext cx="572" cy="279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008" name="Rectangle 72"/>
            <p:cNvSpPr>
              <a:spLocks noChangeArrowheads="1"/>
            </p:cNvSpPr>
            <p:nvPr/>
          </p:nvSpPr>
          <p:spPr bwMode="auto">
            <a:xfrm>
              <a:off x="2026" y="3146"/>
              <a:ext cx="272" cy="545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009" name="Rectangle 73"/>
            <p:cNvSpPr>
              <a:spLocks noChangeArrowheads="1"/>
            </p:cNvSpPr>
            <p:nvPr/>
          </p:nvSpPr>
          <p:spPr bwMode="auto">
            <a:xfrm>
              <a:off x="2869" y="3388"/>
              <a:ext cx="1002" cy="303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010" name="Rectangle 74"/>
            <p:cNvSpPr>
              <a:spLocks noChangeArrowheads="1"/>
            </p:cNvSpPr>
            <p:nvPr/>
          </p:nvSpPr>
          <p:spPr bwMode="auto">
            <a:xfrm>
              <a:off x="1754" y="2662"/>
              <a:ext cx="90" cy="9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011" name="Rectangle 75"/>
            <p:cNvSpPr>
              <a:spLocks noChangeArrowheads="1"/>
            </p:cNvSpPr>
            <p:nvPr/>
          </p:nvSpPr>
          <p:spPr bwMode="auto">
            <a:xfrm>
              <a:off x="1754" y="3130"/>
              <a:ext cx="90" cy="92"/>
            </a:xfrm>
            <a:prstGeom prst="rect">
              <a:avLst/>
            </a:prstGeom>
            <a:solidFill>
              <a:srgbClr val="9966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012" name="Rectangle 76"/>
            <p:cNvSpPr>
              <a:spLocks noChangeArrowheads="1"/>
            </p:cNvSpPr>
            <p:nvPr/>
          </p:nvSpPr>
          <p:spPr bwMode="auto">
            <a:xfrm>
              <a:off x="1754" y="3600"/>
              <a:ext cx="90" cy="9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013" name="Rectangle 77"/>
            <p:cNvSpPr>
              <a:spLocks noChangeArrowheads="1"/>
            </p:cNvSpPr>
            <p:nvPr/>
          </p:nvSpPr>
          <p:spPr bwMode="auto">
            <a:xfrm>
              <a:off x="4023" y="2662"/>
              <a:ext cx="90" cy="9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014" name="Rectangle 78"/>
            <p:cNvSpPr>
              <a:spLocks noChangeArrowheads="1"/>
            </p:cNvSpPr>
            <p:nvPr/>
          </p:nvSpPr>
          <p:spPr bwMode="auto">
            <a:xfrm>
              <a:off x="4023" y="3130"/>
              <a:ext cx="90" cy="92"/>
            </a:xfrm>
            <a:prstGeom prst="rect">
              <a:avLst/>
            </a:prstGeom>
            <a:solidFill>
              <a:srgbClr val="0080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015" name="Rectangle 79"/>
            <p:cNvSpPr>
              <a:spLocks noChangeArrowheads="1"/>
            </p:cNvSpPr>
            <p:nvPr/>
          </p:nvSpPr>
          <p:spPr bwMode="auto">
            <a:xfrm>
              <a:off x="4023" y="3600"/>
              <a:ext cx="90" cy="9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40016" name="Group 80"/>
            <p:cNvGrpSpPr>
              <a:grpSpLocks/>
            </p:cNvGrpSpPr>
            <p:nvPr/>
          </p:nvGrpSpPr>
          <p:grpSpPr bwMode="auto">
            <a:xfrm rot="-5400000">
              <a:off x="2978" y="1952"/>
              <a:ext cx="91" cy="1028"/>
              <a:chOff x="340" y="1570"/>
              <a:chExt cx="136" cy="1542"/>
            </a:xfrm>
          </p:grpSpPr>
          <p:sp>
            <p:nvSpPr>
              <p:cNvPr id="40056" name="Rectangle 81"/>
              <p:cNvSpPr>
                <a:spLocks noChangeArrowheads="1"/>
              </p:cNvSpPr>
              <p:nvPr/>
            </p:nvSpPr>
            <p:spPr bwMode="auto">
              <a:xfrm>
                <a:off x="340" y="1570"/>
                <a:ext cx="136" cy="13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0057" name="Rectangle 82"/>
              <p:cNvSpPr>
                <a:spLocks noChangeArrowheads="1"/>
              </p:cNvSpPr>
              <p:nvPr/>
            </p:nvSpPr>
            <p:spPr bwMode="auto">
              <a:xfrm>
                <a:off x="340" y="2273"/>
                <a:ext cx="136" cy="13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0058" name="Rectangle 83"/>
              <p:cNvSpPr>
                <a:spLocks noChangeArrowheads="1"/>
              </p:cNvSpPr>
              <p:nvPr/>
            </p:nvSpPr>
            <p:spPr bwMode="auto">
              <a:xfrm>
                <a:off x="340" y="2976"/>
                <a:ext cx="136" cy="13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grpSp>
          <p:nvGrpSpPr>
            <p:cNvPr id="40017" name="Group 84"/>
            <p:cNvGrpSpPr>
              <a:grpSpLocks/>
            </p:cNvGrpSpPr>
            <p:nvPr/>
          </p:nvGrpSpPr>
          <p:grpSpPr bwMode="auto">
            <a:xfrm rot="-5400000">
              <a:off x="2978" y="3343"/>
              <a:ext cx="91" cy="1028"/>
              <a:chOff x="340" y="1570"/>
              <a:chExt cx="136" cy="1542"/>
            </a:xfrm>
          </p:grpSpPr>
          <p:sp>
            <p:nvSpPr>
              <p:cNvPr id="40053" name="Rectangle 85"/>
              <p:cNvSpPr>
                <a:spLocks noChangeArrowheads="1"/>
              </p:cNvSpPr>
              <p:nvPr/>
            </p:nvSpPr>
            <p:spPr bwMode="auto">
              <a:xfrm>
                <a:off x="340" y="1570"/>
                <a:ext cx="136" cy="13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0054" name="Rectangle 86"/>
              <p:cNvSpPr>
                <a:spLocks noChangeArrowheads="1"/>
              </p:cNvSpPr>
              <p:nvPr/>
            </p:nvSpPr>
            <p:spPr bwMode="auto">
              <a:xfrm>
                <a:off x="340" y="2273"/>
                <a:ext cx="136" cy="13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0055" name="Rectangle 87"/>
              <p:cNvSpPr>
                <a:spLocks noChangeArrowheads="1"/>
              </p:cNvSpPr>
              <p:nvPr/>
            </p:nvSpPr>
            <p:spPr bwMode="auto">
              <a:xfrm>
                <a:off x="340" y="2976"/>
                <a:ext cx="136" cy="13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sp>
          <p:nvSpPr>
            <p:cNvPr id="40018" name="Text Box 89"/>
            <p:cNvSpPr txBox="1">
              <a:spLocks noChangeArrowheads="1"/>
            </p:cNvSpPr>
            <p:nvPr/>
          </p:nvSpPr>
          <p:spPr bwMode="auto">
            <a:xfrm>
              <a:off x="4178" y="3058"/>
              <a:ext cx="336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>
                  <a:solidFill>
                    <a:srgbClr val="008000"/>
                  </a:solidFill>
                </a:rPr>
                <a:t>Vdd</a:t>
              </a:r>
            </a:p>
          </p:txBody>
        </p:sp>
        <p:grpSp>
          <p:nvGrpSpPr>
            <p:cNvPr id="40019" name="Group 90"/>
            <p:cNvGrpSpPr>
              <a:grpSpLocks/>
            </p:cNvGrpSpPr>
            <p:nvPr/>
          </p:nvGrpSpPr>
          <p:grpSpPr bwMode="auto">
            <a:xfrm>
              <a:off x="1844" y="2632"/>
              <a:ext cx="1634" cy="1119"/>
              <a:chOff x="1163" y="2632"/>
              <a:chExt cx="1634" cy="1119"/>
            </a:xfrm>
          </p:grpSpPr>
          <p:sp>
            <p:nvSpPr>
              <p:cNvPr id="40044" name="Line 91"/>
              <p:cNvSpPr>
                <a:spLocks noChangeShapeType="1"/>
              </p:cNvSpPr>
              <p:nvPr/>
            </p:nvSpPr>
            <p:spPr bwMode="auto">
              <a:xfrm>
                <a:off x="1163" y="3176"/>
                <a:ext cx="121" cy="0"/>
              </a:xfrm>
              <a:prstGeom prst="line">
                <a:avLst/>
              </a:prstGeom>
              <a:noFill/>
              <a:ln w="19050">
                <a:solidFill>
                  <a:srgbClr val="9966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045" name="Line 92"/>
              <p:cNvSpPr>
                <a:spLocks noChangeShapeType="1"/>
              </p:cNvSpPr>
              <p:nvPr/>
            </p:nvSpPr>
            <p:spPr bwMode="auto">
              <a:xfrm>
                <a:off x="1284" y="2632"/>
                <a:ext cx="0" cy="1119"/>
              </a:xfrm>
              <a:prstGeom prst="line">
                <a:avLst/>
              </a:prstGeom>
              <a:noFill/>
              <a:ln w="19050">
                <a:solidFill>
                  <a:srgbClr val="9966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046" name="Line 93"/>
              <p:cNvSpPr>
                <a:spLocks noChangeShapeType="1"/>
              </p:cNvSpPr>
              <p:nvPr/>
            </p:nvSpPr>
            <p:spPr bwMode="auto">
              <a:xfrm>
                <a:off x="1284" y="2632"/>
                <a:ext cx="61" cy="0"/>
              </a:xfrm>
              <a:prstGeom prst="line">
                <a:avLst/>
              </a:prstGeom>
              <a:noFill/>
              <a:ln w="19050">
                <a:solidFill>
                  <a:srgbClr val="9966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047" name="Line 94"/>
              <p:cNvSpPr>
                <a:spLocks noChangeShapeType="1"/>
              </p:cNvSpPr>
              <p:nvPr/>
            </p:nvSpPr>
            <p:spPr bwMode="auto">
              <a:xfrm>
                <a:off x="1284" y="3086"/>
                <a:ext cx="1332" cy="0"/>
              </a:xfrm>
              <a:prstGeom prst="line">
                <a:avLst/>
              </a:prstGeom>
              <a:noFill/>
              <a:ln w="19050">
                <a:solidFill>
                  <a:srgbClr val="9966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048" name="Line 95"/>
              <p:cNvSpPr>
                <a:spLocks noChangeShapeType="1"/>
              </p:cNvSpPr>
              <p:nvPr/>
            </p:nvSpPr>
            <p:spPr bwMode="auto">
              <a:xfrm flipH="1">
                <a:off x="2554" y="2723"/>
                <a:ext cx="243" cy="0"/>
              </a:xfrm>
              <a:prstGeom prst="line">
                <a:avLst/>
              </a:prstGeom>
              <a:noFill/>
              <a:ln w="19050">
                <a:solidFill>
                  <a:srgbClr val="996600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049" name="Line 96"/>
              <p:cNvSpPr>
                <a:spLocks noChangeShapeType="1"/>
              </p:cNvSpPr>
              <p:nvPr/>
            </p:nvSpPr>
            <p:spPr bwMode="auto">
              <a:xfrm>
                <a:off x="2554" y="2723"/>
                <a:ext cx="0" cy="363"/>
              </a:xfrm>
              <a:prstGeom prst="line">
                <a:avLst/>
              </a:prstGeom>
              <a:noFill/>
              <a:ln w="19050">
                <a:solidFill>
                  <a:srgbClr val="9966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050" name="Line 97"/>
              <p:cNvSpPr>
                <a:spLocks noChangeShapeType="1"/>
              </p:cNvSpPr>
              <p:nvPr/>
            </p:nvSpPr>
            <p:spPr bwMode="auto">
              <a:xfrm>
                <a:off x="1284" y="3751"/>
                <a:ext cx="182" cy="0"/>
              </a:xfrm>
              <a:prstGeom prst="line">
                <a:avLst/>
              </a:prstGeom>
              <a:noFill/>
              <a:ln w="19050">
                <a:solidFill>
                  <a:srgbClr val="9966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051" name="Line 98"/>
              <p:cNvSpPr>
                <a:spLocks noChangeShapeType="1"/>
              </p:cNvSpPr>
              <p:nvPr/>
            </p:nvSpPr>
            <p:spPr bwMode="auto">
              <a:xfrm flipV="1">
                <a:off x="1466" y="3691"/>
                <a:ext cx="0" cy="60"/>
              </a:xfrm>
              <a:prstGeom prst="line">
                <a:avLst/>
              </a:prstGeom>
              <a:noFill/>
              <a:ln w="19050">
                <a:solidFill>
                  <a:srgbClr val="9966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052" name="Line 99"/>
              <p:cNvSpPr>
                <a:spLocks noChangeShapeType="1"/>
              </p:cNvSpPr>
              <p:nvPr/>
            </p:nvSpPr>
            <p:spPr bwMode="auto">
              <a:xfrm>
                <a:off x="2282" y="3086"/>
                <a:ext cx="0" cy="302"/>
              </a:xfrm>
              <a:prstGeom prst="line">
                <a:avLst/>
              </a:prstGeom>
              <a:noFill/>
              <a:ln w="19050">
                <a:solidFill>
                  <a:srgbClr val="9966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40020" name="Group 100"/>
            <p:cNvGrpSpPr>
              <a:grpSpLocks/>
            </p:cNvGrpSpPr>
            <p:nvPr/>
          </p:nvGrpSpPr>
          <p:grpSpPr bwMode="auto">
            <a:xfrm>
              <a:off x="2298" y="2571"/>
              <a:ext cx="1725" cy="1180"/>
              <a:chOff x="1617" y="2571"/>
              <a:chExt cx="1725" cy="1180"/>
            </a:xfrm>
          </p:grpSpPr>
          <p:sp>
            <p:nvSpPr>
              <p:cNvPr id="40032" name="Line 101"/>
              <p:cNvSpPr>
                <a:spLocks noChangeShapeType="1"/>
              </p:cNvSpPr>
              <p:nvPr/>
            </p:nvSpPr>
            <p:spPr bwMode="auto">
              <a:xfrm>
                <a:off x="3251" y="3176"/>
                <a:ext cx="91" cy="0"/>
              </a:xfrm>
              <a:prstGeom prst="line">
                <a:avLst/>
              </a:prstGeom>
              <a:noFill/>
              <a:ln w="1905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033" name="Line 102"/>
              <p:cNvSpPr>
                <a:spLocks noChangeShapeType="1"/>
              </p:cNvSpPr>
              <p:nvPr/>
            </p:nvSpPr>
            <p:spPr bwMode="auto">
              <a:xfrm>
                <a:off x="3251" y="2571"/>
                <a:ext cx="0" cy="1180"/>
              </a:xfrm>
              <a:prstGeom prst="line">
                <a:avLst/>
              </a:prstGeom>
              <a:noFill/>
              <a:ln w="1905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034" name="Line 103"/>
              <p:cNvSpPr>
                <a:spLocks noChangeShapeType="1"/>
              </p:cNvSpPr>
              <p:nvPr/>
            </p:nvSpPr>
            <p:spPr bwMode="auto">
              <a:xfrm>
                <a:off x="1920" y="3751"/>
                <a:ext cx="1331" cy="0"/>
              </a:xfrm>
              <a:prstGeom prst="line">
                <a:avLst/>
              </a:prstGeom>
              <a:noFill/>
              <a:ln w="1905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035" name="Line 104"/>
              <p:cNvSpPr>
                <a:spLocks noChangeShapeType="1"/>
              </p:cNvSpPr>
              <p:nvPr/>
            </p:nvSpPr>
            <p:spPr bwMode="auto">
              <a:xfrm>
                <a:off x="2162" y="2571"/>
                <a:ext cx="1089" cy="0"/>
              </a:xfrm>
              <a:prstGeom prst="line">
                <a:avLst/>
              </a:prstGeom>
              <a:noFill/>
              <a:ln w="1905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036" name="Line 105"/>
              <p:cNvSpPr>
                <a:spLocks noChangeShapeType="1"/>
              </p:cNvSpPr>
              <p:nvPr/>
            </p:nvSpPr>
            <p:spPr bwMode="auto">
              <a:xfrm flipV="1">
                <a:off x="1920" y="3449"/>
                <a:ext cx="0" cy="302"/>
              </a:xfrm>
              <a:prstGeom prst="line">
                <a:avLst/>
              </a:prstGeom>
              <a:noFill/>
              <a:ln w="1905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037" name="Line 106"/>
              <p:cNvSpPr>
                <a:spLocks noChangeShapeType="1"/>
              </p:cNvSpPr>
              <p:nvPr/>
            </p:nvSpPr>
            <p:spPr bwMode="auto">
              <a:xfrm>
                <a:off x="2162" y="2571"/>
                <a:ext cx="0" cy="273"/>
              </a:xfrm>
              <a:prstGeom prst="line">
                <a:avLst/>
              </a:prstGeom>
              <a:noFill/>
              <a:ln w="1905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038" name="Line 107"/>
              <p:cNvSpPr>
                <a:spLocks noChangeShapeType="1"/>
              </p:cNvSpPr>
              <p:nvPr/>
            </p:nvSpPr>
            <p:spPr bwMode="auto">
              <a:xfrm flipH="1">
                <a:off x="1980" y="2844"/>
                <a:ext cx="182" cy="0"/>
              </a:xfrm>
              <a:prstGeom prst="line">
                <a:avLst/>
              </a:prstGeom>
              <a:noFill/>
              <a:ln w="19050">
                <a:solidFill>
                  <a:srgbClr val="008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039" name="Line 108"/>
              <p:cNvSpPr>
                <a:spLocks noChangeShapeType="1"/>
              </p:cNvSpPr>
              <p:nvPr/>
            </p:nvSpPr>
            <p:spPr bwMode="auto">
              <a:xfrm flipH="1">
                <a:off x="1617" y="3449"/>
                <a:ext cx="303" cy="0"/>
              </a:xfrm>
              <a:prstGeom prst="line">
                <a:avLst/>
              </a:prstGeom>
              <a:noFill/>
              <a:ln w="19050">
                <a:solidFill>
                  <a:srgbClr val="008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040" name="Line 109"/>
              <p:cNvSpPr>
                <a:spLocks noChangeShapeType="1"/>
              </p:cNvSpPr>
              <p:nvPr/>
            </p:nvSpPr>
            <p:spPr bwMode="auto">
              <a:xfrm flipH="1">
                <a:off x="2948" y="3327"/>
                <a:ext cx="303" cy="0"/>
              </a:xfrm>
              <a:prstGeom prst="line">
                <a:avLst/>
              </a:prstGeom>
              <a:noFill/>
              <a:ln w="1905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041" name="Line 110"/>
              <p:cNvSpPr>
                <a:spLocks noChangeShapeType="1"/>
              </p:cNvSpPr>
              <p:nvPr/>
            </p:nvSpPr>
            <p:spPr bwMode="auto">
              <a:xfrm flipV="1">
                <a:off x="2948" y="3267"/>
                <a:ext cx="0" cy="60"/>
              </a:xfrm>
              <a:prstGeom prst="line">
                <a:avLst/>
              </a:prstGeom>
              <a:noFill/>
              <a:ln w="19050">
                <a:solidFill>
                  <a:srgbClr val="008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042" name="Line 111"/>
              <p:cNvSpPr>
                <a:spLocks noChangeShapeType="1"/>
              </p:cNvSpPr>
              <p:nvPr/>
            </p:nvSpPr>
            <p:spPr bwMode="auto">
              <a:xfrm>
                <a:off x="3190" y="3539"/>
                <a:ext cx="61" cy="0"/>
              </a:xfrm>
              <a:prstGeom prst="line">
                <a:avLst/>
              </a:prstGeom>
              <a:noFill/>
              <a:ln w="19050">
                <a:solidFill>
                  <a:srgbClr val="008000"/>
                </a:solidFill>
                <a:prstDash val="dash"/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043" name="Line 112"/>
              <p:cNvSpPr>
                <a:spLocks noChangeShapeType="1"/>
              </p:cNvSpPr>
              <p:nvPr/>
            </p:nvSpPr>
            <p:spPr bwMode="auto">
              <a:xfrm>
                <a:off x="3190" y="2752"/>
                <a:ext cx="61" cy="0"/>
              </a:xfrm>
              <a:prstGeom prst="line">
                <a:avLst/>
              </a:prstGeom>
              <a:noFill/>
              <a:ln w="19050">
                <a:solidFill>
                  <a:srgbClr val="008000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0021" name="Rectangle 113"/>
            <p:cNvSpPr>
              <a:spLocks noChangeArrowheads="1"/>
            </p:cNvSpPr>
            <p:nvPr/>
          </p:nvSpPr>
          <p:spPr bwMode="auto">
            <a:xfrm>
              <a:off x="2026" y="2586"/>
              <a:ext cx="90" cy="92"/>
            </a:xfrm>
            <a:prstGeom prst="rect">
              <a:avLst/>
            </a:prstGeom>
            <a:solidFill>
              <a:srgbClr val="996600"/>
            </a:solidFill>
            <a:ln w="9525">
              <a:solidFill>
                <a:srgbClr val="99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022" name="Rectangle 114"/>
            <p:cNvSpPr>
              <a:spLocks noChangeArrowheads="1"/>
            </p:cNvSpPr>
            <p:nvPr/>
          </p:nvSpPr>
          <p:spPr bwMode="auto">
            <a:xfrm>
              <a:off x="2097" y="3599"/>
              <a:ext cx="90" cy="92"/>
            </a:xfrm>
            <a:prstGeom prst="rect">
              <a:avLst/>
            </a:prstGeom>
            <a:solidFill>
              <a:srgbClr val="996600"/>
            </a:solidFill>
            <a:ln w="9525">
              <a:solidFill>
                <a:srgbClr val="99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023" name="Rectangle 115"/>
            <p:cNvSpPr>
              <a:spLocks noChangeArrowheads="1"/>
            </p:cNvSpPr>
            <p:nvPr/>
          </p:nvSpPr>
          <p:spPr bwMode="auto">
            <a:xfrm>
              <a:off x="3478" y="2677"/>
              <a:ext cx="90" cy="92"/>
            </a:xfrm>
            <a:prstGeom prst="rect">
              <a:avLst/>
            </a:prstGeom>
            <a:solidFill>
              <a:srgbClr val="996600"/>
            </a:solidFill>
            <a:ln w="9525">
              <a:solidFill>
                <a:srgbClr val="99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024" name="Rectangle 116"/>
            <p:cNvSpPr>
              <a:spLocks noChangeArrowheads="1"/>
            </p:cNvSpPr>
            <p:nvPr/>
          </p:nvSpPr>
          <p:spPr bwMode="auto">
            <a:xfrm>
              <a:off x="3297" y="3040"/>
              <a:ext cx="90" cy="92"/>
            </a:xfrm>
            <a:prstGeom prst="rect">
              <a:avLst/>
            </a:prstGeom>
            <a:solidFill>
              <a:srgbClr val="996600"/>
            </a:solidFill>
            <a:ln w="9525">
              <a:solidFill>
                <a:srgbClr val="99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025" name="Rectangle 117"/>
            <p:cNvSpPr>
              <a:spLocks noChangeArrowheads="1"/>
            </p:cNvSpPr>
            <p:nvPr/>
          </p:nvSpPr>
          <p:spPr bwMode="auto">
            <a:xfrm>
              <a:off x="2918" y="3388"/>
              <a:ext cx="90" cy="92"/>
            </a:xfrm>
            <a:prstGeom prst="rect">
              <a:avLst/>
            </a:prstGeom>
            <a:solidFill>
              <a:srgbClr val="996600"/>
            </a:solidFill>
            <a:ln w="9525">
              <a:solidFill>
                <a:srgbClr val="99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026" name="Rectangle 118"/>
            <p:cNvSpPr>
              <a:spLocks noChangeArrowheads="1"/>
            </p:cNvSpPr>
            <p:nvPr/>
          </p:nvSpPr>
          <p:spPr bwMode="auto">
            <a:xfrm>
              <a:off x="2571" y="2798"/>
              <a:ext cx="90" cy="92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027" name="Rectangle 119"/>
            <p:cNvSpPr>
              <a:spLocks noChangeArrowheads="1"/>
            </p:cNvSpPr>
            <p:nvPr/>
          </p:nvSpPr>
          <p:spPr bwMode="auto">
            <a:xfrm>
              <a:off x="3779" y="2706"/>
              <a:ext cx="90" cy="92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028" name="Rectangle 120"/>
            <p:cNvSpPr>
              <a:spLocks noChangeArrowheads="1"/>
            </p:cNvSpPr>
            <p:nvPr/>
          </p:nvSpPr>
          <p:spPr bwMode="auto">
            <a:xfrm>
              <a:off x="3584" y="3182"/>
              <a:ext cx="90" cy="92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029" name="Rectangle 121"/>
            <p:cNvSpPr>
              <a:spLocks noChangeArrowheads="1"/>
            </p:cNvSpPr>
            <p:nvPr/>
          </p:nvSpPr>
          <p:spPr bwMode="auto">
            <a:xfrm>
              <a:off x="3779" y="3493"/>
              <a:ext cx="90" cy="92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030" name="Rectangle 122"/>
            <p:cNvSpPr>
              <a:spLocks noChangeArrowheads="1"/>
            </p:cNvSpPr>
            <p:nvPr/>
          </p:nvSpPr>
          <p:spPr bwMode="auto">
            <a:xfrm>
              <a:off x="2208" y="3401"/>
              <a:ext cx="90" cy="92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031" name="Freeform 123"/>
            <p:cNvSpPr>
              <a:spLocks noChangeAspect="1"/>
            </p:cNvSpPr>
            <p:nvPr/>
          </p:nvSpPr>
          <p:spPr bwMode="auto">
            <a:xfrm>
              <a:off x="2155" y="2378"/>
              <a:ext cx="1442" cy="1596"/>
            </a:xfrm>
            <a:custGeom>
              <a:avLst/>
              <a:gdLst>
                <a:gd name="T0" fmla="*/ 19 w 2147"/>
                <a:gd name="T1" fmla="*/ 335 h 2359"/>
                <a:gd name="T2" fmla="*/ 25 w 2147"/>
                <a:gd name="T3" fmla="*/ 276 h 2359"/>
                <a:gd name="T4" fmla="*/ 6 w 2147"/>
                <a:gd name="T5" fmla="*/ 244 h 2359"/>
                <a:gd name="T6" fmla="*/ 6 w 2147"/>
                <a:gd name="T7" fmla="*/ 212 h 2359"/>
                <a:gd name="T8" fmla="*/ 43 w 2147"/>
                <a:gd name="T9" fmla="*/ 199 h 2359"/>
                <a:gd name="T10" fmla="*/ 130 w 2147"/>
                <a:gd name="T11" fmla="*/ 212 h 2359"/>
                <a:gd name="T12" fmla="*/ 174 w 2147"/>
                <a:gd name="T13" fmla="*/ 251 h 2359"/>
                <a:gd name="T14" fmla="*/ 242 w 2147"/>
                <a:gd name="T15" fmla="*/ 238 h 2359"/>
                <a:gd name="T16" fmla="*/ 267 w 2147"/>
                <a:gd name="T17" fmla="*/ 174 h 2359"/>
                <a:gd name="T18" fmla="*/ 291 w 2147"/>
                <a:gd name="T19" fmla="*/ 77 h 2359"/>
                <a:gd name="T20" fmla="*/ 279 w 2147"/>
                <a:gd name="T21" fmla="*/ 58 h 2359"/>
                <a:gd name="T22" fmla="*/ 211 w 2147"/>
                <a:gd name="T23" fmla="*/ 51 h 2359"/>
                <a:gd name="T24" fmla="*/ 149 w 2147"/>
                <a:gd name="T25" fmla="*/ 103 h 2359"/>
                <a:gd name="T26" fmla="*/ 111 w 2147"/>
                <a:gd name="T27" fmla="*/ 122 h 2359"/>
                <a:gd name="T28" fmla="*/ 75 w 2147"/>
                <a:gd name="T29" fmla="*/ 103 h 2359"/>
                <a:gd name="T30" fmla="*/ 56 w 2147"/>
                <a:gd name="T31" fmla="*/ 64 h 2359"/>
                <a:gd name="T32" fmla="*/ 50 w 2147"/>
                <a:gd name="T33" fmla="*/ 26 h 2359"/>
                <a:gd name="T34" fmla="*/ 50 w 2147"/>
                <a:gd name="T35" fmla="*/ 0 h 23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7" h="2359">
                  <a:moveTo>
                    <a:pt x="136" y="2359"/>
                  </a:moveTo>
                  <a:cubicBezTo>
                    <a:pt x="166" y="2207"/>
                    <a:pt x="196" y="2056"/>
                    <a:pt x="181" y="1950"/>
                  </a:cubicBezTo>
                  <a:cubicBezTo>
                    <a:pt x="166" y="1844"/>
                    <a:pt x="68" y="1799"/>
                    <a:pt x="45" y="1724"/>
                  </a:cubicBezTo>
                  <a:cubicBezTo>
                    <a:pt x="22" y="1649"/>
                    <a:pt x="0" y="1550"/>
                    <a:pt x="45" y="1497"/>
                  </a:cubicBezTo>
                  <a:cubicBezTo>
                    <a:pt x="90" y="1444"/>
                    <a:pt x="166" y="1406"/>
                    <a:pt x="317" y="1406"/>
                  </a:cubicBezTo>
                  <a:cubicBezTo>
                    <a:pt x="468" y="1406"/>
                    <a:pt x="793" y="1437"/>
                    <a:pt x="952" y="1497"/>
                  </a:cubicBezTo>
                  <a:cubicBezTo>
                    <a:pt x="1111" y="1557"/>
                    <a:pt x="1134" y="1739"/>
                    <a:pt x="1270" y="1769"/>
                  </a:cubicBezTo>
                  <a:cubicBezTo>
                    <a:pt x="1406" y="1799"/>
                    <a:pt x="1656" y="1769"/>
                    <a:pt x="1769" y="1678"/>
                  </a:cubicBezTo>
                  <a:cubicBezTo>
                    <a:pt x="1882" y="1587"/>
                    <a:pt x="1890" y="1414"/>
                    <a:pt x="1950" y="1225"/>
                  </a:cubicBezTo>
                  <a:cubicBezTo>
                    <a:pt x="2010" y="1036"/>
                    <a:pt x="2117" y="680"/>
                    <a:pt x="2132" y="544"/>
                  </a:cubicBezTo>
                  <a:cubicBezTo>
                    <a:pt x="2147" y="408"/>
                    <a:pt x="2139" y="438"/>
                    <a:pt x="2041" y="408"/>
                  </a:cubicBezTo>
                  <a:cubicBezTo>
                    <a:pt x="1943" y="378"/>
                    <a:pt x="1701" y="310"/>
                    <a:pt x="1542" y="363"/>
                  </a:cubicBezTo>
                  <a:cubicBezTo>
                    <a:pt x="1383" y="416"/>
                    <a:pt x="1209" y="643"/>
                    <a:pt x="1088" y="726"/>
                  </a:cubicBezTo>
                  <a:cubicBezTo>
                    <a:pt x="967" y="809"/>
                    <a:pt x="907" y="862"/>
                    <a:pt x="816" y="862"/>
                  </a:cubicBezTo>
                  <a:cubicBezTo>
                    <a:pt x="725" y="862"/>
                    <a:pt x="612" y="794"/>
                    <a:pt x="544" y="726"/>
                  </a:cubicBezTo>
                  <a:cubicBezTo>
                    <a:pt x="476" y="658"/>
                    <a:pt x="438" y="545"/>
                    <a:pt x="408" y="454"/>
                  </a:cubicBezTo>
                  <a:cubicBezTo>
                    <a:pt x="378" y="363"/>
                    <a:pt x="371" y="257"/>
                    <a:pt x="363" y="181"/>
                  </a:cubicBezTo>
                  <a:cubicBezTo>
                    <a:pt x="355" y="105"/>
                    <a:pt x="359" y="52"/>
                    <a:pt x="363" y="0"/>
                  </a:cubicBezTo>
                </a:path>
              </a:pathLst>
            </a:custGeom>
            <a:noFill/>
            <a:ln w="57150" cap="flat" cmpd="sng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3993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7.5	Verdrahtung der Versorgungsnetze</a:t>
            </a:r>
          </a:p>
        </p:txBody>
      </p:sp>
      <p:sp>
        <p:nvSpPr>
          <p:cNvPr id="8734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196975"/>
            <a:ext cx="8428037" cy="5616575"/>
          </a:xfrm>
          <a:noFill/>
        </p:spPr>
        <p:txBody>
          <a:bodyPr lIns="191095" tIns="44941" rIns="89883" bIns="44941"/>
          <a:lstStyle/>
          <a:p>
            <a:pPr defTabSz="762000">
              <a:lnSpc>
                <a:spcPct val="100000"/>
              </a:lnSpc>
              <a:buFont typeface="Symbol" pitchFamily="18" charset="2"/>
              <a:buNone/>
              <a:tabLst/>
            </a:pPr>
            <a:r>
              <a:rPr lang="de-DE" altLang="de-DE">
                <a:solidFill>
                  <a:srgbClr val="CC0000"/>
                </a:solidFill>
                <a:cs typeface="Times New Roman" pitchFamily="18" charset="0"/>
              </a:rPr>
              <a:t>Schritt 1: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  Planar-topologische Darstellung der Netze</a:t>
            </a:r>
            <a:endParaRPr lang="de-DE" altLang="de-DE"/>
          </a:p>
          <a:p>
            <a:pPr defTabSz="762000">
              <a:lnSpc>
                <a:spcPct val="100000"/>
              </a:lnSpc>
              <a:buFont typeface="Symbol" pitchFamily="18" charset="2"/>
              <a:buNone/>
              <a:tabLst/>
            </a:pPr>
            <a:r>
              <a:rPr lang="de-DE" altLang="de-DE">
                <a:solidFill>
                  <a:srgbClr val="CC0000"/>
                </a:solidFill>
              </a:rPr>
              <a:t>Schritt 2:</a:t>
            </a:r>
            <a:r>
              <a:rPr lang="de-DE" altLang="de-DE"/>
              <a:t>  Breitenberechnung der Netzsegmente</a:t>
            </a:r>
          </a:p>
          <a:p>
            <a:pPr marL="800100" lvl="1" indent="-342900" defTabSz="762000">
              <a:lnSpc>
                <a:spcPct val="100000"/>
              </a:lnSpc>
              <a:tabLst/>
            </a:pPr>
            <a:r>
              <a:rPr lang="de-DE" altLang="de-DE"/>
              <a:t>Die Breiten der einzelnen Netzsegmente ergeben sich aus den maximalen Segmentströmen</a:t>
            </a:r>
          </a:p>
          <a:p>
            <a:pPr marL="800100" lvl="1" indent="-342900" defTabSz="762000">
              <a:lnSpc>
                <a:spcPct val="100000"/>
              </a:lnSpc>
              <a:tabLst/>
            </a:pPr>
            <a:r>
              <a:rPr lang="de-DE" altLang="de-DE"/>
              <a:t>An Segmente angeschlossenen Zellen-Stromwerten sind dazu aufzuaddieren</a:t>
            </a:r>
          </a:p>
          <a:p>
            <a:pPr marL="800100" lvl="1" indent="-342900" defTabSz="762000">
              <a:lnSpc>
                <a:spcPct val="100000"/>
              </a:lnSpc>
              <a:tabLst/>
            </a:pPr>
            <a:r>
              <a:rPr lang="de-DE" altLang="de-DE"/>
              <a:t>Umrechnen der segmentbehafteten Stromwerte in Breitenangaben für die einzelnen Baumsegmente</a:t>
            </a:r>
            <a:r>
              <a:rPr lang="en-US" altLang="de-DE"/>
              <a:t> </a:t>
            </a:r>
            <a:br>
              <a:rPr lang="en-US" altLang="de-DE"/>
            </a:br>
            <a:br>
              <a:rPr lang="en-US" altLang="de-DE"/>
            </a:br>
            <a:br>
              <a:rPr lang="en-US" altLang="de-DE"/>
            </a:br>
            <a:br>
              <a:rPr lang="en-US" altLang="de-DE"/>
            </a:br>
            <a:br>
              <a:rPr lang="en-US" altLang="de-DE"/>
            </a:br>
            <a:br>
              <a:rPr lang="en-US" altLang="de-DE"/>
            </a:br>
            <a:br>
              <a:rPr lang="en-US" altLang="de-DE"/>
            </a:br>
            <a:br>
              <a:rPr lang="en-US" altLang="de-DE"/>
            </a:br>
            <a:br>
              <a:rPr lang="en-US" altLang="de-DE"/>
            </a:br>
            <a:br>
              <a:rPr lang="en-US" altLang="de-DE"/>
            </a:br>
            <a:br>
              <a:rPr lang="en-US" altLang="de-DE"/>
            </a:br>
            <a:endParaRPr lang="de-DE" altLang="de-DE"/>
          </a:p>
        </p:txBody>
      </p:sp>
      <p:grpSp>
        <p:nvGrpSpPr>
          <p:cNvPr id="873596" name="Group 124"/>
          <p:cNvGrpSpPr>
            <a:grpSpLocks/>
          </p:cNvGrpSpPr>
          <p:nvPr/>
        </p:nvGrpSpPr>
        <p:grpSpPr bwMode="auto">
          <a:xfrm>
            <a:off x="1042988" y="3775075"/>
            <a:ext cx="5041900" cy="2533650"/>
            <a:chOff x="657" y="2378"/>
            <a:chExt cx="3176" cy="1596"/>
          </a:xfrm>
        </p:grpSpPr>
        <p:sp>
          <p:nvSpPr>
            <p:cNvPr id="39943" name="Rectangle 4"/>
            <p:cNvSpPr>
              <a:spLocks noChangeArrowheads="1"/>
            </p:cNvSpPr>
            <p:nvPr/>
          </p:nvSpPr>
          <p:spPr bwMode="auto">
            <a:xfrm>
              <a:off x="1015" y="2378"/>
              <a:ext cx="2477" cy="1596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44" name="Rectangle 5"/>
            <p:cNvSpPr>
              <a:spLocks noChangeArrowheads="1"/>
            </p:cNvSpPr>
            <p:nvPr/>
          </p:nvSpPr>
          <p:spPr bwMode="auto">
            <a:xfrm>
              <a:off x="1354" y="2571"/>
              <a:ext cx="637" cy="424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45" name="Rectangle 6"/>
            <p:cNvSpPr>
              <a:spLocks noChangeArrowheads="1"/>
            </p:cNvSpPr>
            <p:nvPr/>
          </p:nvSpPr>
          <p:spPr bwMode="auto">
            <a:xfrm>
              <a:off x="2807" y="2632"/>
              <a:ext cx="393" cy="250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46" name="Rectangle 7"/>
            <p:cNvSpPr>
              <a:spLocks noChangeArrowheads="1"/>
            </p:cNvSpPr>
            <p:nvPr/>
          </p:nvSpPr>
          <p:spPr bwMode="auto">
            <a:xfrm>
              <a:off x="2625" y="2995"/>
              <a:ext cx="573" cy="279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47" name="Rectangle 8"/>
            <p:cNvSpPr>
              <a:spLocks noChangeArrowheads="1"/>
            </p:cNvSpPr>
            <p:nvPr/>
          </p:nvSpPr>
          <p:spPr bwMode="auto">
            <a:xfrm>
              <a:off x="1354" y="3146"/>
              <a:ext cx="272" cy="545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48" name="Rectangle 9"/>
            <p:cNvSpPr>
              <a:spLocks noChangeArrowheads="1"/>
            </p:cNvSpPr>
            <p:nvPr/>
          </p:nvSpPr>
          <p:spPr bwMode="auto">
            <a:xfrm>
              <a:off x="2198" y="3388"/>
              <a:ext cx="1002" cy="303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49" name="Rectangle 10"/>
            <p:cNvSpPr>
              <a:spLocks noChangeArrowheads="1"/>
            </p:cNvSpPr>
            <p:nvPr/>
          </p:nvSpPr>
          <p:spPr bwMode="auto">
            <a:xfrm>
              <a:off x="1083" y="2662"/>
              <a:ext cx="90" cy="9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50" name="Rectangle 11"/>
            <p:cNvSpPr>
              <a:spLocks noChangeArrowheads="1"/>
            </p:cNvSpPr>
            <p:nvPr/>
          </p:nvSpPr>
          <p:spPr bwMode="auto">
            <a:xfrm>
              <a:off x="1083" y="3130"/>
              <a:ext cx="90" cy="92"/>
            </a:xfrm>
            <a:prstGeom prst="rect">
              <a:avLst/>
            </a:prstGeom>
            <a:solidFill>
              <a:srgbClr val="9966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51" name="Rectangle 12"/>
            <p:cNvSpPr>
              <a:spLocks noChangeArrowheads="1"/>
            </p:cNvSpPr>
            <p:nvPr/>
          </p:nvSpPr>
          <p:spPr bwMode="auto">
            <a:xfrm>
              <a:off x="1083" y="3600"/>
              <a:ext cx="90" cy="9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52" name="Rectangle 13"/>
            <p:cNvSpPr>
              <a:spLocks noChangeArrowheads="1"/>
            </p:cNvSpPr>
            <p:nvPr/>
          </p:nvSpPr>
          <p:spPr bwMode="auto">
            <a:xfrm>
              <a:off x="3351" y="2662"/>
              <a:ext cx="91" cy="9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53" name="Rectangle 14"/>
            <p:cNvSpPr>
              <a:spLocks noChangeArrowheads="1"/>
            </p:cNvSpPr>
            <p:nvPr/>
          </p:nvSpPr>
          <p:spPr bwMode="auto">
            <a:xfrm>
              <a:off x="3351" y="3130"/>
              <a:ext cx="91" cy="92"/>
            </a:xfrm>
            <a:prstGeom prst="rect">
              <a:avLst/>
            </a:prstGeom>
            <a:solidFill>
              <a:srgbClr val="0080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54" name="Rectangle 15"/>
            <p:cNvSpPr>
              <a:spLocks noChangeArrowheads="1"/>
            </p:cNvSpPr>
            <p:nvPr/>
          </p:nvSpPr>
          <p:spPr bwMode="auto">
            <a:xfrm>
              <a:off x="3351" y="3600"/>
              <a:ext cx="91" cy="9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39955" name="Group 16"/>
            <p:cNvGrpSpPr>
              <a:grpSpLocks/>
            </p:cNvGrpSpPr>
            <p:nvPr/>
          </p:nvGrpSpPr>
          <p:grpSpPr bwMode="auto">
            <a:xfrm rot="-5400000">
              <a:off x="2307" y="1952"/>
              <a:ext cx="91" cy="1028"/>
              <a:chOff x="340" y="1570"/>
              <a:chExt cx="136" cy="1542"/>
            </a:xfrm>
          </p:grpSpPr>
          <p:sp>
            <p:nvSpPr>
              <p:cNvPr id="40001" name="Rectangle 17"/>
              <p:cNvSpPr>
                <a:spLocks noChangeArrowheads="1"/>
              </p:cNvSpPr>
              <p:nvPr/>
            </p:nvSpPr>
            <p:spPr bwMode="auto">
              <a:xfrm>
                <a:off x="340" y="1570"/>
                <a:ext cx="136" cy="13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0002" name="Rectangle 18"/>
              <p:cNvSpPr>
                <a:spLocks noChangeArrowheads="1"/>
              </p:cNvSpPr>
              <p:nvPr/>
            </p:nvSpPr>
            <p:spPr bwMode="auto">
              <a:xfrm>
                <a:off x="340" y="2273"/>
                <a:ext cx="136" cy="13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0003" name="Rectangle 19"/>
              <p:cNvSpPr>
                <a:spLocks noChangeArrowheads="1"/>
              </p:cNvSpPr>
              <p:nvPr/>
            </p:nvSpPr>
            <p:spPr bwMode="auto">
              <a:xfrm>
                <a:off x="340" y="2976"/>
                <a:ext cx="136" cy="13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grpSp>
          <p:nvGrpSpPr>
            <p:cNvPr id="39956" name="Group 20"/>
            <p:cNvGrpSpPr>
              <a:grpSpLocks/>
            </p:cNvGrpSpPr>
            <p:nvPr/>
          </p:nvGrpSpPr>
          <p:grpSpPr bwMode="auto">
            <a:xfrm rot="-5400000">
              <a:off x="2307" y="3343"/>
              <a:ext cx="91" cy="1028"/>
              <a:chOff x="340" y="1570"/>
              <a:chExt cx="136" cy="1542"/>
            </a:xfrm>
          </p:grpSpPr>
          <p:sp>
            <p:nvSpPr>
              <p:cNvPr id="39998" name="Rectangle 21"/>
              <p:cNvSpPr>
                <a:spLocks noChangeArrowheads="1"/>
              </p:cNvSpPr>
              <p:nvPr/>
            </p:nvSpPr>
            <p:spPr bwMode="auto">
              <a:xfrm>
                <a:off x="340" y="1570"/>
                <a:ext cx="136" cy="13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9999" name="Rectangle 22"/>
              <p:cNvSpPr>
                <a:spLocks noChangeArrowheads="1"/>
              </p:cNvSpPr>
              <p:nvPr/>
            </p:nvSpPr>
            <p:spPr bwMode="auto">
              <a:xfrm>
                <a:off x="340" y="2273"/>
                <a:ext cx="136" cy="13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0000" name="Rectangle 23"/>
              <p:cNvSpPr>
                <a:spLocks noChangeArrowheads="1"/>
              </p:cNvSpPr>
              <p:nvPr/>
            </p:nvSpPr>
            <p:spPr bwMode="auto">
              <a:xfrm>
                <a:off x="340" y="2976"/>
                <a:ext cx="136" cy="13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sp>
          <p:nvSpPr>
            <p:cNvPr id="39957" name="Line 26"/>
            <p:cNvSpPr>
              <a:spLocks noChangeShapeType="1"/>
            </p:cNvSpPr>
            <p:nvPr/>
          </p:nvSpPr>
          <p:spPr bwMode="auto">
            <a:xfrm>
              <a:off x="1173" y="3176"/>
              <a:ext cx="121" cy="0"/>
            </a:xfrm>
            <a:prstGeom prst="line">
              <a:avLst/>
            </a:prstGeom>
            <a:noFill/>
            <a:ln w="152400">
              <a:solidFill>
                <a:srgbClr val="99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58" name="Line 27"/>
            <p:cNvSpPr>
              <a:spLocks noChangeShapeType="1"/>
            </p:cNvSpPr>
            <p:nvPr/>
          </p:nvSpPr>
          <p:spPr bwMode="auto">
            <a:xfrm flipH="1">
              <a:off x="1297" y="3073"/>
              <a:ext cx="2" cy="134"/>
            </a:xfrm>
            <a:prstGeom prst="line">
              <a:avLst/>
            </a:prstGeom>
            <a:noFill/>
            <a:ln w="127000">
              <a:solidFill>
                <a:srgbClr val="99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59" name="Line 28"/>
            <p:cNvSpPr>
              <a:spLocks noChangeShapeType="1"/>
            </p:cNvSpPr>
            <p:nvPr/>
          </p:nvSpPr>
          <p:spPr bwMode="auto">
            <a:xfrm>
              <a:off x="1294" y="2620"/>
              <a:ext cx="60" cy="0"/>
            </a:xfrm>
            <a:prstGeom prst="line">
              <a:avLst/>
            </a:prstGeom>
            <a:noFill/>
            <a:ln w="38100">
              <a:solidFill>
                <a:srgbClr val="99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60" name="Line 29"/>
            <p:cNvSpPr>
              <a:spLocks noChangeShapeType="1"/>
            </p:cNvSpPr>
            <p:nvPr/>
          </p:nvSpPr>
          <p:spPr bwMode="auto">
            <a:xfrm flipV="1">
              <a:off x="1275" y="3093"/>
              <a:ext cx="1028" cy="0"/>
            </a:xfrm>
            <a:prstGeom prst="line">
              <a:avLst/>
            </a:prstGeom>
            <a:noFill/>
            <a:ln w="114300">
              <a:solidFill>
                <a:srgbClr val="99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61" name="Line 30"/>
            <p:cNvSpPr>
              <a:spLocks noChangeShapeType="1"/>
            </p:cNvSpPr>
            <p:nvPr/>
          </p:nvSpPr>
          <p:spPr bwMode="auto">
            <a:xfrm flipH="1">
              <a:off x="2564" y="2723"/>
              <a:ext cx="243" cy="0"/>
            </a:xfrm>
            <a:prstGeom prst="line">
              <a:avLst/>
            </a:prstGeom>
            <a:noFill/>
            <a:ln w="38100">
              <a:solidFill>
                <a:srgbClr val="99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62" name="Line 31"/>
            <p:cNvSpPr>
              <a:spLocks noChangeShapeType="1"/>
            </p:cNvSpPr>
            <p:nvPr/>
          </p:nvSpPr>
          <p:spPr bwMode="auto">
            <a:xfrm>
              <a:off x="2564" y="2723"/>
              <a:ext cx="0" cy="363"/>
            </a:xfrm>
            <a:prstGeom prst="line">
              <a:avLst/>
            </a:prstGeom>
            <a:noFill/>
            <a:ln w="38100">
              <a:solidFill>
                <a:srgbClr val="99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63" name="Line 32"/>
            <p:cNvSpPr>
              <a:spLocks noChangeShapeType="1"/>
            </p:cNvSpPr>
            <p:nvPr/>
          </p:nvSpPr>
          <p:spPr bwMode="auto">
            <a:xfrm>
              <a:off x="1294" y="3751"/>
              <a:ext cx="182" cy="0"/>
            </a:xfrm>
            <a:prstGeom prst="line">
              <a:avLst/>
            </a:prstGeom>
            <a:noFill/>
            <a:ln w="38100">
              <a:solidFill>
                <a:srgbClr val="99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64" name="Line 33"/>
            <p:cNvSpPr>
              <a:spLocks noChangeShapeType="1"/>
            </p:cNvSpPr>
            <p:nvPr/>
          </p:nvSpPr>
          <p:spPr bwMode="auto">
            <a:xfrm flipV="1">
              <a:off x="1476" y="3691"/>
              <a:ext cx="0" cy="60"/>
            </a:xfrm>
            <a:prstGeom prst="line">
              <a:avLst/>
            </a:prstGeom>
            <a:noFill/>
            <a:ln w="38100">
              <a:solidFill>
                <a:srgbClr val="99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65" name="Line 34"/>
            <p:cNvSpPr>
              <a:spLocks noChangeShapeType="1"/>
            </p:cNvSpPr>
            <p:nvPr/>
          </p:nvSpPr>
          <p:spPr bwMode="auto">
            <a:xfrm>
              <a:off x="2297" y="3086"/>
              <a:ext cx="0" cy="302"/>
            </a:xfrm>
            <a:prstGeom prst="line">
              <a:avLst/>
            </a:prstGeom>
            <a:noFill/>
            <a:ln w="38100">
              <a:solidFill>
                <a:srgbClr val="99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66" name="Line 35"/>
            <p:cNvSpPr>
              <a:spLocks noChangeShapeType="1"/>
            </p:cNvSpPr>
            <p:nvPr/>
          </p:nvSpPr>
          <p:spPr bwMode="auto">
            <a:xfrm>
              <a:off x="3261" y="3176"/>
              <a:ext cx="90" cy="0"/>
            </a:xfrm>
            <a:prstGeom prst="line">
              <a:avLst/>
            </a:prstGeom>
            <a:noFill/>
            <a:ln w="152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67" name="Line 36"/>
            <p:cNvSpPr>
              <a:spLocks noChangeShapeType="1"/>
            </p:cNvSpPr>
            <p:nvPr/>
          </p:nvSpPr>
          <p:spPr bwMode="auto">
            <a:xfrm>
              <a:off x="3259" y="3144"/>
              <a:ext cx="0" cy="181"/>
            </a:xfrm>
            <a:prstGeom prst="line">
              <a:avLst/>
            </a:prstGeom>
            <a:noFill/>
            <a:ln w="1270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68" name="Line 37"/>
            <p:cNvSpPr>
              <a:spLocks noChangeShapeType="1"/>
            </p:cNvSpPr>
            <p:nvPr/>
          </p:nvSpPr>
          <p:spPr bwMode="auto">
            <a:xfrm>
              <a:off x="1929" y="3751"/>
              <a:ext cx="1332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69" name="Line 38"/>
            <p:cNvSpPr>
              <a:spLocks noChangeShapeType="1"/>
            </p:cNvSpPr>
            <p:nvPr/>
          </p:nvSpPr>
          <p:spPr bwMode="auto">
            <a:xfrm>
              <a:off x="2172" y="2560"/>
              <a:ext cx="1099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70" name="Line 39"/>
            <p:cNvSpPr>
              <a:spLocks noChangeShapeType="1"/>
            </p:cNvSpPr>
            <p:nvPr/>
          </p:nvSpPr>
          <p:spPr bwMode="auto">
            <a:xfrm flipV="1">
              <a:off x="1929" y="3449"/>
              <a:ext cx="0" cy="302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71" name="Line 40"/>
            <p:cNvSpPr>
              <a:spLocks noChangeShapeType="1"/>
            </p:cNvSpPr>
            <p:nvPr/>
          </p:nvSpPr>
          <p:spPr bwMode="auto">
            <a:xfrm>
              <a:off x="2172" y="2560"/>
              <a:ext cx="0" cy="272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72" name="Line 41"/>
            <p:cNvSpPr>
              <a:spLocks noChangeShapeType="1"/>
            </p:cNvSpPr>
            <p:nvPr/>
          </p:nvSpPr>
          <p:spPr bwMode="auto">
            <a:xfrm flipH="1">
              <a:off x="1991" y="2844"/>
              <a:ext cx="181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73" name="Line 42"/>
            <p:cNvSpPr>
              <a:spLocks noChangeShapeType="1"/>
            </p:cNvSpPr>
            <p:nvPr/>
          </p:nvSpPr>
          <p:spPr bwMode="auto">
            <a:xfrm flipH="1">
              <a:off x="1626" y="3449"/>
              <a:ext cx="303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74" name="Line 43"/>
            <p:cNvSpPr>
              <a:spLocks noChangeShapeType="1"/>
            </p:cNvSpPr>
            <p:nvPr/>
          </p:nvSpPr>
          <p:spPr bwMode="auto">
            <a:xfrm flipH="1">
              <a:off x="2958" y="3327"/>
              <a:ext cx="303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75" name="Line 44"/>
            <p:cNvSpPr>
              <a:spLocks noChangeShapeType="1"/>
            </p:cNvSpPr>
            <p:nvPr/>
          </p:nvSpPr>
          <p:spPr bwMode="auto">
            <a:xfrm flipV="1">
              <a:off x="2958" y="3267"/>
              <a:ext cx="0" cy="6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76" name="Line 45"/>
            <p:cNvSpPr>
              <a:spLocks noChangeShapeType="1"/>
            </p:cNvSpPr>
            <p:nvPr/>
          </p:nvSpPr>
          <p:spPr bwMode="auto">
            <a:xfrm>
              <a:off x="3202" y="3528"/>
              <a:ext cx="79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77" name="Line 46"/>
            <p:cNvSpPr>
              <a:spLocks noChangeShapeType="1"/>
            </p:cNvSpPr>
            <p:nvPr/>
          </p:nvSpPr>
          <p:spPr bwMode="auto">
            <a:xfrm>
              <a:off x="3204" y="2745"/>
              <a:ext cx="60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78" name="Line 47"/>
            <p:cNvSpPr>
              <a:spLocks noChangeShapeType="1"/>
            </p:cNvSpPr>
            <p:nvPr/>
          </p:nvSpPr>
          <p:spPr bwMode="auto">
            <a:xfrm>
              <a:off x="1297" y="2620"/>
              <a:ext cx="0" cy="1119"/>
            </a:xfrm>
            <a:prstGeom prst="line">
              <a:avLst/>
            </a:prstGeom>
            <a:noFill/>
            <a:ln w="38100">
              <a:solidFill>
                <a:srgbClr val="99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79" name="Line 48"/>
            <p:cNvSpPr>
              <a:spLocks noChangeShapeType="1"/>
            </p:cNvSpPr>
            <p:nvPr/>
          </p:nvSpPr>
          <p:spPr bwMode="auto">
            <a:xfrm flipV="1">
              <a:off x="3266" y="3512"/>
              <a:ext cx="0" cy="241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80" name="Line 49"/>
            <p:cNvSpPr>
              <a:spLocks noChangeShapeType="1"/>
            </p:cNvSpPr>
            <p:nvPr/>
          </p:nvSpPr>
          <p:spPr bwMode="auto">
            <a:xfrm>
              <a:off x="2299" y="3084"/>
              <a:ext cx="317" cy="2"/>
            </a:xfrm>
            <a:prstGeom prst="line">
              <a:avLst/>
            </a:prstGeom>
            <a:noFill/>
            <a:ln w="76200">
              <a:solidFill>
                <a:srgbClr val="99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81" name="Line 50"/>
            <p:cNvSpPr>
              <a:spLocks noChangeShapeType="1"/>
            </p:cNvSpPr>
            <p:nvPr/>
          </p:nvSpPr>
          <p:spPr bwMode="auto">
            <a:xfrm flipV="1">
              <a:off x="3266" y="3285"/>
              <a:ext cx="0" cy="243"/>
            </a:xfrm>
            <a:prstGeom prst="line">
              <a:avLst/>
            </a:prstGeom>
            <a:noFill/>
            <a:ln w="762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82" name="Line 51"/>
            <p:cNvSpPr>
              <a:spLocks noChangeShapeType="1"/>
            </p:cNvSpPr>
            <p:nvPr/>
          </p:nvSpPr>
          <p:spPr bwMode="auto">
            <a:xfrm flipH="1" flipV="1">
              <a:off x="3266" y="2741"/>
              <a:ext cx="1" cy="405"/>
            </a:xfrm>
            <a:prstGeom prst="line">
              <a:avLst/>
            </a:prstGeom>
            <a:noFill/>
            <a:ln w="762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83" name="Line 52"/>
            <p:cNvSpPr>
              <a:spLocks noChangeShapeType="1"/>
            </p:cNvSpPr>
            <p:nvPr/>
          </p:nvSpPr>
          <p:spPr bwMode="auto">
            <a:xfrm>
              <a:off x="3273" y="2553"/>
              <a:ext cx="0" cy="273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84" name="Line 53"/>
            <p:cNvSpPr>
              <a:spLocks noChangeShapeType="1"/>
            </p:cNvSpPr>
            <p:nvPr/>
          </p:nvSpPr>
          <p:spPr bwMode="auto">
            <a:xfrm>
              <a:off x="1300" y="3093"/>
              <a:ext cx="999" cy="0"/>
            </a:xfrm>
            <a:prstGeom prst="line">
              <a:avLst/>
            </a:prstGeom>
            <a:noFill/>
            <a:ln w="9525">
              <a:solidFill>
                <a:srgbClr val="99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85" name="Text Box 55"/>
            <p:cNvSpPr txBox="1">
              <a:spLocks noChangeArrowheads="1"/>
            </p:cNvSpPr>
            <p:nvPr/>
          </p:nvSpPr>
          <p:spPr bwMode="auto">
            <a:xfrm>
              <a:off x="657" y="3069"/>
              <a:ext cx="389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/>
                <a:t>GND</a:t>
              </a:r>
            </a:p>
          </p:txBody>
        </p:sp>
        <p:sp>
          <p:nvSpPr>
            <p:cNvPr id="39986" name="Text Box 56"/>
            <p:cNvSpPr txBox="1">
              <a:spLocks noChangeArrowheads="1"/>
            </p:cNvSpPr>
            <p:nvPr/>
          </p:nvSpPr>
          <p:spPr bwMode="auto">
            <a:xfrm>
              <a:off x="3497" y="3058"/>
              <a:ext cx="336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500">
                  <a:solidFill>
                    <a:srgbClr val="008000"/>
                  </a:solidFill>
                </a:rPr>
                <a:t>Vdd</a:t>
              </a:r>
            </a:p>
          </p:txBody>
        </p:sp>
        <p:sp>
          <p:nvSpPr>
            <p:cNvPr id="39987" name="Rectangle 57"/>
            <p:cNvSpPr>
              <a:spLocks noChangeArrowheads="1"/>
            </p:cNvSpPr>
            <p:nvPr/>
          </p:nvSpPr>
          <p:spPr bwMode="auto">
            <a:xfrm>
              <a:off x="1345" y="2586"/>
              <a:ext cx="90" cy="92"/>
            </a:xfrm>
            <a:prstGeom prst="rect">
              <a:avLst/>
            </a:prstGeom>
            <a:solidFill>
              <a:srgbClr val="996600"/>
            </a:solidFill>
            <a:ln w="9525">
              <a:solidFill>
                <a:srgbClr val="99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88" name="Rectangle 58"/>
            <p:cNvSpPr>
              <a:spLocks noChangeArrowheads="1"/>
            </p:cNvSpPr>
            <p:nvPr/>
          </p:nvSpPr>
          <p:spPr bwMode="auto">
            <a:xfrm>
              <a:off x="1416" y="3599"/>
              <a:ext cx="90" cy="92"/>
            </a:xfrm>
            <a:prstGeom prst="rect">
              <a:avLst/>
            </a:prstGeom>
            <a:solidFill>
              <a:srgbClr val="996600"/>
            </a:solidFill>
            <a:ln w="9525">
              <a:solidFill>
                <a:srgbClr val="99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89" name="Rectangle 59"/>
            <p:cNvSpPr>
              <a:spLocks noChangeArrowheads="1"/>
            </p:cNvSpPr>
            <p:nvPr/>
          </p:nvSpPr>
          <p:spPr bwMode="auto">
            <a:xfrm>
              <a:off x="2797" y="2677"/>
              <a:ext cx="90" cy="92"/>
            </a:xfrm>
            <a:prstGeom prst="rect">
              <a:avLst/>
            </a:prstGeom>
            <a:solidFill>
              <a:srgbClr val="996600"/>
            </a:solidFill>
            <a:ln w="9525">
              <a:solidFill>
                <a:srgbClr val="99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90" name="Rectangle 60"/>
            <p:cNvSpPr>
              <a:spLocks noChangeArrowheads="1"/>
            </p:cNvSpPr>
            <p:nvPr/>
          </p:nvSpPr>
          <p:spPr bwMode="auto">
            <a:xfrm>
              <a:off x="2616" y="3040"/>
              <a:ext cx="90" cy="92"/>
            </a:xfrm>
            <a:prstGeom prst="rect">
              <a:avLst/>
            </a:prstGeom>
            <a:solidFill>
              <a:srgbClr val="996600"/>
            </a:solidFill>
            <a:ln w="9525">
              <a:solidFill>
                <a:srgbClr val="99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91" name="Rectangle 61"/>
            <p:cNvSpPr>
              <a:spLocks noChangeArrowheads="1"/>
            </p:cNvSpPr>
            <p:nvPr/>
          </p:nvSpPr>
          <p:spPr bwMode="auto">
            <a:xfrm>
              <a:off x="2237" y="3388"/>
              <a:ext cx="90" cy="92"/>
            </a:xfrm>
            <a:prstGeom prst="rect">
              <a:avLst/>
            </a:prstGeom>
            <a:solidFill>
              <a:srgbClr val="996600"/>
            </a:solidFill>
            <a:ln w="9525">
              <a:solidFill>
                <a:srgbClr val="99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92" name="Rectangle 62"/>
            <p:cNvSpPr>
              <a:spLocks noChangeArrowheads="1"/>
            </p:cNvSpPr>
            <p:nvPr/>
          </p:nvSpPr>
          <p:spPr bwMode="auto">
            <a:xfrm>
              <a:off x="1890" y="2798"/>
              <a:ext cx="90" cy="92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93" name="Rectangle 63"/>
            <p:cNvSpPr>
              <a:spLocks noChangeArrowheads="1"/>
            </p:cNvSpPr>
            <p:nvPr/>
          </p:nvSpPr>
          <p:spPr bwMode="auto">
            <a:xfrm>
              <a:off x="3098" y="2706"/>
              <a:ext cx="90" cy="92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94" name="Rectangle 64"/>
            <p:cNvSpPr>
              <a:spLocks noChangeArrowheads="1"/>
            </p:cNvSpPr>
            <p:nvPr/>
          </p:nvSpPr>
          <p:spPr bwMode="auto">
            <a:xfrm>
              <a:off x="2903" y="3182"/>
              <a:ext cx="90" cy="92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95" name="Rectangle 65"/>
            <p:cNvSpPr>
              <a:spLocks noChangeArrowheads="1"/>
            </p:cNvSpPr>
            <p:nvPr/>
          </p:nvSpPr>
          <p:spPr bwMode="auto">
            <a:xfrm>
              <a:off x="3098" y="3493"/>
              <a:ext cx="90" cy="92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96" name="Rectangle 66"/>
            <p:cNvSpPr>
              <a:spLocks noChangeArrowheads="1"/>
            </p:cNvSpPr>
            <p:nvPr/>
          </p:nvSpPr>
          <p:spPr bwMode="auto">
            <a:xfrm>
              <a:off x="1527" y="3401"/>
              <a:ext cx="90" cy="92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97" name="Freeform 67"/>
            <p:cNvSpPr>
              <a:spLocks noChangeAspect="1"/>
            </p:cNvSpPr>
            <p:nvPr/>
          </p:nvSpPr>
          <p:spPr bwMode="auto">
            <a:xfrm>
              <a:off x="1474" y="2378"/>
              <a:ext cx="1442" cy="1596"/>
            </a:xfrm>
            <a:custGeom>
              <a:avLst/>
              <a:gdLst>
                <a:gd name="T0" fmla="*/ 19 w 2147"/>
                <a:gd name="T1" fmla="*/ 335 h 2359"/>
                <a:gd name="T2" fmla="*/ 25 w 2147"/>
                <a:gd name="T3" fmla="*/ 276 h 2359"/>
                <a:gd name="T4" fmla="*/ 6 w 2147"/>
                <a:gd name="T5" fmla="*/ 244 h 2359"/>
                <a:gd name="T6" fmla="*/ 6 w 2147"/>
                <a:gd name="T7" fmla="*/ 212 h 2359"/>
                <a:gd name="T8" fmla="*/ 43 w 2147"/>
                <a:gd name="T9" fmla="*/ 199 h 2359"/>
                <a:gd name="T10" fmla="*/ 130 w 2147"/>
                <a:gd name="T11" fmla="*/ 212 h 2359"/>
                <a:gd name="T12" fmla="*/ 174 w 2147"/>
                <a:gd name="T13" fmla="*/ 251 h 2359"/>
                <a:gd name="T14" fmla="*/ 242 w 2147"/>
                <a:gd name="T15" fmla="*/ 238 h 2359"/>
                <a:gd name="T16" fmla="*/ 267 w 2147"/>
                <a:gd name="T17" fmla="*/ 174 h 2359"/>
                <a:gd name="T18" fmla="*/ 291 w 2147"/>
                <a:gd name="T19" fmla="*/ 77 h 2359"/>
                <a:gd name="T20" fmla="*/ 279 w 2147"/>
                <a:gd name="T21" fmla="*/ 58 h 2359"/>
                <a:gd name="T22" fmla="*/ 211 w 2147"/>
                <a:gd name="T23" fmla="*/ 51 h 2359"/>
                <a:gd name="T24" fmla="*/ 149 w 2147"/>
                <a:gd name="T25" fmla="*/ 103 h 2359"/>
                <a:gd name="T26" fmla="*/ 111 w 2147"/>
                <a:gd name="T27" fmla="*/ 122 h 2359"/>
                <a:gd name="T28" fmla="*/ 75 w 2147"/>
                <a:gd name="T29" fmla="*/ 103 h 2359"/>
                <a:gd name="T30" fmla="*/ 56 w 2147"/>
                <a:gd name="T31" fmla="*/ 64 h 2359"/>
                <a:gd name="T32" fmla="*/ 50 w 2147"/>
                <a:gd name="T33" fmla="*/ 26 h 2359"/>
                <a:gd name="T34" fmla="*/ 50 w 2147"/>
                <a:gd name="T35" fmla="*/ 0 h 23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7" h="2359">
                  <a:moveTo>
                    <a:pt x="136" y="2359"/>
                  </a:moveTo>
                  <a:cubicBezTo>
                    <a:pt x="166" y="2207"/>
                    <a:pt x="196" y="2056"/>
                    <a:pt x="181" y="1950"/>
                  </a:cubicBezTo>
                  <a:cubicBezTo>
                    <a:pt x="166" y="1844"/>
                    <a:pt x="68" y="1799"/>
                    <a:pt x="45" y="1724"/>
                  </a:cubicBezTo>
                  <a:cubicBezTo>
                    <a:pt x="22" y="1649"/>
                    <a:pt x="0" y="1550"/>
                    <a:pt x="45" y="1497"/>
                  </a:cubicBezTo>
                  <a:cubicBezTo>
                    <a:pt x="90" y="1444"/>
                    <a:pt x="166" y="1406"/>
                    <a:pt x="317" y="1406"/>
                  </a:cubicBezTo>
                  <a:cubicBezTo>
                    <a:pt x="468" y="1406"/>
                    <a:pt x="793" y="1437"/>
                    <a:pt x="952" y="1497"/>
                  </a:cubicBezTo>
                  <a:cubicBezTo>
                    <a:pt x="1111" y="1557"/>
                    <a:pt x="1134" y="1739"/>
                    <a:pt x="1270" y="1769"/>
                  </a:cubicBezTo>
                  <a:cubicBezTo>
                    <a:pt x="1406" y="1799"/>
                    <a:pt x="1656" y="1769"/>
                    <a:pt x="1769" y="1678"/>
                  </a:cubicBezTo>
                  <a:cubicBezTo>
                    <a:pt x="1882" y="1587"/>
                    <a:pt x="1890" y="1414"/>
                    <a:pt x="1950" y="1225"/>
                  </a:cubicBezTo>
                  <a:cubicBezTo>
                    <a:pt x="2010" y="1036"/>
                    <a:pt x="2117" y="680"/>
                    <a:pt x="2132" y="544"/>
                  </a:cubicBezTo>
                  <a:cubicBezTo>
                    <a:pt x="2147" y="408"/>
                    <a:pt x="2139" y="438"/>
                    <a:pt x="2041" y="408"/>
                  </a:cubicBezTo>
                  <a:cubicBezTo>
                    <a:pt x="1943" y="378"/>
                    <a:pt x="1701" y="310"/>
                    <a:pt x="1542" y="363"/>
                  </a:cubicBezTo>
                  <a:cubicBezTo>
                    <a:pt x="1383" y="416"/>
                    <a:pt x="1209" y="643"/>
                    <a:pt x="1088" y="726"/>
                  </a:cubicBezTo>
                  <a:cubicBezTo>
                    <a:pt x="967" y="809"/>
                    <a:pt x="907" y="862"/>
                    <a:pt x="816" y="862"/>
                  </a:cubicBezTo>
                  <a:cubicBezTo>
                    <a:pt x="725" y="862"/>
                    <a:pt x="612" y="794"/>
                    <a:pt x="544" y="726"/>
                  </a:cubicBezTo>
                  <a:cubicBezTo>
                    <a:pt x="476" y="658"/>
                    <a:pt x="438" y="545"/>
                    <a:pt x="408" y="454"/>
                  </a:cubicBezTo>
                  <a:cubicBezTo>
                    <a:pt x="378" y="363"/>
                    <a:pt x="371" y="257"/>
                    <a:pt x="363" y="181"/>
                  </a:cubicBezTo>
                  <a:cubicBezTo>
                    <a:pt x="355" y="105"/>
                    <a:pt x="359" y="52"/>
                    <a:pt x="363" y="0"/>
                  </a:cubicBezTo>
                </a:path>
              </a:pathLst>
            </a:custGeom>
            <a:noFill/>
            <a:ln w="57150" cap="flat" cmpd="sng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39942" name="Text Box 88"/>
          <p:cNvSpPr txBox="1">
            <a:spLocks noChangeArrowheads="1"/>
          </p:cNvSpPr>
          <p:nvPr/>
        </p:nvSpPr>
        <p:spPr bwMode="auto">
          <a:xfrm>
            <a:off x="1042988" y="4868863"/>
            <a:ext cx="6175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996600"/>
                </a:solidFill>
              </a:rPr>
              <a:t>GND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4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734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4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734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4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734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4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734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73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3475" grpId="0" build="p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7.5	Verdrahtung der Versorgungsnetze</a:t>
            </a:r>
          </a:p>
        </p:txBody>
      </p:sp>
      <p:sp>
        <p:nvSpPr>
          <p:cNvPr id="8744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196975"/>
            <a:ext cx="8428037" cy="2951163"/>
          </a:xfrm>
          <a:noFill/>
        </p:spPr>
        <p:txBody>
          <a:bodyPr lIns="191095" tIns="44941" rIns="89883" bIns="44941"/>
          <a:lstStyle/>
          <a:p>
            <a:pPr defTabSz="762000">
              <a:lnSpc>
                <a:spcPct val="100000"/>
              </a:lnSpc>
              <a:buFont typeface="Symbol" pitchFamily="18" charset="2"/>
              <a:buNone/>
              <a:tabLst/>
            </a:pPr>
            <a:r>
              <a:rPr lang="de-DE" altLang="de-DE">
                <a:solidFill>
                  <a:srgbClr val="CC0000"/>
                </a:solidFill>
                <a:cs typeface="Times New Roman" pitchFamily="18" charset="0"/>
              </a:rPr>
              <a:t>Schritt 1: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  Planar-topologische Darstellung der Netze</a:t>
            </a:r>
            <a:endParaRPr lang="de-DE" altLang="de-DE"/>
          </a:p>
          <a:p>
            <a:pPr defTabSz="762000">
              <a:lnSpc>
                <a:spcPct val="100000"/>
              </a:lnSpc>
              <a:buFont typeface="Symbol" pitchFamily="18" charset="2"/>
              <a:buNone/>
              <a:tabLst/>
            </a:pPr>
            <a:r>
              <a:rPr lang="de-DE" altLang="de-DE">
                <a:solidFill>
                  <a:srgbClr val="CC0000"/>
                </a:solidFill>
              </a:rPr>
              <a:t>Schritt 2:</a:t>
            </a:r>
            <a:r>
              <a:rPr lang="de-DE" altLang="de-DE"/>
              <a:t>  Breitenberechnung der Netzsegmente</a:t>
            </a:r>
          </a:p>
          <a:p>
            <a:pPr defTabSz="762000">
              <a:lnSpc>
                <a:spcPct val="100000"/>
              </a:lnSpc>
              <a:buFont typeface="Symbol" pitchFamily="18" charset="2"/>
              <a:buNone/>
              <a:tabLst/>
            </a:pPr>
            <a:r>
              <a:rPr lang="de-DE" altLang="de-DE">
                <a:solidFill>
                  <a:srgbClr val="CC0000"/>
                </a:solidFill>
              </a:rPr>
              <a:t>Schritt 3:</a:t>
            </a:r>
            <a:r>
              <a:rPr lang="de-DE" altLang="de-DE"/>
              <a:t>  Einbettung der Netzsegmente in die Verdrahtungsebene</a:t>
            </a:r>
          </a:p>
        </p:txBody>
      </p:sp>
      <p:sp>
        <p:nvSpPr>
          <p:cNvPr id="40964" name="Rectangle 309"/>
          <p:cNvSpPr>
            <a:spLocks noChangeArrowheads="1"/>
          </p:cNvSpPr>
          <p:nvPr/>
        </p:nvSpPr>
        <p:spPr bwMode="auto">
          <a:xfrm>
            <a:off x="1611313" y="3775075"/>
            <a:ext cx="3932237" cy="2533650"/>
          </a:xfrm>
          <a:prstGeom prst="rect">
            <a:avLst/>
          </a:prstGeom>
          <a:solidFill>
            <a:srgbClr val="DDDDDD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0965" name="Rectangle 310"/>
          <p:cNvSpPr>
            <a:spLocks noChangeArrowheads="1"/>
          </p:cNvSpPr>
          <p:nvPr/>
        </p:nvSpPr>
        <p:spPr bwMode="auto">
          <a:xfrm>
            <a:off x="2149475" y="4081463"/>
            <a:ext cx="1011238" cy="6731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0966" name="Rectangle 311"/>
          <p:cNvSpPr>
            <a:spLocks noChangeArrowheads="1"/>
          </p:cNvSpPr>
          <p:nvPr/>
        </p:nvSpPr>
        <p:spPr bwMode="auto">
          <a:xfrm>
            <a:off x="4456113" y="4178300"/>
            <a:ext cx="623887" cy="39687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0967" name="Rectangle 312"/>
          <p:cNvSpPr>
            <a:spLocks noChangeArrowheads="1"/>
          </p:cNvSpPr>
          <p:nvPr/>
        </p:nvSpPr>
        <p:spPr bwMode="auto">
          <a:xfrm>
            <a:off x="4167188" y="4754563"/>
            <a:ext cx="909637" cy="44291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0968" name="Rectangle 313"/>
          <p:cNvSpPr>
            <a:spLocks noChangeArrowheads="1"/>
          </p:cNvSpPr>
          <p:nvPr/>
        </p:nvSpPr>
        <p:spPr bwMode="auto">
          <a:xfrm>
            <a:off x="2149475" y="4994275"/>
            <a:ext cx="431800" cy="8651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0969" name="Rectangle 314"/>
          <p:cNvSpPr>
            <a:spLocks noChangeArrowheads="1"/>
          </p:cNvSpPr>
          <p:nvPr/>
        </p:nvSpPr>
        <p:spPr bwMode="auto">
          <a:xfrm>
            <a:off x="3489325" y="5378450"/>
            <a:ext cx="1590675" cy="48101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0970" name="Rectangle 315"/>
          <p:cNvSpPr>
            <a:spLocks noChangeArrowheads="1"/>
          </p:cNvSpPr>
          <p:nvPr/>
        </p:nvSpPr>
        <p:spPr bwMode="auto">
          <a:xfrm>
            <a:off x="1719263" y="4225925"/>
            <a:ext cx="142875" cy="142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0971" name="Rectangle 316"/>
          <p:cNvSpPr>
            <a:spLocks noChangeArrowheads="1"/>
          </p:cNvSpPr>
          <p:nvPr/>
        </p:nvSpPr>
        <p:spPr bwMode="auto">
          <a:xfrm>
            <a:off x="1719263" y="4968875"/>
            <a:ext cx="142875" cy="146050"/>
          </a:xfrm>
          <a:prstGeom prst="rect">
            <a:avLst/>
          </a:prstGeom>
          <a:solidFill>
            <a:srgbClr val="996600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0972" name="Rectangle 317"/>
          <p:cNvSpPr>
            <a:spLocks noChangeArrowheads="1"/>
          </p:cNvSpPr>
          <p:nvPr/>
        </p:nvSpPr>
        <p:spPr bwMode="auto">
          <a:xfrm>
            <a:off x="1719263" y="5715000"/>
            <a:ext cx="142875" cy="1444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0973" name="Rectangle 318"/>
          <p:cNvSpPr>
            <a:spLocks noChangeArrowheads="1"/>
          </p:cNvSpPr>
          <p:nvPr/>
        </p:nvSpPr>
        <p:spPr bwMode="auto">
          <a:xfrm>
            <a:off x="5319713" y="4225925"/>
            <a:ext cx="144462" cy="142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0974" name="Rectangle 319"/>
          <p:cNvSpPr>
            <a:spLocks noChangeArrowheads="1"/>
          </p:cNvSpPr>
          <p:nvPr/>
        </p:nvSpPr>
        <p:spPr bwMode="auto">
          <a:xfrm>
            <a:off x="5319713" y="4968875"/>
            <a:ext cx="144462" cy="146050"/>
          </a:xfrm>
          <a:prstGeom prst="rect">
            <a:avLst/>
          </a:prstGeom>
          <a:solidFill>
            <a:srgbClr val="008000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0975" name="Rectangle 320"/>
          <p:cNvSpPr>
            <a:spLocks noChangeArrowheads="1"/>
          </p:cNvSpPr>
          <p:nvPr/>
        </p:nvSpPr>
        <p:spPr bwMode="auto">
          <a:xfrm>
            <a:off x="5319713" y="5715000"/>
            <a:ext cx="144462" cy="1444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40976" name="Group 321"/>
          <p:cNvGrpSpPr>
            <a:grpSpLocks/>
          </p:cNvGrpSpPr>
          <p:nvPr/>
        </p:nvGrpSpPr>
        <p:grpSpPr bwMode="auto">
          <a:xfrm rot="-5400000">
            <a:off x="3663156" y="3098007"/>
            <a:ext cx="144463" cy="1631950"/>
            <a:chOff x="340" y="1570"/>
            <a:chExt cx="136" cy="1542"/>
          </a:xfrm>
        </p:grpSpPr>
        <p:sp>
          <p:nvSpPr>
            <p:cNvPr id="41021" name="Rectangle 322"/>
            <p:cNvSpPr>
              <a:spLocks noChangeArrowheads="1"/>
            </p:cNvSpPr>
            <p:nvPr/>
          </p:nvSpPr>
          <p:spPr bwMode="auto">
            <a:xfrm>
              <a:off x="340" y="1570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1022" name="Rectangle 323"/>
            <p:cNvSpPr>
              <a:spLocks noChangeArrowheads="1"/>
            </p:cNvSpPr>
            <p:nvPr/>
          </p:nvSpPr>
          <p:spPr bwMode="auto">
            <a:xfrm>
              <a:off x="340" y="2273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1023" name="Rectangle 324"/>
            <p:cNvSpPr>
              <a:spLocks noChangeArrowheads="1"/>
            </p:cNvSpPr>
            <p:nvPr/>
          </p:nvSpPr>
          <p:spPr bwMode="auto">
            <a:xfrm>
              <a:off x="340" y="2976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40977" name="Group 325"/>
          <p:cNvGrpSpPr>
            <a:grpSpLocks/>
          </p:cNvGrpSpPr>
          <p:nvPr/>
        </p:nvGrpSpPr>
        <p:grpSpPr bwMode="auto">
          <a:xfrm rot="-5400000">
            <a:off x="3663157" y="5306219"/>
            <a:ext cx="144462" cy="1631950"/>
            <a:chOff x="340" y="1570"/>
            <a:chExt cx="136" cy="1542"/>
          </a:xfrm>
        </p:grpSpPr>
        <p:sp>
          <p:nvSpPr>
            <p:cNvPr id="41018" name="Rectangle 326"/>
            <p:cNvSpPr>
              <a:spLocks noChangeArrowheads="1"/>
            </p:cNvSpPr>
            <p:nvPr/>
          </p:nvSpPr>
          <p:spPr bwMode="auto">
            <a:xfrm>
              <a:off x="340" y="1570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1019" name="Rectangle 327"/>
            <p:cNvSpPr>
              <a:spLocks noChangeArrowheads="1"/>
            </p:cNvSpPr>
            <p:nvPr/>
          </p:nvSpPr>
          <p:spPr bwMode="auto">
            <a:xfrm>
              <a:off x="340" y="2273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1020" name="Rectangle 328"/>
            <p:cNvSpPr>
              <a:spLocks noChangeArrowheads="1"/>
            </p:cNvSpPr>
            <p:nvPr/>
          </p:nvSpPr>
          <p:spPr bwMode="auto">
            <a:xfrm>
              <a:off x="340" y="2976"/>
              <a:ext cx="136" cy="1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40978" name="Line 329"/>
          <p:cNvSpPr>
            <a:spLocks noChangeShapeType="1"/>
          </p:cNvSpPr>
          <p:nvPr/>
        </p:nvSpPr>
        <p:spPr bwMode="auto">
          <a:xfrm>
            <a:off x="1862138" y="5041900"/>
            <a:ext cx="192087" cy="0"/>
          </a:xfrm>
          <a:prstGeom prst="line">
            <a:avLst/>
          </a:prstGeom>
          <a:noFill/>
          <a:ln w="1524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0979" name="Line 330"/>
          <p:cNvSpPr>
            <a:spLocks noChangeShapeType="1"/>
          </p:cNvSpPr>
          <p:nvPr/>
        </p:nvSpPr>
        <p:spPr bwMode="auto">
          <a:xfrm flipH="1">
            <a:off x="2058988" y="4878388"/>
            <a:ext cx="3175" cy="212725"/>
          </a:xfrm>
          <a:prstGeom prst="line">
            <a:avLst/>
          </a:prstGeom>
          <a:noFill/>
          <a:ln w="1270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0980" name="Line 331"/>
          <p:cNvSpPr>
            <a:spLocks noChangeShapeType="1"/>
          </p:cNvSpPr>
          <p:nvPr/>
        </p:nvSpPr>
        <p:spPr bwMode="auto">
          <a:xfrm>
            <a:off x="2054225" y="4159250"/>
            <a:ext cx="95250" cy="0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0981" name="Line 332"/>
          <p:cNvSpPr>
            <a:spLocks noChangeShapeType="1"/>
          </p:cNvSpPr>
          <p:nvPr/>
        </p:nvSpPr>
        <p:spPr bwMode="auto">
          <a:xfrm flipV="1">
            <a:off x="2024063" y="4910138"/>
            <a:ext cx="1631950" cy="0"/>
          </a:xfrm>
          <a:prstGeom prst="line">
            <a:avLst/>
          </a:prstGeom>
          <a:noFill/>
          <a:ln w="1143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0982" name="Line 333"/>
          <p:cNvSpPr>
            <a:spLocks noChangeShapeType="1"/>
          </p:cNvSpPr>
          <p:nvPr/>
        </p:nvSpPr>
        <p:spPr bwMode="auto">
          <a:xfrm flipH="1">
            <a:off x="4070350" y="4322763"/>
            <a:ext cx="385763" cy="0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0983" name="Line 334"/>
          <p:cNvSpPr>
            <a:spLocks noChangeShapeType="1"/>
          </p:cNvSpPr>
          <p:nvPr/>
        </p:nvSpPr>
        <p:spPr bwMode="auto">
          <a:xfrm>
            <a:off x="4070350" y="4322763"/>
            <a:ext cx="0" cy="576262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0984" name="Line 335"/>
          <p:cNvSpPr>
            <a:spLocks noChangeShapeType="1"/>
          </p:cNvSpPr>
          <p:nvPr/>
        </p:nvSpPr>
        <p:spPr bwMode="auto">
          <a:xfrm>
            <a:off x="2054225" y="5954713"/>
            <a:ext cx="288925" cy="0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0985" name="Line 336"/>
          <p:cNvSpPr>
            <a:spLocks noChangeShapeType="1"/>
          </p:cNvSpPr>
          <p:nvPr/>
        </p:nvSpPr>
        <p:spPr bwMode="auto">
          <a:xfrm flipV="1">
            <a:off x="2343150" y="5859463"/>
            <a:ext cx="0" cy="95250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0986" name="Line 337"/>
          <p:cNvSpPr>
            <a:spLocks noChangeShapeType="1"/>
          </p:cNvSpPr>
          <p:nvPr/>
        </p:nvSpPr>
        <p:spPr bwMode="auto">
          <a:xfrm>
            <a:off x="3646488" y="4899025"/>
            <a:ext cx="0" cy="479425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0987" name="Line 338"/>
          <p:cNvSpPr>
            <a:spLocks noChangeShapeType="1"/>
          </p:cNvSpPr>
          <p:nvPr/>
        </p:nvSpPr>
        <p:spPr bwMode="auto">
          <a:xfrm>
            <a:off x="5176838" y="5041900"/>
            <a:ext cx="142875" cy="0"/>
          </a:xfrm>
          <a:prstGeom prst="line">
            <a:avLst/>
          </a:prstGeom>
          <a:noFill/>
          <a:ln w="1524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0988" name="Line 339"/>
          <p:cNvSpPr>
            <a:spLocks noChangeShapeType="1"/>
          </p:cNvSpPr>
          <p:nvPr/>
        </p:nvSpPr>
        <p:spPr bwMode="auto">
          <a:xfrm>
            <a:off x="5173663" y="4991100"/>
            <a:ext cx="0" cy="287338"/>
          </a:xfrm>
          <a:prstGeom prst="line">
            <a:avLst/>
          </a:prstGeom>
          <a:noFill/>
          <a:ln w="1270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0989" name="Line 340"/>
          <p:cNvSpPr>
            <a:spLocks noChangeShapeType="1"/>
          </p:cNvSpPr>
          <p:nvPr/>
        </p:nvSpPr>
        <p:spPr bwMode="auto">
          <a:xfrm>
            <a:off x="3062288" y="5954713"/>
            <a:ext cx="2114550" cy="0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0990" name="Line 341"/>
          <p:cNvSpPr>
            <a:spLocks noChangeShapeType="1"/>
          </p:cNvSpPr>
          <p:nvPr/>
        </p:nvSpPr>
        <p:spPr bwMode="auto">
          <a:xfrm>
            <a:off x="3448050" y="4064000"/>
            <a:ext cx="1744663" cy="0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0991" name="Line 342"/>
          <p:cNvSpPr>
            <a:spLocks noChangeShapeType="1"/>
          </p:cNvSpPr>
          <p:nvPr/>
        </p:nvSpPr>
        <p:spPr bwMode="auto">
          <a:xfrm flipV="1">
            <a:off x="3062288" y="5475288"/>
            <a:ext cx="0" cy="479425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0992" name="Line 343"/>
          <p:cNvSpPr>
            <a:spLocks noChangeShapeType="1"/>
          </p:cNvSpPr>
          <p:nvPr/>
        </p:nvSpPr>
        <p:spPr bwMode="auto">
          <a:xfrm>
            <a:off x="3448050" y="4064000"/>
            <a:ext cx="0" cy="431800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0993" name="Line 344"/>
          <p:cNvSpPr>
            <a:spLocks noChangeShapeType="1"/>
          </p:cNvSpPr>
          <p:nvPr/>
        </p:nvSpPr>
        <p:spPr bwMode="auto">
          <a:xfrm flipH="1">
            <a:off x="3160713" y="4514850"/>
            <a:ext cx="287337" cy="0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0994" name="Line 345"/>
          <p:cNvSpPr>
            <a:spLocks noChangeShapeType="1"/>
          </p:cNvSpPr>
          <p:nvPr/>
        </p:nvSpPr>
        <p:spPr bwMode="auto">
          <a:xfrm flipH="1">
            <a:off x="2581275" y="5475288"/>
            <a:ext cx="481013" cy="0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0995" name="Line 346"/>
          <p:cNvSpPr>
            <a:spLocks noChangeShapeType="1"/>
          </p:cNvSpPr>
          <p:nvPr/>
        </p:nvSpPr>
        <p:spPr bwMode="auto">
          <a:xfrm flipH="1">
            <a:off x="4695825" y="5281613"/>
            <a:ext cx="481013" cy="0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0996" name="Line 347"/>
          <p:cNvSpPr>
            <a:spLocks noChangeShapeType="1"/>
          </p:cNvSpPr>
          <p:nvPr/>
        </p:nvSpPr>
        <p:spPr bwMode="auto">
          <a:xfrm flipV="1">
            <a:off x="4695825" y="5186363"/>
            <a:ext cx="0" cy="9525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0997" name="Line 348"/>
          <p:cNvSpPr>
            <a:spLocks noChangeShapeType="1"/>
          </p:cNvSpPr>
          <p:nvPr/>
        </p:nvSpPr>
        <p:spPr bwMode="auto">
          <a:xfrm>
            <a:off x="5083175" y="5600700"/>
            <a:ext cx="125413" cy="0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0998" name="Line 349"/>
          <p:cNvSpPr>
            <a:spLocks noChangeShapeType="1"/>
          </p:cNvSpPr>
          <p:nvPr/>
        </p:nvSpPr>
        <p:spPr bwMode="auto">
          <a:xfrm>
            <a:off x="5086350" y="4357688"/>
            <a:ext cx="95250" cy="0"/>
          </a:xfrm>
          <a:prstGeom prst="line">
            <a:avLst/>
          </a:prstGeom>
          <a:noFill/>
          <a:ln w="38100">
            <a:solidFill>
              <a:srgbClr val="008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0999" name="Line 350"/>
          <p:cNvSpPr>
            <a:spLocks noChangeShapeType="1"/>
          </p:cNvSpPr>
          <p:nvPr/>
        </p:nvSpPr>
        <p:spPr bwMode="auto">
          <a:xfrm>
            <a:off x="2058988" y="4159250"/>
            <a:ext cx="0" cy="1776413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000" name="Line 351"/>
          <p:cNvSpPr>
            <a:spLocks noChangeShapeType="1"/>
          </p:cNvSpPr>
          <p:nvPr/>
        </p:nvSpPr>
        <p:spPr bwMode="auto">
          <a:xfrm flipV="1">
            <a:off x="5184775" y="5575300"/>
            <a:ext cx="0" cy="382588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001" name="Line 352"/>
          <p:cNvSpPr>
            <a:spLocks noChangeShapeType="1"/>
          </p:cNvSpPr>
          <p:nvPr/>
        </p:nvSpPr>
        <p:spPr bwMode="auto">
          <a:xfrm>
            <a:off x="3649663" y="4895850"/>
            <a:ext cx="503237" cy="3175"/>
          </a:xfrm>
          <a:prstGeom prst="line">
            <a:avLst/>
          </a:prstGeom>
          <a:noFill/>
          <a:ln w="762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002" name="Line 353"/>
          <p:cNvSpPr>
            <a:spLocks noChangeShapeType="1"/>
          </p:cNvSpPr>
          <p:nvPr/>
        </p:nvSpPr>
        <p:spPr bwMode="auto">
          <a:xfrm flipV="1">
            <a:off x="5184775" y="5214938"/>
            <a:ext cx="0" cy="385762"/>
          </a:xfrm>
          <a:prstGeom prst="line">
            <a:avLst/>
          </a:prstGeom>
          <a:noFill/>
          <a:ln w="762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003" name="Line 354"/>
          <p:cNvSpPr>
            <a:spLocks noChangeShapeType="1"/>
          </p:cNvSpPr>
          <p:nvPr/>
        </p:nvSpPr>
        <p:spPr bwMode="auto">
          <a:xfrm flipH="1" flipV="1">
            <a:off x="5184775" y="4351338"/>
            <a:ext cx="1588" cy="642937"/>
          </a:xfrm>
          <a:prstGeom prst="line">
            <a:avLst/>
          </a:prstGeom>
          <a:noFill/>
          <a:ln w="762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004" name="Line 355"/>
          <p:cNvSpPr>
            <a:spLocks noChangeShapeType="1"/>
          </p:cNvSpPr>
          <p:nvPr/>
        </p:nvSpPr>
        <p:spPr bwMode="auto">
          <a:xfrm>
            <a:off x="5195888" y="4052888"/>
            <a:ext cx="0" cy="433387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005" name="Line 356"/>
          <p:cNvSpPr>
            <a:spLocks noChangeShapeType="1"/>
          </p:cNvSpPr>
          <p:nvPr/>
        </p:nvSpPr>
        <p:spPr bwMode="auto">
          <a:xfrm>
            <a:off x="2063750" y="4910138"/>
            <a:ext cx="1585913" cy="0"/>
          </a:xfrm>
          <a:prstGeom prst="line">
            <a:avLst/>
          </a:prstGeom>
          <a:noFill/>
          <a:ln w="9525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006" name="Text Box 357"/>
          <p:cNvSpPr txBox="1">
            <a:spLocks noChangeArrowheads="1"/>
          </p:cNvSpPr>
          <p:nvPr/>
        </p:nvSpPr>
        <p:spPr bwMode="auto">
          <a:xfrm>
            <a:off x="1042988" y="4872038"/>
            <a:ext cx="6175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996600"/>
                </a:solidFill>
              </a:rPr>
              <a:t>GND</a:t>
            </a:r>
          </a:p>
        </p:txBody>
      </p:sp>
      <p:sp>
        <p:nvSpPr>
          <p:cNvPr id="41007" name="Text Box 358"/>
          <p:cNvSpPr txBox="1">
            <a:spLocks noChangeArrowheads="1"/>
          </p:cNvSpPr>
          <p:nvPr/>
        </p:nvSpPr>
        <p:spPr bwMode="auto">
          <a:xfrm>
            <a:off x="5551488" y="4854575"/>
            <a:ext cx="5334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008000"/>
                </a:solidFill>
              </a:rPr>
              <a:t>Vdd</a:t>
            </a:r>
          </a:p>
        </p:txBody>
      </p:sp>
      <p:sp>
        <p:nvSpPr>
          <p:cNvPr id="41008" name="Rectangle 359"/>
          <p:cNvSpPr>
            <a:spLocks noChangeArrowheads="1"/>
          </p:cNvSpPr>
          <p:nvPr/>
        </p:nvSpPr>
        <p:spPr bwMode="auto">
          <a:xfrm>
            <a:off x="2135188" y="4105275"/>
            <a:ext cx="142875" cy="146050"/>
          </a:xfrm>
          <a:prstGeom prst="rect">
            <a:avLst/>
          </a:prstGeom>
          <a:solidFill>
            <a:srgbClr val="996600"/>
          </a:solidFill>
          <a:ln w="9525">
            <a:solidFill>
              <a:srgbClr val="99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009" name="Rectangle 360"/>
          <p:cNvSpPr>
            <a:spLocks noChangeArrowheads="1"/>
          </p:cNvSpPr>
          <p:nvPr/>
        </p:nvSpPr>
        <p:spPr bwMode="auto">
          <a:xfrm>
            <a:off x="2247900" y="5713413"/>
            <a:ext cx="142875" cy="146050"/>
          </a:xfrm>
          <a:prstGeom prst="rect">
            <a:avLst/>
          </a:prstGeom>
          <a:solidFill>
            <a:srgbClr val="996600"/>
          </a:solidFill>
          <a:ln w="9525">
            <a:solidFill>
              <a:srgbClr val="99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010" name="Rectangle 361"/>
          <p:cNvSpPr>
            <a:spLocks noChangeArrowheads="1"/>
          </p:cNvSpPr>
          <p:nvPr/>
        </p:nvSpPr>
        <p:spPr bwMode="auto">
          <a:xfrm>
            <a:off x="4440238" y="4249738"/>
            <a:ext cx="142875" cy="146050"/>
          </a:xfrm>
          <a:prstGeom prst="rect">
            <a:avLst/>
          </a:prstGeom>
          <a:solidFill>
            <a:srgbClr val="996600"/>
          </a:solidFill>
          <a:ln w="9525">
            <a:solidFill>
              <a:srgbClr val="99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011" name="Rectangle 362"/>
          <p:cNvSpPr>
            <a:spLocks noChangeArrowheads="1"/>
          </p:cNvSpPr>
          <p:nvPr/>
        </p:nvSpPr>
        <p:spPr bwMode="auto">
          <a:xfrm>
            <a:off x="4152900" y="4826000"/>
            <a:ext cx="142875" cy="146050"/>
          </a:xfrm>
          <a:prstGeom prst="rect">
            <a:avLst/>
          </a:prstGeom>
          <a:solidFill>
            <a:srgbClr val="996600"/>
          </a:solidFill>
          <a:ln w="9525">
            <a:solidFill>
              <a:srgbClr val="99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012" name="Rectangle 363"/>
          <p:cNvSpPr>
            <a:spLocks noChangeArrowheads="1"/>
          </p:cNvSpPr>
          <p:nvPr/>
        </p:nvSpPr>
        <p:spPr bwMode="auto">
          <a:xfrm>
            <a:off x="3551238" y="5378450"/>
            <a:ext cx="142875" cy="146050"/>
          </a:xfrm>
          <a:prstGeom prst="rect">
            <a:avLst/>
          </a:prstGeom>
          <a:solidFill>
            <a:srgbClr val="996600"/>
          </a:solidFill>
          <a:ln w="9525">
            <a:solidFill>
              <a:srgbClr val="99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013" name="Rectangle 364"/>
          <p:cNvSpPr>
            <a:spLocks noChangeArrowheads="1"/>
          </p:cNvSpPr>
          <p:nvPr/>
        </p:nvSpPr>
        <p:spPr bwMode="auto">
          <a:xfrm>
            <a:off x="3000375" y="4441825"/>
            <a:ext cx="142875" cy="146050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014" name="Rectangle 365"/>
          <p:cNvSpPr>
            <a:spLocks noChangeArrowheads="1"/>
          </p:cNvSpPr>
          <p:nvPr/>
        </p:nvSpPr>
        <p:spPr bwMode="auto">
          <a:xfrm>
            <a:off x="4918075" y="4295775"/>
            <a:ext cx="142875" cy="146050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015" name="Rectangle 366"/>
          <p:cNvSpPr>
            <a:spLocks noChangeArrowheads="1"/>
          </p:cNvSpPr>
          <p:nvPr/>
        </p:nvSpPr>
        <p:spPr bwMode="auto">
          <a:xfrm>
            <a:off x="4608513" y="5051425"/>
            <a:ext cx="142875" cy="146050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016" name="Rectangle 367"/>
          <p:cNvSpPr>
            <a:spLocks noChangeArrowheads="1"/>
          </p:cNvSpPr>
          <p:nvPr/>
        </p:nvSpPr>
        <p:spPr bwMode="auto">
          <a:xfrm>
            <a:off x="4918075" y="5545138"/>
            <a:ext cx="142875" cy="146050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1017" name="Rectangle 368"/>
          <p:cNvSpPr>
            <a:spLocks noChangeArrowheads="1"/>
          </p:cNvSpPr>
          <p:nvPr/>
        </p:nvSpPr>
        <p:spPr bwMode="auto">
          <a:xfrm>
            <a:off x="2424113" y="5399088"/>
            <a:ext cx="142875" cy="146050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4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744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4499" grpId="0" build="p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Kapitel 7 – Flächenverdrahtung</a:t>
            </a:r>
            <a:endParaRPr lang="en-US" altLang="de-DE"/>
          </a:p>
        </p:txBody>
      </p:sp>
      <p:sp>
        <p:nvSpPr>
          <p:cNvPr id="419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281113"/>
            <a:ext cx="8193087" cy="4884737"/>
          </a:xfrm>
        </p:spPr>
        <p:txBody>
          <a:bodyPr/>
          <a:lstStyle/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7.1	Einführung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7.2	Begriffsbestimmungen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7.3	Festlegung der Netzreihenfolge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7.4	Manhattan- und euklidische Metrik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7.5	Verdrahtung der Versorgungsnetze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7.6	Optimierungsziele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7.7	Sequentielle Verdrahtungsalgorithmen 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200">
                <a:solidFill>
                  <a:srgbClr val="C0C0C0"/>
                </a:solidFill>
              </a:rPr>
              <a:t>	</a:t>
            </a:r>
            <a:r>
              <a:rPr lang="de-DE" altLang="de-DE" sz="1400">
                <a:solidFill>
                  <a:srgbClr val="C0C0C0"/>
                </a:solidFill>
              </a:rPr>
              <a:t>	</a:t>
            </a:r>
            <a:r>
              <a:rPr lang="de-DE" altLang="de-DE" sz="1600">
                <a:solidFill>
                  <a:srgbClr val="C0C0C0"/>
                </a:solidFill>
              </a:rPr>
              <a:t>7.7.1  Rasterverdrahtung nach </a:t>
            </a:r>
            <a:r>
              <a:rPr lang="de-DE" altLang="de-DE" sz="1600" i="1">
                <a:solidFill>
                  <a:srgbClr val="C0C0C0"/>
                </a:solidFill>
              </a:rPr>
              <a:t>Lee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600">
                <a:solidFill>
                  <a:srgbClr val="C0C0C0"/>
                </a:solidFill>
              </a:rPr>
              <a:t>		7.7.2  Rasterverdrahtung mit Wegwichtung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600">
                <a:solidFill>
                  <a:srgbClr val="C0C0C0"/>
                </a:solidFill>
              </a:rPr>
              <a:t>		7.7.3  Linienverdrahtung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7.8	Quasiparallele 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7.9	Dreidimensionale 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7.10	X-Verdrahtung</a:t>
            </a:r>
          </a:p>
          <a:p>
            <a:pPr marL="0" indent="0" defTabSz="849313">
              <a:lnSpc>
                <a:spcPct val="80000"/>
              </a:lnSpc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endParaRPr lang="de-DE" altLang="de-DE">
              <a:solidFill>
                <a:srgbClr val="C0C0C0"/>
              </a:solidFill>
            </a:endParaRPr>
          </a:p>
        </p:txBody>
      </p:sp>
      <p:sp>
        <p:nvSpPr>
          <p:cNvPr id="41988" name="Line 4"/>
          <p:cNvSpPr>
            <a:spLocks noChangeShapeType="1"/>
          </p:cNvSpPr>
          <p:nvPr/>
        </p:nvSpPr>
        <p:spPr bwMode="auto">
          <a:xfrm>
            <a:off x="228600" y="3429000"/>
            <a:ext cx="411163" cy="0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7.6	Optimierungsziele</a:t>
            </a:r>
          </a:p>
        </p:txBody>
      </p:sp>
      <p:sp>
        <p:nvSpPr>
          <p:cNvPr id="430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84313"/>
            <a:ext cx="8004175" cy="4841875"/>
          </a:xfrm>
          <a:noFill/>
        </p:spPr>
        <p:txBody>
          <a:bodyPr lIns="191095" tIns="44941" rIns="89883" bIns="44941"/>
          <a:lstStyle/>
          <a:p>
            <a:pPr defTabSz="762000">
              <a:spcBef>
                <a:spcPct val="30000"/>
              </a:spcBef>
              <a:tabLst/>
            </a:pPr>
            <a:r>
              <a:rPr lang="de-DE" altLang="de-DE"/>
              <a:t>Das wesentliche Ziel bei der Flächenverdrahtung besteht in der elektrisch und technologisch gültigen Verbindung </a:t>
            </a:r>
            <a:r>
              <a:rPr lang="de-DE" altLang="de-DE" u="sng"/>
              <a:t>aller</a:t>
            </a:r>
            <a:r>
              <a:rPr lang="de-DE" altLang="de-DE"/>
              <a:t> Netze einer Schaltung entsprechend der Netzliste. </a:t>
            </a:r>
          </a:p>
          <a:p>
            <a:pPr defTabSz="762000">
              <a:spcBef>
                <a:spcPct val="30000"/>
              </a:spcBef>
              <a:tabLst/>
            </a:pPr>
            <a:r>
              <a:rPr lang="de-DE" altLang="de-DE"/>
              <a:t>Oft noch weitere Ziele, z.B.</a:t>
            </a:r>
          </a:p>
          <a:p>
            <a:pPr marL="800100" lvl="1" indent="-342900" defTabSz="762000">
              <a:spcBef>
                <a:spcPct val="30000"/>
              </a:spcBef>
              <a:tabLst/>
            </a:pPr>
            <a:r>
              <a:rPr lang="de-DE" altLang="de-DE"/>
              <a:t>Minimierung der Gesamtverbindungslänge bzw. der Netzlänge des jeweils längsten Netzes</a:t>
            </a:r>
          </a:p>
          <a:p>
            <a:pPr marL="800100" lvl="1" indent="-342900" defTabSz="762000">
              <a:spcBef>
                <a:spcPct val="30000"/>
              </a:spcBef>
              <a:tabLst/>
            </a:pPr>
            <a:r>
              <a:rPr lang="de-DE" altLang="de-DE"/>
              <a:t>Minimierung der Viaanzahl</a:t>
            </a:r>
          </a:p>
          <a:p>
            <a:pPr marL="800100" lvl="1" indent="-342900" defTabSz="762000">
              <a:spcBef>
                <a:spcPct val="30000"/>
              </a:spcBef>
              <a:tabLst/>
            </a:pPr>
            <a:r>
              <a:rPr lang="de-DE" altLang="de-DE"/>
              <a:t>Minimierung der für die Verdrahtung benötigten Fläche und Ebenenanzahl</a:t>
            </a:r>
          </a:p>
          <a:p>
            <a:pPr marL="800100" lvl="1" indent="-342900" defTabSz="762000">
              <a:spcBef>
                <a:spcPct val="30000"/>
              </a:spcBef>
              <a:tabLst/>
            </a:pPr>
            <a:r>
              <a:rPr lang="de-DE" altLang="de-DE"/>
              <a:t>Gleichverteilung der Verdrahtungsdichte</a:t>
            </a:r>
          </a:p>
          <a:p>
            <a:pPr marL="800100" lvl="1" indent="-342900" defTabSz="762000">
              <a:spcBef>
                <a:spcPct val="30000"/>
              </a:spcBef>
              <a:tabLst/>
            </a:pPr>
            <a:r>
              <a:rPr lang="de-DE" altLang="de-DE"/>
              <a:t>Vermeidung von Kopplungen zwischen benachbarten Leitungen.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Kapitel 7 – Flächenverdrahtung</a:t>
            </a:r>
            <a:endParaRPr lang="en-US" altLang="de-DE"/>
          </a:p>
        </p:txBody>
      </p:sp>
      <p:sp>
        <p:nvSpPr>
          <p:cNvPr id="440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281113"/>
            <a:ext cx="8193087" cy="4884737"/>
          </a:xfrm>
        </p:spPr>
        <p:txBody>
          <a:bodyPr/>
          <a:lstStyle/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7.1	Einführung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7.2	Begriffsbestimmungen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7.3	Festlegung der Netzreihenfolge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7.4	Manhattan- und euklidische Metrik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7.5	Verdrahtung der Versorgungsnetze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7.6	Optimierungsziele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/>
              <a:t>7.7	Sequentielle Verdrahtungsalgorithmen 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200"/>
              <a:t>	</a:t>
            </a:r>
            <a:r>
              <a:rPr lang="de-DE" altLang="de-DE" sz="1400"/>
              <a:t>	</a:t>
            </a:r>
            <a:r>
              <a:rPr lang="de-DE" altLang="de-DE" sz="1600"/>
              <a:t>7.7.1  Rasterverdrahtung nach </a:t>
            </a:r>
            <a:r>
              <a:rPr lang="de-DE" altLang="de-DE" sz="1600" i="1"/>
              <a:t>Lee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600"/>
              <a:t>		7.7.2  Rasterverdrahtung mit Wegwichtung</a:t>
            </a:r>
          </a:p>
          <a:p>
            <a:pPr marL="0" indent="0" defTabSz="849313">
              <a:lnSpc>
                <a:spcPct val="100000"/>
              </a:lnSpc>
              <a:spcBef>
                <a:spcPct val="2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z="1600"/>
              <a:t>		7.7.3  Linienverdrahtung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7.8	Quasiparallele 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7.9	Dreidimensionale Verdrahtung</a:t>
            </a:r>
          </a:p>
          <a:p>
            <a:pPr marL="0" indent="0" defTabSz="849313">
              <a:lnSpc>
                <a:spcPct val="85000"/>
              </a:lnSpc>
              <a:spcBef>
                <a:spcPct val="70000"/>
              </a:spcBef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>
                <a:solidFill>
                  <a:srgbClr val="C0C0C0"/>
                </a:solidFill>
              </a:rPr>
              <a:t>7.10	X-Verdrahtung</a:t>
            </a:r>
          </a:p>
          <a:p>
            <a:pPr marL="0" indent="0" defTabSz="849313">
              <a:lnSpc>
                <a:spcPct val="80000"/>
              </a:lnSpc>
              <a:buFont typeface="Symbol" pitchFamily="18" charset="2"/>
              <a:buNone/>
              <a:tabLst>
                <a:tab pos="284163" algn="l"/>
                <a:tab pos="512763" algn="l"/>
              </a:tabLst>
            </a:pPr>
            <a:endParaRPr lang="de-DE" altLang="de-DE">
              <a:solidFill>
                <a:srgbClr val="C0C0C0"/>
              </a:solidFill>
            </a:endParaRPr>
          </a:p>
        </p:txBody>
      </p:sp>
      <p:sp>
        <p:nvSpPr>
          <p:cNvPr id="44036" name="Line 4"/>
          <p:cNvSpPr>
            <a:spLocks noChangeShapeType="1"/>
          </p:cNvSpPr>
          <p:nvPr/>
        </p:nvSpPr>
        <p:spPr bwMode="auto">
          <a:xfrm>
            <a:off x="238125" y="3840163"/>
            <a:ext cx="411163" cy="0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	Sequentielle Verdrahtungsalgorithmen</a:t>
            </a:r>
          </a:p>
        </p:txBody>
      </p:sp>
      <p:graphicFrame>
        <p:nvGraphicFramePr>
          <p:cNvPr id="766979" name="Object 3"/>
          <p:cNvGraphicFramePr>
            <a:graphicFrameLocks noChangeAspect="1"/>
          </p:cNvGraphicFramePr>
          <p:nvPr/>
        </p:nvGraphicFramePr>
        <p:xfrm>
          <a:off x="219075" y="1503363"/>
          <a:ext cx="8696325" cy="32210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okument" r:id="rId2" imgW="5116316" imgH="2016021" progId="Word.Document.8">
                  <p:embed/>
                </p:oleObj>
              </mc:Choice>
              <mc:Fallback>
                <p:oleObj name="Dokument" r:id="rId2" imgW="5116316" imgH="2016021" progId="Word.Document.8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-468" t="-879" r="-322" b="6097"/>
                      <a:stretch>
                        <a:fillRect/>
                      </a:stretch>
                    </p:blipFill>
                    <p:spPr bwMode="auto">
                      <a:xfrm>
                        <a:off x="219075" y="1503363"/>
                        <a:ext cx="8696325" cy="32210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66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03" name="Rectangle 3"/>
          <p:cNvSpPr>
            <a:spLocks noChangeArrowheads="1"/>
          </p:cNvSpPr>
          <p:nvPr/>
        </p:nvSpPr>
        <p:spPr bwMode="auto">
          <a:xfrm>
            <a:off x="1792288" y="1701800"/>
            <a:ext cx="692150" cy="738188"/>
          </a:xfrm>
          <a:prstGeom prst="rect">
            <a:avLst/>
          </a:prstGeom>
          <a:solidFill>
            <a:srgbClr val="F8F8F8"/>
          </a:solidFill>
          <a:ln w="174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04" name="Rectangle 4"/>
          <p:cNvSpPr>
            <a:spLocks noChangeArrowheads="1"/>
          </p:cNvSpPr>
          <p:nvPr/>
        </p:nvSpPr>
        <p:spPr bwMode="auto">
          <a:xfrm>
            <a:off x="3875088" y="1701800"/>
            <a:ext cx="696912" cy="738188"/>
          </a:xfrm>
          <a:prstGeom prst="rect">
            <a:avLst/>
          </a:prstGeom>
          <a:solidFill>
            <a:srgbClr val="F8F8F8"/>
          </a:solidFill>
          <a:ln w="174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05" name="Rectangle 5"/>
          <p:cNvSpPr>
            <a:spLocks noChangeArrowheads="1"/>
          </p:cNvSpPr>
          <p:nvPr/>
        </p:nvSpPr>
        <p:spPr bwMode="auto">
          <a:xfrm>
            <a:off x="3182938" y="1701800"/>
            <a:ext cx="692150" cy="738188"/>
          </a:xfrm>
          <a:prstGeom prst="rect">
            <a:avLst/>
          </a:prstGeom>
          <a:solidFill>
            <a:srgbClr val="F8F8F8"/>
          </a:solidFill>
          <a:ln w="174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06" name="Rectangle 6"/>
          <p:cNvSpPr>
            <a:spLocks noChangeArrowheads="1"/>
          </p:cNvSpPr>
          <p:nvPr/>
        </p:nvSpPr>
        <p:spPr bwMode="auto">
          <a:xfrm>
            <a:off x="2484438" y="1701800"/>
            <a:ext cx="698500" cy="738188"/>
          </a:xfrm>
          <a:prstGeom prst="rect">
            <a:avLst/>
          </a:prstGeom>
          <a:solidFill>
            <a:srgbClr val="F8F8F8"/>
          </a:solidFill>
          <a:ln w="174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07" name="Rectangle 7"/>
          <p:cNvSpPr>
            <a:spLocks noChangeArrowheads="1"/>
          </p:cNvSpPr>
          <p:nvPr/>
        </p:nvSpPr>
        <p:spPr bwMode="auto">
          <a:xfrm>
            <a:off x="1792288" y="2439988"/>
            <a:ext cx="692150" cy="736600"/>
          </a:xfrm>
          <a:prstGeom prst="rect">
            <a:avLst/>
          </a:prstGeom>
          <a:solidFill>
            <a:srgbClr val="F8F8F8"/>
          </a:solidFill>
          <a:ln w="174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08" name="Rectangle 8"/>
          <p:cNvSpPr>
            <a:spLocks noChangeArrowheads="1"/>
          </p:cNvSpPr>
          <p:nvPr/>
        </p:nvSpPr>
        <p:spPr bwMode="auto">
          <a:xfrm>
            <a:off x="3875088" y="2439988"/>
            <a:ext cx="696912" cy="736600"/>
          </a:xfrm>
          <a:prstGeom prst="rect">
            <a:avLst/>
          </a:prstGeom>
          <a:solidFill>
            <a:srgbClr val="F8F8F8"/>
          </a:solidFill>
          <a:ln w="174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09" name="Rectangle 9"/>
          <p:cNvSpPr>
            <a:spLocks noChangeArrowheads="1"/>
          </p:cNvSpPr>
          <p:nvPr/>
        </p:nvSpPr>
        <p:spPr bwMode="auto">
          <a:xfrm>
            <a:off x="3182938" y="2439988"/>
            <a:ext cx="692150" cy="736600"/>
          </a:xfrm>
          <a:prstGeom prst="rect">
            <a:avLst/>
          </a:prstGeom>
          <a:solidFill>
            <a:srgbClr val="F8F8F8"/>
          </a:solidFill>
          <a:ln w="174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10" name="Rectangle 10"/>
          <p:cNvSpPr>
            <a:spLocks noChangeArrowheads="1"/>
          </p:cNvSpPr>
          <p:nvPr/>
        </p:nvSpPr>
        <p:spPr bwMode="auto">
          <a:xfrm>
            <a:off x="2484438" y="2439988"/>
            <a:ext cx="698500" cy="736600"/>
          </a:xfrm>
          <a:prstGeom prst="rect">
            <a:avLst/>
          </a:prstGeom>
          <a:solidFill>
            <a:srgbClr val="F8F8F8"/>
          </a:solidFill>
          <a:ln w="174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11" name="Rectangle 11"/>
          <p:cNvSpPr>
            <a:spLocks noChangeArrowheads="1"/>
          </p:cNvSpPr>
          <p:nvPr/>
        </p:nvSpPr>
        <p:spPr bwMode="auto">
          <a:xfrm>
            <a:off x="1792288" y="3176588"/>
            <a:ext cx="692150" cy="733425"/>
          </a:xfrm>
          <a:prstGeom prst="rect">
            <a:avLst/>
          </a:prstGeom>
          <a:solidFill>
            <a:srgbClr val="F8F8F8"/>
          </a:solidFill>
          <a:ln w="174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12" name="Rectangle 12"/>
          <p:cNvSpPr>
            <a:spLocks noChangeArrowheads="1"/>
          </p:cNvSpPr>
          <p:nvPr/>
        </p:nvSpPr>
        <p:spPr bwMode="auto">
          <a:xfrm>
            <a:off x="3875088" y="3176588"/>
            <a:ext cx="696912" cy="733425"/>
          </a:xfrm>
          <a:prstGeom prst="rect">
            <a:avLst/>
          </a:prstGeom>
          <a:solidFill>
            <a:srgbClr val="F8F8F8"/>
          </a:solidFill>
          <a:ln w="174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13" name="Rectangle 13"/>
          <p:cNvSpPr>
            <a:spLocks noChangeArrowheads="1"/>
          </p:cNvSpPr>
          <p:nvPr/>
        </p:nvSpPr>
        <p:spPr bwMode="auto">
          <a:xfrm>
            <a:off x="3182938" y="3176588"/>
            <a:ext cx="692150" cy="733425"/>
          </a:xfrm>
          <a:prstGeom prst="rect">
            <a:avLst/>
          </a:prstGeom>
          <a:solidFill>
            <a:srgbClr val="F8F8F8"/>
          </a:solidFill>
          <a:ln w="174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14" name="Rectangle 14"/>
          <p:cNvSpPr>
            <a:spLocks noChangeArrowheads="1"/>
          </p:cNvSpPr>
          <p:nvPr/>
        </p:nvSpPr>
        <p:spPr bwMode="auto">
          <a:xfrm>
            <a:off x="2484438" y="3176588"/>
            <a:ext cx="698500" cy="733425"/>
          </a:xfrm>
          <a:prstGeom prst="rect">
            <a:avLst/>
          </a:prstGeom>
          <a:solidFill>
            <a:srgbClr val="F8F8F8"/>
          </a:solidFill>
          <a:ln w="174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15" name="Rectangle 15"/>
          <p:cNvSpPr>
            <a:spLocks noChangeArrowheads="1"/>
          </p:cNvSpPr>
          <p:nvPr/>
        </p:nvSpPr>
        <p:spPr bwMode="auto">
          <a:xfrm>
            <a:off x="1792288" y="3910013"/>
            <a:ext cx="692150" cy="738187"/>
          </a:xfrm>
          <a:prstGeom prst="rect">
            <a:avLst/>
          </a:prstGeom>
          <a:solidFill>
            <a:srgbClr val="F8F8F8"/>
          </a:solidFill>
          <a:ln w="174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16" name="Rectangle 16"/>
          <p:cNvSpPr>
            <a:spLocks noChangeArrowheads="1"/>
          </p:cNvSpPr>
          <p:nvPr/>
        </p:nvSpPr>
        <p:spPr bwMode="auto">
          <a:xfrm>
            <a:off x="3875088" y="3910013"/>
            <a:ext cx="696912" cy="738187"/>
          </a:xfrm>
          <a:prstGeom prst="rect">
            <a:avLst/>
          </a:prstGeom>
          <a:solidFill>
            <a:srgbClr val="F8F8F8"/>
          </a:solidFill>
          <a:ln w="174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17" name="Rectangle 17"/>
          <p:cNvSpPr>
            <a:spLocks noChangeArrowheads="1"/>
          </p:cNvSpPr>
          <p:nvPr/>
        </p:nvSpPr>
        <p:spPr bwMode="auto">
          <a:xfrm>
            <a:off x="3182938" y="3910013"/>
            <a:ext cx="692150" cy="738187"/>
          </a:xfrm>
          <a:prstGeom prst="rect">
            <a:avLst/>
          </a:prstGeom>
          <a:solidFill>
            <a:srgbClr val="F8F8F8"/>
          </a:solidFill>
          <a:ln w="174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18" name="Rectangle 18"/>
          <p:cNvSpPr>
            <a:spLocks noChangeArrowheads="1"/>
          </p:cNvSpPr>
          <p:nvPr/>
        </p:nvSpPr>
        <p:spPr bwMode="auto">
          <a:xfrm>
            <a:off x="2484438" y="3910013"/>
            <a:ext cx="698500" cy="738187"/>
          </a:xfrm>
          <a:prstGeom prst="rect">
            <a:avLst/>
          </a:prstGeom>
          <a:solidFill>
            <a:srgbClr val="F8F8F8"/>
          </a:solidFill>
          <a:ln w="174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19" name="Freeform 19"/>
          <p:cNvSpPr>
            <a:spLocks/>
          </p:cNvSpPr>
          <p:nvPr/>
        </p:nvSpPr>
        <p:spPr bwMode="auto">
          <a:xfrm>
            <a:off x="4540250" y="2339975"/>
            <a:ext cx="71438" cy="88900"/>
          </a:xfrm>
          <a:custGeom>
            <a:avLst/>
            <a:gdLst>
              <a:gd name="T0" fmla="*/ 2147483647 w 43"/>
              <a:gd name="T1" fmla="*/ 2147483647 h 53"/>
              <a:gd name="T2" fmla="*/ 2147483647 w 43"/>
              <a:gd name="T3" fmla="*/ 0 h 53"/>
              <a:gd name="T4" fmla="*/ 0 w 43"/>
              <a:gd name="T5" fmla="*/ 0 h 53"/>
              <a:gd name="T6" fmla="*/ 2147483647 w 43"/>
              <a:gd name="T7" fmla="*/ 2147483647 h 5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" h="53">
                <a:moveTo>
                  <a:pt x="22" y="53"/>
                </a:moveTo>
                <a:lnTo>
                  <a:pt x="43" y="0"/>
                </a:lnTo>
                <a:lnTo>
                  <a:pt x="0" y="0"/>
                </a:lnTo>
                <a:lnTo>
                  <a:pt x="22" y="5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768020" name="Freeform 20"/>
          <p:cNvSpPr>
            <a:spLocks/>
          </p:cNvSpPr>
          <p:nvPr/>
        </p:nvSpPr>
        <p:spPr bwMode="auto">
          <a:xfrm>
            <a:off x="4540250" y="2339975"/>
            <a:ext cx="71438" cy="88900"/>
          </a:xfrm>
          <a:custGeom>
            <a:avLst/>
            <a:gdLst>
              <a:gd name="T0" fmla="*/ 2147483647 w 43"/>
              <a:gd name="T1" fmla="*/ 2147483647 h 53"/>
              <a:gd name="T2" fmla="*/ 2147483647 w 43"/>
              <a:gd name="T3" fmla="*/ 0 h 53"/>
              <a:gd name="T4" fmla="*/ 0 w 43"/>
              <a:gd name="T5" fmla="*/ 0 h 53"/>
              <a:gd name="T6" fmla="*/ 2147483647 w 43"/>
              <a:gd name="T7" fmla="*/ 2147483647 h 5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" h="53">
                <a:moveTo>
                  <a:pt x="22" y="53"/>
                </a:moveTo>
                <a:lnTo>
                  <a:pt x="43" y="0"/>
                </a:lnTo>
                <a:lnTo>
                  <a:pt x="0" y="0"/>
                </a:lnTo>
                <a:lnTo>
                  <a:pt x="22" y="53"/>
                </a:lnTo>
              </a:path>
            </a:pathLst>
          </a:custGeom>
          <a:noFill/>
          <a:ln w="174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021" name="Rectangle 21"/>
          <p:cNvSpPr>
            <a:spLocks noChangeArrowheads="1"/>
          </p:cNvSpPr>
          <p:nvPr/>
        </p:nvSpPr>
        <p:spPr bwMode="auto">
          <a:xfrm flipH="1" flipV="1">
            <a:off x="3032125" y="2997200"/>
            <a:ext cx="341313" cy="1779588"/>
          </a:xfrm>
          <a:prstGeom prst="rect">
            <a:avLst/>
          </a:prstGeom>
          <a:solidFill>
            <a:srgbClr val="808080"/>
          </a:solidFill>
          <a:ln w="0">
            <a:solidFill>
              <a:srgbClr val="80808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22" name="Rectangle 22"/>
          <p:cNvSpPr>
            <a:spLocks noChangeArrowheads="1"/>
          </p:cNvSpPr>
          <p:nvPr/>
        </p:nvSpPr>
        <p:spPr bwMode="auto">
          <a:xfrm flipH="1" flipV="1">
            <a:off x="3032125" y="2997200"/>
            <a:ext cx="341313" cy="1779588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768023" name="Group 23"/>
          <p:cNvGrpSpPr>
            <a:grpSpLocks/>
          </p:cNvGrpSpPr>
          <p:nvPr/>
        </p:nvGrpSpPr>
        <p:grpSpPr bwMode="auto">
          <a:xfrm>
            <a:off x="3321050" y="3073400"/>
            <a:ext cx="1273175" cy="152400"/>
            <a:chOff x="3706" y="1720"/>
            <a:chExt cx="666" cy="95"/>
          </a:xfrm>
        </p:grpSpPr>
        <p:sp>
          <p:nvSpPr>
            <p:cNvPr id="46134" name="Rectangle 24"/>
            <p:cNvSpPr>
              <a:spLocks noChangeArrowheads="1"/>
            </p:cNvSpPr>
            <p:nvPr/>
          </p:nvSpPr>
          <p:spPr bwMode="auto">
            <a:xfrm flipH="1" flipV="1">
              <a:off x="3706" y="1720"/>
              <a:ext cx="666" cy="95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6135" name="Rectangle 25"/>
            <p:cNvSpPr>
              <a:spLocks noChangeArrowheads="1"/>
            </p:cNvSpPr>
            <p:nvPr/>
          </p:nvSpPr>
          <p:spPr bwMode="auto">
            <a:xfrm flipH="1" flipV="1">
              <a:off x="3706" y="1720"/>
              <a:ext cx="666" cy="95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768026" name="Line 26"/>
          <p:cNvSpPr>
            <a:spLocks noChangeShapeType="1"/>
          </p:cNvSpPr>
          <p:nvPr/>
        </p:nvSpPr>
        <p:spPr bwMode="auto">
          <a:xfrm>
            <a:off x="4668838" y="2389188"/>
            <a:ext cx="839787" cy="0"/>
          </a:xfrm>
          <a:prstGeom prst="lin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027" name="Line 27"/>
          <p:cNvSpPr>
            <a:spLocks noChangeShapeType="1"/>
          </p:cNvSpPr>
          <p:nvPr/>
        </p:nvSpPr>
        <p:spPr bwMode="auto">
          <a:xfrm>
            <a:off x="4668838" y="3149600"/>
            <a:ext cx="839787" cy="0"/>
          </a:xfrm>
          <a:prstGeom prst="lin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028" name="Line 28"/>
          <p:cNvSpPr>
            <a:spLocks noChangeShapeType="1"/>
          </p:cNvSpPr>
          <p:nvPr/>
        </p:nvSpPr>
        <p:spPr bwMode="auto">
          <a:xfrm>
            <a:off x="5127625" y="2082800"/>
            <a:ext cx="0" cy="3048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029" name="Line 29"/>
          <p:cNvSpPr>
            <a:spLocks noChangeShapeType="1"/>
          </p:cNvSpPr>
          <p:nvPr/>
        </p:nvSpPr>
        <p:spPr bwMode="auto">
          <a:xfrm flipV="1">
            <a:off x="5127625" y="3149600"/>
            <a:ext cx="0" cy="3048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030" name="Text Box 30"/>
          <p:cNvSpPr txBox="1">
            <a:spLocks noChangeArrowheads="1"/>
          </p:cNvSpPr>
          <p:nvPr/>
        </p:nvSpPr>
        <p:spPr bwMode="auto">
          <a:xfrm>
            <a:off x="4838700" y="2543175"/>
            <a:ext cx="6413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C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800" i="1">
                <a:solidFill>
                  <a:srgbClr val="CC0000"/>
                </a:solidFill>
              </a:rPr>
              <a:t>d</a:t>
            </a:r>
            <a:r>
              <a:rPr lang="de-DE" altLang="de-DE" sz="1800" baseline="-25000">
                <a:solidFill>
                  <a:srgbClr val="CC0000"/>
                </a:solidFill>
              </a:rPr>
              <a:t>pitch</a:t>
            </a:r>
            <a:endParaRPr lang="en-US" altLang="de-DE" sz="1800">
              <a:solidFill>
                <a:srgbClr val="CC0000"/>
              </a:solidFill>
            </a:endParaRPr>
          </a:p>
        </p:txBody>
      </p:sp>
      <p:sp>
        <p:nvSpPr>
          <p:cNvPr id="768031" name="Rectangle 31"/>
          <p:cNvSpPr>
            <a:spLocks noChangeArrowheads="1"/>
          </p:cNvSpPr>
          <p:nvPr/>
        </p:nvSpPr>
        <p:spPr bwMode="auto">
          <a:xfrm flipH="1" flipV="1">
            <a:off x="3032125" y="2997200"/>
            <a:ext cx="341313" cy="319088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32" name="Rectangle 32"/>
          <p:cNvSpPr>
            <a:spLocks noChangeArrowheads="1"/>
          </p:cNvSpPr>
          <p:nvPr/>
        </p:nvSpPr>
        <p:spPr bwMode="auto">
          <a:xfrm flipH="1" flipV="1">
            <a:off x="3032125" y="2997200"/>
            <a:ext cx="341313" cy="319088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33" name="Rectangle 33"/>
          <p:cNvSpPr>
            <a:spLocks noChangeArrowheads="1"/>
          </p:cNvSpPr>
          <p:nvPr/>
        </p:nvSpPr>
        <p:spPr bwMode="auto">
          <a:xfrm flipH="1" flipV="1">
            <a:off x="3125788" y="3073400"/>
            <a:ext cx="152400" cy="15875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34" name="Rectangle 34"/>
          <p:cNvSpPr>
            <a:spLocks noChangeArrowheads="1"/>
          </p:cNvSpPr>
          <p:nvPr/>
        </p:nvSpPr>
        <p:spPr bwMode="auto">
          <a:xfrm flipH="1" flipV="1">
            <a:off x="3125788" y="3073400"/>
            <a:ext cx="152400" cy="158750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768035" name="Group 35"/>
          <p:cNvGrpSpPr>
            <a:grpSpLocks/>
          </p:cNvGrpSpPr>
          <p:nvPr/>
        </p:nvGrpSpPr>
        <p:grpSpPr bwMode="auto">
          <a:xfrm>
            <a:off x="1771650" y="2311400"/>
            <a:ext cx="2822575" cy="158750"/>
            <a:chOff x="3706" y="1720"/>
            <a:chExt cx="666" cy="95"/>
          </a:xfrm>
        </p:grpSpPr>
        <p:sp>
          <p:nvSpPr>
            <p:cNvPr id="46132" name="Rectangle 36"/>
            <p:cNvSpPr>
              <a:spLocks noChangeArrowheads="1"/>
            </p:cNvSpPr>
            <p:nvPr/>
          </p:nvSpPr>
          <p:spPr bwMode="auto">
            <a:xfrm flipH="1" flipV="1">
              <a:off x="3706" y="1720"/>
              <a:ext cx="666" cy="95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6133" name="Rectangle 37"/>
            <p:cNvSpPr>
              <a:spLocks noChangeArrowheads="1"/>
            </p:cNvSpPr>
            <p:nvPr/>
          </p:nvSpPr>
          <p:spPr bwMode="auto">
            <a:xfrm flipH="1" flipV="1">
              <a:off x="3706" y="1720"/>
              <a:ext cx="666" cy="95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768038" name="Line 38"/>
          <p:cNvSpPr>
            <a:spLocks noChangeShapeType="1"/>
          </p:cNvSpPr>
          <p:nvPr/>
        </p:nvSpPr>
        <p:spPr bwMode="auto">
          <a:xfrm>
            <a:off x="4586288" y="3911600"/>
            <a:ext cx="0" cy="763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lg" len="lg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039" name="Line 39"/>
          <p:cNvSpPr>
            <a:spLocks noChangeShapeType="1"/>
          </p:cNvSpPr>
          <p:nvPr/>
        </p:nvSpPr>
        <p:spPr bwMode="auto">
          <a:xfrm flipH="1">
            <a:off x="1392238" y="2997200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040" name="Line 40"/>
          <p:cNvSpPr>
            <a:spLocks noChangeShapeType="1"/>
          </p:cNvSpPr>
          <p:nvPr/>
        </p:nvSpPr>
        <p:spPr bwMode="auto">
          <a:xfrm flipH="1">
            <a:off x="1392238" y="3303588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041" name="Line 41"/>
          <p:cNvSpPr>
            <a:spLocks noChangeShapeType="1"/>
          </p:cNvSpPr>
          <p:nvPr/>
        </p:nvSpPr>
        <p:spPr bwMode="auto">
          <a:xfrm flipH="1">
            <a:off x="1392238" y="2565400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042" name="Line 42"/>
          <p:cNvSpPr>
            <a:spLocks noChangeShapeType="1"/>
          </p:cNvSpPr>
          <p:nvPr/>
        </p:nvSpPr>
        <p:spPr bwMode="auto">
          <a:xfrm>
            <a:off x="1543050" y="2997200"/>
            <a:ext cx="0" cy="3063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lg" len="lg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043" name="Line 43"/>
          <p:cNvSpPr>
            <a:spLocks noChangeShapeType="1"/>
          </p:cNvSpPr>
          <p:nvPr/>
        </p:nvSpPr>
        <p:spPr bwMode="auto">
          <a:xfrm>
            <a:off x="1543050" y="2565400"/>
            <a:ext cx="0" cy="431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lg" len="lg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044" name="Text Box 44"/>
          <p:cNvSpPr txBox="1">
            <a:spLocks noChangeArrowheads="1"/>
          </p:cNvSpPr>
          <p:nvPr/>
        </p:nvSpPr>
        <p:spPr bwMode="auto">
          <a:xfrm>
            <a:off x="4610100" y="4067175"/>
            <a:ext cx="6413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800" i="1"/>
              <a:t>d</a:t>
            </a:r>
            <a:r>
              <a:rPr lang="de-DE" altLang="de-DE" sz="1800" baseline="-25000"/>
              <a:t>pitch</a:t>
            </a:r>
            <a:endParaRPr lang="en-US" altLang="de-DE" sz="1800"/>
          </a:p>
        </p:txBody>
      </p:sp>
      <p:sp>
        <p:nvSpPr>
          <p:cNvPr id="768045" name="Text Box 45"/>
          <p:cNvSpPr txBox="1">
            <a:spLocks noChangeArrowheads="1"/>
          </p:cNvSpPr>
          <p:nvPr/>
        </p:nvSpPr>
        <p:spPr bwMode="auto">
          <a:xfrm>
            <a:off x="1085850" y="2549525"/>
            <a:ext cx="307975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800" i="1"/>
              <a:t>s</a:t>
            </a:r>
            <a:endParaRPr lang="en-US" altLang="de-DE" sz="1800" i="1"/>
          </a:p>
        </p:txBody>
      </p:sp>
      <p:sp>
        <p:nvSpPr>
          <p:cNvPr id="768046" name="Text Box 46"/>
          <p:cNvSpPr txBox="1">
            <a:spLocks noChangeArrowheads="1"/>
          </p:cNvSpPr>
          <p:nvPr/>
        </p:nvSpPr>
        <p:spPr bwMode="auto">
          <a:xfrm>
            <a:off x="1098550" y="2944813"/>
            <a:ext cx="320675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800" i="1"/>
              <a:t>b</a:t>
            </a:r>
            <a:endParaRPr lang="en-US" altLang="de-DE" sz="1800" i="1"/>
          </a:p>
        </p:txBody>
      </p:sp>
      <p:sp>
        <p:nvSpPr>
          <p:cNvPr id="768047" name="Rectangle 47"/>
          <p:cNvSpPr>
            <a:spLocks noChangeArrowheads="1"/>
          </p:cNvSpPr>
          <p:nvPr/>
        </p:nvSpPr>
        <p:spPr bwMode="auto">
          <a:xfrm flipH="1" flipV="1">
            <a:off x="3052763" y="2235200"/>
            <a:ext cx="320675" cy="320675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48" name="Rectangle 48"/>
          <p:cNvSpPr>
            <a:spLocks noChangeArrowheads="1"/>
          </p:cNvSpPr>
          <p:nvPr/>
        </p:nvSpPr>
        <p:spPr bwMode="auto">
          <a:xfrm flipH="1" flipV="1">
            <a:off x="3052763" y="2235200"/>
            <a:ext cx="320675" cy="320675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49" name="Rectangle 49"/>
          <p:cNvSpPr>
            <a:spLocks noChangeArrowheads="1"/>
          </p:cNvSpPr>
          <p:nvPr/>
        </p:nvSpPr>
        <p:spPr bwMode="auto">
          <a:xfrm flipH="1" flipV="1">
            <a:off x="3136900" y="2311400"/>
            <a:ext cx="152400" cy="16033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50" name="Rectangle 50"/>
          <p:cNvSpPr>
            <a:spLocks noChangeArrowheads="1"/>
          </p:cNvSpPr>
          <p:nvPr/>
        </p:nvSpPr>
        <p:spPr bwMode="auto">
          <a:xfrm flipH="1" flipV="1">
            <a:off x="3136900" y="2311400"/>
            <a:ext cx="152400" cy="160338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51" name="Rectangle 51"/>
          <p:cNvSpPr>
            <a:spLocks noChangeArrowheads="1"/>
          </p:cNvSpPr>
          <p:nvPr/>
        </p:nvSpPr>
        <p:spPr bwMode="auto">
          <a:xfrm flipH="1" flipV="1">
            <a:off x="3052763" y="1547813"/>
            <a:ext cx="320675" cy="687387"/>
          </a:xfrm>
          <a:prstGeom prst="rect">
            <a:avLst/>
          </a:prstGeom>
          <a:solidFill>
            <a:srgbClr val="808080"/>
          </a:solidFill>
          <a:ln w="0">
            <a:solidFill>
              <a:srgbClr val="80808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52" name="Rectangle 52"/>
          <p:cNvSpPr>
            <a:spLocks noChangeArrowheads="1"/>
          </p:cNvSpPr>
          <p:nvPr/>
        </p:nvSpPr>
        <p:spPr bwMode="auto">
          <a:xfrm flipH="1" flipV="1">
            <a:off x="3052763" y="1547813"/>
            <a:ext cx="320675" cy="687387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8053" name="Freeform 53"/>
          <p:cNvSpPr>
            <a:spLocks/>
          </p:cNvSpPr>
          <p:nvPr/>
        </p:nvSpPr>
        <p:spPr bwMode="auto">
          <a:xfrm>
            <a:off x="2774950" y="4700588"/>
            <a:ext cx="836613" cy="168275"/>
          </a:xfrm>
          <a:custGeom>
            <a:avLst/>
            <a:gdLst>
              <a:gd name="T0" fmla="*/ 2147483647 w 497"/>
              <a:gd name="T1" fmla="*/ 2147483647 h 100"/>
              <a:gd name="T2" fmla="*/ 2147483647 w 497"/>
              <a:gd name="T3" fmla="*/ 0 h 100"/>
              <a:gd name="T4" fmla="*/ 2147483647 w 497"/>
              <a:gd name="T5" fmla="*/ 2147483647 h 100"/>
              <a:gd name="T6" fmla="*/ 2147483647 w 497"/>
              <a:gd name="T7" fmla="*/ 0 h 100"/>
              <a:gd name="T8" fmla="*/ 2147483647 w 497"/>
              <a:gd name="T9" fmla="*/ 2147483647 h 100"/>
              <a:gd name="T10" fmla="*/ 2147483647 w 497"/>
              <a:gd name="T11" fmla="*/ 2147483647 h 100"/>
              <a:gd name="T12" fmla="*/ 2147483647 w 497"/>
              <a:gd name="T13" fmla="*/ 2147483647 h 100"/>
              <a:gd name="T14" fmla="*/ 2147483647 w 497"/>
              <a:gd name="T15" fmla="*/ 2147483647 h 100"/>
              <a:gd name="T16" fmla="*/ 2147483647 w 497"/>
              <a:gd name="T17" fmla="*/ 2147483647 h 100"/>
              <a:gd name="T18" fmla="*/ 2147483647 w 497"/>
              <a:gd name="T19" fmla="*/ 2147483647 h 100"/>
              <a:gd name="T20" fmla="*/ 2147483647 w 497"/>
              <a:gd name="T21" fmla="*/ 214748364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97" h="100">
                <a:moveTo>
                  <a:pt x="12" y="32"/>
                </a:moveTo>
                <a:cubicBezTo>
                  <a:pt x="21" y="19"/>
                  <a:pt x="31" y="13"/>
                  <a:pt x="40" y="0"/>
                </a:cubicBezTo>
                <a:cubicBezTo>
                  <a:pt x="63" y="4"/>
                  <a:pt x="81" y="12"/>
                  <a:pt x="104" y="16"/>
                </a:cubicBezTo>
                <a:cubicBezTo>
                  <a:pt x="146" y="37"/>
                  <a:pt x="177" y="10"/>
                  <a:pt x="216" y="0"/>
                </a:cubicBezTo>
                <a:cubicBezTo>
                  <a:pt x="329" y="5"/>
                  <a:pt x="396" y="5"/>
                  <a:pt x="496" y="20"/>
                </a:cubicBezTo>
                <a:cubicBezTo>
                  <a:pt x="491" y="43"/>
                  <a:pt x="497" y="73"/>
                  <a:pt x="480" y="88"/>
                </a:cubicBezTo>
                <a:cubicBezTo>
                  <a:pt x="466" y="100"/>
                  <a:pt x="443" y="84"/>
                  <a:pt x="424" y="84"/>
                </a:cubicBezTo>
                <a:cubicBezTo>
                  <a:pt x="325" y="84"/>
                  <a:pt x="227" y="87"/>
                  <a:pt x="128" y="88"/>
                </a:cubicBezTo>
                <a:cubicBezTo>
                  <a:pt x="89" y="87"/>
                  <a:pt x="49" y="94"/>
                  <a:pt x="12" y="84"/>
                </a:cubicBezTo>
                <a:cubicBezTo>
                  <a:pt x="0" y="81"/>
                  <a:pt x="24" y="48"/>
                  <a:pt x="24" y="48"/>
                </a:cubicBezTo>
                <a:cubicBezTo>
                  <a:pt x="19" y="33"/>
                  <a:pt x="24" y="38"/>
                  <a:pt x="12" y="32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054" name="Freeform 54"/>
          <p:cNvSpPr>
            <a:spLocks/>
          </p:cNvSpPr>
          <p:nvPr/>
        </p:nvSpPr>
        <p:spPr bwMode="auto">
          <a:xfrm>
            <a:off x="2763838" y="1422400"/>
            <a:ext cx="835025" cy="168275"/>
          </a:xfrm>
          <a:custGeom>
            <a:avLst/>
            <a:gdLst>
              <a:gd name="T0" fmla="*/ 2147483647 w 497"/>
              <a:gd name="T1" fmla="*/ 2147483647 h 100"/>
              <a:gd name="T2" fmla="*/ 2147483647 w 497"/>
              <a:gd name="T3" fmla="*/ 0 h 100"/>
              <a:gd name="T4" fmla="*/ 2147483647 w 497"/>
              <a:gd name="T5" fmla="*/ 2147483647 h 100"/>
              <a:gd name="T6" fmla="*/ 2147483647 w 497"/>
              <a:gd name="T7" fmla="*/ 0 h 100"/>
              <a:gd name="T8" fmla="*/ 2147483647 w 497"/>
              <a:gd name="T9" fmla="*/ 2147483647 h 100"/>
              <a:gd name="T10" fmla="*/ 2147483647 w 497"/>
              <a:gd name="T11" fmla="*/ 2147483647 h 100"/>
              <a:gd name="T12" fmla="*/ 2147483647 w 497"/>
              <a:gd name="T13" fmla="*/ 2147483647 h 100"/>
              <a:gd name="T14" fmla="*/ 2147483647 w 497"/>
              <a:gd name="T15" fmla="*/ 2147483647 h 100"/>
              <a:gd name="T16" fmla="*/ 2147483647 w 497"/>
              <a:gd name="T17" fmla="*/ 2147483647 h 100"/>
              <a:gd name="T18" fmla="*/ 2147483647 w 497"/>
              <a:gd name="T19" fmla="*/ 2147483647 h 100"/>
              <a:gd name="T20" fmla="*/ 2147483647 w 497"/>
              <a:gd name="T21" fmla="*/ 214748364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97" h="100">
                <a:moveTo>
                  <a:pt x="12" y="32"/>
                </a:moveTo>
                <a:cubicBezTo>
                  <a:pt x="21" y="19"/>
                  <a:pt x="31" y="13"/>
                  <a:pt x="40" y="0"/>
                </a:cubicBezTo>
                <a:cubicBezTo>
                  <a:pt x="63" y="4"/>
                  <a:pt x="81" y="12"/>
                  <a:pt x="104" y="16"/>
                </a:cubicBezTo>
                <a:cubicBezTo>
                  <a:pt x="146" y="37"/>
                  <a:pt x="177" y="10"/>
                  <a:pt x="216" y="0"/>
                </a:cubicBezTo>
                <a:cubicBezTo>
                  <a:pt x="329" y="5"/>
                  <a:pt x="396" y="5"/>
                  <a:pt x="496" y="20"/>
                </a:cubicBezTo>
                <a:cubicBezTo>
                  <a:pt x="491" y="43"/>
                  <a:pt x="497" y="73"/>
                  <a:pt x="480" y="88"/>
                </a:cubicBezTo>
                <a:cubicBezTo>
                  <a:pt x="466" y="100"/>
                  <a:pt x="443" y="84"/>
                  <a:pt x="424" y="84"/>
                </a:cubicBezTo>
                <a:cubicBezTo>
                  <a:pt x="325" y="84"/>
                  <a:pt x="227" y="87"/>
                  <a:pt x="128" y="88"/>
                </a:cubicBezTo>
                <a:cubicBezTo>
                  <a:pt x="89" y="87"/>
                  <a:pt x="49" y="94"/>
                  <a:pt x="12" y="84"/>
                </a:cubicBezTo>
                <a:cubicBezTo>
                  <a:pt x="0" y="81"/>
                  <a:pt x="24" y="48"/>
                  <a:pt x="24" y="48"/>
                </a:cubicBezTo>
                <a:cubicBezTo>
                  <a:pt x="19" y="33"/>
                  <a:pt x="24" y="38"/>
                  <a:pt x="12" y="32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6130" name="Rectangle 56"/>
          <p:cNvSpPr>
            <a:spLocks noGrp="1" noChangeArrowheads="1"/>
          </p:cNvSpPr>
          <p:nvPr>
            <p:ph type="title"/>
          </p:nvPr>
        </p:nvSpPr>
        <p:spPr/>
        <p:txBody>
          <a:bodyPr lIns="191095" tIns="44941" rIns="89883" bIns="67945"/>
          <a:lstStyle/>
          <a:p>
            <a:pPr defTabSz="914400"/>
            <a:r>
              <a:rPr lang="de-DE" altLang="de-DE"/>
              <a:t>7.7.1	Rasterverdrahtung nach Lee</a:t>
            </a:r>
          </a:p>
        </p:txBody>
      </p:sp>
      <p:sp>
        <p:nvSpPr>
          <p:cNvPr id="768058" name="Text Box 58"/>
          <p:cNvSpPr txBox="1">
            <a:spLocks noChangeArrowheads="1"/>
          </p:cNvSpPr>
          <p:nvPr/>
        </p:nvSpPr>
        <p:spPr bwMode="auto">
          <a:xfrm>
            <a:off x="1117600" y="5229225"/>
            <a:ext cx="5038725" cy="1008063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 i="1"/>
              <a:t>s</a:t>
            </a:r>
            <a:r>
              <a:rPr lang="de-DE" altLang="de-DE"/>
              <a:t> … mimimaler Abstand</a:t>
            </a:r>
            <a:br>
              <a:rPr lang="de-DE" altLang="de-DE"/>
            </a:br>
            <a:r>
              <a:rPr lang="de-DE" altLang="de-DE" i="1"/>
              <a:t>b</a:t>
            </a:r>
            <a:r>
              <a:rPr lang="de-DE" altLang="de-DE"/>
              <a:t> … maximale Breite des Leiterzuges bzw. Vias</a:t>
            </a:r>
            <a:br>
              <a:rPr lang="de-DE" altLang="de-DE"/>
            </a:br>
            <a:r>
              <a:rPr lang="de-DE" altLang="de-DE">
                <a:solidFill>
                  <a:srgbClr val="CC0000"/>
                </a:solidFill>
              </a:rPr>
              <a:t>Rasterabstand: </a:t>
            </a:r>
            <a:r>
              <a:rPr lang="de-DE" altLang="de-DE" i="1">
                <a:solidFill>
                  <a:srgbClr val="CC0000"/>
                </a:solidFill>
              </a:rPr>
              <a:t>s</a:t>
            </a:r>
            <a:r>
              <a:rPr lang="de-DE" altLang="de-DE">
                <a:solidFill>
                  <a:srgbClr val="CC0000"/>
                </a:solidFill>
              </a:rPr>
              <a:t> + </a:t>
            </a:r>
            <a:r>
              <a:rPr lang="de-DE" altLang="de-DE" i="1">
                <a:solidFill>
                  <a:srgbClr val="CC0000"/>
                </a:solidFill>
              </a:rPr>
              <a:t>b</a:t>
            </a:r>
            <a:r>
              <a:rPr lang="de-DE" altLang="de-DE">
                <a:solidFill>
                  <a:srgbClr val="CC0000"/>
                </a:solidFill>
              </a:rPr>
              <a:t> = </a:t>
            </a:r>
            <a:r>
              <a:rPr lang="de-DE" altLang="de-DE" i="1">
                <a:solidFill>
                  <a:srgbClr val="CC0000"/>
                </a:solidFill>
              </a:rPr>
              <a:t>d</a:t>
            </a:r>
            <a:r>
              <a:rPr lang="de-DE" altLang="de-DE" baseline="-25000">
                <a:solidFill>
                  <a:srgbClr val="CC0000"/>
                </a:solidFill>
              </a:rPr>
              <a:t>pitch</a:t>
            </a:r>
            <a:endParaRPr lang="en-US" altLang="de-DE">
              <a:solidFill>
                <a:srgbClr val="CC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68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68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68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68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68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68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68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68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68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768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768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68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68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768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68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768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768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768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768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768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768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768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768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768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768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768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768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768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768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768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768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768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768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500"/>
                                        <p:tgtEl>
                                          <p:spTgt spid="768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768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768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768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8" dur="500"/>
                                        <p:tgtEl>
                                          <p:spTgt spid="768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500"/>
                                        <p:tgtEl>
                                          <p:spTgt spid="768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500"/>
                                        <p:tgtEl>
                                          <p:spTgt spid="768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7" dur="500"/>
                                        <p:tgtEl>
                                          <p:spTgt spid="768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768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3" dur="500"/>
                                        <p:tgtEl>
                                          <p:spTgt spid="768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6" dur="500"/>
                                        <p:tgtEl>
                                          <p:spTgt spid="768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9" dur="500"/>
                                        <p:tgtEl>
                                          <p:spTgt spid="768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2" dur="500"/>
                                        <p:tgtEl>
                                          <p:spTgt spid="768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5" dur="500"/>
                                        <p:tgtEl>
                                          <p:spTgt spid="768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8" dur="500"/>
                                        <p:tgtEl>
                                          <p:spTgt spid="768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1" dur="500"/>
                                        <p:tgtEl>
                                          <p:spTgt spid="768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8003" grpId="0" animBg="1"/>
      <p:bldP spid="768004" grpId="0" animBg="1"/>
      <p:bldP spid="768005" grpId="0" animBg="1"/>
      <p:bldP spid="768006" grpId="0" animBg="1"/>
      <p:bldP spid="768007" grpId="0" animBg="1"/>
      <p:bldP spid="768008" grpId="0" animBg="1"/>
      <p:bldP spid="768009" grpId="0" animBg="1"/>
      <p:bldP spid="768010" grpId="0" animBg="1"/>
      <p:bldP spid="768011" grpId="0" animBg="1"/>
      <p:bldP spid="768012" grpId="0" animBg="1"/>
      <p:bldP spid="768013" grpId="0" animBg="1"/>
      <p:bldP spid="768014" grpId="0" animBg="1"/>
      <p:bldP spid="768015" grpId="0" animBg="1"/>
      <p:bldP spid="768016" grpId="0" animBg="1"/>
      <p:bldP spid="768017" grpId="0" animBg="1"/>
      <p:bldP spid="768018" grpId="0" animBg="1"/>
      <p:bldP spid="768019" grpId="0" animBg="1"/>
      <p:bldP spid="768020" grpId="0" animBg="1"/>
      <p:bldP spid="768021" grpId="0" animBg="1"/>
      <p:bldP spid="768022" grpId="0" animBg="1"/>
      <p:bldP spid="768026" grpId="0" animBg="1"/>
      <p:bldP spid="768027" grpId="0" animBg="1"/>
      <p:bldP spid="768028" grpId="0" animBg="1"/>
      <p:bldP spid="768029" grpId="0" animBg="1"/>
      <p:bldP spid="768030" grpId="0"/>
      <p:bldP spid="768031" grpId="0" animBg="1"/>
      <p:bldP spid="768032" grpId="0" animBg="1"/>
      <p:bldP spid="768033" grpId="0" animBg="1"/>
      <p:bldP spid="768034" grpId="0" animBg="1"/>
      <p:bldP spid="768038" grpId="0" animBg="1"/>
      <p:bldP spid="768039" grpId="0" animBg="1"/>
      <p:bldP spid="768040" grpId="0" animBg="1"/>
      <p:bldP spid="768041" grpId="0" animBg="1"/>
      <p:bldP spid="768042" grpId="0" animBg="1"/>
      <p:bldP spid="768043" grpId="0" animBg="1"/>
      <p:bldP spid="768044" grpId="0"/>
      <p:bldP spid="768045" grpId="0"/>
      <p:bldP spid="768046" grpId="0"/>
      <p:bldP spid="768047" grpId="0" animBg="1"/>
      <p:bldP spid="768048" grpId="0" animBg="1"/>
      <p:bldP spid="768049" grpId="0" animBg="1"/>
      <p:bldP spid="768050" grpId="0" animBg="1"/>
      <p:bldP spid="768051" grpId="0" animBg="1"/>
      <p:bldP spid="768052" grpId="0" animBg="1"/>
      <p:bldP spid="768053" grpId="0" animBg="1"/>
      <p:bldP spid="768054" grpId="0" animBg="1"/>
      <p:bldP spid="768058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5" descr="Screen shot 2012-11-25 at 4"/>
          <p:cNvPicPr>
            <a:picLocks noChangeAspect="1" noChangeArrowheads="1"/>
          </p:cNvPicPr>
          <p:nvPr/>
        </p:nvPicPr>
        <p:blipFill>
          <a:blip r:embed="rId3">
            <a:lum bright="20000" contrast="-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52"/>
          <a:stretch>
            <a:fillRect/>
          </a:stretch>
        </p:blipFill>
        <p:spPr bwMode="auto">
          <a:xfrm>
            <a:off x="3175" y="762000"/>
            <a:ext cx="9164638" cy="6122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7.1	Einführung</a:t>
            </a:r>
          </a:p>
        </p:txBody>
      </p:sp>
      <p:sp>
        <p:nvSpPr>
          <p:cNvPr id="749571" name="Text Box 3"/>
          <p:cNvSpPr txBox="1">
            <a:spLocks noChangeArrowheads="1"/>
          </p:cNvSpPr>
          <p:nvPr/>
        </p:nvSpPr>
        <p:spPr bwMode="auto">
          <a:xfrm>
            <a:off x="608013" y="1335088"/>
            <a:ext cx="7623175" cy="206851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/>
              <a:t>Die Aufgabe bei der Flächenverdrahtung besteht in der </a:t>
            </a:r>
            <a:r>
              <a:rPr lang="de-DE" altLang="de-DE">
                <a:solidFill>
                  <a:srgbClr val="CC0000"/>
                </a:solidFill>
              </a:rPr>
              <a:t>erfolgreichen Einbettung aller Netze auf technologisch und elektrisch sinnvollen Verdrahtungswegen</a:t>
            </a:r>
            <a:r>
              <a:rPr lang="de-DE" altLang="de-DE"/>
              <a:t>, wobei die Layoutfläche in ihrer Gesamtheit betrachtet wird und die Einbettung ohne eine vorherige globale Zuweisung (Globalverdrahtung) erfolgt. </a:t>
            </a:r>
          </a:p>
          <a:p>
            <a:pPr algn="l">
              <a:lnSpc>
                <a:spcPct val="100000"/>
              </a:lnSpc>
            </a:pPr>
            <a:endParaRPr lang="de-DE" altLang="de-DE" sz="800"/>
          </a:p>
          <a:p>
            <a:pPr algn="l">
              <a:lnSpc>
                <a:spcPct val="100000"/>
              </a:lnSpc>
            </a:pPr>
            <a:r>
              <a:rPr lang="de-DE" altLang="de-DE"/>
              <a:t>Dabei sind </a:t>
            </a:r>
            <a:r>
              <a:rPr lang="de-DE" altLang="de-DE">
                <a:solidFill>
                  <a:srgbClr val="CC0000"/>
                </a:solidFill>
              </a:rPr>
              <a:t>Randbedingungen</a:t>
            </a:r>
            <a:r>
              <a:rPr lang="de-DE" altLang="de-DE"/>
              <a:t> (z.B. Kreuzungsfreiheit) einzuhalten und </a:t>
            </a:r>
            <a:r>
              <a:rPr lang="de-DE" altLang="de-DE">
                <a:solidFill>
                  <a:srgbClr val="CC0000"/>
                </a:solidFill>
              </a:rPr>
              <a:t>Optimierungsziele</a:t>
            </a:r>
            <a:r>
              <a:rPr lang="de-DE" altLang="de-DE"/>
              <a:t> (z.B. minimale Verbindungslänge) anzustreben.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5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495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747713" y="1447800"/>
            <a:ext cx="8016875" cy="2438400"/>
          </a:xfrm>
          <a:noFill/>
        </p:spPr>
        <p:txBody>
          <a:bodyPr lIns="87888" tIns="43945" rIns="87888" bIns="43945"/>
          <a:lstStyle/>
          <a:p>
            <a:pPr defTabSz="762000">
              <a:lnSpc>
                <a:spcPct val="95000"/>
              </a:lnSpc>
              <a:tabLst/>
            </a:pPr>
            <a:r>
              <a:rPr lang="de-DE" altLang="de-DE"/>
              <a:t>1961 von </a:t>
            </a:r>
            <a:r>
              <a:rPr lang="de-DE" altLang="de-DE" i="1"/>
              <a:t>Lee</a:t>
            </a:r>
            <a:r>
              <a:rPr lang="de-DE" altLang="de-DE"/>
              <a:t> vorgestellt</a:t>
            </a:r>
            <a:r>
              <a:rPr lang="en-US" altLang="de-DE"/>
              <a:t> </a:t>
            </a:r>
          </a:p>
          <a:p>
            <a:pPr defTabSz="762000">
              <a:lnSpc>
                <a:spcPct val="95000"/>
              </a:lnSpc>
              <a:tabLst/>
            </a:pPr>
            <a:r>
              <a:rPr lang="de-DE" altLang="de-DE"/>
              <a:t>Findet immer einen Weg zwischen zwei Punkten, sofern ein derartiger Weg existiert</a:t>
            </a:r>
          </a:p>
          <a:p>
            <a:pPr defTabSz="762000">
              <a:lnSpc>
                <a:spcPct val="95000"/>
              </a:lnSpc>
              <a:tabLst/>
            </a:pPr>
            <a:r>
              <a:rPr lang="de-DE" altLang="de-DE"/>
              <a:t>Auch ist garantiert, dass der gefundene Weg der kürzest mögliche ist</a:t>
            </a:r>
            <a:r>
              <a:rPr lang="en-US" altLang="de-DE"/>
              <a:t> </a:t>
            </a:r>
            <a:endParaRPr lang="de-DE" altLang="de-DE"/>
          </a:p>
        </p:txBody>
      </p:sp>
      <p:sp>
        <p:nvSpPr>
          <p:cNvPr id="47107" name="Rectangle 3"/>
          <p:cNvSpPr>
            <a:spLocks noGrp="1" noChangeArrowheads="1"/>
          </p:cNvSpPr>
          <p:nvPr>
            <p:ph type="title"/>
          </p:nvPr>
        </p:nvSpPr>
        <p:spPr/>
        <p:txBody>
          <a:bodyPr lIns="191095" tIns="44941" rIns="89883" bIns="67945"/>
          <a:lstStyle/>
          <a:p>
            <a:pPr defTabSz="914400"/>
            <a:r>
              <a:rPr lang="de-DE" altLang="de-DE"/>
              <a:t>7.7.1	Rasterverdrahtung nach Lee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9026" name="Group 2"/>
          <p:cNvGrpSpPr>
            <a:grpSpLocks/>
          </p:cNvGrpSpPr>
          <p:nvPr/>
        </p:nvGrpSpPr>
        <p:grpSpPr bwMode="auto">
          <a:xfrm>
            <a:off x="4937125" y="1709738"/>
            <a:ext cx="3522663" cy="3887787"/>
            <a:chOff x="3256" y="981"/>
            <a:chExt cx="2404" cy="2449"/>
          </a:xfrm>
        </p:grpSpPr>
        <p:grpSp>
          <p:nvGrpSpPr>
            <p:cNvPr id="48207" name="Group 3"/>
            <p:cNvGrpSpPr>
              <a:grpSpLocks/>
            </p:cNvGrpSpPr>
            <p:nvPr/>
          </p:nvGrpSpPr>
          <p:grpSpPr bwMode="auto">
            <a:xfrm>
              <a:off x="3256" y="981"/>
              <a:ext cx="2404" cy="2449"/>
              <a:chOff x="3256" y="981"/>
              <a:chExt cx="2404" cy="2449"/>
            </a:xfrm>
          </p:grpSpPr>
          <p:grpSp>
            <p:nvGrpSpPr>
              <p:cNvPr id="48212" name="Group 4"/>
              <p:cNvGrpSpPr>
                <a:grpSpLocks/>
              </p:cNvGrpSpPr>
              <p:nvPr/>
            </p:nvGrpSpPr>
            <p:grpSpPr bwMode="auto">
              <a:xfrm>
                <a:off x="3256" y="981"/>
                <a:ext cx="2404" cy="2449"/>
                <a:chOff x="3256" y="981"/>
                <a:chExt cx="2404" cy="2449"/>
              </a:xfrm>
            </p:grpSpPr>
            <p:sp>
              <p:nvSpPr>
                <p:cNvPr id="48214" name="Rectangle 5"/>
                <p:cNvSpPr>
                  <a:spLocks noChangeArrowheads="1"/>
                </p:cNvSpPr>
                <p:nvPr/>
              </p:nvSpPr>
              <p:spPr bwMode="auto">
                <a:xfrm>
                  <a:off x="3256" y="981"/>
                  <a:ext cx="2404" cy="2449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48215" name="Line 6"/>
                <p:cNvSpPr>
                  <a:spLocks noChangeShapeType="1"/>
                </p:cNvSpPr>
                <p:nvPr/>
              </p:nvSpPr>
              <p:spPr bwMode="auto">
                <a:xfrm>
                  <a:off x="3256" y="1253"/>
                  <a:ext cx="2404" cy="0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48216" name="Line 7"/>
                <p:cNvSpPr>
                  <a:spLocks noChangeShapeType="1"/>
                </p:cNvSpPr>
                <p:nvPr/>
              </p:nvSpPr>
              <p:spPr bwMode="auto">
                <a:xfrm>
                  <a:off x="3256" y="2341"/>
                  <a:ext cx="2404" cy="0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48217" name="Line 8"/>
                <p:cNvSpPr>
                  <a:spLocks noChangeShapeType="1"/>
                </p:cNvSpPr>
                <p:nvPr/>
              </p:nvSpPr>
              <p:spPr bwMode="auto">
                <a:xfrm>
                  <a:off x="3256" y="2614"/>
                  <a:ext cx="2404" cy="0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48218" name="Line 9"/>
                <p:cNvSpPr>
                  <a:spLocks noChangeShapeType="1"/>
                </p:cNvSpPr>
                <p:nvPr/>
              </p:nvSpPr>
              <p:spPr bwMode="auto">
                <a:xfrm>
                  <a:off x="3256" y="2886"/>
                  <a:ext cx="2404" cy="0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48219" name="Line 10"/>
                <p:cNvSpPr>
                  <a:spLocks noChangeShapeType="1"/>
                </p:cNvSpPr>
                <p:nvPr/>
              </p:nvSpPr>
              <p:spPr bwMode="auto">
                <a:xfrm>
                  <a:off x="3256" y="3158"/>
                  <a:ext cx="2404" cy="0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48220" name="Line 11"/>
                <p:cNvSpPr>
                  <a:spLocks noChangeShapeType="1"/>
                </p:cNvSpPr>
                <p:nvPr/>
              </p:nvSpPr>
              <p:spPr bwMode="auto">
                <a:xfrm>
                  <a:off x="3256" y="1525"/>
                  <a:ext cx="2404" cy="0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48221" name="Line 12"/>
                <p:cNvSpPr>
                  <a:spLocks noChangeShapeType="1"/>
                </p:cNvSpPr>
                <p:nvPr/>
              </p:nvSpPr>
              <p:spPr bwMode="auto">
                <a:xfrm>
                  <a:off x="3256" y="1797"/>
                  <a:ext cx="2404" cy="0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48222" name="Line 13"/>
                <p:cNvSpPr>
                  <a:spLocks noChangeShapeType="1"/>
                </p:cNvSpPr>
                <p:nvPr/>
              </p:nvSpPr>
              <p:spPr bwMode="auto">
                <a:xfrm>
                  <a:off x="3256" y="2069"/>
                  <a:ext cx="2404" cy="0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48223" name="Line 14"/>
                <p:cNvSpPr>
                  <a:spLocks noChangeShapeType="1"/>
                </p:cNvSpPr>
                <p:nvPr/>
              </p:nvSpPr>
              <p:spPr bwMode="auto">
                <a:xfrm>
                  <a:off x="3528" y="981"/>
                  <a:ext cx="0" cy="2449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48224" name="Line 15"/>
                <p:cNvSpPr>
                  <a:spLocks noChangeShapeType="1"/>
                </p:cNvSpPr>
                <p:nvPr/>
              </p:nvSpPr>
              <p:spPr bwMode="auto">
                <a:xfrm>
                  <a:off x="3755" y="981"/>
                  <a:ext cx="0" cy="2449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48225" name="Line 16"/>
                <p:cNvSpPr>
                  <a:spLocks noChangeShapeType="1"/>
                </p:cNvSpPr>
                <p:nvPr/>
              </p:nvSpPr>
              <p:spPr bwMode="auto">
                <a:xfrm>
                  <a:off x="4299" y="981"/>
                  <a:ext cx="0" cy="2449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48226" name="Line 17"/>
                <p:cNvSpPr>
                  <a:spLocks noChangeShapeType="1"/>
                </p:cNvSpPr>
                <p:nvPr/>
              </p:nvSpPr>
              <p:spPr bwMode="auto">
                <a:xfrm>
                  <a:off x="4572" y="981"/>
                  <a:ext cx="0" cy="2449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48227" name="Line 18"/>
                <p:cNvSpPr>
                  <a:spLocks noChangeShapeType="1"/>
                </p:cNvSpPr>
                <p:nvPr/>
              </p:nvSpPr>
              <p:spPr bwMode="auto">
                <a:xfrm>
                  <a:off x="4844" y="981"/>
                  <a:ext cx="0" cy="2449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48228" name="Line 19"/>
                <p:cNvSpPr>
                  <a:spLocks noChangeShapeType="1"/>
                </p:cNvSpPr>
                <p:nvPr/>
              </p:nvSpPr>
              <p:spPr bwMode="auto">
                <a:xfrm>
                  <a:off x="5116" y="981"/>
                  <a:ext cx="0" cy="2449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48229" name="Line 20"/>
                <p:cNvSpPr>
                  <a:spLocks noChangeShapeType="1"/>
                </p:cNvSpPr>
                <p:nvPr/>
              </p:nvSpPr>
              <p:spPr bwMode="auto">
                <a:xfrm>
                  <a:off x="5433" y="981"/>
                  <a:ext cx="0" cy="2449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48230" name="Line 21"/>
                <p:cNvSpPr>
                  <a:spLocks noChangeShapeType="1"/>
                </p:cNvSpPr>
                <p:nvPr/>
              </p:nvSpPr>
              <p:spPr bwMode="auto">
                <a:xfrm>
                  <a:off x="4027" y="981"/>
                  <a:ext cx="0" cy="2449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sp>
            <p:nvSpPr>
              <p:cNvPr id="48213" name="Rectangle 22"/>
              <p:cNvSpPr>
                <a:spLocks noChangeArrowheads="1"/>
              </p:cNvSpPr>
              <p:nvPr/>
            </p:nvSpPr>
            <p:spPr bwMode="auto">
              <a:xfrm>
                <a:off x="3988" y="1469"/>
                <a:ext cx="144" cy="1248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grpSp>
          <p:nvGrpSpPr>
            <p:cNvPr id="48208" name="Group 23"/>
            <p:cNvGrpSpPr>
              <a:grpSpLocks/>
            </p:cNvGrpSpPr>
            <p:nvPr/>
          </p:nvGrpSpPr>
          <p:grpSpPr bwMode="auto">
            <a:xfrm>
              <a:off x="3412" y="1709"/>
              <a:ext cx="1261" cy="720"/>
              <a:chOff x="3412" y="1709"/>
              <a:chExt cx="1261" cy="720"/>
            </a:xfrm>
          </p:grpSpPr>
          <p:sp>
            <p:nvSpPr>
              <p:cNvPr id="48209" name="Rectangle 24"/>
              <p:cNvSpPr>
                <a:spLocks noChangeArrowheads="1"/>
              </p:cNvSpPr>
              <p:nvPr/>
            </p:nvSpPr>
            <p:spPr bwMode="auto">
              <a:xfrm>
                <a:off x="4036" y="1757"/>
                <a:ext cx="624" cy="144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8210" name="Rectangle 25"/>
              <p:cNvSpPr>
                <a:spLocks noChangeArrowheads="1"/>
              </p:cNvSpPr>
              <p:nvPr/>
            </p:nvSpPr>
            <p:spPr bwMode="auto">
              <a:xfrm>
                <a:off x="3412" y="1709"/>
                <a:ext cx="192" cy="192"/>
              </a:xfrm>
              <a:prstGeom prst="rect">
                <a:avLst/>
              </a:prstGeom>
              <a:solidFill>
                <a:srgbClr val="FF00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8211" name="Rectangle 26"/>
              <p:cNvSpPr>
                <a:spLocks noChangeArrowheads="1"/>
              </p:cNvSpPr>
              <p:nvPr/>
            </p:nvSpPr>
            <p:spPr bwMode="auto">
              <a:xfrm rot="10800000" flipV="1">
                <a:off x="4481" y="2237"/>
                <a:ext cx="192" cy="192"/>
              </a:xfrm>
              <a:prstGeom prst="rect">
                <a:avLst/>
              </a:prstGeom>
              <a:solidFill>
                <a:srgbClr val="FF00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87281" tIns="43641" rIns="87281" bIns="43641" anchor="ctr"/>
              <a:lstStyle>
                <a:lvl1pPr marL="327025" indent="-327025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20000"/>
                  </a:spcBef>
                  <a:buClr>
                    <a:schemeClr val="tx2"/>
                  </a:buClr>
                  <a:buSzPct val="75000"/>
                  <a:buFont typeface="Monotype Sorts" pitchFamily="2" charset="2"/>
                  <a:buNone/>
                </a:pPr>
                <a:endParaRPr lang="de-DE" altLang="de-DE" sz="1900" b="1"/>
              </a:p>
            </p:txBody>
          </p:sp>
        </p:grpSp>
      </p:grpSp>
      <p:grpSp>
        <p:nvGrpSpPr>
          <p:cNvPr id="769051" name="Group 27"/>
          <p:cNvGrpSpPr>
            <a:grpSpLocks/>
          </p:cNvGrpSpPr>
          <p:nvPr/>
        </p:nvGrpSpPr>
        <p:grpSpPr bwMode="auto">
          <a:xfrm>
            <a:off x="4745038" y="2484438"/>
            <a:ext cx="1125537" cy="1143000"/>
            <a:chOff x="1488" y="1824"/>
            <a:chExt cx="768" cy="720"/>
          </a:xfrm>
        </p:grpSpPr>
        <p:sp>
          <p:nvSpPr>
            <p:cNvPr id="48203" name="Rectangle 28"/>
            <p:cNvSpPr>
              <a:spLocks noChangeArrowheads="1"/>
            </p:cNvSpPr>
            <p:nvPr/>
          </p:nvSpPr>
          <p:spPr bwMode="auto">
            <a:xfrm>
              <a:off x="1776" y="2352"/>
              <a:ext cx="192" cy="192"/>
            </a:xfrm>
            <a:prstGeom prst="rect">
              <a:avLst/>
            </a:prstGeom>
            <a:solidFill>
              <a:srgbClr val="33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8204" name="Rectangle 29"/>
            <p:cNvSpPr>
              <a:spLocks noChangeArrowheads="1"/>
            </p:cNvSpPr>
            <p:nvPr/>
          </p:nvSpPr>
          <p:spPr bwMode="auto">
            <a:xfrm>
              <a:off x="2064" y="2064"/>
              <a:ext cx="192" cy="192"/>
            </a:xfrm>
            <a:prstGeom prst="rect">
              <a:avLst/>
            </a:prstGeom>
            <a:solidFill>
              <a:srgbClr val="33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8205" name="Rectangle 30"/>
            <p:cNvSpPr>
              <a:spLocks noChangeArrowheads="1"/>
            </p:cNvSpPr>
            <p:nvPr/>
          </p:nvSpPr>
          <p:spPr bwMode="auto">
            <a:xfrm>
              <a:off x="1488" y="2064"/>
              <a:ext cx="192" cy="192"/>
            </a:xfrm>
            <a:prstGeom prst="rect">
              <a:avLst/>
            </a:prstGeom>
            <a:solidFill>
              <a:srgbClr val="33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8206" name="Rectangle 31"/>
            <p:cNvSpPr>
              <a:spLocks noChangeArrowheads="1"/>
            </p:cNvSpPr>
            <p:nvPr/>
          </p:nvSpPr>
          <p:spPr bwMode="auto">
            <a:xfrm>
              <a:off x="1776" y="1824"/>
              <a:ext cx="192" cy="192"/>
            </a:xfrm>
            <a:prstGeom prst="rect">
              <a:avLst/>
            </a:prstGeom>
            <a:solidFill>
              <a:srgbClr val="33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69056" name="Group 32"/>
          <p:cNvGrpSpPr>
            <a:grpSpLocks/>
          </p:cNvGrpSpPr>
          <p:nvPr/>
        </p:nvGrpSpPr>
        <p:grpSpPr bwMode="auto">
          <a:xfrm>
            <a:off x="4745038" y="2027238"/>
            <a:ext cx="1125537" cy="2057400"/>
            <a:chOff x="1488" y="1536"/>
            <a:chExt cx="768" cy="1296"/>
          </a:xfrm>
        </p:grpSpPr>
        <p:grpSp>
          <p:nvGrpSpPr>
            <p:cNvPr id="48195" name="Group 33"/>
            <p:cNvGrpSpPr>
              <a:grpSpLocks/>
            </p:cNvGrpSpPr>
            <p:nvPr/>
          </p:nvGrpSpPr>
          <p:grpSpPr bwMode="auto">
            <a:xfrm>
              <a:off x="1488" y="1824"/>
              <a:ext cx="768" cy="720"/>
              <a:chOff x="1488" y="1824"/>
              <a:chExt cx="768" cy="720"/>
            </a:xfrm>
          </p:grpSpPr>
          <p:sp>
            <p:nvSpPr>
              <p:cNvPr id="48199" name="Rectangle 34"/>
              <p:cNvSpPr>
                <a:spLocks noChangeArrowheads="1"/>
              </p:cNvSpPr>
              <p:nvPr/>
            </p:nvSpPr>
            <p:spPr bwMode="auto">
              <a:xfrm>
                <a:off x="1488" y="2352"/>
                <a:ext cx="192" cy="192"/>
              </a:xfrm>
              <a:prstGeom prst="rect">
                <a:avLst/>
              </a:prstGeom>
              <a:solidFill>
                <a:srgbClr val="00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87281" tIns="43641" rIns="87281" bIns="43641" anchor="ctr"/>
              <a:lstStyle>
                <a:lvl1pPr marL="327025" indent="-327025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20000"/>
                  </a:spcBef>
                  <a:buClr>
                    <a:schemeClr val="tx2"/>
                  </a:buClr>
                  <a:buSzPct val="75000"/>
                  <a:buFont typeface="Monotype Sorts" pitchFamily="2" charset="2"/>
                  <a:buNone/>
                </a:pPr>
                <a:endParaRPr lang="de-DE" altLang="de-DE" sz="1900" b="1"/>
              </a:p>
            </p:txBody>
          </p:sp>
          <p:sp>
            <p:nvSpPr>
              <p:cNvPr id="48200" name="Rectangle 35"/>
              <p:cNvSpPr>
                <a:spLocks noChangeArrowheads="1"/>
              </p:cNvSpPr>
              <p:nvPr/>
            </p:nvSpPr>
            <p:spPr bwMode="auto">
              <a:xfrm>
                <a:off x="2064" y="2352"/>
                <a:ext cx="192" cy="192"/>
              </a:xfrm>
              <a:prstGeom prst="rect">
                <a:avLst/>
              </a:prstGeom>
              <a:solidFill>
                <a:srgbClr val="00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87281" tIns="43641" rIns="87281" bIns="43641" anchor="ctr"/>
              <a:lstStyle>
                <a:lvl1pPr marL="327025" indent="-327025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20000"/>
                  </a:spcBef>
                  <a:buClr>
                    <a:schemeClr val="tx2"/>
                  </a:buClr>
                  <a:buSzPct val="75000"/>
                  <a:buFont typeface="Monotype Sorts" pitchFamily="2" charset="2"/>
                  <a:buNone/>
                </a:pPr>
                <a:endParaRPr lang="de-DE" altLang="de-DE" sz="1900" b="1"/>
              </a:p>
            </p:txBody>
          </p:sp>
          <p:sp>
            <p:nvSpPr>
              <p:cNvPr id="48201" name="Rectangle 36"/>
              <p:cNvSpPr>
                <a:spLocks noChangeArrowheads="1"/>
              </p:cNvSpPr>
              <p:nvPr/>
            </p:nvSpPr>
            <p:spPr bwMode="auto">
              <a:xfrm>
                <a:off x="1488" y="1824"/>
                <a:ext cx="192" cy="192"/>
              </a:xfrm>
              <a:prstGeom prst="rect">
                <a:avLst/>
              </a:prstGeom>
              <a:solidFill>
                <a:srgbClr val="00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87281" tIns="43641" rIns="87281" bIns="43641" anchor="ctr"/>
              <a:lstStyle>
                <a:lvl1pPr marL="327025" indent="-327025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20000"/>
                  </a:spcBef>
                  <a:buClr>
                    <a:schemeClr val="tx2"/>
                  </a:buClr>
                  <a:buSzPct val="75000"/>
                  <a:buFont typeface="Monotype Sorts" pitchFamily="2" charset="2"/>
                  <a:buNone/>
                </a:pPr>
                <a:endParaRPr lang="de-DE" altLang="de-DE" sz="1900" b="1"/>
              </a:p>
            </p:txBody>
          </p:sp>
          <p:sp>
            <p:nvSpPr>
              <p:cNvPr id="48202" name="Rectangle 37"/>
              <p:cNvSpPr>
                <a:spLocks noChangeArrowheads="1"/>
              </p:cNvSpPr>
              <p:nvPr/>
            </p:nvSpPr>
            <p:spPr bwMode="auto">
              <a:xfrm>
                <a:off x="2064" y="1824"/>
                <a:ext cx="192" cy="192"/>
              </a:xfrm>
              <a:prstGeom prst="rect">
                <a:avLst/>
              </a:prstGeom>
              <a:solidFill>
                <a:srgbClr val="00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87281" tIns="43641" rIns="87281" bIns="43641" anchor="ctr"/>
              <a:lstStyle>
                <a:lvl1pPr marL="327025" indent="-327025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20000"/>
                  </a:spcBef>
                  <a:buClr>
                    <a:schemeClr val="tx2"/>
                  </a:buClr>
                  <a:buSzPct val="75000"/>
                  <a:buFont typeface="Monotype Sorts" pitchFamily="2" charset="2"/>
                  <a:buNone/>
                </a:pPr>
                <a:endParaRPr lang="de-DE" altLang="de-DE" sz="1900" b="1"/>
              </a:p>
            </p:txBody>
          </p:sp>
        </p:grpSp>
        <p:grpSp>
          <p:nvGrpSpPr>
            <p:cNvPr id="48196" name="Group 38"/>
            <p:cNvGrpSpPr>
              <a:grpSpLocks/>
            </p:cNvGrpSpPr>
            <p:nvPr/>
          </p:nvGrpSpPr>
          <p:grpSpPr bwMode="auto">
            <a:xfrm>
              <a:off x="1776" y="1536"/>
              <a:ext cx="192" cy="1296"/>
              <a:chOff x="1776" y="1536"/>
              <a:chExt cx="192" cy="1296"/>
            </a:xfrm>
          </p:grpSpPr>
          <p:sp>
            <p:nvSpPr>
              <p:cNvPr id="48197" name="Rectangle 39"/>
              <p:cNvSpPr>
                <a:spLocks noChangeArrowheads="1"/>
              </p:cNvSpPr>
              <p:nvPr/>
            </p:nvSpPr>
            <p:spPr bwMode="auto">
              <a:xfrm>
                <a:off x="1776" y="2640"/>
                <a:ext cx="192" cy="192"/>
              </a:xfrm>
              <a:prstGeom prst="rect">
                <a:avLst/>
              </a:prstGeom>
              <a:solidFill>
                <a:srgbClr val="00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87281" tIns="43641" rIns="87281" bIns="43641" anchor="ctr"/>
              <a:lstStyle>
                <a:lvl1pPr marL="327025" indent="-327025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20000"/>
                  </a:spcBef>
                  <a:buClr>
                    <a:schemeClr val="tx2"/>
                  </a:buClr>
                  <a:buSzPct val="75000"/>
                  <a:buFont typeface="Monotype Sorts" pitchFamily="2" charset="2"/>
                  <a:buNone/>
                </a:pPr>
                <a:endParaRPr lang="de-DE" altLang="de-DE" sz="1900" b="1"/>
              </a:p>
            </p:txBody>
          </p:sp>
          <p:sp>
            <p:nvSpPr>
              <p:cNvPr id="48198" name="Rectangle 40"/>
              <p:cNvSpPr>
                <a:spLocks noChangeArrowheads="1"/>
              </p:cNvSpPr>
              <p:nvPr/>
            </p:nvSpPr>
            <p:spPr bwMode="auto">
              <a:xfrm>
                <a:off x="1776" y="1536"/>
                <a:ext cx="192" cy="192"/>
              </a:xfrm>
              <a:prstGeom prst="rect">
                <a:avLst/>
              </a:prstGeom>
              <a:solidFill>
                <a:srgbClr val="00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87281" tIns="43641" rIns="87281" bIns="43641" anchor="ctr"/>
              <a:lstStyle>
                <a:lvl1pPr marL="327025" indent="-327025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20000"/>
                  </a:spcBef>
                  <a:buClr>
                    <a:schemeClr val="tx2"/>
                  </a:buClr>
                  <a:buSzPct val="75000"/>
                  <a:buFont typeface="Monotype Sorts" pitchFamily="2" charset="2"/>
                  <a:buNone/>
                </a:pPr>
                <a:endParaRPr lang="de-DE" altLang="de-DE" sz="1900" b="1"/>
              </a:p>
            </p:txBody>
          </p:sp>
        </p:grpSp>
      </p:grpSp>
      <p:grpSp>
        <p:nvGrpSpPr>
          <p:cNvPr id="769065" name="Group 41"/>
          <p:cNvGrpSpPr>
            <a:grpSpLocks/>
          </p:cNvGrpSpPr>
          <p:nvPr/>
        </p:nvGrpSpPr>
        <p:grpSpPr bwMode="auto">
          <a:xfrm>
            <a:off x="4745038" y="1647825"/>
            <a:ext cx="1125537" cy="2817813"/>
            <a:chOff x="1488" y="1296"/>
            <a:chExt cx="768" cy="1776"/>
          </a:xfrm>
        </p:grpSpPr>
        <p:sp>
          <p:nvSpPr>
            <p:cNvPr id="48189" name="Rectangle 42"/>
            <p:cNvSpPr>
              <a:spLocks noChangeArrowheads="1"/>
            </p:cNvSpPr>
            <p:nvPr/>
          </p:nvSpPr>
          <p:spPr bwMode="auto">
            <a:xfrm>
              <a:off x="1776" y="2880"/>
              <a:ext cx="192" cy="192"/>
            </a:xfrm>
            <a:prstGeom prst="rect">
              <a:avLst/>
            </a:prstGeom>
            <a:solidFill>
              <a:srgbClr val="66FF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90" name="Rectangle 43"/>
            <p:cNvSpPr>
              <a:spLocks noChangeArrowheads="1"/>
            </p:cNvSpPr>
            <p:nvPr/>
          </p:nvSpPr>
          <p:spPr bwMode="auto">
            <a:xfrm>
              <a:off x="2064" y="1536"/>
              <a:ext cx="192" cy="192"/>
            </a:xfrm>
            <a:prstGeom prst="rect">
              <a:avLst/>
            </a:prstGeom>
            <a:solidFill>
              <a:srgbClr val="66FF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91" name="Rectangle 44"/>
            <p:cNvSpPr>
              <a:spLocks noChangeArrowheads="1"/>
            </p:cNvSpPr>
            <p:nvPr/>
          </p:nvSpPr>
          <p:spPr bwMode="auto">
            <a:xfrm>
              <a:off x="1776" y="1296"/>
              <a:ext cx="192" cy="192"/>
            </a:xfrm>
            <a:prstGeom prst="rect">
              <a:avLst/>
            </a:prstGeom>
            <a:solidFill>
              <a:srgbClr val="66FF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92" name="Rectangle 45"/>
            <p:cNvSpPr>
              <a:spLocks noChangeArrowheads="1"/>
            </p:cNvSpPr>
            <p:nvPr/>
          </p:nvSpPr>
          <p:spPr bwMode="auto">
            <a:xfrm>
              <a:off x="1488" y="1536"/>
              <a:ext cx="192" cy="192"/>
            </a:xfrm>
            <a:prstGeom prst="rect">
              <a:avLst/>
            </a:prstGeom>
            <a:solidFill>
              <a:srgbClr val="66FF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93" name="Rectangle 46"/>
            <p:cNvSpPr>
              <a:spLocks noChangeArrowheads="1"/>
            </p:cNvSpPr>
            <p:nvPr/>
          </p:nvSpPr>
          <p:spPr bwMode="auto">
            <a:xfrm>
              <a:off x="1488" y="2592"/>
              <a:ext cx="192" cy="192"/>
            </a:xfrm>
            <a:prstGeom prst="rect">
              <a:avLst/>
            </a:prstGeom>
            <a:solidFill>
              <a:srgbClr val="66FF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94" name="Rectangle 47"/>
            <p:cNvSpPr>
              <a:spLocks noChangeArrowheads="1"/>
            </p:cNvSpPr>
            <p:nvPr/>
          </p:nvSpPr>
          <p:spPr bwMode="auto">
            <a:xfrm>
              <a:off x="2064" y="2592"/>
              <a:ext cx="192" cy="192"/>
            </a:xfrm>
            <a:prstGeom prst="rect">
              <a:avLst/>
            </a:prstGeom>
            <a:solidFill>
              <a:srgbClr val="66FF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</p:grpSp>
      <p:grpSp>
        <p:nvGrpSpPr>
          <p:cNvPr id="769072" name="Group 48"/>
          <p:cNvGrpSpPr>
            <a:grpSpLocks/>
          </p:cNvGrpSpPr>
          <p:nvPr/>
        </p:nvGrpSpPr>
        <p:grpSpPr bwMode="auto">
          <a:xfrm>
            <a:off x="4745038" y="1647825"/>
            <a:ext cx="1476375" cy="3200400"/>
            <a:chOff x="1488" y="1296"/>
            <a:chExt cx="1008" cy="2016"/>
          </a:xfrm>
        </p:grpSpPr>
        <p:sp>
          <p:nvSpPr>
            <p:cNvPr id="48183" name="Rectangle 49"/>
            <p:cNvSpPr>
              <a:spLocks noChangeArrowheads="1"/>
            </p:cNvSpPr>
            <p:nvPr/>
          </p:nvSpPr>
          <p:spPr bwMode="auto">
            <a:xfrm>
              <a:off x="1488" y="2880"/>
              <a:ext cx="192" cy="192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84" name="Rectangle 50"/>
            <p:cNvSpPr>
              <a:spLocks noChangeArrowheads="1"/>
            </p:cNvSpPr>
            <p:nvPr/>
          </p:nvSpPr>
          <p:spPr bwMode="auto">
            <a:xfrm>
              <a:off x="2064" y="2880"/>
              <a:ext cx="192" cy="192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85" name="Rectangle 51"/>
            <p:cNvSpPr>
              <a:spLocks noChangeArrowheads="1"/>
            </p:cNvSpPr>
            <p:nvPr/>
          </p:nvSpPr>
          <p:spPr bwMode="auto">
            <a:xfrm>
              <a:off x="1488" y="1296"/>
              <a:ext cx="192" cy="192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86" name="Rectangle 52"/>
            <p:cNvSpPr>
              <a:spLocks noChangeArrowheads="1"/>
            </p:cNvSpPr>
            <p:nvPr/>
          </p:nvSpPr>
          <p:spPr bwMode="auto">
            <a:xfrm>
              <a:off x="2064" y="1296"/>
              <a:ext cx="192" cy="192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87" name="Rectangle 53"/>
            <p:cNvSpPr>
              <a:spLocks noChangeArrowheads="1"/>
            </p:cNvSpPr>
            <p:nvPr/>
          </p:nvSpPr>
          <p:spPr bwMode="auto">
            <a:xfrm>
              <a:off x="2304" y="1536"/>
              <a:ext cx="192" cy="192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88" name="Rectangle 54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</p:grpSp>
      <p:grpSp>
        <p:nvGrpSpPr>
          <p:cNvPr id="769079" name="Group 55"/>
          <p:cNvGrpSpPr>
            <a:grpSpLocks/>
          </p:cNvGrpSpPr>
          <p:nvPr/>
        </p:nvGrpSpPr>
        <p:grpSpPr bwMode="auto">
          <a:xfrm>
            <a:off x="4745038" y="1647825"/>
            <a:ext cx="1898650" cy="3657600"/>
            <a:chOff x="1488" y="1296"/>
            <a:chExt cx="1296" cy="2304"/>
          </a:xfrm>
        </p:grpSpPr>
        <p:sp>
          <p:nvSpPr>
            <p:cNvPr id="48178" name="Rectangle 56"/>
            <p:cNvSpPr>
              <a:spLocks noChangeArrowheads="1"/>
            </p:cNvSpPr>
            <p:nvPr/>
          </p:nvSpPr>
          <p:spPr bwMode="auto">
            <a:xfrm>
              <a:off x="1488" y="3120"/>
              <a:ext cx="192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79" name="Rectangle 57"/>
            <p:cNvSpPr>
              <a:spLocks noChangeArrowheads="1"/>
            </p:cNvSpPr>
            <p:nvPr/>
          </p:nvSpPr>
          <p:spPr bwMode="auto">
            <a:xfrm>
              <a:off x="2064" y="3120"/>
              <a:ext cx="192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80" name="Rectangle 58"/>
            <p:cNvSpPr>
              <a:spLocks noChangeArrowheads="1"/>
            </p:cNvSpPr>
            <p:nvPr/>
          </p:nvSpPr>
          <p:spPr bwMode="auto">
            <a:xfrm>
              <a:off x="2592" y="1536"/>
              <a:ext cx="192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81" name="Rectangle 59"/>
            <p:cNvSpPr>
              <a:spLocks noChangeArrowheads="1"/>
            </p:cNvSpPr>
            <p:nvPr/>
          </p:nvSpPr>
          <p:spPr bwMode="auto">
            <a:xfrm>
              <a:off x="2304" y="1296"/>
              <a:ext cx="192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82" name="Rectangle 60"/>
            <p:cNvSpPr>
              <a:spLocks noChangeArrowheads="1"/>
            </p:cNvSpPr>
            <p:nvPr/>
          </p:nvSpPr>
          <p:spPr bwMode="auto">
            <a:xfrm>
              <a:off x="1776" y="3408"/>
              <a:ext cx="192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</p:grpSp>
      <p:grpSp>
        <p:nvGrpSpPr>
          <p:cNvPr id="769085" name="Group 61"/>
          <p:cNvGrpSpPr>
            <a:grpSpLocks/>
          </p:cNvGrpSpPr>
          <p:nvPr/>
        </p:nvGrpSpPr>
        <p:grpSpPr bwMode="auto">
          <a:xfrm>
            <a:off x="4745038" y="1647825"/>
            <a:ext cx="2319337" cy="4114800"/>
            <a:chOff x="1488" y="1296"/>
            <a:chExt cx="1584" cy="2592"/>
          </a:xfrm>
        </p:grpSpPr>
        <p:sp>
          <p:nvSpPr>
            <p:cNvPr id="48171" name="Rectangle 62"/>
            <p:cNvSpPr>
              <a:spLocks noChangeArrowheads="1"/>
            </p:cNvSpPr>
            <p:nvPr/>
          </p:nvSpPr>
          <p:spPr bwMode="auto">
            <a:xfrm>
              <a:off x="1488" y="3408"/>
              <a:ext cx="192" cy="192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72" name="Rectangle 63"/>
            <p:cNvSpPr>
              <a:spLocks noChangeArrowheads="1"/>
            </p:cNvSpPr>
            <p:nvPr/>
          </p:nvSpPr>
          <p:spPr bwMode="auto">
            <a:xfrm>
              <a:off x="2064" y="3408"/>
              <a:ext cx="192" cy="192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73" name="Rectangle 64"/>
            <p:cNvSpPr>
              <a:spLocks noChangeArrowheads="1"/>
            </p:cNvSpPr>
            <p:nvPr/>
          </p:nvSpPr>
          <p:spPr bwMode="auto">
            <a:xfrm>
              <a:off x="1776" y="3696"/>
              <a:ext cx="192" cy="192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74" name="Rectangle 65"/>
            <p:cNvSpPr>
              <a:spLocks noChangeArrowheads="1"/>
            </p:cNvSpPr>
            <p:nvPr/>
          </p:nvSpPr>
          <p:spPr bwMode="auto">
            <a:xfrm rot="10800000" flipV="1">
              <a:off x="2592" y="1824"/>
              <a:ext cx="192" cy="192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75" name="Rectangle 66"/>
            <p:cNvSpPr>
              <a:spLocks noChangeArrowheads="1"/>
            </p:cNvSpPr>
            <p:nvPr/>
          </p:nvSpPr>
          <p:spPr bwMode="auto">
            <a:xfrm rot="10800000" flipV="1">
              <a:off x="2304" y="3120"/>
              <a:ext cx="192" cy="192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76" name="Rectangle 67"/>
            <p:cNvSpPr>
              <a:spLocks noChangeArrowheads="1"/>
            </p:cNvSpPr>
            <p:nvPr/>
          </p:nvSpPr>
          <p:spPr bwMode="auto">
            <a:xfrm rot="10800000" flipV="1">
              <a:off x="2592" y="1296"/>
              <a:ext cx="192" cy="192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77" name="Rectangle 68"/>
            <p:cNvSpPr>
              <a:spLocks noChangeArrowheads="1"/>
            </p:cNvSpPr>
            <p:nvPr/>
          </p:nvSpPr>
          <p:spPr bwMode="auto">
            <a:xfrm rot="10800000" flipV="1">
              <a:off x="2880" y="1536"/>
              <a:ext cx="192" cy="192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</p:grpSp>
      <p:grpSp>
        <p:nvGrpSpPr>
          <p:cNvPr id="769093" name="Group 69"/>
          <p:cNvGrpSpPr>
            <a:grpSpLocks/>
          </p:cNvGrpSpPr>
          <p:nvPr/>
        </p:nvGrpSpPr>
        <p:grpSpPr bwMode="auto">
          <a:xfrm>
            <a:off x="4745038" y="1647825"/>
            <a:ext cx="2671762" cy="4114800"/>
            <a:chOff x="1488" y="1296"/>
            <a:chExt cx="1824" cy="2592"/>
          </a:xfrm>
        </p:grpSpPr>
        <p:sp>
          <p:nvSpPr>
            <p:cNvPr id="48164" name="Rectangle 70"/>
            <p:cNvSpPr>
              <a:spLocks noChangeArrowheads="1"/>
            </p:cNvSpPr>
            <p:nvPr/>
          </p:nvSpPr>
          <p:spPr bwMode="auto">
            <a:xfrm>
              <a:off x="1488" y="3696"/>
              <a:ext cx="192" cy="19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65" name="Rectangle 71"/>
            <p:cNvSpPr>
              <a:spLocks noChangeArrowheads="1"/>
            </p:cNvSpPr>
            <p:nvPr/>
          </p:nvSpPr>
          <p:spPr bwMode="auto">
            <a:xfrm>
              <a:off x="2064" y="3696"/>
              <a:ext cx="192" cy="19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66" name="Rectangle 72"/>
            <p:cNvSpPr>
              <a:spLocks noChangeArrowheads="1"/>
            </p:cNvSpPr>
            <p:nvPr/>
          </p:nvSpPr>
          <p:spPr bwMode="auto">
            <a:xfrm rot="10800000" flipV="1">
              <a:off x="2880" y="1824"/>
              <a:ext cx="192" cy="19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67" name="Rectangle 73"/>
            <p:cNvSpPr>
              <a:spLocks noChangeArrowheads="1"/>
            </p:cNvSpPr>
            <p:nvPr/>
          </p:nvSpPr>
          <p:spPr bwMode="auto">
            <a:xfrm rot="10800000" flipV="1">
              <a:off x="2880" y="1296"/>
              <a:ext cx="192" cy="19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68" name="Rectangle 74"/>
            <p:cNvSpPr>
              <a:spLocks noChangeArrowheads="1"/>
            </p:cNvSpPr>
            <p:nvPr/>
          </p:nvSpPr>
          <p:spPr bwMode="auto">
            <a:xfrm rot="10800000" flipV="1">
              <a:off x="3120" y="1536"/>
              <a:ext cx="192" cy="19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69" name="Rectangle 75"/>
            <p:cNvSpPr>
              <a:spLocks noChangeArrowheads="1"/>
            </p:cNvSpPr>
            <p:nvPr/>
          </p:nvSpPr>
          <p:spPr bwMode="auto">
            <a:xfrm rot="10800000" flipV="1">
              <a:off x="2304" y="3408"/>
              <a:ext cx="192" cy="19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70" name="Rectangle 76"/>
            <p:cNvSpPr>
              <a:spLocks noChangeArrowheads="1"/>
            </p:cNvSpPr>
            <p:nvPr/>
          </p:nvSpPr>
          <p:spPr bwMode="auto">
            <a:xfrm rot="10800000" flipV="1">
              <a:off x="2592" y="3120"/>
              <a:ext cx="192" cy="19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</p:grpSp>
      <p:grpSp>
        <p:nvGrpSpPr>
          <p:cNvPr id="769101" name="Group 77"/>
          <p:cNvGrpSpPr>
            <a:grpSpLocks/>
          </p:cNvGrpSpPr>
          <p:nvPr/>
        </p:nvGrpSpPr>
        <p:grpSpPr bwMode="auto">
          <a:xfrm>
            <a:off x="5940425" y="1647825"/>
            <a:ext cx="1900238" cy="4114800"/>
            <a:chOff x="2304" y="1296"/>
            <a:chExt cx="1296" cy="2592"/>
          </a:xfrm>
        </p:grpSpPr>
        <p:sp>
          <p:nvSpPr>
            <p:cNvPr id="48157" name="Rectangle 78"/>
            <p:cNvSpPr>
              <a:spLocks noChangeArrowheads="1"/>
            </p:cNvSpPr>
            <p:nvPr/>
          </p:nvSpPr>
          <p:spPr bwMode="auto">
            <a:xfrm rot="10800000" flipV="1">
              <a:off x="3120" y="1824"/>
              <a:ext cx="192" cy="192"/>
            </a:xfrm>
            <a:prstGeom prst="rect">
              <a:avLst/>
            </a:prstGeom>
            <a:solidFill>
              <a:srgbClr val="669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58" name="Rectangle 79"/>
            <p:cNvSpPr>
              <a:spLocks noChangeArrowheads="1"/>
            </p:cNvSpPr>
            <p:nvPr/>
          </p:nvSpPr>
          <p:spPr bwMode="auto">
            <a:xfrm rot="10800000" flipV="1">
              <a:off x="3120" y="1296"/>
              <a:ext cx="192" cy="192"/>
            </a:xfrm>
            <a:prstGeom prst="rect">
              <a:avLst/>
            </a:prstGeom>
            <a:solidFill>
              <a:srgbClr val="669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59" name="Rectangle 80"/>
            <p:cNvSpPr>
              <a:spLocks noChangeArrowheads="1"/>
            </p:cNvSpPr>
            <p:nvPr/>
          </p:nvSpPr>
          <p:spPr bwMode="auto">
            <a:xfrm rot="10800000" flipV="1">
              <a:off x="3408" y="1536"/>
              <a:ext cx="192" cy="192"/>
            </a:xfrm>
            <a:prstGeom prst="rect">
              <a:avLst/>
            </a:prstGeom>
            <a:solidFill>
              <a:srgbClr val="669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60" name="Rectangle 81"/>
            <p:cNvSpPr>
              <a:spLocks noChangeArrowheads="1"/>
            </p:cNvSpPr>
            <p:nvPr/>
          </p:nvSpPr>
          <p:spPr bwMode="auto">
            <a:xfrm rot="10800000" flipV="1">
              <a:off x="2592" y="3408"/>
              <a:ext cx="192" cy="192"/>
            </a:xfrm>
            <a:prstGeom prst="rect">
              <a:avLst/>
            </a:prstGeom>
            <a:solidFill>
              <a:srgbClr val="669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61" name="Rectangle 82"/>
            <p:cNvSpPr>
              <a:spLocks noChangeArrowheads="1"/>
            </p:cNvSpPr>
            <p:nvPr/>
          </p:nvSpPr>
          <p:spPr bwMode="auto">
            <a:xfrm rot="10800000" flipV="1">
              <a:off x="2592" y="2880"/>
              <a:ext cx="192" cy="192"/>
            </a:xfrm>
            <a:prstGeom prst="rect">
              <a:avLst/>
            </a:prstGeom>
            <a:solidFill>
              <a:srgbClr val="669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62" name="Rectangle 83"/>
            <p:cNvSpPr>
              <a:spLocks noChangeArrowheads="1"/>
            </p:cNvSpPr>
            <p:nvPr/>
          </p:nvSpPr>
          <p:spPr bwMode="auto">
            <a:xfrm rot="10800000" flipV="1">
              <a:off x="2880" y="3120"/>
              <a:ext cx="192" cy="192"/>
            </a:xfrm>
            <a:prstGeom prst="rect">
              <a:avLst/>
            </a:prstGeom>
            <a:solidFill>
              <a:srgbClr val="669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63" name="Rectangle 84"/>
            <p:cNvSpPr>
              <a:spLocks noChangeArrowheads="1"/>
            </p:cNvSpPr>
            <p:nvPr/>
          </p:nvSpPr>
          <p:spPr bwMode="auto">
            <a:xfrm rot="10800000" flipV="1">
              <a:off x="2304" y="3696"/>
              <a:ext cx="192" cy="192"/>
            </a:xfrm>
            <a:prstGeom prst="rect">
              <a:avLst/>
            </a:prstGeom>
            <a:solidFill>
              <a:srgbClr val="669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</p:grpSp>
      <p:grpSp>
        <p:nvGrpSpPr>
          <p:cNvPr id="769109" name="Group 85"/>
          <p:cNvGrpSpPr>
            <a:grpSpLocks/>
          </p:cNvGrpSpPr>
          <p:nvPr/>
        </p:nvGrpSpPr>
        <p:grpSpPr bwMode="auto">
          <a:xfrm>
            <a:off x="6334125" y="1647825"/>
            <a:ext cx="1898650" cy="4114800"/>
            <a:chOff x="2592" y="1296"/>
            <a:chExt cx="1296" cy="2592"/>
          </a:xfrm>
        </p:grpSpPr>
        <p:sp>
          <p:nvSpPr>
            <p:cNvPr id="48148" name="Rectangle 86"/>
            <p:cNvSpPr>
              <a:spLocks noChangeArrowheads="1"/>
            </p:cNvSpPr>
            <p:nvPr/>
          </p:nvSpPr>
          <p:spPr bwMode="auto">
            <a:xfrm rot="10800000" flipV="1">
              <a:off x="3120" y="2112"/>
              <a:ext cx="192" cy="192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49" name="Rectangle 87"/>
            <p:cNvSpPr>
              <a:spLocks noChangeArrowheads="1"/>
            </p:cNvSpPr>
            <p:nvPr/>
          </p:nvSpPr>
          <p:spPr bwMode="auto">
            <a:xfrm rot="10800000" flipV="1">
              <a:off x="2592" y="2592"/>
              <a:ext cx="192" cy="192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50" name="Rectangle 88"/>
            <p:cNvSpPr>
              <a:spLocks noChangeArrowheads="1"/>
            </p:cNvSpPr>
            <p:nvPr/>
          </p:nvSpPr>
          <p:spPr bwMode="auto">
            <a:xfrm rot="10800000" flipV="1">
              <a:off x="3408" y="1824"/>
              <a:ext cx="192" cy="192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51" name="Rectangle 89"/>
            <p:cNvSpPr>
              <a:spLocks noChangeArrowheads="1"/>
            </p:cNvSpPr>
            <p:nvPr/>
          </p:nvSpPr>
          <p:spPr bwMode="auto">
            <a:xfrm rot="10800000" flipV="1">
              <a:off x="3408" y="1296"/>
              <a:ext cx="192" cy="192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52" name="Rectangle 90"/>
            <p:cNvSpPr>
              <a:spLocks noChangeArrowheads="1"/>
            </p:cNvSpPr>
            <p:nvPr/>
          </p:nvSpPr>
          <p:spPr bwMode="auto">
            <a:xfrm rot="10800000" flipV="1">
              <a:off x="3696" y="1536"/>
              <a:ext cx="192" cy="192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53" name="Rectangle 91"/>
            <p:cNvSpPr>
              <a:spLocks noChangeArrowheads="1"/>
            </p:cNvSpPr>
            <p:nvPr/>
          </p:nvSpPr>
          <p:spPr bwMode="auto">
            <a:xfrm rot="10800000" flipV="1">
              <a:off x="2880" y="3408"/>
              <a:ext cx="192" cy="192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54" name="Rectangle 92"/>
            <p:cNvSpPr>
              <a:spLocks noChangeArrowheads="1"/>
            </p:cNvSpPr>
            <p:nvPr/>
          </p:nvSpPr>
          <p:spPr bwMode="auto">
            <a:xfrm rot="10800000" flipV="1">
              <a:off x="2880" y="2880"/>
              <a:ext cx="192" cy="192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55" name="Rectangle 93"/>
            <p:cNvSpPr>
              <a:spLocks noChangeArrowheads="1"/>
            </p:cNvSpPr>
            <p:nvPr/>
          </p:nvSpPr>
          <p:spPr bwMode="auto">
            <a:xfrm rot="10800000" flipV="1">
              <a:off x="3168" y="3120"/>
              <a:ext cx="192" cy="192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8156" name="Rectangle 94"/>
            <p:cNvSpPr>
              <a:spLocks noChangeArrowheads="1"/>
            </p:cNvSpPr>
            <p:nvPr/>
          </p:nvSpPr>
          <p:spPr bwMode="auto">
            <a:xfrm rot="10800000" flipV="1">
              <a:off x="2592" y="3696"/>
              <a:ext cx="192" cy="192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</p:grpSp>
      <p:sp>
        <p:nvSpPr>
          <p:cNvPr id="769119" name="Rectangle 95"/>
          <p:cNvSpPr>
            <a:spLocks noGrp="1" noChangeArrowheads="1"/>
          </p:cNvSpPr>
          <p:nvPr>
            <p:ph type="body" idx="1"/>
          </p:nvPr>
        </p:nvSpPr>
        <p:spPr>
          <a:xfrm>
            <a:off x="774700" y="1447800"/>
            <a:ext cx="3735388" cy="4379913"/>
          </a:xfrm>
          <a:noFill/>
        </p:spPr>
        <p:txBody>
          <a:bodyPr lIns="87888" tIns="43945" rIns="87888" bIns="43945"/>
          <a:lstStyle/>
          <a:p>
            <a:pPr defTabSz="762000">
              <a:buFont typeface="Symbol" pitchFamily="18" charset="2"/>
              <a:buNone/>
              <a:tabLst/>
            </a:pPr>
            <a:r>
              <a:rPr lang="de-DE" altLang="de-DE" b="1"/>
              <a:t>Ablauf:</a:t>
            </a:r>
            <a:br>
              <a:rPr lang="de-DE" altLang="de-DE" b="1"/>
            </a:br>
            <a:endParaRPr lang="de-DE" altLang="de-DE"/>
          </a:p>
          <a:p>
            <a:pPr defTabSz="762000">
              <a:buFontTx/>
              <a:buAutoNum type="arabicPeriod"/>
              <a:tabLst/>
            </a:pPr>
            <a:r>
              <a:rPr lang="de-DE" altLang="de-DE"/>
              <a:t>Wellenausbreitung von Start- zum Zielpunkt</a:t>
            </a:r>
          </a:p>
          <a:p>
            <a:pPr defTabSz="762000">
              <a:buFontTx/>
              <a:buAutoNum type="arabicPeriod"/>
              <a:tabLst/>
            </a:pPr>
            <a:endParaRPr lang="de-DE" altLang="de-DE"/>
          </a:p>
        </p:txBody>
      </p:sp>
      <p:sp>
        <p:nvSpPr>
          <p:cNvPr id="48141" name="Rectangle 96"/>
          <p:cNvSpPr>
            <a:spLocks noGrp="1" noChangeArrowheads="1"/>
          </p:cNvSpPr>
          <p:nvPr>
            <p:ph type="title"/>
          </p:nvPr>
        </p:nvSpPr>
        <p:spPr/>
        <p:txBody>
          <a:bodyPr lIns="191095" tIns="44941" rIns="89883" bIns="67945"/>
          <a:lstStyle/>
          <a:p>
            <a:pPr defTabSz="914400"/>
            <a:r>
              <a:rPr lang="de-DE" altLang="de-DE"/>
              <a:t>7.7.1	Rasterverdrahtung nach Lee</a:t>
            </a:r>
          </a:p>
        </p:txBody>
      </p:sp>
      <p:grpSp>
        <p:nvGrpSpPr>
          <p:cNvPr id="769121" name="Group 97"/>
          <p:cNvGrpSpPr>
            <a:grpSpLocks/>
          </p:cNvGrpSpPr>
          <p:nvPr/>
        </p:nvGrpSpPr>
        <p:grpSpPr bwMode="auto">
          <a:xfrm>
            <a:off x="5205413" y="2909888"/>
            <a:ext cx="200025" cy="215900"/>
            <a:chOff x="1985" y="2131"/>
            <a:chExt cx="119" cy="129"/>
          </a:xfrm>
        </p:grpSpPr>
        <p:sp>
          <p:nvSpPr>
            <p:cNvPr id="48146" name="Oval 98"/>
            <p:cNvSpPr>
              <a:spLocks noChangeArrowheads="1"/>
            </p:cNvSpPr>
            <p:nvPr/>
          </p:nvSpPr>
          <p:spPr bwMode="auto">
            <a:xfrm>
              <a:off x="1985" y="2131"/>
              <a:ext cx="119" cy="129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8147" name="Text Box 99"/>
            <p:cNvSpPr txBox="1">
              <a:spLocks noChangeArrowheads="1"/>
            </p:cNvSpPr>
            <p:nvPr/>
          </p:nvSpPr>
          <p:spPr bwMode="auto">
            <a:xfrm>
              <a:off x="2011" y="2138"/>
              <a:ext cx="7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200" i="1">
                  <a:solidFill>
                    <a:srgbClr val="FF0000"/>
                  </a:solidFill>
                </a:rPr>
                <a:t>S</a:t>
              </a:r>
            </a:p>
          </p:txBody>
        </p:sp>
      </p:grpSp>
      <p:grpSp>
        <p:nvGrpSpPr>
          <p:cNvPr id="769124" name="Group 100"/>
          <p:cNvGrpSpPr>
            <a:grpSpLocks/>
          </p:cNvGrpSpPr>
          <p:nvPr/>
        </p:nvGrpSpPr>
        <p:grpSpPr bwMode="auto">
          <a:xfrm>
            <a:off x="6777038" y="3749675"/>
            <a:ext cx="200025" cy="217488"/>
            <a:chOff x="2121" y="2267"/>
            <a:chExt cx="119" cy="129"/>
          </a:xfrm>
        </p:grpSpPr>
        <p:sp>
          <p:nvSpPr>
            <p:cNvPr id="48144" name="Oval 101"/>
            <p:cNvSpPr>
              <a:spLocks noChangeArrowheads="1"/>
            </p:cNvSpPr>
            <p:nvPr/>
          </p:nvSpPr>
          <p:spPr bwMode="auto">
            <a:xfrm>
              <a:off x="2121" y="2267"/>
              <a:ext cx="119" cy="129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8145" name="Text Box 102"/>
            <p:cNvSpPr txBox="1">
              <a:spLocks noChangeArrowheads="1"/>
            </p:cNvSpPr>
            <p:nvPr/>
          </p:nvSpPr>
          <p:spPr bwMode="auto">
            <a:xfrm>
              <a:off x="2147" y="2282"/>
              <a:ext cx="7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200" i="1">
                  <a:solidFill>
                    <a:srgbClr val="FF0000"/>
                  </a:solidFill>
                </a:rPr>
                <a:t>T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69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69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69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1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691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9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9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9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9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9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9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9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9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9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4" name="Group 2"/>
          <p:cNvGrpSpPr>
            <a:grpSpLocks/>
          </p:cNvGrpSpPr>
          <p:nvPr/>
        </p:nvGrpSpPr>
        <p:grpSpPr bwMode="auto">
          <a:xfrm>
            <a:off x="4937125" y="1709738"/>
            <a:ext cx="3522663" cy="3887787"/>
            <a:chOff x="3256" y="981"/>
            <a:chExt cx="2404" cy="2449"/>
          </a:xfrm>
        </p:grpSpPr>
        <p:sp>
          <p:nvSpPr>
            <p:cNvPr id="49245" name="Rectangle 3"/>
            <p:cNvSpPr>
              <a:spLocks noChangeArrowheads="1"/>
            </p:cNvSpPr>
            <p:nvPr/>
          </p:nvSpPr>
          <p:spPr bwMode="auto">
            <a:xfrm>
              <a:off x="3256" y="981"/>
              <a:ext cx="2404" cy="2449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9246" name="Line 4"/>
            <p:cNvSpPr>
              <a:spLocks noChangeShapeType="1"/>
            </p:cNvSpPr>
            <p:nvPr/>
          </p:nvSpPr>
          <p:spPr bwMode="auto">
            <a:xfrm>
              <a:off x="3256" y="1253"/>
              <a:ext cx="240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49247" name="Line 5"/>
            <p:cNvSpPr>
              <a:spLocks noChangeShapeType="1"/>
            </p:cNvSpPr>
            <p:nvPr/>
          </p:nvSpPr>
          <p:spPr bwMode="auto">
            <a:xfrm>
              <a:off x="3256" y="2341"/>
              <a:ext cx="240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49248" name="Line 6"/>
            <p:cNvSpPr>
              <a:spLocks noChangeShapeType="1"/>
            </p:cNvSpPr>
            <p:nvPr/>
          </p:nvSpPr>
          <p:spPr bwMode="auto">
            <a:xfrm>
              <a:off x="3256" y="2614"/>
              <a:ext cx="240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49249" name="Line 7"/>
            <p:cNvSpPr>
              <a:spLocks noChangeShapeType="1"/>
            </p:cNvSpPr>
            <p:nvPr/>
          </p:nvSpPr>
          <p:spPr bwMode="auto">
            <a:xfrm>
              <a:off x="3256" y="2886"/>
              <a:ext cx="240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49250" name="Line 8"/>
            <p:cNvSpPr>
              <a:spLocks noChangeShapeType="1"/>
            </p:cNvSpPr>
            <p:nvPr/>
          </p:nvSpPr>
          <p:spPr bwMode="auto">
            <a:xfrm>
              <a:off x="3256" y="3158"/>
              <a:ext cx="240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49251" name="Line 9"/>
            <p:cNvSpPr>
              <a:spLocks noChangeShapeType="1"/>
            </p:cNvSpPr>
            <p:nvPr/>
          </p:nvSpPr>
          <p:spPr bwMode="auto">
            <a:xfrm>
              <a:off x="3256" y="1525"/>
              <a:ext cx="240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49252" name="Line 10"/>
            <p:cNvSpPr>
              <a:spLocks noChangeShapeType="1"/>
            </p:cNvSpPr>
            <p:nvPr/>
          </p:nvSpPr>
          <p:spPr bwMode="auto">
            <a:xfrm>
              <a:off x="3256" y="1797"/>
              <a:ext cx="240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49253" name="Line 11"/>
            <p:cNvSpPr>
              <a:spLocks noChangeShapeType="1"/>
            </p:cNvSpPr>
            <p:nvPr/>
          </p:nvSpPr>
          <p:spPr bwMode="auto">
            <a:xfrm>
              <a:off x="3256" y="2069"/>
              <a:ext cx="240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49254" name="Line 12"/>
            <p:cNvSpPr>
              <a:spLocks noChangeShapeType="1"/>
            </p:cNvSpPr>
            <p:nvPr/>
          </p:nvSpPr>
          <p:spPr bwMode="auto">
            <a:xfrm>
              <a:off x="3528" y="981"/>
              <a:ext cx="0" cy="24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49255" name="Line 13"/>
            <p:cNvSpPr>
              <a:spLocks noChangeShapeType="1"/>
            </p:cNvSpPr>
            <p:nvPr/>
          </p:nvSpPr>
          <p:spPr bwMode="auto">
            <a:xfrm>
              <a:off x="3755" y="981"/>
              <a:ext cx="0" cy="24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49256" name="Line 14"/>
            <p:cNvSpPr>
              <a:spLocks noChangeShapeType="1"/>
            </p:cNvSpPr>
            <p:nvPr/>
          </p:nvSpPr>
          <p:spPr bwMode="auto">
            <a:xfrm>
              <a:off x="4299" y="981"/>
              <a:ext cx="0" cy="24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49257" name="Line 15"/>
            <p:cNvSpPr>
              <a:spLocks noChangeShapeType="1"/>
            </p:cNvSpPr>
            <p:nvPr/>
          </p:nvSpPr>
          <p:spPr bwMode="auto">
            <a:xfrm>
              <a:off x="4572" y="981"/>
              <a:ext cx="0" cy="24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49258" name="Line 16"/>
            <p:cNvSpPr>
              <a:spLocks noChangeShapeType="1"/>
            </p:cNvSpPr>
            <p:nvPr/>
          </p:nvSpPr>
          <p:spPr bwMode="auto">
            <a:xfrm>
              <a:off x="4844" y="981"/>
              <a:ext cx="0" cy="24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49259" name="Line 17"/>
            <p:cNvSpPr>
              <a:spLocks noChangeShapeType="1"/>
            </p:cNvSpPr>
            <p:nvPr/>
          </p:nvSpPr>
          <p:spPr bwMode="auto">
            <a:xfrm>
              <a:off x="5116" y="981"/>
              <a:ext cx="0" cy="24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49260" name="Line 18"/>
            <p:cNvSpPr>
              <a:spLocks noChangeShapeType="1"/>
            </p:cNvSpPr>
            <p:nvPr/>
          </p:nvSpPr>
          <p:spPr bwMode="auto">
            <a:xfrm>
              <a:off x="5433" y="981"/>
              <a:ext cx="0" cy="24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49261" name="Line 19"/>
            <p:cNvSpPr>
              <a:spLocks noChangeShapeType="1"/>
            </p:cNvSpPr>
            <p:nvPr/>
          </p:nvSpPr>
          <p:spPr bwMode="auto">
            <a:xfrm>
              <a:off x="4027" y="981"/>
              <a:ext cx="0" cy="24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</p:grpSp>
      <p:sp>
        <p:nvSpPr>
          <p:cNvPr id="49155" name="Rectangle 20"/>
          <p:cNvSpPr>
            <a:spLocks noChangeArrowheads="1"/>
          </p:cNvSpPr>
          <p:nvPr/>
        </p:nvSpPr>
        <p:spPr bwMode="auto">
          <a:xfrm>
            <a:off x="6010275" y="2484438"/>
            <a:ext cx="211138" cy="19812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9156" name="Rectangle 21"/>
          <p:cNvSpPr>
            <a:spLocks noChangeArrowheads="1"/>
          </p:cNvSpPr>
          <p:nvPr/>
        </p:nvSpPr>
        <p:spPr bwMode="auto">
          <a:xfrm>
            <a:off x="6080125" y="2941638"/>
            <a:ext cx="914400" cy="2286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49157" name="Rectangle 22"/>
          <p:cNvSpPr>
            <a:spLocks noChangeArrowheads="1"/>
          </p:cNvSpPr>
          <p:nvPr/>
        </p:nvSpPr>
        <p:spPr bwMode="auto">
          <a:xfrm>
            <a:off x="5165725" y="2865438"/>
            <a:ext cx="282575" cy="304800"/>
          </a:xfrm>
          <a:prstGeom prst="rect">
            <a:avLst/>
          </a:prstGeom>
          <a:solidFill>
            <a:srgbClr val="FF00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49158" name="Group 23"/>
          <p:cNvGrpSpPr>
            <a:grpSpLocks/>
          </p:cNvGrpSpPr>
          <p:nvPr/>
        </p:nvGrpSpPr>
        <p:grpSpPr bwMode="auto">
          <a:xfrm>
            <a:off x="4745038" y="2484438"/>
            <a:ext cx="1125537" cy="1143000"/>
            <a:chOff x="1488" y="1824"/>
            <a:chExt cx="768" cy="720"/>
          </a:xfrm>
        </p:grpSpPr>
        <p:sp>
          <p:nvSpPr>
            <p:cNvPr id="49241" name="Rectangle 24"/>
            <p:cNvSpPr>
              <a:spLocks noChangeArrowheads="1"/>
            </p:cNvSpPr>
            <p:nvPr/>
          </p:nvSpPr>
          <p:spPr bwMode="auto">
            <a:xfrm>
              <a:off x="1776" y="2352"/>
              <a:ext cx="192" cy="192"/>
            </a:xfrm>
            <a:prstGeom prst="rect">
              <a:avLst/>
            </a:prstGeom>
            <a:solidFill>
              <a:srgbClr val="33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9242" name="Rectangle 25"/>
            <p:cNvSpPr>
              <a:spLocks noChangeArrowheads="1"/>
            </p:cNvSpPr>
            <p:nvPr/>
          </p:nvSpPr>
          <p:spPr bwMode="auto">
            <a:xfrm>
              <a:off x="2064" y="2064"/>
              <a:ext cx="192" cy="192"/>
            </a:xfrm>
            <a:prstGeom prst="rect">
              <a:avLst/>
            </a:prstGeom>
            <a:solidFill>
              <a:srgbClr val="33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9243" name="Rectangle 26"/>
            <p:cNvSpPr>
              <a:spLocks noChangeArrowheads="1"/>
            </p:cNvSpPr>
            <p:nvPr/>
          </p:nvSpPr>
          <p:spPr bwMode="auto">
            <a:xfrm>
              <a:off x="1488" y="2064"/>
              <a:ext cx="192" cy="192"/>
            </a:xfrm>
            <a:prstGeom prst="rect">
              <a:avLst/>
            </a:prstGeom>
            <a:solidFill>
              <a:srgbClr val="33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9244" name="Rectangle 27"/>
            <p:cNvSpPr>
              <a:spLocks noChangeArrowheads="1"/>
            </p:cNvSpPr>
            <p:nvPr/>
          </p:nvSpPr>
          <p:spPr bwMode="auto">
            <a:xfrm>
              <a:off x="1776" y="1824"/>
              <a:ext cx="192" cy="192"/>
            </a:xfrm>
            <a:prstGeom prst="rect">
              <a:avLst/>
            </a:prstGeom>
            <a:solidFill>
              <a:srgbClr val="33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49159" name="Group 28"/>
          <p:cNvGrpSpPr>
            <a:grpSpLocks/>
          </p:cNvGrpSpPr>
          <p:nvPr/>
        </p:nvGrpSpPr>
        <p:grpSpPr bwMode="auto">
          <a:xfrm>
            <a:off x="4745038" y="2027238"/>
            <a:ext cx="1125537" cy="2057400"/>
            <a:chOff x="1488" y="1536"/>
            <a:chExt cx="768" cy="1296"/>
          </a:xfrm>
        </p:grpSpPr>
        <p:grpSp>
          <p:nvGrpSpPr>
            <p:cNvPr id="49233" name="Group 29"/>
            <p:cNvGrpSpPr>
              <a:grpSpLocks/>
            </p:cNvGrpSpPr>
            <p:nvPr/>
          </p:nvGrpSpPr>
          <p:grpSpPr bwMode="auto">
            <a:xfrm>
              <a:off x="1488" y="1824"/>
              <a:ext cx="768" cy="720"/>
              <a:chOff x="1488" y="1824"/>
              <a:chExt cx="768" cy="720"/>
            </a:xfrm>
          </p:grpSpPr>
          <p:sp>
            <p:nvSpPr>
              <p:cNvPr id="49237" name="Rectangle 30"/>
              <p:cNvSpPr>
                <a:spLocks noChangeArrowheads="1"/>
              </p:cNvSpPr>
              <p:nvPr/>
            </p:nvSpPr>
            <p:spPr bwMode="auto">
              <a:xfrm>
                <a:off x="1488" y="2352"/>
                <a:ext cx="192" cy="192"/>
              </a:xfrm>
              <a:prstGeom prst="rect">
                <a:avLst/>
              </a:prstGeom>
              <a:solidFill>
                <a:srgbClr val="00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87281" tIns="43641" rIns="87281" bIns="43641" anchor="ctr"/>
              <a:lstStyle>
                <a:lvl1pPr marL="327025" indent="-327025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20000"/>
                  </a:spcBef>
                  <a:buClr>
                    <a:schemeClr val="tx2"/>
                  </a:buClr>
                  <a:buSzPct val="75000"/>
                  <a:buFont typeface="Monotype Sorts" pitchFamily="2" charset="2"/>
                  <a:buNone/>
                </a:pPr>
                <a:endParaRPr lang="de-DE" altLang="de-DE" sz="1900" b="1"/>
              </a:p>
            </p:txBody>
          </p:sp>
          <p:sp>
            <p:nvSpPr>
              <p:cNvPr id="49238" name="Rectangle 31"/>
              <p:cNvSpPr>
                <a:spLocks noChangeArrowheads="1"/>
              </p:cNvSpPr>
              <p:nvPr/>
            </p:nvSpPr>
            <p:spPr bwMode="auto">
              <a:xfrm>
                <a:off x="2064" y="2352"/>
                <a:ext cx="192" cy="192"/>
              </a:xfrm>
              <a:prstGeom prst="rect">
                <a:avLst/>
              </a:prstGeom>
              <a:solidFill>
                <a:srgbClr val="00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87281" tIns="43641" rIns="87281" bIns="43641" anchor="ctr"/>
              <a:lstStyle>
                <a:lvl1pPr marL="327025" indent="-327025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20000"/>
                  </a:spcBef>
                  <a:buClr>
                    <a:schemeClr val="tx2"/>
                  </a:buClr>
                  <a:buSzPct val="75000"/>
                  <a:buFont typeface="Monotype Sorts" pitchFamily="2" charset="2"/>
                  <a:buNone/>
                </a:pPr>
                <a:endParaRPr lang="de-DE" altLang="de-DE" sz="1900" b="1"/>
              </a:p>
            </p:txBody>
          </p:sp>
          <p:sp>
            <p:nvSpPr>
              <p:cNvPr id="49239" name="Rectangle 32"/>
              <p:cNvSpPr>
                <a:spLocks noChangeArrowheads="1"/>
              </p:cNvSpPr>
              <p:nvPr/>
            </p:nvSpPr>
            <p:spPr bwMode="auto">
              <a:xfrm>
                <a:off x="1488" y="1824"/>
                <a:ext cx="192" cy="192"/>
              </a:xfrm>
              <a:prstGeom prst="rect">
                <a:avLst/>
              </a:prstGeom>
              <a:solidFill>
                <a:srgbClr val="00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87281" tIns="43641" rIns="87281" bIns="43641" anchor="ctr"/>
              <a:lstStyle>
                <a:lvl1pPr marL="327025" indent="-327025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20000"/>
                  </a:spcBef>
                  <a:buClr>
                    <a:schemeClr val="tx2"/>
                  </a:buClr>
                  <a:buSzPct val="75000"/>
                  <a:buFont typeface="Monotype Sorts" pitchFamily="2" charset="2"/>
                  <a:buNone/>
                </a:pPr>
                <a:endParaRPr lang="de-DE" altLang="de-DE" sz="1900" b="1"/>
              </a:p>
            </p:txBody>
          </p:sp>
          <p:sp>
            <p:nvSpPr>
              <p:cNvPr id="49240" name="Rectangle 33"/>
              <p:cNvSpPr>
                <a:spLocks noChangeArrowheads="1"/>
              </p:cNvSpPr>
              <p:nvPr/>
            </p:nvSpPr>
            <p:spPr bwMode="auto">
              <a:xfrm>
                <a:off x="2064" y="1824"/>
                <a:ext cx="192" cy="192"/>
              </a:xfrm>
              <a:prstGeom prst="rect">
                <a:avLst/>
              </a:prstGeom>
              <a:solidFill>
                <a:srgbClr val="00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87281" tIns="43641" rIns="87281" bIns="43641" anchor="ctr"/>
              <a:lstStyle>
                <a:lvl1pPr marL="327025" indent="-327025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20000"/>
                  </a:spcBef>
                  <a:buClr>
                    <a:schemeClr val="tx2"/>
                  </a:buClr>
                  <a:buSzPct val="75000"/>
                  <a:buFont typeface="Monotype Sorts" pitchFamily="2" charset="2"/>
                  <a:buNone/>
                </a:pPr>
                <a:endParaRPr lang="de-DE" altLang="de-DE" sz="1900" b="1"/>
              </a:p>
            </p:txBody>
          </p:sp>
        </p:grpSp>
        <p:grpSp>
          <p:nvGrpSpPr>
            <p:cNvPr id="49234" name="Group 34"/>
            <p:cNvGrpSpPr>
              <a:grpSpLocks/>
            </p:cNvGrpSpPr>
            <p:nvPr/>
          </p:nvGrpSpPr>
          <p:grpSpPr bwMode="auto">
            <a:xfrm>
              <a:off x="1776" y="1536"/>
              <a:ext cx="192" cy="1296"/>
              <a:chOff x="1776" y="1536"/>
              <a:chExt cx="192" cy="1296"/>
            </a:xfrm>
          </p:grpSpPr>
          <p:sp>
            <p:nvSpPr>
              <p:cNvPr id="49235" name="Rectangle 35"/>
              <p:cNvSpPr>
                <a:spLocks noChangeArrowheads="1"/>
              </p:cNvSpPr>
              <p:nvPr/>
            </p:nvSpPr>
            <p:spPr bwMode="auto">
              <a:xfrm>
                <a:off x="1776" y="2640"/>
                <a:ext cx="192" cy="192"/>
              </a:xfrm>
              <a:prstGeom prst="rect">
                <a:avLst/>
              </a:prstGeom>
              <a:solidFill>
                <a:srgbClr val="00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87281" tIns="43641" rIns="87281" bIns="43641" anchor="ctr"/>
              <a:lstStyle>
                <a:lvl1pPr marL="327025" indent="-327025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20000"/>
                  </a:spcBef>
                  <a:buClr>
                    <a:schemeClr val="tx2"/>
                  </a:buClr>
                  <a:buSzPct val="75000"/>
                  <a:buFont typeface="Monotype Sorts" pitchFamily="2" charset="2"/>
                  <a:buNone/>
                </a:pPr>
                <a:endParaRPr lang="de-DE" altLang="de-DE" sz="1900" b="1"/>
              </a:p>
            </p:txBody>
          </p:sp>
          <p:sp>
            <p:nvSpPr>
              <p:cNvPr id="49236" name="Rectangle 36"/>
              <p:cNvSpPr>
                <a:spLocks noChangeArrowheads="1"/>
              </p:cNvSpPr>
              <p:nvPr/>
            </p:nvSpPr>
            <p:spPr bwMode="auto">
              <a:xfrm>
                <a:off x="1776" y="1536"/>
                <a:ext cx="192" cy="192"/>
              </a:xfrm>
              <a:prstGeom prst="rect">
                <a:avLst/>
              </a:prstGeom>
              <a:solidFill>
                <a:srgbClr val="00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87281" tIns="43641" rIns="87281" bIns="43641" anchor="ctr"/>
              <a:lstStyle>
                <a:lvl1pPr marL="327025" indent="-327025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871538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871538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20000"/>
                  </a:spcBef>
                  <a:buClr>
                    <a:schemeClr val="tx2"/>
                  </a:buClr>
                  <a:buSzPct val="75000"/>
                  <a:buFont typeface="Monotype Sorts" pitchFamily="2" charset="2"/>
                  <a:buNone/>
                </a:pPr>
                <a:endParaRPr lang="de-DE" altLang="de-DE" sz="1900" b="1"/>
              </a:p>
            </p:txBody>
          </p:sp>
        </p:grpSp>
      </p:grpSp>
      <p:grpSp>
        <p:nvGrpSpPr>
          <p:cNvPr id="49160" name="Group 37"/>
          <p:cNvGrpSpPr>
            <a:grpSpLocks/>
          </p:cNvGrpSpPr>
          <p:nvPr/>
        </p:nvGrpSpPr>
        <p:grpSpPr bwMode="auto">
          <a:xfrm>
            <a:off x="4745038" y="1647825"/>
            <a:ext cx="1125537" cy="2817813"/>
            <a:chOff x="1488" y="1296"/>
            <a:chExt cx="768" cy="1776"/>
          </a:xfrm>
        </p:grpSpPr>
        <p:sp>
          <p:nvSpPr>
            <p:cNvPr id="49227" name="Rectangle 38"/>
            <p:cNvSpPr>
              <a:spLocks noChangeArrowheads="1"/>
            </p:cNvSpPr>
            <p:nvPr/>
          </p:nvSpPr>
          <p:spPr bwMode="auto">
            <a:xfrm>
              <a:off x="1776" y="2880"/>
              <a:ext cx="192" cy="192"/>
            </a:xfrm>
            <a:prstGeom prst="rect">
              <a:avLst/>
            </a:prstGeom>
            <a:solidFill>
              <a:srgbClr val="66FF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28" name="Rectangle 39"/>
            <p:cNvSpPr>
              <a:spLocks noChangeArrowheads="1"/>
            </p:cNvSpPr>
            <p:nvPr/>
          </p:nvSpPr>
          <p:spPr bwMode="auto">
            <a:xfrm>
              <a:off x="2064" y="1536"/>
              <a:ext cx="192" cy="192"/>
            </a:xfrm>
            <a:prstGeom prst="rect">
              <a:avLst/>
            </a:prstGeom>
            <a:solidFill>
              <a:srgbClr val="66FF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29" name="Rectangle 40"/>
            <p:cNvSpPr>
              <a:spLocks noChangeArrowheads="1"/>
            </p:cNvSpPr>
            <p:nvPr/>
          </p:nvSpPr>
          <p:spPr bwMode="auto">
            <a:xfrm>
              <a:off x="1776" y="1296"/>
              <a:ext cx="192" cy="192"/>
            </a:xfrm>
            <a:prstGeom prst="rect">
              <a:avLst/>
            </a:prstGeom>
            <a:solidFill>
              <a:srgbClr val="66FF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30" name="Rectangle 41"/>
            <p:cNvSpPr>
              <a:spLocks noChangeArrowheads="1"/>
            </p:cNvSpPr>
            <p:nvPr/>
          </p:nvSpPr>
          <p:spPr bwMode="auto">
            <a:xfrm>
              <a:off x="1488" y="1536"/>
              <a:ext cx="192" cy="192"/>
            </a:xfrm>
            <a:prstGeom prst="rect">
              <a:avLst/>
            </a:prstGeom>
            <a:solidFill>
              <a:srgbClr val="66FF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31" name="Rectangle 42"/>
            <p:cNvSpPr>
              <a:spLocks noChangeArrowheads="1"/>
            </p:cNvSpPr>
            <p:nvPr/>
          </p:nvSpPr>
          <p:spPr bwMode="auto">
            <a:xfrm>
              <a:off x="1488" y="2592"/>
              <a:ext cx="192" cy="192"/>
            </a:xfrm>
            <a:prstGeom prst="rect">
              <a:avLst/>
            </a:prstGeom>
            <a:solidFill>
              <a:srgbClr val="66FF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32" name="Rectangle 43"/>
            <p:cNvSpPr>
              <a:spLocks noChangeArrowheads="1"/>
            </p:cNvSpPr>
            <p:nvPr/>
          </p:nvSpPr>
          <p:spPr bwMode="auto">
            <a:xfrm>
              <a:off x="2064" y="2592"/>
              <a:ext cx="192" cy="192"/>
            </a:xfrm>
            <a:prstGeom prst="rect">
              <a:avLst/>
            </a:prstGeom>
            <a:solidFill>
              <a:srgbClr val="66FF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</p:grpSp>
      <p:grpSp>
        <p:nvGrpSpPr>
          <p:cNvPr id="49161" name="Group 44"/>
          <p:cNvGrpSpPr>
            <a:grpSpLocks/>
          </p:cNvGrpSpPr>
          <p:nvPr/>
        </p:nvGrpSpPr>
        <p:grpSpPr bwMode="auto">
          <a:xfrm>
            <a:off x="4745038" y="1647825"/>
            <a:ext cx="1476375" cy="3200400"/>
            <a:chOff x="1488" y="1296"/>
            <a:chExt cx="1008" cy="2016"/>
          </a:xfrm>
        </p:grpSpPr>
        <p:sp>
          <p:nvSpPr>
            <p:cNvPr id="49221" name="Rectangle 45"/>
            <p:cNvSpPr>
              <a:spLocks noChangeArrowheads="1"/>
            </p:cNvSpPr>
            <p:nvPr/>
          </p:nvSpPr>
          <p:spPr bwMode="auto">
            <a:xfrm>
              <a:off x="1488" y="2880"/>
              <a:ext cx="192" cy="192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22" name="Rectangle 46"/>
            <p:cNvSpPr>
              <a:spLocks noChangeArrowheads="1"/>
            </p:cNvSpPr>
            <p:nvPr/>
          </p:nvSpPr>
          <p:spPr bwMode="auto">
            <a:xfrm>
              <a:off x="2064" y="2880"/>
              <a:ext cx="192" cy="192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23" name="Rectangle 47"/>
            <p:cNvSpPr>
              <a:spLocks noChangeArrowheads="1"/>
            </p:cNvSpPr>
            <p:nvPr/>
          </p:nvSpPr>
          <p:spPr bwMode="auto">
            <a:xfrm>
              <a:off x="1488" y="1296"/>
              <a:ext cx="192" cy="192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24" name="Rectangle 48"/>
            <p:cNvSpPr>
              <a:spLocks noChangeArrowheads="1"/>
            </p:cNvSpPr>
            <p:nvPr/>
          </p:nvSpPr>
          <p:spPr bwMode="auto">
            <a:xfrm>
              <a:off x="2064" y="1296"/>
              <a:ext cx="192" cy="192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25" name="Rectangle 49"/>
            <p:cNvSpPr>
              <a:spLocks noChangeArrowheads="1"/>
            </p:cNvSpPr>
            <p:nvPr/>
          </p:nvSpPr>
          <p:spPr bwMode="auto">
            <a:xfrm>
              <a:off x="2304" y="1536"/>
              <a:ext cx="192" cy="192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26" name="Rectangle 50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</p:grpSp>
      <p:grpSp>
        <p:nvGrpSpPr>
          <p:cNvPr id="49162" name="Group 51"/>
          <p:cNvGrpSpPr>
            <a:grpSpLocks/>
          </p:cNvGrpSpPr>
          <p:nvPr/>
        </p:nvGrpSpPr>
        <p:grpSpPr bwMode="auto">
          <a:xfrm>
            <a:off x="4745038" y="1647825"/>
            <a:ext cx="1898650" cy="3657600"/>
            <a:chOff x="1488" y="1296"/>
            <a:chExt cx="1296" cy="2304"/>
          </a:xfrm>
        </p:grpSpPr>
        <p:sp>
          <p:nvSpPr>
            <p:cNvPr id="49216" name="Rectangle 52"/>
            <p:cNvSpPr>
              <a:spLocks noChangeArrowheads="1"/>
            </p:cNvSpPr>
            <p:nvPr/>
          </p:nvSpPr>
          <p:spPr bwMode="auto">
            <a:xfrm>
              <a:off x="1488" y="3120"/>
              <a:ext cx="192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17" name="Rectangle 53"/>
            <p:cNvSpPr>
              <a:spLocks noChangeArrowheads="1"/>
            </p:cNvSpPr>
            <p:nvPr/>
          </p:nvSpPr>
          <p:spPr bwMode="auto">
            <a:xfrm>
              <a:off x="2064" y="3120"/>
              <a:ext cx="192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18" name="Rectangle 54"/>
            <p:cNvSpPr>
              <a:spLocks noChangeArrowheads="1"/>
            </p:cNvSpPr>
            <p:nvPr/>
          </p:nvSpPr>
          <p:spPr bwMode="auto">
            <a:xfrm>
              <a:off x="2592" y="1536"/>
              <a:ext cx="192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19" name="Rectangle 55"/>
            <p:cNvSpPr>
              <a:spLocks noChangeArrowheads="1"/>
            </p:cNvSpPr>
            <p:nvPr/>
          </p:nvSpPr>
          <p:spPr bwMode="auto">
            <a:xfrm>
              <a:off x="2304" y="1296"/>
              <a:ext cx="192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20" name="Rectangle 56"/>
            <p:cNvSpPr>
              <a:spLocks noChangeArrowheads="1"/>
            </p:cNvSpPr>
            <p:nvPr/>
          </p:nvSpPr>
          <p:spPr bwMode="auto">
            <a:xfrm>
              <a:off x="1776" y="3408"/>
              <a:ext cx="192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</p:grpSp>
      <p:grpSp>
        <p:nvGrpSpPr>
          <p:cNvPr id="49163" name="Group 57"/>
          <p:cNvGrpSpPr>
            <a:grpSpLocks/>
          </p:cNvGrpSpPr>
          <p:nvPr/>
        </p:nvGrpSpPr>
        <p:grpSpPr bwMode="auto">
          <a:xfrm>
            <a:off x="4745038" y="1647825"/>
            <a:ext cx="2319337" cy="4114800"/>
            <a:chOff x="1488" y="1296"/>
            <a:chExt cx="1584" cy="2592"/>
          </a:xfrm>
        </p:grpSpPr>
        <p:sp>
          <p:nvSpPr>
            <p:cNvPr id="49209" name="Rectangle 58"/>
            <p:cNvSpPr>
              <a:spLocks noChangeArrowheads="1"/>
            </p:cNvSpPr>
            <p:nvPr/>
          </p:nvSpPr>
          <p:spPr bwMode="auto">
            <a:xfrm>
              <a:off x="1488" y="3408"/>
              <a:ext cx="192" cy="192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10" name="Rectangle 59"/>
            <p:cNvSpPr>
              <a:spLocks noChangeArrowheads="1"/>
            </p:cNvSpPr>
            <p:nvPr/>
          </p:nvSpPr>
          <p:spPr bwMode="auto">
            <a:xfrm>
              <a:off x="2064" y="3408"/>
              <a:ext cx="192" cy="192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11" name="Rectangle 60"/>
            <p:cNvSpPr>
              <a:spLocks noChangeArrowheads="1"/>
            </p:cNvSpPr>
            <p:nvPr/>
          </p:nvSpPr>
          <p:spPr bwMode="auto">
            <a:xfrm>
              <a:off x="1776" y="3696"/>
              <a:ext cx="192" cy="192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12" name="Rectangle 61"/>
            <p:cNvSpPr>
              <a:spLocks noChangeArrowheads="1"/>
            </p:cNvSpPr>
            <p:nvPr/>
          </p:nvSpPr>
          <p:spPr bwMode="auto">
            <a:xfrm rot="10800000" flipV="1">
              <a:off x="2592" y="1824"/>
              <a:ext cx="192" cy="192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13" name="Rectangle 62"/>
            <p:cNvSpPr>
              <a:spLocks noChangeArrowheads="1"/>
            </p:cNvSpPr>
            <p:nvPr/>
          </p:nvSpPr>
          <p:spPr bwMode="auto">
            <a:xfrm rot="10800000" flipV="1">
              <a:off x="2304" y="3120"/>
              <a:ext cx="192" cy="192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14" name="Rectangle 63"/>
            <p:cNvSpPr>
              <a:spLocks noChangeArrowheads="1"/>
            </p:cNvSpPr>
            <p:nvPr/>
          </p:nvSpPr>
          <p:spPr bwMode="auto">
            <a:xfrm rot="10800000" flipV="1">
              <a:off x="2592" y="1296"/>
              <a:ext cx="192" cy="192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15" name="Rectangle 64"/>
            <p:cNvSpPr>
              <a:spLocks noChangeArrowheads="1"/>
            </p:cNvSpPr>
            <p:nvPr/>
          </p:nvSpPr>
          <p:spPr bwMode="auto">
            <a:xfrm rot="10800000" flipV="1">
              <a:off x="2880" y="1536"/>
              <a:ext cx="192" cy="192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</p:grpSp>
      <p:grpSp>
        <p:nvGrpSpPr>
          <p:cNvPr id="49164" name="Group 65"/>
          <p:cNvGrpSpPr>
            <a:grpSpLocks/>
          </p:cNvGrpSpPr>
          <p:nvPr/>
        </p:nvGrpSpPr>
        <p:grpSpPr bwMode="auto">
          <a:xfrm>
            <a:off x="4745038" y="1647825"/>
            <a:ext cx="2671762" cy="4114800"/>
            <a:chOff x="1488" y="1296"/>
            <a:chExt cx="1824" cy="2592"/>
          </a:xfrm>
        </p:grpSpPr>
        <p:sp>
          <p:nvSpPr>
            <p:cNvPr id="49202" name="Rectangle 66"/>
            <p:cNvSpPr>
              <a:spLocks noChangeArrowheads="1"/>
            </p:cNvSpPr>
            <p:nvPr/>
          </p:nvSpPr>
          <p:spPr bwMode="auto">
            <a:xfrm>
              <a:off x="1488" y="3696"/>
              <a:ext cx="192" cy="19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03" name="Rectangle 67"/>
            <p:cNvSpPr>
              <a:spLocks noChangeArrowheads="1"/>
            </p:cNvSpPr>
            <p:nvPr/>
          </p:nvSpPr>
          <p:spPr bwMode="auto">
            <a:xfrm>
              <a:off x="2064" y="3696"/>
              <a:ext cx="192" cy="19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04" name="Rectangle 68"/>
            <p:cNvSpPr>
              <a:spLocks noChangeArrowheads="1"/>
            </p:cNvSpPr>
            <p:nvPr/>
          </p:nvSpPr>
          <p:spPr bwMode="auto">
            <a:xfrm rot="10800000" flipV="1">
              <a:off x="2880" y="1824"/>
              <a:ext cx="192" cy="19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05" name="Rectangle 69"/>
            <p:cNvSpPr>
              <a:spLocks noChangeArrowheads="1"/>
            </p:cNvSpPr>
            <p:nvPr/>
          </p:nvSpPr>
          <p:spPr bwMode="auto">
            <a:xfrm rot="10800000" flipV="1">
              <a:off x="2880" y="1296"/>
              <a:ext cx="192" cy="19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06" name="Rectangle 70"/>
            <p:cNvSpPr>
              <a:spLocks noChangeArrowheads="1"/>
            </p:cNvSpPr>
            <p:nvPr/>
          </p:nvSpPr>
          <p:spPr bwMode="auto">
            <a:xfrm rot="10800000" flipV="1">
              <a:off x="3120" y="1536"/>
              <a:ext cx="192" cy="19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07" name="Rectangle 71"/>
            <p:cNvSpPr>
              <a:spLocks noChangeArrowheads="1"/>
            </p:cNvSpPr>
            <p:nvPr/>
          </p:nvSpPr>
          <p:spPr bwMode="auto">
            <a:xfrm rot="10800000" flipV="1">
              <a:off x="2304" y="3408"/>
              <a:ext cx="192" cy="19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08" name="Rectangle 72"/>
            <p:cNvSpPr>
              <a:spLocks noChangeArrowheads="1"/>
            </p:cNvSpPr>
            <p:nvPr/>
          </p:nvSpPr>
          <p:spPr bwMode="auto">
            <a:xfrm rot="10800000" flipV="1">
              <a:off x="2592" y="3120"/>
              <a:ext cx="192" cy="19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</p:grpSp>
      <p:sp>
        <p:nvSpPr>
          <p:cNvPr id="49165" name="Rectangle 73"/>
          <p:cNvSpPr>
            <a:spLocks noChangeArrowheads="1"/>
          </p:cNvSpPr>
          <p:nvPr/>
        </p:nvSpPr>
        <p:spPr bwMode="auto">
          <a:xfrm rot="10800000" flipV="1">
            <a:off x="6732588" y="3705225"/>
            <a:ext cx="282575" cy="303213"/>
          </a:xfrm>
          <a:prstGeom prst="rect">
            <a:avLst/>
          </a:prstGeom>
          <a:solidFill>
            <a:srgbClr val="FF00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/>
          <a:lstStyle>
            <a:lvl1pPr marL="327025" indent="-327025"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chemeClr val="tx2"/>
              </a:buClr>
              <a:buSzPct val="75000"/>
              <a:buFont typeface="Monotype Sorts" pitchFamily="2" charset="2"/>
              <a:buNone/>
            </a:pPr>
            <a:endParaRPr lang="de-DE" altLang="de-DE" sz="1900" b="1"/>
          </a:p>
        </p:txBody>
      </p:sp>
      <p:grpSp>
        <p:nvGrpSpPr>
          <p:cNvPr id="49166" name="Group 74"/>
          <p:cNvGrpSpPr>
            <a:grpSpLocks/>
          </p:cNvGrpSpPr>
          <p:nvPr/>
        </p:nvGrpSpPr>
        <p:grpSpPr bwMode="auto">
          <a:xfrm>
            <a:off x="5940425" y="1647825"/>
            <a:ext cx="1900238" cy="4114800"/>
            <a:chOff x="2304" y="1296"/>
            <a:chExt cx="1296" cy="2592"/>
          </a:xfrm>
        </p:grpSpPr>
        <p:sp>
          <p:nvSpPr>
            <p:cNvPr id="49195" name="Rectangle 75"/>
            <p:cNvSpPr>
              <a:spLocks noChangeArrowheads="1"/>
            </p:cNvSpPr>
            <p:nvPr/>
          </p:nvSpPr>
          <p:spPr bwMode="auto">
            <a:xfrm rot="10800000" flipV="1">
              <a:off x="3120" y="1824"/>
              <a:ext cx="192" cy="192"/>
            </a:xfrm>
            <a:prstGeom prst="rect">
              <a:avLst/>
            </a:prstGeom>
            <a:solidFill>
              <a:srgbClr val="669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196" name="Rectangle 76"/>
            <p:cNvSpPr>
              <a:spLocks noChangeArrowheads="1"/>
            </p:cNvSpPr>
            <p:nvPr/>
          </p:nvSpPr>
          <p:spPr bwMode="auto">
            <a:xfrm rot="10800000" flipV="1">
              <a:off x="3120" y="1296"/>
              <a:ext cx="192" cy="192"/>
            </a:xfrm>
            <a:prstGeom prst="rect">
              <a:avLst/>
            </a:prstGeom>
            <a:solidFill>
              <a:srgbClr val="669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197" name="Rectangle 77"/>
            <p:cNvSpPr>
              <a:spLocks noChangeArrowheads="1"/>
            </p:cNvSpPr>
            <p:nvPr/>
          </p:nvSpPr>
          <p:spPr bwMode="auto">
            <a:xfrm rot="10800000" flipV="1">
              <a:off x="3408" y="1536"/>
              <a:ext cx="192" cy="192"/>
            </a:xfrm>
            <a:prstGeom prst="rect">
              <a:avLst/>
            </a:prstGeom>
            <a:solidFill>
              <a:srgbClr val="669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198" name="Rectangle 78"/>
            <p:cNvSpPr>
              <a:spLocks noChangeArrowheads="1"/>
            </p:cNvSpPr>
            <p:nvPr/>
          </p:nvSpPr>
          <p:spPr bwMode="auto">
            <a:xfrm rot="10800000" flipV="1">
              <a:off x="2592" y="3408"/>
              <a:ext cx="192" cy="192"/>
            </a:xfrm>
            <a:prstGeom prst="rect">
              <a:avLst/>
            </a:prstGeom>
            <a:solidFill>
              <a:srgbClr val="669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199" name="Rectangle 79"/>
            <p:cNvSpPr>
              <a:spLocks noChangeArrowheads="1"/>
            </p:cNvSpPr>
            <p:nvPr/>
          </p:nvSpPr>
          <p:spPr bwMode="auto">
            <a:xfrm rot="10800000" flipV="1">
              <a:off x="2592" y="2880"/>
              <a:ext cx="192" cy="192"/>
            </a:xfrm>
            <a:prstGeom prst="rect">
              <a:avLst/>
            </a:prstGeom>
            <a:solidFill>
              <a:srgbClr val="669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00" name="Rectangle 80"/>
            <p:cNvSpPr>
              <a:spLocks noChangeArrowheads="1"/>
            </p:cNvSpPr>
            <p:nvPr/>
          </p:nvSpPr>
          <p:spPr bwMode="auto">
            <a:xfrm rot="10800000" flipV="1">
              <a:off x="2880" y="3120"/>
              <a:ext cx="192" cy="192"/>
            </a:xfrm>
            <a:prstGeom prst="rect">
              <a:avLst/>
            </a:prstGeom>
            <a:solidFill>
              <a:srgbClr val="669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201" name="Rectangle 81"/>
            <p:cNvSpPr>
              <a:spLocks noChangeArrowheads="1"/>
            </p:cNvSpPr>
            <p:nvPr/>
          </p:nvSpPr>
          <p:spPr bwMode="auto">
            <a:xfrm rot="10800000" flipV="1">
              <a:off x="2304" y="3696"/>
              <a:ext cx="192" cy="192"/>
            </a:xfrm>
            <a:prstGeom prst="rect">
              <a:avLst/>
            </a:prstGeom>
            <a:solidFill>
              <a:srgbClr val="669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</p:grpSp>
      <p:grpSp>
        <p:nvGrpSpPr>
          <p:cNvPr id="49167" name="Group 82"/>
          <p:cNvGrpSpPr>
            <a:grpSpLocks/>
          </p:cNvGrpSpPr>
          <p:nvPr/>
        </p:nvGrpSpPr>
        <p:grpSpPr bwMode="auto">
          <a:xfrm>
            <a:off x="6334125" y="1647825"/>
            <a:ext cx="1898650" cy="4114800"/>
            <a:chOff x="2592" y="1296"/>
            <a:chExt cx="1296" cy="2592"/>
          </a:xfrm>
        </p:grpSpPr>
        <p:sp>
          <p:nvSpPr>
            <p:cNvPr id="49186" name="Rectangle 83"/>
            <p:cNvSpPr>
              <a:spLocks noChangeArrowheads="1"/>
            </p:cNvSpPr>
            <p:nvPr/>
          </p:nvSpPr>
          <p:spPr bwMode="auto">
            <a:xfrm rot="10800000" flipV="1">
              <a:off x="3120" y="2112"/>
              <a:ext cx="192" cy="192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187" name="Rectangle 84"/>
            <p:cNvSpPr>
              <a:spLocks noChangeArrowheads="1"/>
            </p:cNvSpPr>
            <p:nvPr/>
          </p:nvSpPr>
          <p:spPr bwMode="auto">
            <a:xfrm rot="10800000" flipV="1">
              <a:off x="2592" y="2592"/>
              <a:ext cx="192" cy="192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188" name="Rectangle 85"/>
            <p:cNvSpPr>
              <a:spLocks noChangeArrowheads="1"/>
            </p:cNvSpPr>
            <p:nvPr/>
          </p:nvSpPr>
          <p:spPr bwMode="auto">
            <a:xfrm rot="10800000" flipV="1">
              <a:off x="3408" y="1824"/>
              <a:ext cx="192" cy="192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189" name="Rectangle 86"/>
            <p:cNvSpPr>
              <a:spLocks noChangeArrowheads="1"/>
            </p:cNvSpPr>
            <p:nvPr/>
          </p:nvSpPr>
          <p:spPr bwMode="auto">
            <a:xfrm rot="10800000" flipV="1">
              <a:off x="3408" y="1296"/>
              <a:ext cx="192" cy="192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190" name="Rectangle 87"/>
            <p:cNvSpPr>
              <a:spLocks noChangeArrowheads="1"/>
            </p:cNvSpPr>
            <p:nvPr/>
          </p:nvSpPr>
          <p:spPr bwMode="auto">
            <a:xfrm rot="10800000" flipV="1">
              <a:off x="3696" y="1536"/>
              <a:ext cx="192" cy="192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191" name="Rectangle 88"/>
            <p:cNvSpPr>
              <a:spLocks noChangeArrowheads="1"/>
            </p:cNvSpPr>
            <p:nvPr/>
          </p:nvSpPr>
          <p:spPr bwMode="auto">
            <a:xfrm rot="10800000" flipV="1">
              <a:off x="2880" y="3408"/>
              <a:ext cx="192" cy="192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192" name="Rectangle 89"/>
            <p:cNvSpPr>
              <a:spLocks noChangeArrowheads="1"/>
            </p:cNvSpPr>
            <p:nvPr/>
          </p:nvSpPr>
          <p:spPr bwMode="auto">
            <a:xfrm rot="10800000" flipV="1">
              <a:off x="2880" y="2880"/>
              <a:ext cx="192" cy="192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193" name="Rectangle 90"/>
            <p:cNvSpPr>
              <a:spLocks noChangeArrowheads="1"/>
            </p:cNvSpPr>
            <p:nvPr/>
          </p:nvSpPr>
          <p:spPr bwMode="auto">
            <a:xfrm rot="10800000" flipV="1">
              <a:off x="3168" y="3120"/>
              <a:ext cx="192" cy="192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  <p:sp>
          <p:nvSpPr>
            <p:cNvPr id="49194" name="Rectangle 91"/>
            <p:cNvSpPr>
              <a:spLocks noChangeArrowheads="1"/>
            </p:cNvSpPr>
            <p:nvPr/>
          </p:nvSpPr>
          <p:spPr bwMode="auto">
            <a:xfrm rot="10800000" flipV="1">
              <a:off x="2592" y="3696"/>
              <a:ext cx="192" cy="192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/>
            <a:lstStyle>
              <a:lvl1pPr marL="327025" indent="-327025"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1900" b="1"/>
            </a:p>
          </p:txBody>
        </p:sp>
      </p:grpSp>
      <p:sp>
        <p:nvSpPr>
          <p:cNvPr id="770140" name="Line 92"/>
          <p:cNvSpPr>
            <a:spLocks noChangeShapeType="1"/>
          </p:cNvSpPr>
          <p:nvPr/>
        </p:nvSpPr>
        <p:spPr bwMode="auto">
          <a:xfrm>
            <a:off x="6867525" y="3933825"/>
            <a:ext cx="0" cy="379413"/>
          </a:xfrm>
          <a:prstGeom prst="line">
            <a:avLst/>
          </a:prstGeom>
          <a:noFill/>
          <a:ln w="76200">
            <a:solidFill>
              <a:srgbClr val="FF0066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0141" name="Line 93"/>
          <p:cNvSpPr>
            <a:spLocks noChangeShapeType="1"/>
          </p:cNvSpPr>
          <p:nvPr/>
        </p:nvSpPr>
        <p:spPr bwMode="auto">
          <a:xfrm>
            <a:off x="6867525" y="4313238"/>
            <a:ext cx="0" cy="381000"/>
          </a:xfrm>
          <a:prstGeom prst="line">
            <a:avLst/>
          </a:prstGeom>
          <a:noFill/>
          <a:ln w="76200">
            <a:solidFill>
              <a:srgbClr val="FF0066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0142" name="Line 94"/>
          <p:cNvSpPr>
            <a:spLocks noChangeShapeType="1"/>
          </p:cNvSpPr>
          <p:nvPr/>
        </p:nvSpPr>
        <p:spPr bwMode="auto">
          <a:xfrm rot="5400000">
            <a:off x="6709569" y="4518819"/>
            <a:ext cx="0" cy="350838"/>
          </a:xfrm>
          <a:prstGeom prst="line">
            <a:avLst/>
          </a:prstGeom>
          <a:noFill/>
          <a:ln w="76200">
            <a:solidFill>
              <a:srgbClr val="FF0066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0143" name="Line 95"/>
          <p:cNvSpPr>
            <a:spLocks noChangeShapeType="1"/>
          </p:cNvSpPr>
          <p:nvPr/>
        </p:nvSpPr>
        <p:spPr bwMode="auto">
          <a:xfrm rot="5400000">
            <a:off x="6361907" y="4483894"/>
            <a:ext cx="0" cy="420687"/>
          </a:xfrm>
          <a:prstGeom prst="line">
            <a:avLst/>
          </a:prstGeom>
          <a:noFill/>
          <a:ln w="76200">
            <a:solidFill>
              <a:srgbClr val="FF0066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0144" name="Line 96"/>
          <p:cNvSpPr>
            <a:spLocks noChangeShapeType="1"/>
          </p:cNvSpPr>
          <p:nvPr/>
        </p:nvSpPr>
        <p:spPr bwMode="auto">
          <a:xfrm rot="5400000">
            <a:off x="5975351" y="4448175"/>
            <a:ext cx="0" cy="492125"/>
          </a:xfrm>
          <a:prstGeom prst="line">
            <a:avLst/>
          </a:prstGeom>
          <a:noFill/>
          <a:ln w="76200">
            <a:solidFill>
              <a:srgbClr val="FF0066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0145" name="Line 97"/>
          <p:cNvSpPr>
            <a:spLocks noChangeShapeType="1"/>
          </p:cNvSpPr>
          <p:nvPr/>
        </p:nvSpPr>
        <p:spPr bwMode="auto">
          <a:xfrm rot="5400000">
            <a:off x="5553076" y="4448175"/>
            <a:ext cx="0" cy="492125"/>
          </a:xfrm>
          <a:prstGeom prst="line">
            <a:avLst/>
          </a:prstGeom>
          <a:noFill/>
          <a:ln w="76200">
            <a:solidFill>
              <a:srgbClr val="FF0066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0146" name="Line 98"/>
          <p:cNvSpPr>
            <a:spLocks noChangeShapeType="1"/>
          </p:cNvSpPr>
          <p:nvPr/>
        </p:nvSpPr>
        <p:spPr bwMode="auto">
          <a:xfrm>
            <a:off x="5307013" y="4313238"/>
            <a:ext cx="0" cy="381000"/>
          </a:xfrm>
          <a:prstGeom prst="line">
            <a:avLst/>
          </a:prstGeom>
          <a:noFill/>
          <a:ln w="76200">
            <a:solidFill>
              <a:srgbClr val="FF0066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0147" name="Line 99"/>
          <p:cNvSpPr>
            <a:spLocks noChangeShapeType="1"/>
          </p:cNvSpPr>
          <p:nvPr/>
        </p:nvSpPr>
        <p:spPr bwMode="auto">
          <a:xfrm>
            <a:off x="5307013" y="3933825"/>
            <a:ext cx="0" cy="379413"/>
          </a:xfrm>
          <a:prstGeom prst="line">
            <a:avLst/>
          </a:prstGeom>
          <a:noFill/>
          <a:ln w="76200">
            <a:solidFill>
              <a:srgbClr val="FF0066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0148" name="Line 100"/>
          <p:cNvSpPr>
            <a:spLocks noChangeShapeType="1"/>
          </p:cNvSpPr>
          <p:nvPr/>
        </p:nvSpPr>
        <p:spPr bwMode="auto">
          <a:xfrm>
            <a:off x="5307013" y="3476625"/>
            <a:ext cx="0" cy="457200"/>
          </a:xfrm>
          <a:prstGeom prst="line">
            <a:avLst/>
          </a:prstGeom>
          <a:noFill/>
          <a:ln w="76200">
            <a:solidFill>
              <a:srgbClr val="FF0066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0149" name="Line 101"/>
          <p:cNvSpPr>
            <a:spLocks noChangeShapeType="1"/>
          </p:cNvSpPr>
          <p:nvPr/>
        </p:nvSpPr>
        <p:spPr bwMode="auto">
          <a:xfrm>
            <a:off x="5307013" y="3094038"/>
            <a:ext cx="0" cy="382587"/>
          </a:xfrm>
          <a:prstGeom prst="line">
            <a:avLst/>
          </a:prstGeom>
          <a:noFill/>
          <a:ln w="76200">
            <a:solidFill>
              <a:srgbClr val="FF0066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178" name="Rectangle 102"/>
          <p:cNvSpPr>
            <a:spLocks noGrp="1" noChangeArrowheads="1"/>
          </p:cNvSpPr>
          <p:nvPr>
            <p:ph type="body" idx="1"/>
          </p:nvPr>
        </p:nvSpPr>
        <p:spPr>
          <a:xfrm>
            <a:off x="774700" y="1447800"/>
            <a:ext cx="3735388" cy="4379913"/>
          </a:xfrm>
          <a:noFill/>
        </p:spPr>
        <p:txBody>
          <a:bodyPr lIns="87888" tIns="43945" rIns="87888" bIns="43945"/>
          <a:lstStyle/>
          <a:p>
            <a:pPr defTabSz="762000">
              <a:buFont typeface="Symbol" pitchFamily="18" charset="2"/>
              <a:buNone/>
              <a:tabLst/>
            </a:pPr>
            <a:r>
              <a:rPr lang="de-DE" altLang="de-DE" b="1"/>
              <a:t>Ablauf:</a:t>
            </a:r>
            <a:br>
              <a:rPr lang="de-DE" altLang="de-DE" b="1"/>
            </a:br>
            <a:endParaRPr lang="de-DE" altLang="de-DE"/>
          </a:p>
          <a:p>
            <a:pPr defTabSz="762000">
              <a:buFontTx/>
              <a:buAutoNum type="arabicPeriod"/>
              <a:tabLst/>
            </a:pPr>
            <a:r>
              <a:rPr lang="de-DE" altLang="de-DE"/>
              <a:t>Wellenausbreitung von Start- zum Zielpunkt</a:t>
            </a:r>
          </a:p>
          <a:p>
            <a:pPr defTabSz="762000">
              <a:buFontTx/>
              <a:buAutoNum type="arabicPeriod"/>
              <a:tabLst/>
            </a:pPr>
            <a:endParaRPr lang="de-DE" altLang="de-DE"/>
          </a:p>
          <a:p>
            <a:pPr defTabSz="762000">
              <a:buFontTx/>
              <a:buAutoNum type="arabicPeriod"/>
              <a:tabLst/>
            </a:pPr>
            <a:r>
              <a:rPr lang="de-DE" altLang="de-DE"/>
              <a:t>Rückverfolgung</a:t>
            </a:r>
          </a:p>
          <a:p>
            <a:pPr defTabSz="762000">
              <a:buFont typeface="Symbol" pitchFamily="18" charset="2"/>
              <a:buNone/>
              <a:tabLst/>
            </a:pPr>
            <a:endParaRPr lang="de-DE" altLang="de-DE"/>
          </a:p>
        </p:txBody>
      </p:sp>
      <p:sp>
        <p:nvSpPr>
          <p:cNvPr id="49179" name="Rectangle 103"/>
          <p:cNvSpPr>
            <a:spLocks noGrp="1" noChangeArrowheads="1"/>
          </p:cNvSpPr>
          <p:nvPr>
            <p:ph type="title"/>
          </p:nvPr>
        </p:nvSpPr>
        <p:spPr/>
        <p:txBody>
          <a:bodyPr lIns="191095" tIns="44941" rIns="89883" bIns="67945"/>
          <a:lstStyle/>
          <a:p>
            <a:pPr defTabSz="914400"/>
            <a:r>
              <a:rPr lang="de-DE" altLang="de-DE"/>
              <a:t>7.7.1	Rasterverdrahtung nach Lee</a:t>
            </a:r>
          </a:p>
        </p:txBody>
      </p:sp>
      <p:grpSp>
        <p:nvGrpSpPr>
          <p:cNvPr id="49180" name="Group 104"/>
          <p:cNvGrpSpPr>
            <a:grpSpLocks/>
          </p:cNvGrpSpPr>
          <p:nvPr/>
        </p:nvGrpSpPr>
        <p:grpSpPr bwMode="auto">
          <a:xfrm>
            <a:off x="5205413" y="2909888"/>
            <a:ext cx="200025" cy="215900"/>
            <a:chOff x="1985" y="2131"/>
            <a:chExt cx="119" cy="129"/>
          </a:xfrm>
        </p:grpSpPr>
        <p:sp>
          <p:nvSpPr>
            <p:cNvPr id="49184" name="Oval 105"/>
            <p:cNvSpPr>
              <a:spLocks noChangeArrowheads="1"/>
            </p:cNvSpPr>
            <p:nvPr/>
          </p:nvSpPr>
          <p:spPr bwMode="auto">
            <a:xfrm>
              <a:off x="1985" y="2131"/>
              <a:ext cx="119" cy="129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9185" name="Text Box 106"/>
            <p:cNvSpPr txBox="1">
              <a:spLocks noChangeArrowheads="1"/>
            </p:cNvSpPr>
            <p:nvPr/>
          </p:nvSpPr>
          <p:spPr bwMode="auto">
            <a:xfrm>
              <a:off x="2011" y="2138"/>
              <a:ext cx="7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200" i="1">
                  <a:solidFill>
                    <a:srgbClr val="FF0000"/>
                  </a:solidFill>
                </a:rPr>
                <a:t>S</a:t>
              </a:r>
            </a:p>
          </p:txBody>
        </p:sp>
      </p:grpSp>
      <p:grpSp>
        <p:nvGrpSpPr>
          <p:cNvPr id="49181" name="Group 107"/>
          <p:cNvGrpSpPr>
            <a:grpSpLocks/>
          </p:cNvGrpSpPr>
          <p:nvPr/>
        </p:nvGrpSpPr>
        <p:grpSpPr bwMode="auto">
          <a:xfrm>
            <a:off x="6777038" y="3749675"/>
            <a:ext cx="200025" cy="217488"/>
            <a:chOff x="2121" y="2267"/>
            <a:chExt cx="119" cy="129"/>
          </a:xfrm>
        </p:grpSpPr>
        <p:sp>
          <p:nvSpPr>
            <p:cNvPr id="49182" name="Oval 108"/>
            <p:cNvSpPr>
              <a:spLocks noChangeArrowheads="1"/>
            </p:cNvSpPr>
            <p:nvPr/>
          </p:nvSpPr>
          <p:spPr bwMode="auto">
            <a:xfrm>
              <a:off x="2121" y="2267"/>
              <a:ext cx="119" cy="129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9183" name="Text Box 109"/>
            <p:cNvSpPr txBox="1">
              <a:spLocks noChangeArrowheads="1"/>
            </p:cNvSpPr>
            <p:nvPr/>
          </p:nvSpPr>
          <p:spPr bwMode="auto">
            <a:xfrm>
              <a:off x="2147" y="2282"/>
              <a:ext cx="7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200" i="1">
                  <a:solidFill>
                    <a:srgbClr val="FF0000"/>
                  </a:solidFill>
                </a:rPr>
                <a:t>T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0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0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0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0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0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0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0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0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0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3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0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0140" grpId="0" animBg="1"/>
      <p:bldP spid="770141" grpId="0" animBg="1"/>
      <p:bldP spid="770142" grpId="0" animBg="1"/>
      <p:bldP spid="770143" grpId="0" animBg="1"/>
      <p:bldP spid="770144" grpId="0" animBg="1"/>
      <p:bldP spid="770145" grpId="0" animBg="1"/>
      <p:bldP spid="770146" grpId="0" animBg="1"/>
      <p:bldP spid="770147" grpId="0" animBg="1"/>
      <p:bldP spid="770148" grpId="0" animBg="1"/>
      <p:bldP spid="770149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8" name="Group 2"/>
          <p:cNvGrpSpPr>
            <a:grpSpLocks/>
          </p:cNvGrpSpPr>
          <p:nvPr/>
        </p:nvGrpSpPr>
        <p:grpSpPr bwMode="auto">
          <a:xfrm>
            <a:off x="4937125" y="1709738"/>
            <a:ext cx="3522663" cy="3887787"/>
            <a:chOff x="3256" y="981"/>
            <a:chExt cx="2404" cy="2449"/>
          </a:xfrm>
        </p:grpSpPr>
        <p:sp>
          <p:nvSpPr>
            <p:cNvPr id="50201" name="Rectangle 3"/>
            <p:cNvSpPr>
              <a:spLocks noChangeArrowheads="1"/>
            </p:cNvSpPr>
            <p:nvPr/>
          </p:nvSpPr>
          <p:spPr bwMode="auto">
            <a:xfrm>
              <a:off x="3256" y="981"/>
              <a:ext cx="2404" cy="2449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0202" name="Line 4"/>
            <p:cNvSpPr>
              <a:spLocks noChangeShapeType="1"/>
            </p:cNvSpPr>
            <p:nvPr/>
          </p:nvSpPr>
          <p:spPr bwMode="auto">
            <a:xfrm>
              <a:off x="3256" y="1253"/>
              <a:ext cx="240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0203" name="Line 5"/>
            <p:cNvSpPr>
              <a:spLocks noChangeShapeType="1"/>
            </p:cNvSpPr>
            <p:nvPr/>
          </p:nvSpPr>
          <p:spPr bwMode="auto">
            <a:xfrm>
              <a:off x="3256" y="2341"/>
              <a:ext cx="240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0204" name="Line 6"/>
            <p:cNvSpPr>
              <a:spLocks noChangeShapeType="1"/>
            </p:cNvSpPr>
            <p:nvPr/>
          </p:nvSpPr>
          <p:spPr bwMode="auto">
            <a:xfrm>
              <a:off x="3256" y="2614"/>
              <a:ext cx="240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0205" name="Line 7"/>
            <p:cNvSpPr>
              <a:spLocks noChangeShapeType="1"/>
            </p:cNvSpPr>
            <p:nvPr/>
          </p:nvSpPr>
          <p:spPr bwMode="auto">
            <a:xfrm>
              <a:off x="3256" y="2886"/>
              <a:ext cx="240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0206" name="Line 8"/>
            <p:cNvSpPr>
              <a:spLocks noChangeShapeType="1"/>
            </p:cNvSpPr>
            <p:nvPr/>
          </p:nvSpPr>
          <p:spPr bwMode="auto">
            <a:xfrm>
              <a:off x="3256" y="3158"/>
              <a:ext cx="240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0207" name="Line 9"/>
            <p:cNvSpPr>
              <a:spLocks noChangeShapeType="1"/>
            </p:cNvSpPr>
            <p:nvPr/>
          </p:nvSpPr>
          <p:spPr bwMode="auto">
            <a:xfrm>
              <a:off x="3256" y="1525"/>
              <a:ext cx="240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0208" name="Line 10"/>
            <p:cNvSpPr>
              <a:spLocks noChangeShapeType="1"/>
            </p:cNvSpPr>
            <p:nvPr/>
          </p:nvSpPr>
          <p:spPr bwMode="auto">
            <a:xfrm>
              <a:off x="3256" y="1797"/>
              <a:ext cx="240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0209" name="Line 11"/>
            <p:cNvSpPr>
              <a:spLocks noChangeShapeType="1"/>
            </p:cNvSpPr>
            <p:nvPr/>
          </p:nvSpPr>
          <p:spPr bwMode="auto">
            <a:xfrm>
              <a:off x="3256" y="2069"/>
              <a:ext cx="240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0210" name="Line 12"/>
            <p:cNvSpPr>
              <a:spLocks noChangeShapeType="1"/>
            </p:cNvSpPr>
            <p:nvPr/>
          </p:nvSpPr>
          <p:spPr bwMode="auto">
            <a:xfrm>
              <a:off x="3528" y="981"/>
              <a:ext cx="0" cy="24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0211" name="Line 13"/>
            <p:cNvSpPr>
              <a:spLocks noChangeShapeType="1"/>
            </p:cNvSpPr>
            <p:nvPr/>
          </p:nvSpPr>
          <p:spPr bwMode="auto">
            <a:xfrm>
              <a:off x="3755" y="981"/>
              <a:ext cx="0" cy="24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0212" name="Line 14"/>
            <p:cNvSpPr>
              <a:spLocks noChangeShapeType="1"/>
            </p:cNvSpPr>
            <p:nvPr/>
          </p:nvSpPr>
          <p:spPr bwMode="auto">
            <a:xfrm>
              <a:off x="4299" y="981"/>
              <a:ext cx="0" cy="24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0213" name="Line 15"/>
            <p:cNvSpPr>
              <a:spLocks noChangeShapeType="1"/>
            </p:cNvSpPr>
            <p:nvPr/>
          </p:nvSpPr>
          <p:spPr bwMode="auto">
            <a:xfrm>
              <a:off x="4572" y="981"/>
              <a:ext cx="0" cy="24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0214" name="Line 16"/>
            <p:cNvSpPr>
              <a:spLocks noChangeShapeType="1"/>
            </p:cNvSpPr>
            <p:nvPr/>
          </p:nvSpPr>
          <p:spPr bwMode="auto">
            <a:xfrm>
              <a:off x="4844" y="981"/>
              <a:ext cx="0" cy="24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0215" name="Line 17"/>
            <p:cNvSpPr>
              <a:spLocks noChangeShapeType="1"/>
            </p:cNvSpPr>
            <p:nvPr/>
          </p:nvSpPr>
          <p:spPr bwMode="auto">
            <a:xfrm>
              <a:off x="5116" y="981"/>
              <a:ext cx="0" cy="24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0216" name="Line 18"/>
            <p:cNvSpPr>
              <a:spLocks noChangeShapeType="1"/>
            </p:cNvSpPr>
            <p:nvPr/>
          </p:nvSpPr>
          <p:spPr bwMode="auto">
            <a:xfrm>
              <a:off x="5433" y="981"/>
              <a:ext cx="0" cy="24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0217" name="Line 19"/>
            <p:cNvSpPr>
              <a:spLocks noChangeShapeType="1"/>
            </p:cNvSpPr>
            <p:nvPr/>
          </p:nvSpPr>
          <p:spPr bwMode="auto">
            <a:xfrm>
              <a:off x="4027" y="981"/>
              <a:ext cx="0" cy="24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</p:grpSp>
      <p:sp>
        <p:nvSpPr>
          <p:cNvPr id="50179" name="Rectangle 20"/>
          <p:cNvSpPr>
            <a:spLocks noChangeArrowheads="1"/>
          </p:cNvSpPr>
          <p:nvPr/>
        </p:nvSpPr>
        <p:spPr bwMode="auto">
          <a:xfrm>
            <a:off x="6010275" y="2484438"/>
            <a:ext cx="211138" cy="19812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0180" name="Rectangle 21"/>
          <p:cNvSpPr>
            <a:spLocks noChangeArrowheads="1"/>
          </p:cNvSpPr>
          <p:nvPr/>
        </p:nvSpPr>
        <p:spPr bwMode="auto">
          <a:xfrm>
            <a:off x="6080125" y="2941638"/>
            <a:ext cx="914400" cy="2286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0181" name="Rectangle 22"/>
          <p:cNvSpPr>
            <a:spLocks noChangeArrowheads="1"/>
          </p:cNvSpPr>
          <p:nvPr/>
        </p:nvSpPr>
        <p:spPr bwMode="auto">
          <a:xfrm>
            <a:off x="5165725" y="2865438"/>
            <a:ext cx="282575" cy="304800"/>
          </a:xfrm>
          <a:prstGeom prst="rect">
            <a:avLst/>
          </a:prstGeom>
          <a:solidFill>
            <a:srgbClr val="FF00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0182" name="Rectangle 23"/>
          <p:cNvSpPr>
            <a:spLocks noChangeArrowheads="1"/>
          </p:cNvSpPr>
          <p:nvPr/>
        </p:nvSpPr>
        <p:spPr bwMode="auto">
          <a:xfrm rot="10800000" flipV="1">
            <a:off x="6732588" y="3705225"/>
            <a:ext cx="282575" cy="303213"/>
          </a:xfrm>
          <a:prstGeom prst="rect">
            <a:avLst/>
          </a:prstGeom>
          <a:solidFill>
            <a:srgbClr val="FF00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/>
          <a:lstStyle>
            <a:lvl1pPr marL="327025" indent="-327025"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chemeClr val="tx2"/>
              </a:buClr>
              <a:buSzPct val="75000"/>
              <a:buFont typeface="Monotype Sorts" pitchFamily="2" charset="2"/>
              <a:buNone/>
            </a:pPr>
            <a:endParaRPr lang="de-DE" altLang="de-DE" sz="1900" b="1"/>
          </a:p>
        </p:txBody>
      </p:sp>
      <p:sp>
        <p:nvSpPr>
          <p:cNvPr id="50183" name="Line 24"/>
          <p:cNvSpPr>
            <a:spLocks noChangeShapeType="1"/>
          </p:cNvSpPr>
          <p:nvPr/>
        </p:nvSpPr>
        <p:spPr bwMode="auto">
          <a:xfrm>
            <a:off x="6867525" y="3868738"/>
            <a:ext cx="0" cy="444500"/>
          </a:xfrm>
          <a:prstGeom prst="line">
            <a:avLst/>
          </a:prstGeom>
          <a:noFill/>
          <a:ln w="76200">
            <a:solidFill>
              <a:srgbClr val="FF0066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84" name="Line 25"/>
          <p:cNvSpPr>
            <a:spLocks noChangeShapeType="1"/>
          </p:cNvSpPr>
          <p:nvPr/>
        </p:nvSpPr>
        <p:spPr bwMode="auto">
          <a:xfrm>
            <a:off x="6867525" y="4313238"/>
            <a:ext cx="0" cy="381000"/>
          </a:xfrm>
          <a:prstGeom prst="line">
            <a:avLst/>
          </a:prstGeom>
          <a:noFill/>
          <a:ln w="76200">
            <a:solidFill>
              <a:srgbClr val="FF0066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85" name="Line 26"/>
          <p:cNvSpPr>
            <a:spLocks noChangeShapeType="1"/>
          </p:cNvSpPr>
          <p:nvPr/>
        </p:nvSpPr>
        <p:spPr bwMode="auto">
          <a:xfrm rot="5400000">
            <a:off x="6709569" y="4518819"/>
            <a:ext cx="0" cy="350838"/>
          </a:xfrm>
          <a:prstGeom prst="line">
            <a:avLst/>
          </a:prstGeom>
          <a:noFill/>
          <a:ln w="76200">
            <a:solidFill>
              <a:srgbClr val="FF0066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86" name="Line 27"/>
          <p:cNvSpPr>
            <a:spLocks noChangeShapeType="1"/>
          </p:cNvSpPr>
          <p:nvPr/>
        </p:nvSpPr>
        <p:spPr bwMode="auto">
          <a:xfrm rot="5400000">
            <a:off x="6361907" y="4483894"/>
            <a:ext cx="0" cy="420687"/>
          </a:xfrm>
          <a:prstGeom prst="line">
            <a:avLst/>
          </a:prstGeom>
          <a:noFill/>
          <a:ln w="76200">
            <a:solidFill>
              <a:srgbClr val="FF0066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87" name="Line 28"/>
          <p:cNvSpPr>
            <a:spLocks noChangeShapeType="1"/>
          </p:cNvSpPr>
          <p:nvPr/>
        </p:nvSpPr>
        <p:spPr bwMode="auto">
          <a:xfrm rot="5400000">
            <a:off x="5975351" y="4448175"/>
            <a:ext cx="0" cy="492125"/>
          </a:xfrm>
          <a:prstGeom prst="line">
            <a:avLst/>
          </a:prstGeom>
          <a:noFill/>
          <a:ln w="76200">
            <a:solidFill>
              <a:srgbClr val="FF0066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88" name="Line 29"/>
          <p:cNvSpPr>
            <a:spLocks noChangeShapeType="1"/>
          </p:cNvSpPr>
          <p:nvPr/>
        </p:nvSpPr>
        <p:spPr bwMode="auto">
          <a:xfrm rot="5400000">
            <a:off x="5553076" y="4448175"/>
            <a:ext cx="0" cy="492125"/>
          </a:xfrm>
          <a:prstGeom prst="line">
            <a:avLst/>
          </a:prstGeom>
          <a:noFill/>
          <a:ln w="76200">
            <a:solidFill>
              <a:srgbClr val="FF0066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89" name="Line 30"/>
          <p:cNvSpPr>
            <a:spLocks noChangeShapeType="1"/>
          </p:cNvSpPr>
          <p:nvPr/>
        </p:nvSpPr>
        <p:spPr bwMode="auto">
          <a:xfrm>
            <a:off x="5307013" y="4313238"/>
            <a:ext cx="0" cy="381000"/>
          </a:xfrm>
          <a:prstGeom prst="line">
            <a:avLst/>
          </a:prstGeom>
          <a:noFill/>
          <a:ln w="76200">
            <a:solidFill>
              <a:srgbClr val="FF0066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90" name="Line 31"/>
          <p:cNvSpPr>
            <a:spLocks noChangeShapeType="1"/>
          </p:cNvSpPr>
          <p:nvPr/>
        </p:nvSpPr>
        <p:spPr bwMode="auto">
          <a:xfrm>
            <a:off x="5307013" y="3933825"/>
            <a:ext cx="0" cy="379413"/>
          </a:xfrm>
          <a:prstGeom prst="line">
            <a:avLst/>
          </a:prstGeom>
          <a:noFill/>
          <a:ln w="76200">
            <a:solidFill>
              <a:srgbClr val="FF0066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91" name="Line 32"/>
          <p:cNvSpPr>
            <a:spLocks noChangeShapeType="1"/>
          </p:cNvSpPr>
          <p:nvPr/>
        </p:nvSpPr>
        <p:spPr bwMode="auto">
          <a:xfrm>
            <a:off x="5307013" y="3476625"/>
            <a:ext cx="0" cy="457200"/>
          </a:xfrm>
          <a:prstGeom prst="line">
            <a:avLst/>
          </a:prstGeom>
          <a:noFill/>
          <a:ln w="76200">
            <a:solidFill>
              <a:srgbClr val="FF0066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92" name="Line 33"/>
          <p:cNvSpPr>
            <a:spLocks noChangeShapeType="1"/>
          </p:cNvSpPr>
          <p:nvPr/>
        </p:nvSpPr>
        <p:spPr bwMode="auto">
          <a:xfrm>
            <a:off x="5307013" y="3094038"/>
            <a:ext cx="0" cy="382587"/>
          </a:xfrm>
          <a:prstGeom prst="line">
            <a:avLst/>
          </a:prstGeom>
          <a:noFill/>
          <a:ln w="76200">
            <a:solidFill>
              <a:srgbClr val="FF0066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93" name="Rectangle 34"/>
          <p:cNvSpPr>
            <a:spLocks noGrp="1" noChangeArrowheads="1"/>
          </p:cNvSpPr>
          <p:nvPr>
            <p:ph type="body" idx="1"/>
          </p:nvPr>
        </p:nvSpPr>
        <p:spPr>
          <a:xfrm>
            <a:off x="774700" y="1447800"/>
            <a:ext cx="3735388" cy="4379913"/>
          </a:xfrm>
          <a:noFill/>
        </p:spPr>
        <p:txBody>
          <a:bodyPr lIns="87888" tIns="43945" rIns="87888" bIns="43945"/>
          <a:lstStyle/>
          <a:p>
            <a:pPr defTabSz="762000">
              <a:buFont typeface="Symbol" pitchFamily="18" charset="2"/>
              <a:buNone/>
              <a:tabLst/>
            </a:pPr>
            <a:r>
              <a:rPr lang="de-DE" altLang="de-DE" b="1"/>
              <a:t>Ablauf:</a:t>
            </a:r>
            <a:br>
              <a:rPr lang="de-DE" altLang="de-DE" b="1"/>
            </a:br>
            <a:endParaRPr lang="de-DE" altLang="de-DE"/>
          </a:p>
          <a:p>
            <a:pPr defTabSz="762000">
              <a:buFontTx/>
              <a:buAutoNum type="arabicPeriod"/>
              <a:tabLst/>
            </a:pPr>
            <a:r>
              <a:rPr lang="de-DE" altLang="de-DE"/>
              <a:t>Wellenausbreitung von Start- zum Zielpunkt</a:t>
            </a:r>
          </a:p>
          <a:p>
            <a:pPr defTabSz="762000">
              <a:buFontTx/>
              <a:buAutoNum type="arabicPeriod"/>
              <a:tabLst/>
            </a:pPr>
            <a:endParaRPr lang="de-DE" altLang="de-DE"/>
          </a:p>
          <a:p>
            <a:pPr defTabSz="762000">
              <a:buFontTx/>
              <a:buAutoNum type="arabicPeriod"/>
              <a:tabLst/>
            </a:pPr>
            <a:r>
              <a:rPr lang="de-DE" altLang="de-DE"/>
              <a:t>Rückverfolgung</a:t>
            </a:r>
          </a:p>
          <a:p>
            <a:pPr defTabSz="762000">
              <a:buFontTx/>
              <a:buAutoNum type="arabicPeriod"/>
              <a:tabLst/>
            </a:pPr>
            <a:endParaRPr lang="de-DE" altLang="de-DE"/>
          </a:p>
          <a:p>
            <a:pPr defTabSz="762000">
              <a:buFontTx/>
              <a:buAutoNum type="arabicPeriod"/>
              <a:tabLst/>
            </a:pPr>
            <a:r>
              <a:rPr lang="de-DE" altLang="de-DE"/>
              <a:t>Aufräumphase</a:t>
            </a:r>
          </a:p>
        </p:txBody>
      </p:sp>
      <p:sp>
        <p:nvSpPr>
          <p:cNvPr id="50194" name="Rectangle 35"/>
          <p:cNvSpPr>
            <a:spLocks noGrp="1" noChangeArrowheads="1"/>
          </p:cNvSpPr>
          <p:nvPr>
            <p:ph type="title"/>
          </p:nvPr>
        </p:nvSpPr>
        <p:spPr/>
        <p:txBody>
          <a:bodyPr lIns="191095" tIns="44941" rIns="89883" bIns="67945"/>
          <a:lstStyle/>
          <a:p>
            <a:pPr defTabSz="914400"/>
            <a:r>
              <a:rPr lang="de-DE" altLang="de-DE"/>
              <a:t>7.7.1	Rasterverdrahtung nach Lee</a:t>
            </a:r>
          </a:p>
        </p:txBody>
      </p:sp>
      <p:grpSp>
        <p:nvGrpSpPr>
          <p:cNvPr id="50195" name="Group 36"/>
          <p:cNvGrpSpPr>
            <a:grpSpLocks/>
          </p:cNvGrpSpPr>
          <p:nvPr/>
        </p:nvGrpSpPr>
        <p:grpSpPr bwMode="auto">
          <a:xfrm>
            <a:off x="5205413" y="2909888"/>
            <a:ext cx="200025" cy="215900"/>
            <a:chOff x="1985" y="2131"/>
            <a:chExt cx="119" cy="129"/>
          </a:xfrm>
        </p:grpSpPr>
        <p:sp>
          <p:nvSpPr>
            <p:cNvPr id="50199" name="Oval 37"/>
            <p:cNvSpPr>
              <a:spLocks noChangeArrowheads="1"/>
            </p:cNvSpPr>
            <p:nvPr/>
          </p:nvSpPr>
          <p:spPr bwMode="auto">
            <a:xfrm>
              <a:off x="1985" y="2131"/>
              <a:ext cx="119" cy="129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0200" name="Text Box 38"/>
            <p:cNvSpPr txBox="1">
              <a:spLocks noChangeArrowheads="1"/>
            </p:cNvSpPr>
            <p:nvPr/>
          </p:nvSpPr>
          <p:spPr bwMode="auto">
            <a:xfrm>
              <a:off x="2011" y="2138"/>
              <a:ext cx="7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200" i="1">
                  <a:solidFill>
                    <a:srgbClr val="FF0000"/>
                  </a:solidFill>
                </a:rPr>
                <a:t>S</a:t>
              </a:r>
            </a:p>
          </p:txBody>
        </p:sp>
      </p:grpSp>
      <p:grpSp>
        <p:nvGrpSpPr>
          <p:cNvPr id="50196" name="Group 39"/>
          <p:cNvGrpSpPr>
            <a:grpSpLocks/>
          </p:cNvGrpSpPr>
          <p:nvPr/>
        </p:nvGrpSpPr>
        <p:grpSpPr bwMode="auto">
          <a:xfrm>
            <a:off x="6777038" y="3749675"/>
            <a:ext cx="200025" cy="217488"/>
            <a:chOff x="2121" y="2267"/>
            <a:chExt cx="119" cy="129"/>
          </a:xfrm>
        </p:grpSpPr>
        <p:sp>
          <p:nvSpPr>
            <p:cNvPr id="50197" name="Oval 40"/>
            <p:cNvSpPr>
              <a:spLocks noChangeArrowheads="1"/>
            </p:cNvSpPr>
            <p:nvPr/>
          </p:nvSpPr>
          <p:spPr bwMode="auto">
            <a:xfrm>
              <a:off x="2121" y="2267"/>
              <a:ext cx="119" cy="129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0198" name="Text Box 41"/>
            <p:cNvSpPr txBox="1">
              <a:spLocks noChangeArrowheads="1"/>
            </p:cNvSpPr>
            <p:nvPr/>
          </p:nvSpPr>
          <p:spPr bwMode="auto">
            <a:xfrm>
              <a:off x="2147" y="2282"/>
              <a:ext cx="7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200" i="1">
                  <a:solidFill>
                    <a:srgbClr val="FF0000"/>
                  </a:solidFill>
                </a:rPr>
                <a:t>T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85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762000" y="1447800"/>
            <a:ext cx="7770813" cy="4287838"/>
          </a:xfrm>
          <a:noFill/>
        </p:spPr>
        <p:txBody>
          <a:bodyPr lIns="87888" tIns="43945" rIns="87888" bIns="43945"/>
          <a:lstStyle/>
          <a:p>
            <a:pPr defTabSz="762000">
              <a:buFont typeface="Symbol" pitchFamily="18" charset="2"/>
              <a:buNone/>
              <a:tabLst/>
            </a:pPr>
            <a:r>
              <a:rPr lang="de-DE" altLang="de-DE" b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Lee-Algorithmus</a:t>
            </a:r>
            <a:endParaRPr lang="de-DE" altLang="de-DE">
              <a:solidFill>
                <a:srgbClr val="000000"/>
              </a:solidFill>
              <a:ea typeface="Times New Roman" pitchFamily="18" charset="0"/>
              <a:cs typeface="Arial" charset="0"/>
            </a:endParaRPr>
          </a:p>
          <a:p>
            <a:pPr algn="just" defTabSz="762000">
              <a:buFont typeface="Symbol" pitchFamily="18" charset="2"/>
              <a:buNone/>
              <a:tabLst/>
            </a:pP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Auswahl der Rasterpunkte für Start (</a:t>
            </a:r>
            <a:r>
              <a:rPr lang="de-DE" altLang="de-DE" i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S</a:t>
            </a: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) und Ziel (</a:t>
            </a:r>
            <a:r>
              <a:rPr lang="de-DE" altLang="de-DE" i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T</a:t>
            </a: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).</a:t>
            </a:r>
          </a:p>
          <a:p>
            <a:pPr defTabSz="762000">
              <a:buFont typeface="Symbol" pitchFamily="18" charset="2"/>
              <a:buAutoNum type="arabicPeriod"/>
              <a:tabLst/>
            </a:pP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Ausbreitungsphase von </a:t>
            </a:r>
            <a:r>
              <a:rPr lang="de-DE" altLang="de-DE" i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S</a:t>
            </a: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 nach </a:t>
            </a:r>
            <a:r>
              <a:rPr lang="de-DE" altLang="de-DE" i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T</a:t>
            </a: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.</a:t>
            </a:r>
            <a:b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</a:b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Indizieren aller freien Nachbarpunkte des Rasterpunktes </a:t>
            </a:r>
            <a:r>
              <a:rPr lang="de-DE" altLang="de-DE" i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i</a:t>
            </a: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 mit </a:t>
            </a:r>
            <a:r>
              <a:rPr lang="de-DE" altLang="de-DE" i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i</a:t>
            </a:r>
            <a:r>
              <a:rPr lang="de-DE" altLang="de-DE" i="1" baseline="-25000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 </a:t>
            </a: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+1, beginnend  bei </a:t>
            </a:r>
            <a:r>
              <a:rPr lang="de-DE" altLang="de-DE" i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S</a:t>
            </a: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 mit Index 0 und so lange fortfahrend, bis </a:t>
            </a:r>
            <a:r>
              <a:rPr lang="de-DE" altLang="de-DE" i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T </a:t>
            </a: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indiziert ist oder keine Indizierungen mehr möglich sind. Im letzteren Fall ABBRUCH.</a:t>
            </a:r>
          </a:p>
          <a:p>
            <a:pPr defTabSz="762000">
              <a:buFont typeface="Symbol" pitchFamily="18" charset="2"/>
              <a:buAutoNum type="arabicPeriod"/>
              <a:tabLst/>
            </a:pP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Rückverfolgungsphase von </a:t>
            </a:r>
            <a:r>
              <a:rPr lang="de-DE" altLang="de-DE" i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T</a:t>
            </a: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 nach </a:t>
            </a:r>
            <a:r>
              <a:rPr lang="de-DE" altLang="de-DE" i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S</a:t>
            </a: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.</a:t>
            </a:r>
            <a:b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</a:b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Iteratives Rückverfolgen des Verdrahtungsweges vom jeweiligen Rasterpunkt </a:t>
            </a:r>
            <a:r>
              <a:rPr lang="de-DE" altLang="de-DE" i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i</a:t>
            </a: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 zum Punkt </a:t>
            </a:r>
            <a:r>
              <a:rPr lang="de-DE" altLang="de-DE" i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i</a:t>
            </a:r>
            <a:r>
              <a:rPr lang="de-DE" altLang="de-DE" i="1" baseline="-25000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 </a:t>
            </a: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-1, beginnend bei </a:t>
            </a:r>
            <a:r>
              <a:rPr lang="de-DE" altLang="de-DE" i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T</a:t>
            </a: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 und endend bei </a:t>
            </a:r>
            <a:r>
              <a:rPr lang="de-DE" altLang="de-DE" i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S</a:t>
            </a: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, wobei Richtungsänderungen zu minimieren sind.</a:t>
            </a:r>
            <a:endParaRPr lang="de-DE" altLang="de-DE">
              <a:solidFill>
                <a:srgbClr val="000000"/>
              </a:solidFill>
              <a:cs typeface="Times New Roman" pitchFamily="18" charset="0"/>
            </a:endParaRPr>
          </a:p>
          <a:p>
            <a:pPr defTabSz="762000">
              <a:buFont typeface="Symbol" pitchFamily="18" charset="2"/>
              <a:buAutoNum type="arabicPeriod"/>
              <a:tabLst/>
            </a:pP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Markieren der Rasterpunkte des Verdrahtungsweges als belegt, </a:t>
            </a:r>
            <a:br>
              <a:rPr lang="de-DE" altLang="de-DE">
                <a:solidFill>
                  <a:srgbClr val="000000"/>
                </a:solidFill>
                <a:cs typeface="Times New Roman" pitchFamily="18" charset="0"/>
              </a:rPr>
            </a:b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Löschen aller Indizierungen. ENDE.</a:t>
            </a:r>
            <a:r>
              <a:rPr lang="en-US" altLang="de-DE"/>
              <a:t> </a:t>
            </a:r>
            <a:endParaRPr lang="de-DE" altLang="de-DE"/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title"/>
          </p:nvPr>
        </p:nvSpPr>
        <p:spPr/>
        <p:txBody>
          <a:bodyPr lIns="191095" tIns="44941" rIns="89883" bIns="67945"/>
          <a:lstStyle/>
          <a:p>
            <a:pPr defTabSz="914400"/>
            <a:r>
              <a:rPr lang="de-DE" altLang="de-DE"/>
              <a:t>7.7.1	Rasterverdrahtung nach Lee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46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46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46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46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ext Box 2"/>
          <p:cNvSpPr txBox="1">
            <a:spLocks noChangeArrowheads="1"/>
          </p:cNvSpPr>
          <p:nvPr/>
        </p:nvSpPr>
        <p:spPr bwMode="auto">
          <a:xfrm>
            <a:off x="762000" y="4859338"/>
            <a:ext cx="201930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a) Ausbreitungsphase</a:t>
            </a:r>
            <a:endParaRPr lang="en-US" altLang="de-DE" sz="1500"/>
          </a:p>
        </p:txBody>
      </p:sp>
      <p:sp>
        <p:nvSpPr>
          <p:cNvPr id="52227" name="Oval 3"/>
          <p:cNvSpPr>
            <a:spLocks noChangeArrowheads="1"/>
          </p:cNvSpPr>
          <p:nvPr/>
        </p:nvSpPr>
        <p:spPr bwMode="auto">
          <a:xfrm>
            <a:off x="3335338" y="3581400"/>
            <a:ext cx="200025" cy="217488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2228" name="Oval 4"/>
          <p:cNvSpPr>
            <a:spLocks noChangeArrowheads="1"/>
          </p:cNvSpPr>
          <p:nvPr/>
        </p:nvSpPr>
        <p:spPr bwMode="auto">
          <a:xfrm>
            <a:off x="1355725" y="2522538"/>
            <a:ext cx="198438" cy="21748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52229" name="Group 5"/>
          <p:cNvGrpSpPr>
            <a:grpSpLocks/>
          </p:cNvGrpSpPr>
          <p:nvPr/>
        </p:nvGrpSpPr>
        <p:grpSpPr bwMode="auto">
          <a:xfrm>
            <a:off x="830263" y="1905000"/>
            <a:ext cx="2990850" cy="2744788"/>
            <a:chOff x="90" y="584"/>
            <a:chExt cx="2041" cy="1729"/>
          </a:xfrm>
        </p:grpSpPr>
        <p:sp>
          <p:nvSpPr>
            <p:cNvPr id="52354" name="Rectangle 6"/>
            <p:cNvSpPr>
              <a:spLocks noChangeArrowheads="1"/>
            </p:cNvSpPr>
            <p:nvPr/>
          </p:nvSpPr>
          <p:spPr bwMode="auto">
            <a:xfrm>
              <a:off x="90" y="584"/>
              <a:ext cx="2041" cy="1729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2355" name="Line 7"/>
            <p:cNvSpPr>
              <a:spLocks noChangeShapeType="1"/>
            </p:cNvSpPr>
            <p:nvPr/>
          </p:nvSpPr>
          <p:spPr bwMode="auto">
            <a:xfrm>
              <a:off x="424" y="589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56" name="Line 8"/>
            <p:cNvSpPr>
              <a:spLocks noChangeShapeType="1"/>
            </p:cNvSpPr>
            <p:nvPr/>
          </p:nvSpPr>
          <p:spPr bwMode="auto">
            <a:xfrm>
              <a:off x="596" y="589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57" name="Line 9"/>
            <p:cNvSpPr>
              <a:spLocks noChangeShapeType="1"/>
            </p:cNvSpPr>
            <p:nvPr/>
          </p:nvSpPr>
          <p:spPr bwMode="auto">
            <a:xfrm>
              <a:off x="770" y="589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58" name="Line 10"/>
            <p:cNvSpPr>
              <a:spLocks noChangeShapeType="1"/>
            </p:cNvSpPr>
            <p:nvPr/>
          </p:nvSpPr>
          <p:spPr bwMode="auto">
            <a:xfrm>
              <a:off x="1106" y="589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59" name="Line 11"/>
            <p:cNvSpPr>
              <a:spLocks noChangeShapeType="1"/>
            </p:cNvSpPr>
            <p:nvPr/>
          </p:nvSpPr>
          <p:spPr bwMode="auto">
            <a:xfrm>
              <a:off x="936" y="589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60" name="Line 12"/>
            <p:cNvSpPr>
              <a:spLocks noChangeShapeType="1"/>
            </p:cNvSpPr>
            <p:nvPr/>
          </p:nvSpPr>
          <p:spPr bwMode="auto">
            <a:xfrm>
              <a:off x="1280" y="589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61" name="Line 13"/>
            <p:cNvSpPr>
              <a:spLocks noChangeShapeType="1"/>
            </p:cNvSpPr>
            <p:nvPr/>
          </p:nvSpPr>
          <p:spPr bwMode="auto">
            <a:xfrm>
              <a:off x="1446" y="589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62" name="Line 14"/>
            <p:cNvSpPr>
              <a:spLocks noChangeShapeType="1"/>
            </p:cNvSpPr>
            <p:nvPr/>
          </p:nvSpPr>
          <p:spPr bwMode="auto">
            <a:xfrm>
              <a:off x="1614" y="589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63" name="Line 15"/>
            <p:cNvSpPr>
              <a:spLocks noChangeShapeType="1"/>
            </p:cNvSpPr>
            <p:nvPr/>
          </p:nvSpPr>
          <p:spPr bwMode="auto">
            <a:xfrm>
              <a:off x="1786" y="589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64" name="Line 16"/>
            <p:cNvSpPr>
              <a:spLocks noChangeShapeType="1"/>
            </p:cNvSpPr>
            <p:nvPr/>
          </p:nvSpPr>
          <p:spPr bwMode="auto">
            <a:xfrm>
              <a:off x="1954" y="589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65" name="Line 17"/>
            <p:cNvSpPr>
              <a:spLocks noChangeShapeType="1"/>
            </p:cNvSpPr>
            <p:nvPr/>
          </p:nvSpPr>
          <p:spPr bwMode="auto">
            <a:xfrm>
              <a:off x="260" y="589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66" name="Line 18"/>
            <p:cNvSpPr>
              <a:spLocks noChangeShapeType="1"/>
            </p:cNvSpPr>
            <p:nvPr/>
          </p:nvSpPr>
          <p:spPr bwMode="auto">
            <a:xfrm>
              <a:off x="90" y="775"/>
              <a:ext cx="204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67" name="Line 19"/>
            <p:cNvSpPr>
              <a:spLocks noChangeShapeType="1"/>
            </p:cNvSpPr>
            <p:nvPr/>
          </p:nvSpPr>
          <p:spPr bwMode="auto">
            <a:xfrm>
              <a:off x="90" y="952"/>
              <a:ext cx="204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68" name="Line 20"/>
            <p:cNvSpPr>
              <a:spLocks noChangeShapeType="1"/>
            </p:cNvSpPr>
            <p:nvPr/>
          </p:nvSpPr>
          <p:spPr bwMode="auto">
            <a:xfrm>
              <a:off x="90" y="1117"/>
              <a:ext cx="204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69" name="Line 21"/>
            <p:cNvSpPr>
              <a:spLocks noChangeShapeType="1"/>
            </p:cNvSpPr>
            <p:nvPr/>
          </p:nvSpPr>
          <p:spPr bwMode="auto">
            <a:xfrm>
              <a:off x="90" y="1287"/>
              <a:ext cx="204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70" name="Line 22"/>
            <p:cNvSpPr>
              <a:spLocks noChangeShapeType="1"/>
            </p:cNvSpPr>
            <p:nvPr/>
          </p:nvSpPr>
          <p:spPr bwMode="auto">
            <a:xfrm>
              <a:off x="90" y="1463"/>
              <a:ext cx="204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71" name="Line 23"/>
            <p:cNvSpPr>
              <a:spLocks noChangeShapeType="1"/>
            </p:cNvSpPr>
            <p:nvPr/>
          </p:nvSpPr>
          <p:spPr bwMode="auto">
            <a:xfrm>
              <a:off x="90" y="1627"/>
              <a:ext cx="204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72" name="Line 24"/>
            <p:cNvSpPr>
              <a:spLocks noChangeShapeType="1"/>
            </p:cNvSpPr>
            <p:nvPr/>
          </p:nvSpPr>
          <p:spPr bwMode="auto">
            <a:xfrm>
              <a:off x="90" y="1797"/>
              <a:ext cx="204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73" name="Line 25"/>
            <p:cNvSpPr>
              <a:spLocks noChangeShapeType="1"/>
            </p:cNvSpPr>
            <p:nvPr/>
          </p:nvSpPr>
          <p:spPr bwMode="auto">
            <a:xfrm>
              <a:off x="90" y="1973"/>
              <a:ext cx="204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74" name="Line 26"/>
            <p:cNvSpPr>
              <a:spLocks noChangeShapeType="1"/>
            </p:cNvSpPr>
            <p:nvPr/>
          </p:nvSpPr>
          <p:spPr bwMode="auto">
            <a:xfrm>
              <a:off x="90" y="2137"/>
              <a:ext cx="204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52230" name="Rectangle 27"/>
          <p:cNvSpPr>
            <a:spLocks noChangeArrowheads="1"/>
          </p:cNvSpPr>
          <p:nvPr/>
        </p:nvSpPr>
        <p:spPr bwMode="auto">
          <a:xfrm>
            <a:off x="830263" y="2749550"/>
            <a:ext cx="492125" cy="27146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2231" name="Rectangle 28"/>
          <p:cNvSpPr>
            <a:spLocks noChangeArrowheads="1"/>
          </p:cNvSpPr>
          <p:nvPr/>
        </p:nvSpPr>
        <p:spPr bwMode="auto">
          <a:xfrm rot="5400000">
            <a:off x="2171700" y="2349500"/>
            <a:ext cx="549275" cy="25717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2232" name="Rectangle 29"/>
          <p:cNvSpPr>
            <a:spLocks noChangeArrowheads="1"/>
          </p:cNvSpPr>
          <p:nvPr/>
        </p:nvSpPr>
        <p:spPr bwMode="auto">
          <a:xfrm rot="5400000">
            <a:off x="1416844" y="2897981"/>
            <a:ext cx="1066800" cy="24923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2233" name="Rectangle 30"/>
          <p:cNvSpPr>
            <a:spLocks noChangeArrowheads="1"/>
          </p:cNvSpPr>
          <p:nvPr/>
        </p:nvSpPr>
        <p:spPr bwMode="auto">
          <a:xfrm>
            <a:off x="1322388" y="3298825"/>
            <a:ext cx="503237" cy="26035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2234" name="Rectangle 31"/>
          <p:cNvSpPr>
            <a:spLocks noChangeArrowheads="1"/>
          </p:cNvSpPr>
          <p:nvPr/>
        </p:nvSpPr>
        <p:spPr bwMode="auto">
          <a:xfrm>
            <a:off x="1573213" y="3560763"/>
            <a:ext cx="252412" cy="26987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2235" name="Rectangle 32"/>
          <p:cNvSpPr>
            <a:spLocks noChangeArrowheads="1"/>
          </p:cNvSpPr>
          <p:nvPr/>
        </p:nvSpPr>
        <p:spPr bwMode="auto">
          <a:xfrm>
            <a:off x="3316288" y="2489200"/>
            <a:ext cx="500062" cy="26035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2236" name="Rectangle 33"/>
          <p:cNvSpPr>
            <a:spLocks noChangeArrowheads="1"/>
          </p:cNvSpPr>
          <p:nvPr/>
        </p:nvSpPr>
        <p:spPr bwMode="auto">
          <a:xfrm>
            <a:off x="2319338" y="3021013"/>
            <a:ext cx="996950" cy="27622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2237" name="Rectangle 34"/>
          <p:cNvSpPr>
            <a:spLocks noChangeArrowheads="1"/>
          </p:cNvSpPr>
          <p:nvPr/>
        </p:nvSpPr>
        <p:spPr bwMode="auto">
          <a:xfrm>
            <a:off x="2817813" y="3292475"/>
            <a:ext cx="246062" cy="2682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2238" name="Rectangle 35"/>
          <p:cNvSpPr>
            <a:spLocks noChangeArrowheads="1"/>
          </p:cNvSpPr>
          <p:nvPr/>
        </p:nvSpPr>
        <p:spPr bwMode="auto">
          <a:xfrm>
            <a:off x="830263" y="3830638"/>
            <a:ext cx="492125" cy="27781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2239" name="Rectangle 36"/>
          <p:cNvSpPr>
            <a:spLocks noChangeArrowheads="1"/>
          </p:cNvSpPr>
          <p:nvPr/>
        </p:nvSpPr>
        <p:spPr bwMode="auto">
          <a:xfrm>
            <a:off x="2319338" y="3830638"/>
            <a:ext cx="257175" cy="81756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2240" name="Rectangle 37"/>
          <p:cNvSpPr>
            <a:spLocks noChangeArrowheads="1"/>
          </p:cNvSpPr>
          <p:nvPr/>
        </p:nvSpPr>
        <p:spPr bwMode="auto">
          <a:xfrm>
            <a:off x="3063875" y="4110038"/>
            <a:ext cx="498475" cy="26193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2241" name="Rectangle 38"/>
          <p:cNvSpPr>
            <a:spLocks noChangeArrowheads="1"/>
          </p:cNvSpPr>
          <p:nvPr/>
        </p:nvSpPr>
        <p:spPr bwMode="auto">
          <a:xfrm>
            <a:off x="3316288" y="3830638"/>
            <a:ext cx="246062" cy="28416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772135" name="Group 39"/>
          <p:cNvGrpSpPr>
            <a:grpSpLocks/>
          </p:cNvGrpSpPr>
          <p:nvPr/>
        </p:nvGrpSpPr>
        <p:grpSpPr bwMode="auto">
          <a:xfrm>
            <a:off x="914400" y="1947863"/>
            <a:ext cx="1122363" cy="1295400"/>
            <a:chOff x="624" y="1323"/>
            <a:chExt cx="766" cy="815"/>
          </a:xfrm>
        </p:grpSpPr>
        <p:sp>
          <p:nvSpPr>
            <p:cNvPr id="52348" name="Text Box 40"/>
            <p:cNvSpPr txBox="1">
              <a:spLocks noChangeArrowheads="1"/>
            </p:cNvSpPr>
            <p:nvPr/>
          </p:nvSpPr>
          <p:spPr bwMode="auto">
            <a:xfrm>
              <a:off x="794" y="1323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3</a:t>
              </a:r>
            </a:p>
          </p:txBody>
        </p:sp>
        <p:sp>
          <p:nvSpPr>
            <p:cNvPr id="52349" name="Text Box 41"/>
            <p:cNvSpPr txBox="1">
              <a:spLocks noChangeArrowheads="1"/>
            </p:cNvSpPr>
            <p:nvPr/>
          </p:nvSpPr>
          <p:spPr bwMode="auto">
            <a:xfrm>
              <a:off x="1134" y="1323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3</a:t>
              </a:r>
            </a:p>
          </p:txBody>
        </p:sp>
        <p:sp>
          <p:nvSpPr>
            <p:cNvPr id="52350" name="Text Box 42"/>
            <p:cNvSpPr txBox="1">
              <a:spLocks noChangeArrowheads="1"/>
            </p:cNvSpPr>
            <p:nvPr/>
          </p:nvSpPr>
          <p:spPr bwMode="auto">
            <a:xfrm>
              <a:off x="624" y="1521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3</a:t>
              </a:r>
            </a:p>
          </p:txBody>
        </p:sp>
        <p:sp>
          <p:nvSpPr>
            <p:cNvPr id="52351" name="Text Box 43"/>
            <p:cNvSpPr txBox="1">
              <a:spLocks noChangeArrowheads="1"/>
            </p:cNvSpPr>
            <p:nvPr/>
          </p:nvSpPr>
          <p:spPr bwMode="auto">
            <a:xfrm>
              <a:off x="1305" y="1521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3</a:t>
              </a:r>
            </a:p>
          </p:txBody>
        </p:sp>
        <p:sp>
          <p:nvSpPr>
            <p:cNvPr id="52352" name="Text Box 44"/>
            <p:cNvSpPr txBox="1">
              <a:spLocks noChangeArrowheads="1"/>
            </p:cNvSpPr>
            <p:nvPr/>
          </p:nvSpPr>
          <p:spPr bwMode="auto">
            <a:xfrm>
              <a:off x="1134" y="203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3</a:t>
              </a:r>
            </a:p>
          </p:txBody>
        </p:sp>
        <p:sp>
          <p:nvSpPr>
            <p:cNvPr id="52353" name="Text Box 45"/>
            <p:cNvSpPr txBox="1">
              <a:spLocks noChangeArrowheads="1"/>
            </p:cNvSpPr>
            <p:nvPr/>
          </p:nvSpPr>
          <p:spPr bwMode="auto">
            <a:xfrm>
              <a:off x="794" y="203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3</a:t>
              </a:r>
            </a:p>
          </p:txBody>
        </p:sp>
      </p:grpSp>
      <p:grpSp>
        <p:nvGrpSpPr>
          <p:cNvPr id="772142" name="Group 46"/>
          <p:cNvGrpSpPr>
            <a:grpSpLocks/>
          </p:cNvGrpSpPr>
          <p:nvPr/>
        </p:nvGrpSpPr>
        <p:grpSpPr bwMode="auto">
          <a:xfrm>
            <a:off x="914400" y="1947863"/>
            <a:ext cx="871538" cy="1295400"/>
            <a:chOff x="624" y="1323"/>
            <a:chExt cx="595" cy="815"/>
          </a:xfrm>
        </p:grpSpPr>
        <p:sp>
          <p:nvSpPr>
            <p:cNvPr id="52342" name="Text Box 47"/>
            <p:cNvSpPr txBox="1">
              <a:spLocks noChangeArrowheads="1"/>
            </p:cNvSpPr>
            <p:nvPr/>
          </p:nvSpPr>
          <p:spPr bwMode="auto">
            <a:xfrm>
              <a:off x="964" y="1323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2</a:t>
              </a:r>
            </a:p>
          </p:txBody>
        </p:sp>
        <p:sp>
          <p:nvSpPr>
            <p:cNvPr id="52343" name="Text Box 48"/>
            <p:cNvSpPr txBox="1">
              <a:spLocks noChangeArrowheads="1"/>
            </p:cNvSpPr>
            <p:nvPr/>
          </p:nvSpPr>
          <p:spPr bwMode="auto">
            <a:xfrm>
              <a:off x="794" y="1521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2</a:t>
              </a:r>
            </a:p>
          </p:txBody>
        </p:sp>
        <p:sp>
          <p:nvSpPr>
            <p:cNvPr id="52344" name="Text Box 49"/>
            <p:cNvSpPr txBox="1">
              <a:spLocks noChangeArrowheads="1"/>
            </p:cNvSpPr>
            <p:nvPr/>
          </p:nvSpPr>
          <p:spPr bwMode="auto">
            <a:xfrm>
              <a:off x="1134" y="1521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2</a:t>
              </a:r>
            </a:p>
          </p:txBody>
        </p:sp>
        <p:sp>
          <p:nvSpPr>
            <p:cNvPr id="52345" name="Text Box 50"/>
            <p:cNvSpPr txBox="1">
              <a:spLocks noChangeArrowheads="1"/>
            </p:cNvSpPr>
            <p:nvPr/>
          </p:nvSpPr>
          <p:spPr bwMode="auto">
            <a:xfrm>
              <a:off x="624" y="1692"/>
              <a:ext cx="85" cy="1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2</a:t>
              </a:r>
            </a:p>
          </p:txBody>
        </p:sp>
        <p:sp>
          <p:nvSpPr>
            <p:cNvPr id="52346" name="Text Box 51"/>
            <p:cNvSpPr txBox="1">
              <a:spLocks noChangeArrowheads="1"/>
            </p:cNvSpPr>
            <p:nvPr/>
          </p:nvSpPr>
          <p:spPr bwMode="auto">
            <a:xfrm>
              <a:off x="1134" y="186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2</a:t>
              </a:r>
            </a:p>
          </p:txBody>
        </p:sp>
        <p:sp>
          <p:nvSpPr>
            <p:cNvPr id="52347" name="Text Box 52"/>
            <p:cNvSpPr txBox="1">
              <a:spLocks noChangeArrowheads="1"/>
            </p:cNvSpPr>
            <p:nvPr/>
          </p:nvSpPr>
          <p:spPr bwMode="auto">
            <a:xfrm>
              <a:off x="964" y="203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2</a:t>
              </a:r>
            </a:p>
          </p:txBody>
        </p:sp>
      </p:grpSp>
      <p:grpSp>
        <p:nvGrpSpPr>
          <p:cNvPr id="772149" name="Group 53"/>
          <p:cNvGrpSpPr>
            <a:grpSpLocks/>
          </p:cNvGrpSpPr>
          <p:nvPr/>
        </p:nvGrpSpPr>
        <p:grpSpPr bwMode="auto">
          <a:xfrm>
            <a:off x="1163638" y="2262188"/>
            <a:ext cx="622300" cy="709612"/>
            <a:chOff x="794" y="1521"/>
            <a:chExt cx="425" cy="447"/>
          </a:xfrm>
        </p:grpSpPr>
        <p:sp>
          <p:nvSpPr>
            <p:cNvPr id="52338" name="Text Box 54"/>
            <p:cNvSpPr txBox="1">
              <a:spLocks noChangeArrowheads="1"/>
            </p:cNvSpPr>
            <p:nvPr/>
          </p:nvSpPr>
          <p:spPr bwMode="auto">
            <a:xfrm>
              <a:off x="964" y="1521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</a:t>
              </a:r>
            </a:p>
          </p:txBody>
        </p:sp>
        <p:sp>
          <p:nvSpPr>
            <p:cNvPr id="52339" name="Text Box 55"/>
            <p:cNvSpPr txBox="1">
              <a:spLocks noChangeArrowheads="1"/>
            </p:cNvSpPr>
            <p:nvPr/>
          </p:nvSpPr>
          <p:spPr bwMode="auto">
            <a:xfrm>
              <a:off x="794" y="169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</a:t>
              </a:r>
            </a:p>
          </p:txBody>
        </p:sp>
        <p:sp>
          <p:nvSpPr>
            <p:cNvPr id="52340" name="Text Box 56"/>
            <p:cNvSpPr txBox="1">
              <a:spLocks noChangeArrowheads="1"/>
            </p:cNvSpPr>
            <p:nvPr/>
          </p:nvSpPr>
          <p:spPr bwMode="auto">
            <a:xfrm>
              <a:off x="1134" y="169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</a:t>
              </a:r>
            </a:p>
          </p:txBody>
        </p:sp>
        <p:sp>
          <p:nvSpPr>
            <p:cNvPr id="52341" name="Text Box 57"/>
            <p:cNvSpPr txBox="1">
              <a:spLocks noChangeArrowheads="1"/>
            </p:cNvSpPr>
            <p:nvPr/>
          </p:nvSpPr>
          <p:spPr bwMode="auto">
            <a:xfrm>
              <a:off x="964" y="186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</a:t>
              </a:r>
            </a:p>
          </p:txBody>
        </p:sp>
      </p:grpSp>
      <p:grpSp>
        <p:nvGrpSpPr>
          <p:cNvPr id="772154" name="Group 58"/>
          <p:cNvGrpSpPr>
            <a:grpSpLocks/>
          </p:cNvGrpSpPr>
          <p:nvPr/>
        </p:nvGrpSpPr>
        <p:grpSpPr bwMode="auto">
          <a:xfrm>
            <a:off x="914400" y="1947863"/>
            <a:ext cx="1371600" cy="1563687"/>
            <a:chOff x="624" y="1323"/>
            <a:chExt cx="936" cy="985"/>
          </a:xfrm>
        </p:grpSpPr>
        <p:sp>
          <p:nvSpPr>
            <p:cNvPr id="52333" name="Text Box 59"/>
            <p:cNvSpPr txBox="1">
              <a:spLocks noChangeArrowheads="1"/>
            </p:cNvSpPr>
            <p:nvPr/>
          </p:nvSpPr>
          <p:spPr bwMode="auto">
            <a:xfrm>
              <a:off x="624" y="1323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4</a:t>
              </a:r>
            </a:p>
          </p:txBody>
        </p:sp>
        <p:sp>
          <p:nvSpPr>
            <p:cNvPr id="52334" name="Text Box 60"/>
            <p:cNvSpPr txBox="1">
              <a:spLocks noChangeArrowheads="1"/>
            </p:cNvSpPr>
            <p:nvPr/>
          </p:nvSpPr>
          <p:spPr bwMode="auto">
            <a:xfrm>
              <a:off x="1305" y="1323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4</a:t>
              </a:r>
            </a:p>
          </p:txBody>
        </p:sp>
        <p:sp>
          <p:nvSpPr>
            <p:cNvPr id="52335" name="Text Box 61"/>
            <p:cNvSpPr txBox="1">
              <a:spLocks noChangeArrowheads="1"/>
            </p:cNvSpPr>
            <p:nvPr/>
          </p:nvSpPr>
          <p:spPr bwMode="auto">
            <a:xfrm>
              <a:off x="1476" y="1521"/>
              <a:ext cx="8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4</a:t>
              </a:r>
            </a:p>
          </p:txBody>
        </p:sp>
        <p:sp>
          <p:nvSpPr>
            <p:cNvPr id="52336" name="Text Box 62"/>
            <p:cNvSpPr txBox="1">
              <a:spLocks noChangeArrowheads="1"/>
            </p:cNvSpPr>
            <p:nvPr/>
          </p:nvSpPr>
          <p:spPr bwMode="auto">
            <a:xfrm>
              <a:off x="624" y="203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4</a:t>
              </a:r>
            </a:p>
          </p:txBody>
        </p:sp>
        <p:sp>
          <p:nvSpPr>
            <p:cNvPr id="52337" name="Text Box 63"/>
            <p:cNvSpPr txBox="1">
              <a:spLocks noChangeArrowheads="1"/>
            </p:cNvSpPr>
            <p:nvPr/>
          </p:nvSpPr>
          <p:spPr bwMode="auto">
            <a:xfrm>
              <a:off x="794" y="220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4</a:t>
              </a:r>
            </a:p>
          </p:txBody>
        </p:sp>
      </p:grpSp>
      <p:grpSp>
        <p:nvGrpSpPr>
          <p:cNvPr id="772160" name="Group 64"/>
          <p:cNvGrpSpPr>
            <a:grpSpLocks/>
          </p:cNvGrpSpPr>
          <p:nvPr/>
        </p:nvGrpSpPr>
        <p:grpSpPr bwMode="auto">
          <a:xfrm>
            <a:off x="914400" y="1947863"/>
            <a:ext cx="1371600" cy="1835150"/>
            <a:chOff x="624" y="1323"/>
            <a:chExt cx="936" cy="1155"/>
          </a:xfrm>
        </p:grpSpPr>
        <p:sp>
          <p:nvSpPr>
            <p:cNvPr id="52329" name="Text Box 65"/>
            <p:cNvSpPr txBox="1">
              <a:spLocks noChangeArrowheads="1"/>
            </p:cNvSpPr>
            <p:nvPr/>
          </p:nvSpPr>
          <p:spPr bwMode="auto">
            <a:xfrm>
              <a:off x="1476" y="1323"/>
              <a:ext cx="8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5</a:t>
              </a:r>
            </a:p>
          </p:txBody>
        </p:sp>
        <p:sp>
          <p:nvSpPr>
            <p:cNvPr id="52330" name="Text Box 66"/>
            <p:cNvSpPr txBox="1">
              <a:spLocks noChangeArrowheads="1"/>
            </p:cNvSpPr>
            <p:nvPr/>
          </p:nvSpPr>
          <p:spPr bwMode="auto">
            <a:xfrm>
              <a:off x="624" y="220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5</a:t>
              </a:r>
            </a:p>
          </p:txBody>
        </p:sp>
        <p:sp>
          <p:nvSpPr>
            <p:cNvPr id="52331" name="Text Box 67"/>
            <p:cNvSpPr txBox="1">
              <a:spLocks noChangeArrowheads="1"/>
            </p:cNvSpPr>
            <p:nvPr/>
          </p:nvSpPr>
          <p:spPr bwMode="auto">
            <a:xfrm>
              <a:off x="794" y="237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5</a:t>
              </a:r>
            </a:p>
          </p:txBody>
        </p:sp>
        <p:sp>
          <p:nvSpPr>
            <p:cNvPr id="52332" name="Text Box 68"/>
            <p:cNvSpPr txBox="1">
              <a:spLocks noChangeArrowheads="1"/>
            </p:cNvSpPr>
            <p:nvPr/>
          </p:nvSpPr>
          <p:spPr bwMode="auto">
            <a:xfrm>
              <a:off x="1476" y="1692"/>
              <a:ext cx="8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5</a:t>
              </a:r>
            </a:p>
          </p:txBody>
        </p:sp>
      </p:grpSp>
      <p:grpSp>
        <p:nvGrpSpPr>
          <p:cNvPr id="772165" name="Group 69"/>
          <p:cNvGrpSpPr>
            <a:grpSpLocks/>
          </p:cNvGrpSpPr>
          <p:nvPr/>
        </p:nvGrpSpPr>
        <p:grpSpPr bwMode="auto">
          <a:xfrm>
            <a:off x="914400" y="1947863"/>
            <a:ext cx="1619250" cy="1835150"/>
            <a:chOff x="624" y="1323"/>
            <a:chExt cx="1106" cy="1155"/>
          </a:xfrm>
        </p:grpSpPr>
        <p:sp>
          <p:nvSpPr>
            <p:cNvPr id="52325" name="Text Box 70"/>
            <p:cNvSpPr txBox="1">
              <a:spLocks noChangeArrowheads="1"/>
            </p:cNvSpPr>
            <p:nvPr/>
          </p:nvSpPr>
          <p:spPr bwMode="auto">
            <a:xfrm>
              <a:off x="1645" y="1323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6</a:t>
              </a:r>
            </a:p>
          </p:txBody>
        </p:sp>
        <p:sp>
          <p:nvSpPr>
            <p:cNvPr id="52326" name="Text Box 71"/>
            <p:cNvSpPr txBox="1">
              <a:spLocks noChangeArrowheads="1"/>
            </p:cNvSpPr>
            <p:nvPr/>
          </p:nvSpPr>
          <p:spPr bwMode="auto">
            <a:xfrm>
              <a:off x="624" y="237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6</a:t>
              </a:r>
            </a:p>
          </p:txBody>
        </p:sp>
        <p:sp>
          <p:nvSpPr>
            <p:cNvPr id="52327" name="Text Box 72"/>
            <p:cNvSpPr txBox="1">
              <a:spLocks noChangeArrowheads="1"/>
            </p:cNvSpPr>
            <p:nvPr/>
          </p:nvSpPr>
          <p:spPr bwMode="auto">
            <a:xfrm>
              <a:off x="964" y="237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6</a:t>
              </a:r>
            </a:p>
          </p:txBody>
        </p:sp>
        <p:sp>
          <p:nvSpPr>
            <p:cNvPr id="52328" name="Text Box 73"/>
            <p:cNvSpPr txBox="1">
              <a:spLocks noChangeArrowheads="1"/>
            </p:cNvSpPr>
            <p:nvPr/>
          </p:nvSpPr>
          <p:spPr bwMode="auto">
            <a:xfrm>
              <a:off x="1475" y="1862"/>
              <a:ext cx="85" cy="1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6</a:t>
              </a:r>
            </a:p>
          </p:txBody>
        </p:sp>
      </p:grpSp>
      <p:grpSp>
        <p:nvGrpSpPr>
          <p:cNvPr id="772170" name="Group 74"/>
          <p:cNvGrpSpPr>
            <a:grpSpLocks/>
          </p:cNvGrpSpPr>
          <p:nvPr/>
        </p:nvGrpSpPr>
        <p:grpSpPr bwMode="auto">
          <a:xfrm>
            <a:off x="1412875" y="1947863"/>
            <a:ext cx="1371600" cy="2103437"/>
            <a:chOff x="964" y="1323"/>
            <a:chExt cx="936" cy="1325"/>
          </a:xfrm>
        </p:grpSpPr>
        <p:sp>
          <p:nvSpPr>
            <p:cNvPr id="52321" name="Text Box 75"/>
            <p:cNvSpPr txBox="1">
              <a:spLocks noChangeArrowheads="1"/>
            </p:cNvSpPr>
            <p:nvPr/>
          </p:nvSpPr>
          <p:spPr bwMode="auto">
            <a:xfrm>
              <a:off x="1816" y="1323"/>
              <a:ext cx="8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7</a:t>
              </a:r>
            </a:p>
          </p:txBody>
        </p:sp>
        <p:sp>
          <p:nvSpPr>
            <p:cNvPr id="52322" name="Text Box 76"/>
            <p:cNvSpPr txBox="1">
              <a:spLocks noChangeArrowheads="1"/>
            </p:cNvSpPr>
            <p:nvPr/>
          </p:nvSpPr>
          <p:spPr bwMode="auto">
            <a:xfrm>
              <a:off x="964" y="254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7</a:t>
              </a:r>
            </a:p>
          </p:txBody>
        </p:sp>
        <p:sp>
          <p:nvSpPr>
            <p:cNvPr id="52323" name="Text Box 77"/>
            <p:cNvSpPr txBox="1">
              <a:spLocks noChangeArrowheads="1"/>
            </p:cNvSpPr>
            <p:nvPr/>
          </p:nvSpPr>
          <p:spPr bwMode="auto">
            <a:xfrm>
              <a:off x="1474" y="2032"/>
              <a:ext cx="86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7</a:t>
              </a:r>
            </a:p>
          </p:txBody>
        </p:sp>
        <p:sp>
          <p:nvSpPr>
            <p:cNvPr id="52324" name="Text Box 78"/>
            <p:cNvSpPr txBox="1">
              <a:spLocks noChangeArrowheads="1"/>
            </p:cNvSpPr>
            <p:nvPr/>
          </p:nvSpPr>
          <p:spPr bwMode="auto">
            <a:xfrm>
              <a:off x="1645" y="186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7</a:t>
              </a:r>
            </a:p>
          </p:txBody>
        </p:sp>
      </p:grpSp>
      <p:grpSp>
        <p:nvGrpSpPr>
          <p:cNvPr id="772175" name="Group 79"/>
          <p:cNvGrpSpPr>
            <a:grpSpLocks/>
          </p:cNvGrpSpPr>
          <p:nvPr/>
        </p:nvGrpSpPr>
        <p:grpSpPr bwMode="auto">
          <a:xfrm>
            <a:off x="1412875" y="1947863"/>
            <a:ext cx="1620838" cy="2374900"/>
            <a:chOff x="964" y="1323"/>
            <a:chExt cx="1106" cy="1495"/>
          </a:xfrm>
        </p:grpSpPr>
        <p:sp>
          <p:nvSpPr>
            <p:cNvPr id="52315" name="Text Box 80"/>
            <p:cNvSpPr txBox="1">
              <a:spLocks noChangeArrowheads="1"/>
            </p:cNvSpPr>
            <p:nvPr/>
          </p:nvSpPr>
          <p:spPr bwMode="auto">
            <a:xfrm>
              <a:off x="1986" y="1323"/>
              <a:ext cx="8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8</a:t>
              </a:r>
            </a:p>
          </p:txBody>
        </p:sp>
        <p:sp>
          <p:nvSpPr>
            <p:cNvPr id="52316" name="Text Box 81"/>
            <p:cNvSpPr txBox="1">
              <a:spLocks noChangeArrowheads="1"/>
            </p:cNvSpPr>
            <p:nvPr/>
          </p:nvSpPr>
          <p:spPr bwMode="auto">
            <a:xfrm>
              <a:off x="1815" y="1521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8</a:t>
              </a:r>
            </a:p>
          </p:txBody>
        </p:sp>
        <p:sp>
          <p:nvSpPr>
            <p:cNvPr id="52317" name="Text Box 82"/>
            <p:cNvSpPr txBox="1">
              <a:spLocks noChangeArrowheads="1"/>
            </p:cNvSpPr>
            <p:nvPr/>
          </p:nvSpPr>
          <p:spPr bwMode="auto">
            <a:xfrm>
              <a:off x="1815" y="186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8</a:t>
              </a:r>
            </a:p>
          </p:txBody>
        </p:sp>
        <p:sp>
          <p:nvSpPr>
            <p:cNvPr id="52318" name="Text Box 83"/>
            <p:cNvSpPr txBox="1">
              <a:spLocks noChangeArrowheads="1"/>
            </p:cNvSpPr>
            <p:nvPr/>
          </p:nvSpPr>
          <p:spPr bwMode="auto">
            <a:xfrm>
              <a:off x="1475" y="2202"/>
              <a:ext cx="8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8</a:t>
              </a:r>
            </a:p>
          </p:txBody>
        </p:sp>
        <p:sp>
          <p:nvSpPr>
            <p:cNvPr id="52319" name="Text Box 84"/>
            <p:cNvSpPr txBox="1">
              <a:spLocks noChangeArrowheads="1"/>
            </p:cNvSpPr>
            <p:nvPr/>
          </p:nvSpPr>
          <p:spPr bwMode="auto">
            <a:xfrm>
              <a:off x="1134" y="254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8</a:t>
              </a:r>
            </a:p>
          </p:txBody>
        </p:sp>
        <p:sp>
          <p:nvSpPr>
            <p:cNvPr id="52320" name="Text Box 85"/>
            <p:cNvSpPr txBox="1">
              <a:spLocks noChangeArrowheads="1"/>
            </p:cNvSpPr>
            <p:nvPr/>
          </p:nvSpPr>
          <p:spPr bwMode="auto">
            <a:xfrm>
              <a:off x="964" y="2712"/>
              <a:ext cx="8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8</a:t>
              </a:r>
            </a:p>
          </p:txBody>
        </p:sp>
      </p:grpSp>
      <p:grpSp>
        <p:nvGrpSpPr>
          <p:cNvPr id="772182" name="Group 86"/>
          <p:cNvGrpSpPr>
            <a:grpSpLocks/>
          </p:cNvGrpSpPr>
          <p:nvPr/>
        </p:nvGrpSpPr>
        <p:grpSpPr bwMode="auto">
          <a:xfrm>
            <a:off x="1163638" y="1947863"/>
            <a:ext cx="2119312" cy="2643187"/>
            <a:chOff x="794" y="1323"/>
            <a:chExt cx="1446" cy="1665"/>
          </a:xfrm>
        </p:grpSpPr>
        <p:sp>
          <p:nvSpPr>
            <p:cNvPr id="52305" name="Text Box 87"/>
            <p:cNvSpPr txBox="1">
              <a:spLocks noChangeArrowheads="1"/>
            </p:cNvSpPr>
            <p:nvPr/>
          </p:nvSpPr>
          <p:spPr bwMode="auto">
            <a:xfrm>
              <a:off x="1135" y="2712"/>
              <a:ext cx="8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9</a:t>
              </a:r>
            </a:p>
          </p:txBody>
        </p:sp>
        <p:sp>
          <p:nvSpPr>
            <p:cNvPr id="52306" name="Text Box 88"/>
            <p:cNvSpPr txBox="1">
              <a:spLocks noChangeArrowheads="1"/>
            </p:cNvSpPr>
            <p:nvPr/>
          </p:nvSpPr>
          <p:spPr bwMode="auto">
            <a:xfrm>
              <a:off x="964" y="288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9</a:t>
              </a:r>
            </a:p>
          </p:txBody>
        </p:sp>
        <p:sp>
          <p:nvSpPr>
            <p:cNvPr id="52307" name="Text Box 89"/>
            <p:cNvSpPr txBox="1">
              <a:spLocks noChangeArrowheads="1"/>
            </p:cNvSpPr>
            <p:nvPr/>
          </p:nvSpPr>
          <p:spPr bwMode="auto">
            <a:xfrm>
              <a:off x="1815" y="1693"/>
              <a:ext cx="8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9</a:t>
              </a:r>
            </a:p>
          </p:txBody>
        </p:sp>
        <p:sp>
          <p:nvSpPr>
            <p:cNvPr id="52308" name="Text Box 90"/>
            <p:cNvSpPr txBox="1">
              <a:spLocks noChangeArrowheads="1"/>
            </p:cNvSpPr>
            <p:nvPr/>
          </p:nvSpPr>
          <p:spPr bwMode="auto">
            <a:xfrm>
              <a:off x="2156" y="1323"/>
              <a:ext cx="8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9</a:t>
              </a:r>
            </a:p>
          </p:txBody>
        </p:sp>
        <p:sp>
          <p:nvSpPr>
            <p:cNvPr id="52309" name="Text Box 91"/>
            <p:cNvSpPr txBox="1">
              <a:spLocks noChangeArrowheads="1"/>
            </p:cNvSpPr>
            <p:nvPr/>
          </p:nvSpPr>
          <p:spPr bwMode="auto">
            <a:xfrm>
              <a:off x="1985" y="1521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9</a:t>
              </a:r>
            </a:p>
          </p:txBody>
        </p:sp>
        <p:sp>
          <p:nvSpPr>
            <p:cNvPr id="52310" name="Text Box 92"/>
            <p:cNvSpPr txBox="1">
              <a:spLocks noChangeArrowheads="1"/>
            </p:cNvSpPr>
            <p:nvPr/>
          </p:nvSpPr>
          <p:spPr bwMode="auto">
            <a:xfrm>
              <a:off x="1985" y="186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9</a:t>
              </a:r>
            </a:p>
          </p:txBody>
        </p:sp>
        <p:sp>
          <p:nvSpPr>
            <p:cNvPr id="52311" name="Text Box 93"/>
            <p:cNvSpPr txBox="1">
              <a:spLocks noChangeArrowheads="1"/>
            </p:cNvSpPr>
            <p:nvPr/>
          </p:nvSpPr>
          <p:spPr bwMode="auto">
            <a:xfrm>
              <a:off x="1645" y="220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9</a:t>
              </a:r>
            </a:p>
          </p:txBody>
        </p:sp>
        <p:sp>
          <p:nvSpPr>
            <p:cNvPr id="52312" name="Text Box 94"/>
            <p:cNvSpPr txBox="1">
              <a:spLocks noChangeArrowheads="1"/>
            </p:cNvSpPr>
            <p:nvPr/>
          </p:nvSpPr>
          <p:spPr bwMode="auto">
            <a:xfrm>
              <a:off x="1475" y="237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9</a:t>
              </a:r>
            </a:p>
          </p:txBody>
        </p:sp>
        <p:sp>
          <p:nvSpPr>
            <p:cNvPr id="52313" name="Text Box 95"/>
            <p:cNvSpPr txBox="1">
              <a:spLocks noChangeArrowheads="1"/>
            </p:cNvSpPr>
            <p:nvPr/>
          </p:nvSpPr>
          <p:spPr bwMode="auto">
            <a:xfrm>
              <a:off x="1305" y="254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9</a:t>
              </a:r>
            </a:p>
          </p:txBody>
        </p:sp>
        <p:sp>
          <p:nvSpPr>
            <p:cNvPr id="52314" name="Text Box 96"/>
            <p:cNvSpPr txBox="1">
              <a:spLocks noChangeArrowheads="1"/>
            </p:cNvSpPr>
            <p:nvPr/>
          </p:nvSpPr>
          <p:spPr bwMode="auto">
            <a:xfrm>
              <a:off x="794" y="2712"/>
              <a:ext cx="8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9</a:t>
              </a:r>
            </a:p>
          </p:txBody>
        </p:sp>
      </p:grpSp>
      <p:grpSp>
        <p:nvGrpSpPr>
          <p:cNvPr id="772193" name="Group 97"/>
          <p:cNvGrpSpPr>
            <a:grpSpLocks/>
          </p:cNvGrpSpPr>
          <p:nvPr/>
        </p:nvGrpSpPr>
        <p:grpSpPr bwMode="auto">
          <a:xfrm>
            <a:off x="873125" y="1947863"/>
            <a:ext cx="2657475" cy="2643187"/>
            <a:chOff x="596" y="1323"/>
            <a:chExt cx="1814" cy="1665"/>
          </a:xfrm>
        </p:grpSpPr>
        <p:sp>
          <p:nvSpPr>
            <p:cNvPr id="52293" name="Text Box 98"/>
            <p:cNvSpPr txBox="1">
              <a:spLocks noChangeArrowheads="1"/>
            </p:cNvSpPr>
            <p:nvPr/>
          </p:nvSpPr>
          <p:spPr bwMode="auto">
            <a:xfrm>
              <a:off x="1105" y="2882"/>
              <a:ext cx="11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  <p:sp>
          <p:nvSpPr>
            <p:cNvPr id="52294" name="Text Box 99"/>
            <p:cNvSpPr txBox="1">
              <a:spLocks noChangeArrowheads="1"/>
            </p:cNvSpPr>
            <p:nvPr/>
          </p:nvSpPr>
          <p:spPr bwMode="auto">
            <a:xfrm>
              <a:off x="1277" y="2372"/>
              <a:ext cx="112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  <p:sp>
          <p:nvSpPr>
            <p:cNvPr id="52295" name="Text Box 100"/>
            <p:cNvSpPr txBox="1">
              <a:spLocks noChangeArrowheads="1"/>
            </p:cNvSpPr>
            <p:nvPr/>
          </p:nvSpPr>
          <p:spPr bwMode="auto">
            <a:xfrm>
              <a:off x="2298" y="1323"/>
              <a:ext cx="112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  <p:sp>
          <p:nvSpPr>
            <p:cNvPr id="52296" name="Text Box 101"/>
            <p:cNvSpPr txBox="1">
              <a:spLocks noChangeArrowheads="1"/>
            </p:cNvSpPr>
            <p:nvPr/>
          </p:nvSpPr>
          <p:spPr bwMode="auto">
            <a:xfrm>
              <a:off x="596" y="2712"/>
              <a:ext cx="112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  <p:sp>
          <p:nvSpPr>
            <p:cNvPr id="52297" name="Text Box 102"/>
            <p:cNvSpPr txBox="1">
              <a:spLocks noChangeArrowheads="1"/>
            </p:cNvSpPr>
            <p:nvPr/>
          </p:nvSpPr>
          <p:spPr bwMode="auto">
            <a:xfrm>
              <a:off x="1277" y="2712"/>
              <a:ext cx="112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  <p:sp>
          <p:nvSpPr>
            <p:cNvPr id="52298" name="Text Box 103"/>
            <p:cNvSpPr txBox="1">
              <a:spLocks noChangeArrowheads="1"/>
            </p:cNvSpPr>
            <p:nvPr/>
          </p:nvSpPr>
          <p:spPr bwMode="auto">
            <a:xfrm>
              <a:off x="766" y="288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  <p:sp>
          <p:nvSpPr>
            <p:cNvPr id="52299" name="Text Box 104"/>
            <p:cNvSpPr txBox="1">
              <a:spLocks noChangeArrowheads="1"/>
            </p:cNvSpPr>
            <p:nvPr/>
          </p:nvSpPr>
          <p:spPr bwMode="auto">
            <a:xfrm>
              <a:off x="1446" y="254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  <p:sp>
          <p:nvSpPr>
            <p:cNvPr id="52300" name="Text Box 105"/>
            <p:cNvSpPr txBox="1">
              <a:spLocks noChangeArrowheads="1"/>
            </p:cNvSpPr>
            <p:nvPr/>
          </p:nvSpPr>
          <p:spPr bwMode="auto">
            <a:xfrm>
              <a:off x="1616" y="2372"/>
              <a:ext cx="112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  <p:sp>
          <p:nvSpPr>
            <p:cNvPr id="52301" name="Text Box 106"/>
            <p:cNvSpPr txBox="1">
              <a:spLocks noChangeArrowheads="1"/>
            </p:cNvSpPr>
            <p:nvPr/>
          </p:nvSpPr>
          <p:spPr bwMode="auto">
            <a:xfrm>
              <a:off x="1787" y="2202"/>
              <a:ext cx="11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  <p:sp>
          <p:nvSpPr>
            <p:cNvPr id="52302" name="Text Box 107"/>
            <p:cNvSpPr txBox="1">
              <a:spLocks noChangeArrowheads="1"/>
            </p:cNvSpPr>
            <p:nvPr/>
          </p:nvSpPr>
          <p:spPr bwMode="auto">
            <a:xfrm>
              <a:off x="2127" y="1521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  <p:sp>
          <p:nvSpPr>
            <p:cNvPr id="52303" name="Text Box 108"/>
            <p:cNvSpPr txBox="1">
              <a:spLocks noChangeArrowheads="1"/>
            </p:cNvSpPr>
            <p:nvPr/>
          </p:nvSpPr>
          <p:spPr bwMode="auto">
            <a:xfrm>
              <a:off x="1957" y="1693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  <p:sp>
          <p:nvSpPr>
            <p:cNvPr id="52304" name="Text Box 109"/>
            <p:cNvSpPr txBox="1">
              <a:spLocks noChangeArrowheads="1"/>
            </p:cNvSpPr>
            <p:nvPr/>
          </p:nvSpPr>
          <p:spPr bwMode="auto">
            <a:xfrm>
              <a:off x="2127" y="186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</p:grpSp>
      <p:grpSp>
        <p:nvGrpSpPr>
          <p:cNvPr id="772206" name="Group 110"/>
          <p:cNvGrpSpPr>
            <a:grpSpLocks/>
          </p:cNvGrpSpPr>
          <p:nvPr/>
        </p:nvGrpSpPr>
        <p:grpSpPr bwMode="auto">
          <a:xfrm>
            <a:off x="873125" y="1947863"/>
            <a:ext cx="2908300" cy="2643187"/>
            <a:chOff x="596" y="1323"/>
            <a:chExt cx="1984" cy="1665"/>
          </a:xfrm>
        </p:grpSpPr>
        <p:sp>
          <p:nvSpPr>
            <p:cNvPr id="52285" name="Text Box 111"/>
            <p:cNvSpPr txBox="1">
              <a:spLocks noChangeArrowheads="1"/>
            </p:cNvSpPr>
            <p:nvPr/>
          </p:nvSpPr>
          <p:spPr bwMode="auto">
            <a:xfrm>
              <a:off x="2466" y="1323"/>
              <a:ext cx="11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11</a:t>
              </a:r>
            </a:p>
          </p:txBody>
        </p:sp>
        <p:sp>
          <p:nvSpPr>
            <p:cNvPr id="52286" name="Text Box 112"/>
            <p:cNvSpPr txBox="1">
              <a:spLocks noChangeArrowheads="1"/>
            </p:cNvSpPr>
            <p:nvPr/>
          </p:nvSpPr>
          <p:spPr bwMode="auto">
            <a:xfrm>
              <a:off x="596" y="2882"/>
              <a:ext cx="11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11</a:t>
              </a:r>
            </a:p>
          </p:txBody>
        </p:sp>
        <p:sp>
          <p:nvSpPr>
            <p:cNvPr id="52287" name="Text Box 113"/>
            <p:cNvSpPr txBox="1">
              <a:spLocks noChangeArrowheads="1"/>
            </p:cNvSpPr>
            <p:nvPr/>
          </p:nvSpPr>
          <p:spPr bwMode="auto">
            <a:xfrm>
              <a:off x="1276" y="2882"/>
              <a:ext cx="112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11</a:t>
              </a:r>
            </a:p>
          </p:txBody>
        </p:sp>
        <p:sp>
          <p:nvSpPr>
            <p:cNvPr id="52288" name="Text Box 114"/>
            <p:cNvSpPr txBox="1">
              <a:spLocks noChangeArrowheads="1"/>
            </p:cNvSpPr>
            <p:nvPr/>
          </p:nvSpPr>
          <p:spPr bwMode="auto">
            <a:xfrm>
              <a:off x="1446" y="271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11</a:t>
              </a:r>
            </a:p>
          </p:txBody>
        </p:sp>
        <p:sp>
          <p:nvSpPr>
            <p:cNvPr id="52289" name="Text Box 115"/>
            <p:cNvSpPr txBox="1">
              <a:spLocks noChangeArrowheads="1"/>
            </p:cNvSpPr>
            <p:nvPr/>
          </p:nvSpPr>
          <p:spPr bwMode="auto">
            <a:xfrm>
              <a:off x="1788" y="2372"/>
              <a:ext cx="112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11</a:t>
              </a:r>
            </a:p>
          </p:txBody>
        </p:sp>
        <p:sp>
          <p:nvSpPr>
            <p:cNvPr id="52290" name="Text Box 116"/>
            <p:cNvSpPr txBox="1">
              <a:spLocks noChangeArrowheads="1"/>
            </p:cNvSpPr>
            <p:nvPr/>
          </p:nvSpPr>
          <p:spPr bwMode="auto">
            <a:xfrm>
              <a:off x="2297" y="1521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11</a:t>
              </a:r>
            </a:p>
          </p:txBody>
        </p:sp>
        <p:sp>
          <p:nvSpPr>
            <p:cNvPr id="52291" name="Text Box 117"/>
            <p:cNvSpPr txBox="1">
              <a:spLocks noChangeArrowheads="1"/>
            </p:cNvSpPr>
            <p:nvPr/>
          </p:nvSpPr>
          <p:spPr bwMode="auto">
            <a:xfrm>
              <a:off x="2127" y="1693"/>
              <a:ext cx="11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11</a:t>
              </a:r>
            </a:p>
          </p:txBody>
        </p:sp>
        <p:sp>
          <p:nvSpPr>
            <p:cNvPr id="52292" name="Text Box 118"/>
            <p:cNvSpPr txBox="1">
              <a:spLocks noChangeArrowheads="1"/>
            </p:cNvSpPr>
            <p:nvPr/>
          </p:nvSpPr>
          <p:spPr bwMode="auto">
            <a:xfrm>
              <a:off x="2297" y="186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11</a:t>
              </a:r>
            </a:p>
          </p:txBody>
        </p:sp>
      </p:grpSp>
      <p:grpSp>
        <p:nvGrpSpPr>
          <p:cNvPr id="772215" name="Group 119"/>
          <p:cNvGrpSpPr>
            <a:grpSpLocks/>
          </p:cNvGrpSpPr>
          <p:nvPr/>
        </p:nvGrpSpPr>
        <p:grpSpPr bwMode="auto">
          <a:xfrm>
            <a:off x="2119313" y="2262188"/>
            <a:ext cx="1662112" cy="2328862"/>
            <a:chOff x="1446" y="1521"/>
            <a:chExt cx="1134" cy="1467"/>
          </a:xfrm>
        </p:grpSpPr>
        <p:sp>
          <p:nvSpPr>
            <p:cNvPr id="52279" name="Text Box 120"/>
            <p:cNvSpPr txBox="1">
              <a:spLocks noChangeArrowheads="1"/>
            </p:cNvSpPr>
            <p:nvPr/>
          </p:nvSpPr>
          <p:spPr bwMode="auto">
            <a:xfrm>
              <a:off x="2466" y="1521"/>
              <a:ext cx="11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12</a:t>
              </a:r>
            </a:p>
          </p:txBody>
        </p:sp>
        <p:sp>
          <p:nvSpPr>
            <p:cNvPr id="52280" name="Text Box 121"/>
            <p:cNvSpPr txBox="1">
              <a:spLocks noChangeArrowheads="1"/>
            </p:cNvSpPr>
            <p:nvPr/>
          </p:nvSpPr>
          <p:spPr bwMode="auto">
            <a:xfrm>
              <a:off x="1446" y="2882"/>
              <a:ext cx="11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12</a:t>
              </a:r>
            </a:p>
          </p:txBody>
        </p:sp>
        <p:sp>
          <p:nvSpPr>
            <p:cNvPr id="52281" name="Text Box 122"/>
            <p:cNvSpPr txBox="1">
              <a:spLocks noChangeArrowheads="1"/>
            </p:cNvSpPr>
            <p:nvPr/>
          </p:nvSpPr>
          <p:spPr bwMode="auto">
            <a:xfrm>
              <a:off x="2466" y="1862"/>
              <a:ext cx="11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12</a:t>
              </a:r>
            </a:p>
          </p:txBody>
        </p:sp>
        <p:sp>
          <p:nvSpPr>
            <p:cNvPr id="52282" name="Text Box 123"/>
            <p:cNvSpPr txBox="1">
              <a:spLocks noChangeArrowheads="1"/>
            </p:cNvSpPr>
            <p:nvPr/>
          </p:nvSpPr>
          <p:spPr bwMode="auto">
            <a:xfrm>
              <a:off x="2297" y="203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12</a:t>
              </a:r>
            </a:p>
          </p:txBody>
        </p:sp>
        <p:sp>
          <p:nvSpPr>
            <p:cNvPr id="52283" name="Text Box 124"/>
            <p:cNvSpPr txBox="1">
              <a:spLocks noChangeArrowheads="1"/>
            </p:cNvSpPr>
            <p:nvPr/>
          </p:nvSpPr>
          <p:spPr bwMode="auto">
            <a:xfrm>
              <a:off x="1957" y="237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12</a:t>
              </a:r>
            </a:p>
          </p:txBody>
        </p:sp>
        <p:sp>
          <p:nvSpPr>
            <p:cNvPr id="52284" name="Text Box 125"/>
            <p:cNvSpPr txBox="1">
              <a:spLocks noChangeArrowheads="1"/>
            </p:cNvSpPr>
            <p:nvPr/>
          </p:nvSpPr>
          <p:spPr bwMode="auto">
            <a:xfrm>
              <a:off x="1787" y="254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12</a:t>
              </a:r>
            </a:p>
          </p:txBody>
        </p:sp>
      </p:grpSp>
      <p:grpSp>
        <p:nvGrpSpPr>
          <p:cNvPr id="772222" name="Group 126"/>
          <p:cNvGrpSpPr>
            <a:grpSpLocks/>
          </p:cNvGrpSpPr>
          <p:nvPr/>
        </p:nvGrpSpPr>
        <p:grpSpPr bwMode="auto">
          <a:xfrm>
            <a:off x="2617788" y="3074988"/>
            <a:ext cx="1163637" cy="1247775"/>
            <a:chOff x="1787" y="2032"/>
            <a:chExt cx="793" cy="786"/>
          </a:xfrm>
        </p:grpSpPr>
        <p:sp>
          <p:nvSpPr>
            <p:cNvPr id="52274" name="Text Box 127"/>
            <p:cNvSpPr txBox="1">
              <a:spLocks noChangeArrowheads="1"/>
            </p:cNvSpPr>
            <p:nvPr/>
          </p:nvSpPr>
          <p:spPr bwMode="auto">
            <a:xfrm>
              <a:off x="2467" y="203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13</a:t>
              </a:r>
            </a:p>
          </p:txBody>
        </p:sp>
        <p:sp>
          <p:nvSpPr>
            <p:cNvPr id="52275" name="Text Box 128"/>
            <p:cNvSpPr txBox="1">
              <a:spLocks noChangeArrowheads="1"/>
            </p:cNvSpPr>
            <p:nvPr/>
          </p:nvSpPr>
          <p:spPr bwMode="auto">
            <a:xfrm>
              <a:off x="2297" y="220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13</a:t>
              </a:r>
            </a:p>
          </p:txBody>
        </p:sp>
        <p:sp>
          <p:nvSpPr>
            <p:cNvPr id="52276" name="Text Box 129"/>
            <p:cNvSpPr txBox="1">
              <a:spLocks noChangeArrowheads="1"/>
            </p:cNvSpPr>
            <p:nvPr/>
          </p:nvSpPr>
          <p:spPr bwMode="auto">
            <a:xfrm>
              <a:off x="2127" y="237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13</a:t>
              </a:r>
            </a:p>
          </p:txBody>
        </p:sp>
        <p:sp>
          <p:nvSpPr>
            <p:cNvPr id="52277" name="Text Box 130"/>
            <p:cNvSpPr txBox="1">
              <a:spLocks noChangeArrowheads="1"/>
            </p:cNvSpPr>
            <p:nvPr/>
          </p:nvSpPr>
          <p:spPr bwMode="auto">
            <a:xfrm>
              <a:off x="1957" y="254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13</a:t>
              </a:r>
            </a:p>
          </p:txBody>
        </p:sp>
        <p:sp>
          <p:nvSpPr>
            <p:cNvPr id="52278" name="Text Box 131"/>
            <p:cNvSpPr txBox="1">
              <a:spLocks noChangeArrowheads="1"/>
            </p:cNvSpPr>
            <p:nvPr/>
          </p:nvSpPr>
          <p:spPr bwMode="auto">
            <a:xfrm>
              <a:off x="1787" y="271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13</a:t>
              </a:r>
            </a:p>
          </p:txBody>
        </p:sp>
      </p:grpSp>
      <p:sp>
        <p:nvSpPr>
          <p:cNvPr id="52255" name="Text Box 132"/>
          <p:cNvSpPr txBox="1">
            <a:spLocks noChangeArrowheads="1"/>
          </p:cNvSpPr>
          <p:nvPr/>
        </p:nvSpPr>
        <p:spPr bwMode="auto">
          <a:xfrm>
            <a:off x="3392488" y="3594100"/>
            <a:ext cx="12700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 i="1">
                <a:solidFill>
                  <a:srgbClr val="FF0000"/>
                </a:solidFill>
              </a:rPr>
              <a:t>T</a:t>
            </a:r>
          </a:p>
        </p:txBody>
      </p:sp>
      <p:grpSp>
        <p:nvGrpSpPr>
          <p:cNvPr id="772229" name="Group 133"/>
          <p:cNvGrpSpPr>
            <a:grpSpLocks/>
          </p:cNvGrpSpPr>
          <p:nvPr/>
        </p:nvGrpSpPr>
        <p:grpSpPr bwMode="auto">
          <a:xfrm>
            <a:off x="1206500" y="2352675"/>
            <a:ext cx="496888" cy="539750"/>
            <a:chOff x="823" y="1578"/>
            <a:chExt cx="340" cy="340"/>
          </a:xfrm>
        </p:grpSpPr>
        <p:sp>
          <p:nvSpPr>
            <p:cNvPr id="52270" name="Line 134"/>
            <p:cNvSpPr>
              <a:spLocks noChangeShapeType="1"/>
            </p:cNvSpPr>
            <p:nvPr/>
          </p:nvSpPr>
          <p:spPr bwMode="auto">
            <a:xfrm flipV="1">
              <a:off x="823" y="1578"/>
              <a:ext cx="170" cy="1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71" name="Line 135"/>
            <p:cNvSpPr>
              <a:spLocks noChangeShapeType="1"/>
            </p:cNvSpPr>
            <p:nvPr/>
          </p:nvSpPr>
          <p:spPr bwMode="auto">
            <a:xfrm>
              <a:off x="993" y="1578"/>
              <a:ext cx="170" cy="1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72" name="Line 136"/>
            <p:cNvSpPr>
              <a:spLocks noChangeShapeType="1"/>
            </p:cNvSpPr>
            <p:nvPr/>
          </p:nvSpPr>
          <p:spPr bwMode="auto">
            <a:xfrm flipH="1">
              <a:off x="993" y="1748"/>
              <a:ext cx="170" cy="1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73" name="Line 137"/>
            <p:cNvSpPr>
              <a:spLocks noChangeShapeType="1"/>
            </p:cNvSpPr>
            <p:nvPr/>
          </p:nvSpPr>
          <p:spPr bwMode="auto">
            <a:xfrm flipH="1" flipV="1">
              <a:off x="852" y="1777"/>
              <a:ext cx="141" cy="1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72234" name="Group 138"/>
          <p:cNvGrpSpPr>
            <a:grpSpLocks/>
          </p:cNvGrpSpPr>
          <p:nvPr/>
        </p:nvGrpSpPr>
        <p:grpSpPr bwMode="auto">
          <a:xfrm>
            <a:off x="830263" y="1905000"/>
            <a:ext cx="1246187" cy="1393825"/>
            <a:chOff x="567" y="1295"/>
            <a:chExt cx="851" cy="879"/>
          </a:xfrm>
        </p:grpSpPr>
        <p:sp>
          <p:nvSpPr>
            <p:cNvPr id="52266" name="Line 139"/>
            <p:cNvSpPr>
              <a:spLocks noChangeShapeType="1"/>
            </p:cNvSpPr>
            <p:nvPr/>
          </p:nvSpPr>
          <p:spPr bwMode="auto">
            <a:xfrm>
              <a:off x="1049" y="1295"/>
              <a:ext cx="369" cy="3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67" name="Line 140"/>
            <p:cNvSpPr>
              <a:spLocks noChangeShapeType="1"/>
            </p:cNvSpPr>
            <p:nvPr/>
          </p:nvSpPr>
          <p:spPr bwMode="auto">
            <a:xfrm flipV="1">
              <a:off x="1078" y="2003"/>
              <a:ext cx="170" cy="17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68" name="Line 141"/>
            <p:cNvSpPr>
              <a:spLocks noChangeShapeType="1"/>
            </p:cNvSpPr>
            <p:nvPr/>
          </p:nvSpPr>
          <p:spPr bwMode="auto">
            <a:xfrm flipH="1" flipV="1">
              <a:off x="738" y="2003"/>
              <a:ext cx="170" cy="17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69" name="Line 142"/>
            <p:cNvSpPr>
              <a:spLocks noChangeShapeType="1"/>
            </p:cNvSpPr>
            <p:nvPr/>
          </p:nvSpPr>
          <p:spPr bwMode="auto">
            <a:xfrm flipV="1">
              <a:off x="567" y="1295"/>
              <a:ext cx="369" cy="3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72239" name="Group 143"/>
          <p:cNvGrpSpPr>
            <a:grpSpLocks/>
          </p:cNvGrpSpPr>
          <p:nvPr/>
        </p:nvGrpSpPr>
        <p:grpSpPr bwMode="auto">
          <a:xfrm>
            <a:off x="955675" y="2084388"/>
            <a:ext cx="873125" cy="1079500"/>
            <a:chOff x="653" y="1408"/>
            <a:chExt cx="595" cy="680"/>
          </a:xfrm>
        </p:grpSpPr>
        <p:sp>
          <p:nvSpPr>
            <p:cNvPr id="52261" name="Line 144"/>
            <p:cNvSpPr>
              <a:spLocks noChangeShapeType="1"/>
            </p:cNvSpPr>
            <p:nvPr/>
          </p:nvSpPr>
          <p:spPr bwMode="auto">
            <a:xfrm flipV="1">
              <a:off x="653" y="1408"/>
              <a:ext cx="340" cy="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62" name="Line 145"/>
            <p:cNvSpPr>
              <a:spLocks noChangeShapeType="1"/>
            </p:cNvSpPr>
            <p:nvPr/>
          </p:nvSpPr>
          <p:spPr bwMode="auto">
            <a:xfrm>
              <a:off x="908" y="2003"/>
              <a:ext cx="85" cy="8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63" name="Line 146"/>
            <p:cNvSpPr>
              <a:spLocks noChangeShapeType="1"/>
            </p:cNvSpPr>
            <p:nvPr/>
          </p:nvSpPr>
          <p:spPr bwMode="auto">
            <a:xfrm flipV="1">
              <a:off x="993" y="1833"/>
              <a:ext cx="255" cy="2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64" name="Line 147"/>
            <p:cNvSpPr>
              <a:spLocks noChangeShapeType="1"/>
            </p:cNvSpPr>
            <p:nvPr/>
          </p:nvSpPr>
          <p:spPr bwMode="auto">
            <a:xfrm flipH="1" flipV="1">
              <a:off x="993" y="1408"/>
              <a:ext cx="255" cy="2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65" name="Line 148"/>
            <p:cNvSpPr>
              <a:spLocks noChangeShapeType="1"/>
            </p:cNvSpPr>
            <p:nvPr/>
          </p:nvSpPr>
          <p:spPr bwMode="auto">
            <a:xfrm>
              <a:off x="653" y="1748"/>
              <a:ext cx="85" cy="8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52259" name="Text Box 149"/>
          <p:cNvSpPr txBox="1">
            <a:spLocks noChangeArrowheads="1"/>
          </p:cNvSpPr>
          <p:nvPr/>
        </p:nvSpPr>
        <p:spPr bwMode="auto">
          <a:xfrm>
            <a:off x="1412875" y="2535238"/>
            <a:ext cx="12541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 i="1">
                <a:solidFill>
                  <a:srgbClr val="FF0000"/>
                </a:solidFill>
              </a:rPr>
              <a:t>S</a:t>
            </a:r>
          </a:p>
        </p:txBody>
      </p:sp>
      <p:sp>
        <p:nvSpPr>
          <p:cNvPr id="52260" name="Rectangle 150"/>
          <p:cNvSpPr>
            <a:spLocks noGrp="1" noChangeArrowheads="1"/>
          </p:cNvSpPr>
          <p:nvPr>
            <p:ph type="title"/>
          </p:nvPr>
        </p:nvSpPr>
        <p:spPr/>
        <p:txBody>
          <a:bodyPr lIns="191095" tIns="44941" rIns="89883" bIns="67945"/>
          <a:lstStyle/>
          <a:p>
            <a:pPr defTabSz="914400"/>
            <a:r>
              <a:rPr lang="de-DE" altLang="de-DE"/>
              <a:t>7.7.1	Rasterverdrahtung nach Lee: Beispiel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72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72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72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72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72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72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772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72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72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772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772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5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772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772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772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6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772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6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772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Text Box 2"/>
          <p:cNvSpPr txBox="1">
            <a:spLocks noChangeArrowheads="1"/>
          </p:cNvSpPr>
          <p:nvPr/>
        </p:nvSpPr>
        <p:spPr bwMode="auto">
          <a:xfrm>
            <a:off x="762000" y="4859338"/>
            <a:ext cx="201930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a) Ausbreitungsphase</a:t>
            </a:r>
            <a:endParaRPr lang="en-US" altLang="de-DE" sz="1500"/>
          </a:p>
        </p:txBody>
      </p:sp>
      <p:sp>
        <p:nvSpPr>
          <p:cNvPr id="53251" name="Text Box 3"/>
          <p:cNvSpPr txBox="1">
            <a:spLocks noChangeArrowheads="1"/>
          </p:cNvSpPr>
          <p:nvPr/>
        </p:nvSpPr>
        <p:spPr bwMode="auto">
          <a:xfrm>
            <a:off x="4841875" y="4859338"/>
            <a:ext cx="2322513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b) Rückverfolgungsphase</a:t>
            </a:r>
            <a:endParaRPr lang="en-US" altLang="de-DE" sz="1500"/>
          </a:p>
        </p:txBody>
      </p:sp>
      <p:sp>
        <p:nvSpPr>
          <p:cNvPr id="53252" name="Oval 4"/>
          <p:cNvSpPr>
            <a:spLocks noChangeArrowheads="1"/>
          </p:cNvSpPr>
          <p:nvPr/>
        </p:nvSpPr>
        <p:spPr bwMode="auto">
          <a:xfrm>
            <a:off x="3335338" y="3581400"/>
            <a:ext cx="200025" cy="217488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253" name="Oval 5"/>
          <p:cNvSpPr>
            <a:spLocks noChangeArrowheads="1"/>
          </p:cNvSpPr>
          <p:nvPr/>
        </p:nvSpPr>
        <p:spPr bwMode="auto">
          <a:xfrm>
            <a:off x="1355725" y="2522538"/>
            <a:ext cx="198438" cy="21748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53254" name="Group 6"/>
          <p:cNvGrpSpPr>
            <a:grpSpLocks/>
          </p:cNvGrpSpPr>
          <p:nvPr/>
        </p:nvGrpSpPr>
        <p:grpSpPr bwMode="auto">
          <a:xfrm>
            <a:off x="830263" y="1905000"/>
            <a:ext cx="2990850" cy="2744788"/>
            <a:chOff x="90" y="584"/>
            <a:chExt cx="2041" cy="1729"/>
          </a:xfrm>
        </p:grpSpPr>
        <p:sp>
          <p:nvSpPr>
            <p:cNvPr id="53525" name="Rectangle 7"/>
            <p:cNvSpPr>
              <a:spLocks noChangeArrowheads="1"/>
            </p:cNvSpPr>
            <p:nvPr/>
          </p:nvSpPr>
          <p:spPr bwMode="auto">
            <a:xfrm>
              <a:off x="90" y="584"/>
              <a:ext cx="2041" cy="1729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526" name="Line 8"/>
            <p:cNvSpPr>
              <a:spLocks noChangeShapeType="1"/>
            </p:cNvSpPr>
            <p:nvPr/>
          </p:nvSpPr>
          <p:spPr bwMode="auto">
            <a:xfrm>
              <a:off x="424" y="589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27" name="Line 9"/>
            <p:cNvSpPr>
              <a:spLocks noChangeShapeType="1"/>
            </p:cNvSpPr>
            <p:nvPr/>
          </p:nvSpPr>
          <p:spPr bwMode="auto">
            <a:xfrm>
              <a:off x="596" y="589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28" name="Line 10"/>
            <p:cNvSpPr>
              <a:spLocks noChangeShapeType="1"/>
            </p:cNvSpPr>
            <p:nvPr/>
          </p:nvSpPr>
          <p:spPr bwMode="auto">
            <a:xfrm>
              <a:off x="770" y="589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29" name="Line 11"/>
            <p:cNvSpPr>
              <a:spLocks noChangeShapeType="1"/>
            </p:cNvSpPr>
            <p:nvPr/>
          </p:nvSpPr>
          <p:spPr bwMode="auto">
            <a:xfrm>
              <a:off x="1106" y="589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30" name="Line 12"/>
            <p:cNvSpPr>
              <a:spLocks noChangeShapeType="1"/>
            </p:cNvSpPr>
            <p:nvPr/>
          </p:nvSpPr>
          <p:spPr bwMode="auto">
            <a:xfrm>
              <a:off x="936" y="589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31" name="Line 13"/>
            <p:cNvSpPr>
              <a:spLocks noChangeShapeType="1"/>
            </p:cNvSpPr>
            <p:nvPr/>
          </p:nvSpPr>
          <p:spPr bwMode="auto">
            <a:xfrm>
              <a:off x="1280" y="589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32" name="Line 14"/>
            <p:cNvSpPr>
              <a:spLocks noChangeShapeType="1"/>
            </p:cNvSpPr>
            <p:nvPr/>
          </p:nvSpPr>
          <p:spPr bwMode="auto">
            <a:xfrm>
              <a:off x="1446" y="589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33" name="Line 15"/>
            <p:cNvSpPr>
              <a:spLocks noChangeShapeType="1"/>
            </p:cNvSpPr>
            <p:nvPr/>
          </p:nvSpPr>
          <p:spPr bwMode="auto">
            <a:xfrm>
              <a:off x="1614" y="589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34" name="Line 16"/>
            <p:cNvSpPr>
              <a:spLocks noChangeShapeType="1"/>
            </p:cNvSpPr>
            <p:nvPr/>
          </p:nvSpPr>
          <p:spPr bwMode="auto">
            <a:xfrm>
              <a:off x="1786" y="589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35" name="Line 17"/>
            <p:cNvSpPr>
              <a:spLocks noChangeShapeType="1"/>
            </p:cNvSpPr>
            <p:nvPr/>
          </p:nvSpPr>
          <p:spPr bwMode="auto">
            <a:xfrm>
              <a:off x="1954" y="589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36" name="Line 18"/>
            <p:cNvSpPr>
              <a:spLocks noChangeShapeType="1"/>
            </p:cNvSpPr>
            <p:nvPr/>
          </p:nvSpPr>
          <p:spPr bwMode="auto">
            <a:xfrm>
              <a:off x="260" y="589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37" name="Line 19"/>
            <p:cNvSpPr>
              <a:spLocks noChangeShapeType="1"/>
            </p:cNvSpPr>
            <p:nvPr/>
          </p:nvSpPr>
          <p:spPr bwMode="auto">
            <a:xfrm>
              <a:off x="90" y="775"/>
              <a:ext cx="204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38" name="Line 20"/>
            <p:cNvSpPr>
              <a:spLocks noChangeShapeType="1"/>
            </p:cNvSpPr>
            <p:nvPr/>
          </p:nvSpPr>
          <p:spPr bwMode="auto">
            <a:xfrm>
              <a:off x="90" y="952"/>
              <a:ext cx="204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39" name="Line 21"/>
            <p:cNvSpPr>
              <a:spLocks noChangeShapeType="1"/>
            </p:cNvSpPr>
            <p:nvPr/>
          </p:nvSpPr>
          <p:spPr bwMode="auto">
            <a:xfrm>
              <a:off x="90" y="1117"/>
              <a:ext cx="204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40" name="Line 22"/>
            <p:cNvSpPr>
              <a:spLocks noChangeShapeType="1"/>
            </p:cNvSpPr>
            <p:nvPr/>
          </p:nvSpPr>
          <p:spPr bwMode="auto">
            <a:xfrm>
              <a:off x="90" y="1287"/>
              <a:ext cx="204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41" name="Line 23"/>
            <p:cNvSpPr>
              <a:spLocks noChangeShapeType="1"/>
            </p:cNvSpPr>
            <p:nvPr/>
          </p:nvSpPr>
          <p:spPr bwMode="auto">
            <a:xfrm>
              <a:off x="90" y="1463"/>
              <a:ext cx="204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42" name="Line 24"/>
            <p:cNvSpPr>
              <a:spLocks noChangeShapeType="1"/>
            </p:cNvSpPr>
            <p:nvPr/>
          </p:nvSpPr>
          <p:spPr bwMode="auto">
            <a:xfrm>
              <a:off x="90" y="1627"/>
              <a:ext cx="204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43" name="Line 25"/>
            <p:cNvSpPr>
              <a:spLocks noChangeShapeType="1"/>
            </p:cNvSpPr>
            <p:nvPr/>
          </p:nvSpPr>
          <p:spPr bwMode="auto">
            <a:xfrm>
              <a:off x="90" y="1797"/>
              <a:ext cx="204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44" name="Line 26"/>
            <p:cNvSpPr>
              <a:spLocks noChangeShapeType="1"/>
            </p:cNvSpPr>
            <p:nvPr/>
          </p:nvSpPr>
          <p:spPr bwMode="auto">
            <a:xfrm>
              <a:off x="90" y="1973"/>
              <a:ext cx="204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45" name="Line 27"/>
            <p:cNvSpPr>
              <a:spLocks noChangeShapeType="1"/>
            </p:cNvSpPr>
            <p:nvPr/>
          </p:nvSpPr>
          <p:spPr bwMode="auto">
            <a:xfrm>
              <a:off x="90" y="2137"/>
              <a:ext cx="204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53255" name="Rectangle 28"/>
          <p:cNvSpPr>
            <a:spLocks noChangeArrowheads="1"/>
          </p:cNvSpPr>
          <p:nvPr/>
        </p:nvSpPr>
        <p:spPr bwMode="auto">
          <a:xfrm>
            <a:off x="830263" y="2749550"/>
            <a:ext cx="492125" cy="27146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256" name="Rectangle 29"/>
          <p:cNvSpPr>
            <a:spLocks noChangeArrowheads="1"/>
          </p:cNvSpPr>
          <p:nvPr/>
        </p:nvSpPr>
        <p:spPr bwMode="auto">
          <a:xfrm rot="5400000">
            <a:off x="2171700" y="2349500"/>
            <a:ext cx="549275" cy="25717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257" name="Rectangle 30"/>
          <p:cNvSpPr>
            <a:spLocks noChangeArrowheads="1"/>
          </p:cNvSpPr>
          <p:nvPr/>
        </p:nvSpPr>
        <p:spPr bwMode="auto">
          <a:xfrm rot="5400000">
            <a:off x="1416844" y="2897981"/>
            <a:ext cx="1066800" cy="24923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258" name="Rectangle 31"/>
          <p:cNvSpPr>
            <a:spLocks noChangeArrowheads="1"/>
          </p:cNvSpPr>
          <p:nvPr/>
        </p:nvSpPr>
        <p:spPr bwMode="auto">
          <a:xfrm>
            <a:off x="1322388" y="3298825"/>
            <a:ext cx="503237" cy="26035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259" name="Rectangle 32"/>
          <p:cNvSpPr>
            <a:spLocks noChangeArrowheads="1"/>
          </p:cNvSpPr>
          <p:nvPr/>
        </p:nvSpPr>
        <p:spPr bwMode="auto">
          <a:xfrm>
            <a:off x="1573213" y="3560763"/>
            <a:ext cx="252412" cy="26987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260" name="Rectangle 33"/>
          <p:cNvSpPr>
            <a:spLocks noChangeArrowheads="1"/>
          </p:cNvSpPr>
          <p:nvPr/>
        </p:nvSpPr>
        <p:spPr bwMode="auto">
          <a:xfrm>
            <a:off x="3316288" y="2489200"/>
            <a:ext cx="500062" cy="26035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261" name="Rectangle 34"/>
          <p:cNvSpPr>
            <a:spLocks noChangeArrowheads="1"/>
          </p:cNvSpPr>
          <p:nvPr/>
        </p:nvSpPr>
        <p:spPr bwMode="auto">
          <a:xfrm>
            <a:off x="2319338" y="3021013"/>
            <a:ext cx="996950" cy="27622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262" name="Rectangle 35"/>
          <p:cNvSpPr>
            <a:spLocks noChangeArrowheads="1"/>
          </p:cNvSpPr>
          <p:nvPr/>
        </p:nvSpPr>
        <p:spPr bwMode="auto">
          <a:xfrm>
            <a:off x="2817813" y="3292475"/>
            <a:ext cx="246062" cy="2682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263" name="Rectangle 36"/>
          <p:cNvSpPr>
            <a:spLocks noChangeArrowheads="1"/>
          </p:cNvSpPr>
          <p:nvPr/>
        </p:nvSpPr>
        <p:spPr bwMode="auto">
          <a:xfrm>
            <a:off x="830263" y="3830638"/>
            <a:ext cx="492125" cy="27781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264" name="Rectangle 37"/>
          <p:cNvSpPr>
            <a:spLocks noChangeArrowheads="1"/>
          </p:cNvSpPr>
          <p:nvPr/>
        </p:nvSpPr>
        <p:spPr bwMode="auto">
          <a:xfrm>
            <a:off x="2319338" y="3830638"/>
            <a:ext cx="257175" cy="81756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265" name="Rectangle 38"/>
          <p:cNvSpPr>
            <a:spLocks noChangeArrowheads="1"/>
          </p:cNvSpPr>
          <p:nvPr/>
        </p:nvSpPr>
        <p:spPr bwMode="auto">
          <a:xfrm>
            <a:off x="3063875" y="4110038"/>
            <a:ext cx="498475" cy="26193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266" name="Rectangle 39"/>
          <p:cNvSpPr>
            <a:spLocks noChangeArrowheads="1"/>
          </p:cNvSpPr>
          <p:nvPr/>
        </p:nvSpPr>
        <p:spPr bwMode="auto">
          <a:xfrm>
            <a:off x="3316288" y="3830638"/>
            <a:ext cx="246062" cy="28416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53267" name="Group 40"/>
          <p:cNvGrpSpPr>
            <a:grpSpLocks/>
          </p:cNvGrpSpPr>
          <p:nvPr/>
        </p:nvGrpSpPr>
        <p:grpSpPr bwMode="auto">
          <a:xfrm>
            <a:off x="914400" y="1947863"/>
            <a:ext cx="1122363" cy="1295400"/>
            <a:chOff x="624" y="1323"/>
            <a:chExt cx="766" cy="815"/>
          </a:xfrm>
        </p:grpSpPr>
        <p:sp>
          <p:nvSpPr>
            <p:cNvPr id="53519" name="Text Box 41"/>
            <p:cNvSpPr txBox="1">
              <a:spLocks noChangeArrowheads="1"/>
            </p:cNvSpPr>
            <p:nvPr/>
          </p:nvSpPr>
          <p:spPr bwMode="auto">
            <a:xfrm>
              <a:off x="794" y="1323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3</a:t>
              </a:r>
            </a:p>
          </p:txBody>
        </p:sp>
        <p:sp>
          <p:nvSpPr>
            <p:cNvPr id="53520" name="Text Box 42"/>
            <p:cNvSpPr txBox="1">
              <a:spLocks noChangeArrowheads="1"/>
            </p:cNvSpPr>
            <p:nvPr/>
          </p:nvSpPr>
          <p:spPr bwMode="auto">
            <a:xfrm>
              <a:off x="1134" y="1323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3</a:t>
              </a:r>
            </a:p>
          </p:txBody>
        </p:sp>
        <p:sp>
          <p:nvSpPr>
            <p:cNvPr id="53521" name="Text Box 43"/>
            <p:cNvSpPr txBox="1">
              <a:spLocks noChangeArrowheads="1"/>
            </p:cNvSpPr>
            <p:nvPr/>
          </p:nvSpPr>
          <p:spPr bwMode="auto">
            <a:xfrm>
              <a:off x="624" y="1521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3</a:t>
              </a:r>
            </a:p>
          </p:txBody>
        </p:sp>
        <p:sp>
          <p:nvSpPr>
            <p:cNvPr id="53522" name="Text Box 44"/>
            <p:cNvSpPr txBox="1">
              <a:spLocks noChangeArrowheads="1"/>
            </p:cNvSpPr>
            <p:nvPr/>
          </p:nvSpPr>
          <p:spPr bwMode="auto">
            <a:xfrm>
              <a:off x="1305" y="1521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3</a:t>
              </a:r>
            </a:p>
          </p:txBody>
        </p:sp>
        <p:sp>
          <p:nvSpPr>
            <p:cNvPr id="53523" name="Text Box 45"/>
            <p:cNvSpPr txBox="1">
              <a:spLocks noChangeArrowheads="1"/>
            </p:cNvSpPr>
            <p:nvPr/>
          </p:nvSpPr>
          <p:spPr bwMode="auto">
            <a:xfrm>
              <a:off x="1134" y="203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3</a:t>
              </a:r>
            </a:p>
          </p:txBody>
        </p:sp>
        <p:sp>
          <p:nvSpPr>
            <p:cNvPr id="53524" name="Text Box 46"/>
            <p:cNvSpPr txBox="1">
              <a:spLocks noChangeArrowheads="1"/>
            </p:cNvSpPr>
            <p:nvPr/>
          </p:nvSpPr>
          <p:spPr bwMode="auto">
            <a:xfrm>
              <a:off x="794" y="203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3</a:t>
              </a:r>
            </a:p>
          </p:txBody>
        </p:sp>
      </p:grpSp>
      <p:grpSp>
        <p:nvGrpSpPr>
          <p:cNvPr id="53268" name="Group 47"/>
          <p:cNvGrpSpPr>
            <a:grpSpLocks/>
          </p:cNvGrpSpPr>
          <p:nvPr/>
        </p:nvGrpSpPr>
        <p:grpSpPr bwMode="auto">
          <a:xfrm>
            <a:off x="914400" y="1947863"/>
            <a:ext cx="871538" cy="1295400"/>
            <a:chOff x="624" y="1323"/>
            <a:chExt cx="595" cy="815"/>
          </a:xfrm>
        </p:grpSpPr>
        <p:sp>
          <p:nvSpPr>
            <p:cNvPr id="53513" name="Text Box 48"/>
            <p:cNvSpPr txBox="1">
              <a:spLocks noChangeArrowheads="1"/>
            </p:cNvSpPr>
            <p:nvPr/>
          </p:nvSpPr>
          <p:spPr bwMode="auto">
            <a:xfrm>
              <a:off x="964" y="1323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2</a:t>
              </a:r>
            </a:p>
          </p:txBody>
        </p:sp>
        <p:sp>
          <p:nvSpPr>
            <p:cNvPr id="53514" name="Text Box 49"/>
            <p:cNvSpPr txBox="1">
              <a:spLocks noChangeArrowheads="1"/>
            </p:cNvSpPr>
            <p:nvPr/>
          </p:nvSpPr>
          <p:spPr bwMode="auto">
            <a:xfrm>
              <a:off x="794" y="1521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2</a:t>
              </a:r>
            </a:p>
          </p:txBody>
        </p:sp>
        <p:sp>
          <p:nvSpPr>
            <p:cNvPr id="53515" name="Text Box 50"/>
            <p:cNvSpPr txBox="1">
              <a:spLocks noChangeArrowheads="1"/>
            </p:cNvSpPr>
            <p:nvPr/>
          </p:nvSpPr>
          <p:spPr bwMode="auto">
            <a:xfrm>
              <a:off x="1134" y="1521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2</a:t>
              </a:r>
            </a:p>
          </p:txBody>
        </p:sp>
        <p:sp>
          <p:nvSpPr>
            <p:cNvPr id="53516" name="Text Box 51"/>
            <p:cNvSpPr txBox="1">
              <a:spLocks noChangeArrowheads="1"/>
            </p:cNvSpPr>
            <p:nvPr/>
          </p:nvSpPr>
          <p:spPr bwMode="auto">
            <a:xfrm>
              <a:off x="624" y="1692"/>
              <a:ext cx="85" cy="1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2</a:t>
              </a:r>
            </a:p>
          </p:txBody>
        </p:sp>
        <p:sp>
          <p:nvSpPr>
            <p:cNvPr id="53517" name="Text Box 52"/>
            <p:cNvSpPr txBox="1">
              <a:spLocks noChangeArrowheads="1"/>
            </p:cNvSpPr>
            <p:nvPr/>
          </p:nvSpPr>
          <p:spPr bwMode="auto">
            <a:xfrm>
              <a:off x="1134" y="186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2</a:t>
              </a:r>
            </a:p>
          </p:txBody>
        </p:sp>
        <p:sp>
          <p:nvSpPr>
            <p:cNvPr id="53518" name="Text Box 53"/>
            <p:cNvSpPr txBox="1">
              <a:spLocks noChangeArrowheads="1"/>
            </p:cNvSpPr>
            <p:nvPr/>
          </p:nvSpPr>
          <p:spPr bwMode="auto">
            <a:xfrm>
              <a:off x="964" y="203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2</a:t>
              </a:r>
            </a:p>
          </p:txBody>
        </p:sp>
      </p:grpSp>
      <p:grpSp>
        <p:nvGrpSpPr>
          <p:cNvPr id="53269" name="Group 54"/>
          <p:cNvGrpSpPr>
            <a:grpSpLocks/>
          </p:cNvGrpSpPr>
          <p:nvPr/>
        </p:nvGrpSpPr>
        <p:grpSpPr bwMode="auto">
          <a:xfrm>
            <a:off x="1163638" y="2262188"/>
            <a:ext cx="622300" cy="709612"/>
            <a:chOff x="794" y="1521"/>
            <a:chExt cx="425" cy="447"/>
          </a:xfrm>
        </p:grpSpPr>
        <p:sp>
          <p:nvSpPr>
            <p:cNvPr id="53509" name="Text Box 55"/>
            <p:cNvSpPr txBox="1">
              <a:spLocks noChangeArrowheads="1"/>
            </p:cNvSpPr>
            <p:nvPr/>
          </p:nvSpPr>
          <p:spPr bwMode="auto">
            <a:xfrm>
              <a:off x="964" y="1521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</a:t>
              </a:r>
            </a:p>
          </p:txBody>
        </p:sp>
        <p:sp>
          <p:nvSpPr>
            <p:cNvPr id="53510" name="Text Box 56"/>
            <p:cNvSpPr txBox="1">
              <a:spLocks noChangeArrowheads="1"/>
            </p:cNvSpPr>
            <p:nvPr/>
          </p:nvSpPr>
          <p:spPr bwMode="auto">
            <a:xfrm>
              <a:off x="794" y="169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</a:t>
              </a:r>
            </a:p>
          </p:txBody>
        </p:sp>
        <p:sp>
          <p:nvSpPr>
            <p:cNvPr id="53511" name="Text Box 57"/>
            <p:cNvSpPr txBox="1">
              <a:spLocks noChangeArrowheads="1"/>
            </p:cNvSpPr>
            <p:nvPr/>
          </p:nvSpPr>
          <p:spPr bwMode="auto">
            <a:xfrm>
              <a:off x="1134" y="169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</a:t>
              </a:r>
            </a:p>
          </p:txBody>
        </p:sp>
        <p:sp>
          <p:nvSpPr>
            <p:cNvPr id="53512" name="Text Box 58"/>
            <p:cNvSpPr txBox="1">
              <a:spLocks noChangeArrowheads="1"/>
            </p:cNvSpPr>
            <p:nvPr/>
          </p:nvSpPr>
          <p:spPr bwMode="auto">
            <a:xfrm>
              <a:off x="964" y="186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</a:t>
              </a:r>
            </a:p>
          </p:txBody>
        </p:sp>
      </p:grpSp>
      <p:grpSp>
        <p:nvGrpSpPr>
          <p:cNvPr id="53270" name="Group 59"/>
          <p:cNvGrpSpPr>
            <a:grpSpLocks/>
          </p:cNvGrpSpPr>
          <p:nvPr/>
        </p:nvGrpSpPr>
        <p:grpSpPr bwMode="auto">
          <a:xfrm>
            <a:off x="914400" y="1947863"/>
            <a:ext cx="1371600" cy="1563687"/>
            <a:chOff x="624" y="1323"/>
            <a:chExt cx="936" cy="985"/>
          </a:xfrm>
        </p:grpSpPr>
        <p:sp>
          <p:nvSpPr>
            <p:cNvPr id="53504" name="Text Box 60"/>
            <p:cNvSpPr txBox="1">
              <a:spLocks noChangeArrowheads="1"/>
            </p:cNvSpPr>
            <p:nvPr/>
          </p:nvSpPr>
          <p:spPr bwMode="auto">
            <a:xfrm>
              <a:off x="624" y="1323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4</a:t>
              </a:r>
            </a:p>
          </p:txBody>
        </p:sp>
        <p:sp>
          <p:nvSpPr>
            <p:cNvPr id="53505" name="Text Box 61"/>
            <p:cNvSpPr txBox="1">
              <a:spLocks noChangeArrowheads="1"/>
            </p:cNvSpPr>
            <p:nvPr/>
          </p:nvSpPr>
          <p:spPr bwMode="auto">
            <a:xfrm>
              <a:off x="1305" y="1323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4</a:t>
              </a:r>
            </a:p>
          </p:txBody>
        </p:sp>
        <p:sp>
          <p:nvSpPr>
            <p:cNvPr id="53506" name="Text Box 62"/>
            <p:cNvSpPr txBox="1">
              <a:spLocks noChangeArrowheads="1"/>
            </p:cNvSpPr>
            <p:nvPr/>
          </p:nvSpPr>
          <p:spPr bwMode="auto">
            <a:xfrm>
              <a:off x="1476" y="1521"/>
              <a:ext cx="8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4</a:t>
              </a:r>
            </a:p>
          </p:txBody>
        </p:sp>
        <p:sp>
          <p:nvSpPr>
            <p:cNvPr id="53507" name="Text Box 63"/>
            <p:cNvSpPr txBox="1">
              <a:spLocks noChangeArrowheads="1"/>
            </p:cNvSpPr>
            <p:nvPr/>
          </p:nvSpPr>
          <p:spPr bwMode="auto">
            <a:xfrm>
              <a:off x="624" y="203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4</a:t>
              </a:r>
            </a:p>
          </p:txBody>
        </p:sp>
        <p:sp>
          <p:nvSpPr>
            <p:cNvPr id="53508" name="Text Box 64"/>
            <p:cNvSpPr txBox="1">
              <a:spLocks noChangeArrowheads="1"/>
            </p:cNvSpPr>
            <p:nvPr/>
          </p:nvSpPr>
          <p:spPr bwMode="auto">
            <a:xfrm>
              <a:off x="794" y="220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4</a:t>
              </a:r>
            </a:p>
          </p:txBody>
        </p:sp>
      </p:grpSp>
      <p:grpSp>
        <p:nvGrpSpPr>
          <p:cNvPr id="53271" name="Group 65"/>
          <p:cNvGrpSpPr>
            <a:grpSpLocks/>
          </p:cNvGrpSpPr>
          <p:nvPr/>
        </p:nvGrpSpPr>
        <p:grpSpPr bwMode="auto">
          <a:xfrm>
            <a:off x="914400" y="1947863"/>
            <a:ext cx="1371600" cy="1835150"/>
            <a:chOff x="624" y="1323"/>
            <a:chExt cx="936" cy="1155"/>
          </a:xfrm>
        </p:grpSpPr>
        <p:sp>
          <p:nvSpPr>
            <p:cNvPr id="53500" name="Text Box 66"/>
            <p:cNvSpPr txBox="1">
              <a:spLocks noChangeArrowheads="1"/>
            </p:cNvSpPr>
            <p:nvPr/>
          </p:nvSpPr>
          <p:spPr bwMode="auto">
            <a:xfrm>
              <a:off x="1476" y="1323"/>
              <a:ext cx="8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5</a:t>
              </a:r>
            </a:p>
          </p:txBody>
        </p:sp>
        <p:sp>
          <p:nvSpPr>
            <p:cNvPr id="53501" name="Text Box 67"/>
            <p:cNvSpPr txBox="1">
              <a:spLocks noChangeArrowheads="1"/>
            </p:cNvSpPr>
            <p:nvPr/>
          </p:nvSpPr>
          <p:spPr bwMode="auto">
            <a:xfrm>
              <a:off x="624" y="220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5</a:t>
              </a:r>
            </a:p>
          </p:txBody>
        </p:sp>
        <p:sp>
          <p:nvSpPr>
            <p:cNvPr id="53502" name="Text Box 68"/>
            <p:cNvSpPr txBox="1">
              <a:spLocks noChangeArrowheads="1"/>
            </p:cNvSpPr>
            <p:nvPr/>
          </p:nvSpPr>
          <p:spPr bwMode="auto">
            <a:xfrm>
              <a:off x="794" y="237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5</a:t>
              </a:r>
            </a:p>
          </p:txBody>
        </p:sp>
        <p:sp>
          <p:nvSpPr>
            <p:cNvPr id="53503" name="Text Box 69"/>
            <p:cNvSpPr txBox="1">
              <a:spLocks noChangeArrowheads="1"/>
            </p:cNvSpPr>
            <p:nvPr/>
          </p:nvSpPr>
          <p:spPr bwMode="auto">
            <a:xfrm>
              <a:off x="1476" y="1692"/>
              <a:ext cx="8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5</a:t>
              </a:r>
            </a:p>
          </p:txBody>
        </p:sp>
      </p:grpSp>
      <p:grpSp>
        <p:nvGrpSpPr>
          <p:cNvPr id="53272" name="Group 70"/>
          <p:cNvGrpSpPr>
            <a:grpSpLocks/>
          </p:cNvGrpSpPr>
          <p:nvPr/>
        </p:nvGrpSpPr>
        <p:grpSpPr bwMode="auto">
          <a:xfrm>
            <a:off x="914400" y="1947863"/>
            <a:ext cx="1619250" cy="1835150"/>
            <a:chOff x="624" y="1323"/>
            <a:chExt cx="1106" cy="1155"/>
          </a:xfrm>
        </p:grpSpPr>
        <p:sp>
          <p:nvSpPr>
            <p:cNvPr id="53496" name="Text Box 71"/>
            <p:cNvSpPr txBox="1">
              <a:spLocks noChangeArrowheads="1"/>
            </p:cNvSpPr>
            <p:nvPr/>
          </p:nvSpPr>
          <p:spPr bwMode="auto">
            <a:xfrm>
              <a:off x="1645" y="1323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6</a:t>
              </a:r>
            </a:p>
          </p:txBody>
        </p:sp>
        <p:sp>
          <p:nvSpPr>
            <p:cNvPr id="53497" name="Text Box 72"/>
            <p:cNvSpPr txBox="1">
              <a:spLocks noChangeArrowheads="1"/>
            </p:cNvSpPr>
            <p:nvPr/>
          </p:nvSpPr>
          <p:spPr bwMode="auto">
            <a:xfrm>
              <a:off x="624" y="237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6</a:t>
              </a:r>
            </a:p>
          </p:txBody>
        </p:sp>
        <p:sp>
          <p:nvSpPr>
            <p:cNvPr id="53498" name="Text Box 73"/>
            <p:cNvSpPr txBox="1">
              <a:spLocks noChangeArrowheads="1"/>
            </p:cNvSpPr>
            <p:nvPr/>
          </p:nvSpPr>
          <p:spPr bwMode="auto">
            <a:xfrm>
              <a:off x="964" y="237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6</a:t>
              </a:r>
            </a:p>
          </p:txBody>
        </p:sp>
        <p:sp>
          <p:nvSpPr>
            <p:cNvPr id="53499" name="Text Box 74"/>
            <p:cNvSpPr txBox="1">
              <a:spLocks noChangeArrowheads="1"/>
            </p:cNvSpPr>
            <p:nvPr/>
          </p:nvSpPr>
          <p:spPr bwMode="auto">
            <a:xfrm>
              <a:off x="1475" y="1862"/>
              <a:ext cx="85" cy="1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6</a:t>
              </a:r>
            </a:p>
          </p:txBody>
        </p:sp>
      </p:grpSp>
      <p:grpSp>
        <p:nvGrpSpPr>
          <p:cNvPr id="53273" name="Group 75"/>
          <p:cNvGrpSpPr>
            <a:grpSpLocks/>
          </p:cNvGrpSpPr>
          <p:nvPr/>
        </p:nvGrpSpPr>
        <p:grpSpPr bwMode="auto">
          <a:xfrm>
            <a:off x="1412875" y="1947863"/>
            <a:ext cx="1371600" cy="2103437"/>
            <a:chOff x="964" y="1323"/>
            <a:chExt cx="936" cy="1325"/>
          </a:xfrm>
        </p:grpSpPr>
        <p:sp>
          <p:nvSpPr>
            <p:cNvPr id="53492" name="Text Box 76"/>
            <p:cNvSpPr txBox="1">
              <a:spLocks noChangeArrowheads="1"/>
            </p:cNvSpPr>
            <p:nvPr/>
          </p:nvSpPr>
          <p:spPr bwMode="auto">
            <a:xfrm>
              <a:off x="1816" y="1323"/>
              <a:ext cx="8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7</a:t>
              </a:r>
            </a:p>
          </p:txBody>
        </p:sp>
        <p:sp>
          <p:nvSpPr>
            <p:cNvPr id="53493" name="Text Box 77"/>
            <p:cNvSpPr txBox="1">
              <a:spLocks noChangeArrowheads="1"/>
            </p:cNvSpPr>
            <p:nvPr/>
          </p:nvSpPr>
          <p:spPr bwMode="auto">
            <a:xfrm>
              <a:off x="964" y="254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7</a:t>
              </a:r>
            </a:p>
          </p:txBody>
        </p:sp>
        <p:sp>
          <p:nvSpPr>
            <p:cNvPr id="53494" name="Text Box 78"/>
            <p:cNvSpPr txBox="1">
              <a:spLocks noChangeArrowheads="1"/>
            </p:cNvSpPr>
            <p:nvPr/>
          </p:nvSpPr>
          <p:spPr bwMode="auto">
            <a:xfrm>
              <a:off x="1474" y="2032"/>
              <a:ext cx="86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7</a:t>
              </a:r>
            </a:p>
          </p:txBody>
        </p:sp>
        <p:sp>
          <p:nvSpPr>
            <p:cNvPr id="53495" name="Text Box 79"/>
            <p:cNvSpPr txBox="1">
              <a:spLocks noChangeArrowheads="1"/>
            </p:cNvSpPr>
            <p:nvPr/>
          </p:nvSpPr>
          <p:spPr bwMode="auto">
            <a:xfrm>
              <a:off x="1645" y="186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7</a:t>
              </a:r>
            </a:p>
          </p:txBody>
        </p:sp>
      </p:grpSp>
      <p:grpSp>
        <p:nvGrpSpPr>
          <p:cNvPr id="53274" name="Group 80"/>
          <p:cNvGrpSpPr>
            <a:grpSpLocks/>
          </p:cNvGrpSpPr>
          <p:nvPr/>
        </p:nvGrpSpPr>
        <p:grpSpPr bwMode="auto">
          <a:xfrm>
            <a:off x="1412875" y="1947863"/>
            <a:ext cx="1620838" cy="2374900"/>
            <a:chOff x="964" y="1323"/>
            <a:chExt cx="1106" cy="1495"/>
          </a:xfrm>
        </p:grpSpPr>
        <p:sp>
          <p:nvSpPr>
            <p:cNvPr id="53486" name="Text Box 81"/>
            <p:cNvSpPr txBox="1">
              <a:spLocks noChangeArrowheads="1"/>
            </p:cNvSpPr>
            <p:nvPr/>
          </p:nvSpPr>
          <p:spPr bwMode="auto">
            <a:xfrm>
              <a:off x="1986" y="1323"/>
              <a:ext cx="8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8</a:t>
              </a:r>
            </a:p>
          </p:txBody>
        </p:sp>
        <p:sp>
          <p:nvSpPr>
            <p:cNvPr id="53487" name="Text Box 82"/>
            <p:cNvSpPr txBox="1">
              <a:spLocks noChangeArrowheads="1"/>
            </p:cNvSpPr>
            <p:nvPr/>
          </p:nvSpPr>
          <p:spPr bwMode="auto">
            <a:xfrm>
              <a:off x="1815" y="1521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8</a:t>
              </a:r>
            </a:p>
          </p:txBody>
        </p:sp>
        <p:sp>
          <p:nvSpPr>
            <p:cNvPr id="53488" name="Text Box 83"/>
            <p:cNvSpPr txBox="1">
              <a:spLocks noChangeArrowheads="1"/>
            </p:cNvSpPr>
            <p:nvPr/>
          </p:nvSpPr>
          <p:spPr bwMode="auto">
            <a:xfrm>
              <a:off x="1815" y="186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8</a:t>
              </a:r>
            </a:p>
          </p:txBody>
        </p:sp>
        <p:sp>
          <p:nvSpPr>
            <p:cNvPr id="53489" name="Text Box 84"/>
            <p:cNvSpPr txBox="1">
              <a:spLocks noChangeArrowheads="1"/>
            </p:cNvSpPr>
            <p:nvPr/>
          </p:nvSpPr>
          <p:spPr bwMode="auto">
            <a:xfrm>
              <a:off x="1475" y="2202"/>
              <a:ext cx="8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8</a:t>
              </a:r>
            </a:p>
          </p:txBody>
        </p:sp>
        <p:sp>
          <p:nvSpPr>
            <p:cNvPr id="53490" name="Text Box 85"/>
            <p:cNvSpPr txBox="1">
              <a:spLocks noChangeArrowheads="1"/>
            </p:cNvSpPr>
            <p:nvPr/>
          </p:nvSpPr>
          <p:spPr bwMode="auto">
            <a:xfrm>
              <a:off x="1134" y="254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8</a:t>
              </a:r>
            </a:p>
          </p:txBody>
        </p:sp>
        <p:sp>
          <p:nvSpPr>
            <p:cNvPr id="53491" name="Text Box 86"/>
            <p:cNvSpPr txBox="1">
              <a:spLocks noChangeArrowheads="1"/>
            </p:cNvSpPr>
            <p:nvPr/>
          </p:nvSpPr>
          <p:spPr bwMode="auto">
            <a:xfrm>
              <a:off x="964" y="2712"/>
              <a:ext cx="8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8</a:t>
              </a:r>
            </a:p>
          </p:txBody>
        </p:sp>
      </p:grpSp>
      <p:grpSp>
        <p:nvGrpSpPr>
          <p:cNvPr id="53275" name="Group 87"/>
          <p:cNvGrpSpPr>
            <a:grpSpLocks/>
          </p:cNvGrpSpPr>
          <p:nvPr/>
        </p:nvGrpSpPr>
        <p:grpSpPr bwMode="auto">
          <a:xfrm>
            <a:off x="1163638" y="1947863"/>
            <a:ext cx="2119312" cy="2643187"/>
            <a:chOff x="794" y="1323"/>
            <a:chExt cx="1446" cy="1665"/>
          </a:xfrm>
        </p:grpSpPr>
        <p:sp>
          <p:nvSpPr>
            <p:cNvPr id="53476" name="Text Box 88"/>
            <p:cNvSpPr txBox="1">
              <a:spLocks noChangeArrowheads="1"/>
            </p:cNvSpPr>
            <p:nvPr/>
          </p:nvSpPr>
          <p:spPr bwMode="auto">
            <a:xfrm>
              <a:off x="1135" y="2712"/>
              <a:ext cx="8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9</a:t>
              </a:r>
            </a:p>
          </p:txBody>
        </p:sp>
        <p:sp>
          <p:nvSpPr>
            <p:cNvPr id="53477" name="Text Box 89"/>
            <p:cNvSpPr txBox="1">
              <a:spLocks noChangeArrowheads="1"/>
            </p:cNvSpPr>
            <p:nvPr/>
          </p:nvSpPr>
          <p:spPr bwMode="auto">
            <a:xfrm>
              <a:off x="964" y="288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9</a:t>
              </a:r>
            </a:p>
          </p:txBody>
        </p:sp>
        <p:sp>
          <p:nvSpPr>
            <p:cNvPr id="53478" name="Text Box 90"/>
            <p:cNvSpPr txBox="1">
              <a:spLocks noChangeArrowheads="1"/>
            </p:cNvSpPr>
            <p:nvPr/>
          </p:nvSpPr>
          <p:spPr bwMode="auto">
            <a:xfrm>
              <a:off x="1815" y="1693"/>
              <a:ext cx="8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9</a:t>
              </a:r>
            </a:p>
          </p:txBody>
        </p:sp>
        <p:sp>
          <p:nvSpPr>
            <p:cNvPr id="53479" name="Text Box 91"/>
            <p:cNvSpPr txBox="1">
              <a:spLocks noChangeArrowheads="1"/>
            </p:cNvSpPr>
            <p:nvPr/>
          </p:nvSpPr>
          <p:spPr bwMode="auto">
            <a:xfrm>
              <a:off x="2156" y="1323"/>
              <a:ext cx="8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9</a:t>
              </a:r>
            </a:p>
          </p:txBody>
        </p:sp>
        <p:sp>
          <p:nvSpPr>
            <p:cNvPr id="53480" name="Text Box 92"/>
            <p:cNvSpPr txBox="1">
              <a:spLocks noChangeArrowheads="1"/>
            </p:cNvSpPr>
            <p:nvPr/>
          </p:nvSpPr>
          <p:spPr bwMode="auto">
            <a:xfrm>
              <a:off x="1985" y="1521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9</a:t>
              </a:r>
            </a:p>
          </p:txBody>
        </p:sp>
        <p:sp>
          <p:nvSpPr>
            <p:cNvPr id="53481" name="Text Box 93"/>
            <p:cNvSpPr txBox="1">
              <a:spLocks noChangeArrowheads="1"/>
            </p:cNvSpPr>
            <p:nvPr/>
          </p:nvSpPr>
          <p:spPr bwMode="auto">
            <a:xfrm>
              <a:off x="1985" y="186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9</a:t>
              </a:r>
            </a:p>
          </p:txBody>
        </p:sp>
        <p:sp>
          <p:nvSpPr>
            <p:cNvPr id="53482" name="Text Box 94"/>
            <p:cNvSpPr txBox="1">
              <a:spLocks noChangeArrowheads="1"/>
            </p:cNvSpPr>
            <p:nvPr/>
          </p:nvSpPr>
          <p:spPr bwMode="auto">
            <a:xfrm>
              <a:off x="1645" y="220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9</a:t>
              </a:r>
            </a:p>
          </p:txBody>
        </p:sp>
        <p:sp>
          <p:nvSpPr>
            <p:cNvPr id="53483" name="Text Box 95"/>
            <p:cNvSpPr txBox="1">
              <a:spLocks noChangeArrowheads="1"/>
            </p:cNvSpPr>
            <p:nvPr/>
          </p:nvSpPr>
          <p:spPr bwMode="auto">
            <a:xfrm>
              <a:off x="1475" y="237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9</a:t>
              </a:r>
            </a:p>
          </p:txBody>
        </p:sp>
        <p:sp>
          <p:nvSpPr>
            <p:cNvPr id="53484" name="Text Box 96"/>
            <p:cNvSpPr txBox="1">
              <a:spLocks noChangeArrowheads="1"/>
            </p:cNvSpPr>
            <p:nvPr/>
          </p:nvSpPr>
          <p:spPr bwMode="auto">
            <a:xfrm>
              <a:off x="1305" y="2542"/>
              <a:ext cx="85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9</a:t>
              </a:r>
            </a:p>
          </p:txBody>
        </p:sp>
        <p:sp>
          <p:nvSpPr>
            <p:cNvPr id="53485" name="Text Box 97"/>
            <p:cNvSpPr txBox="1">
              <a:spLocks noChangeArrowheads="1"/>
            </p:cNvSpPr>
            <p:nvPr/>
          </p:nvSpPr>
          <p:spPr bwMode="auto">
            <a:xfrm>
              <a:off x="794" y="2712"/>
              <a:ext cx="8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9</a:t>
              </a:r>
            </a:p>
          </p:txBody>
        </p:sp>
      </p:grpSp>
      <p:grpSp>
        <p:nvGrpSpPr>
          <p:cNvPr id="53276" name="Group 98"/>
          <p:cNvGrpSpPr>
            <a:grpSpLocks/>
          </p:cNvGrpSpPr>
          <p:nvPr/>
        </p:nvGrpSpPr>
        <p:grpSpPr bwMode="auto">
          <a:xfrm>
            <a:off x="873125" y="1947863"/>
            <a:ext cx="2657475" cy="2643187"/>
            <a:chOff x="596" y="1323"/>
            <a:chExt cx="1814" cy="1665"/>
          </a:xfrm>
        </p:grpSpPr>
        <p:sp>
          <p:nvSpPr>
            <p:cNvPr id="53464" name="Text Box 99"/>
            <p:cNvSpPr txBox="1">
              <a:spLocks noChangeArrowheads="1"/>
            </p:cNvSpPr>
            <p:nvPr/>
          </p:nvSpPr>
          <p:spPr bwMode="auto">
            <a:xfrm>
              <a:off x="1105" y="2882"/>
              <a:ext cx="11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  <p:sp>
          <p:nvSpPr>
            <p:cNvPr id="53465" name="Text Box 100"/>
            <p:cNvSpPr txBox="1">
              <a:spLocks noChangeArrowheads="1"/>
            </p:cNvSpPr>
            <p:nvPr/>
          </p:nvSpPr>
          <p:spPr bwMode="auto">
            <a:xfrm>
              <a:off x="1277" y="2372"/>
              <a:ext cx="112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  <p:sp>
          <p:nvSpPr>
            <p:cNvPr id="53466" name="Text Box 101"/>
            <p:cNvSpPr txBox="1">
              <a:spLocks noChangeArrowheads="1"/>
            </p:cNvSpPr>
            <p:nvPr/>
          </p:nvSpPr>
          <p:spPr bwMode="auto">
            <a:xfrm>
              <a:off x="2298" y="1323"/>
              <a:ext cx="112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  <p:sp>
          <p:nvSpPr>
            <p:cNvPr id="53467" name="Text Box 102"/>
            <p:cNvSpPr txBox="1">
              <a:spLocks noChangeArrowheads="1"/>
            </p:cNvSpPr>
            <p:nvPr/>
          </p:nvSpPr>
          <p:spPr bwMode="auto">
            <a:xfrm>
              <a:off x="596" y="2712"/>
              <a:ext cx="112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  <p:sp>
          <p:nvSpPr>
            <p:cNvPr id="53468" name="Text Box 103"/>
            <p:cNvSpPr txBox="1">
              <a:spLocks noChangeArrowheads="1"/>
            </p:cNvSpPr>
            <p:nvPr/>
          </p:nvSpPr>
          <p:spPr bwMode="auto">
            <a:xfrm>
              <a:off x="1277" y="2712"/>
              <a:ext cx="112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  <p:sp>
          <p:nvSpPr>
            <p:cNvPr id="53469" name="Text Box 104"/>
            <p:cNvSpPr txBox="1">
              <a:spLocks noChangeArrowheads="1"/>
            </p:cNvSpPr>
            <p:nvPr/>
          </p:nvSpPr>
          <p:spPr bwMode="auto">
            <a:xfrm>
              <a:off x="766" y="288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  <p:sp>
          <p:nvSpPr>
            <p:cNvPr id="53470" name="Text Box 105"/>
            <p:cNvSpPr txBox="1">
              <a:spLocks noChangeArrowheads="1"/>
            </p:cNvSpPr>
            <p:nvPr/>
          </p:nvSpPr>
          <p:spPr bwMode="auto">
            <a:xfrm>
              <a:off x="1446" y="254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  <p:sp>
          <p:nvSpPr>
            <p:cNvPr id="53471" name="Text Box 106"/>
            <p:cNvSpPr txBox="1">
              <a:spLocks noChangeArrowheads="1"/>
            </p:cNvSpPr>
            <p:nvPr/>
          </p:nvSpPr>
          <p:spPr bwMode="auto">
            <a:xfrm>
              <a:off x="1616" y="2372"/>
              <a:ext cx="112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  <p:sp>
          <p:nvSpPr>
            <p:cNvPr id="53472" name="Text Box 107"/>
            <p:cNvSpPr txBox="1">
              <a:spLocks noChangeArrowheads="1"/>
            </p:cNvSpPr>
            <p:nvPr/>
          </p:nvSpPr>
          <p:spPr bwMode="auto">
            <a:xfrm>
              <a:off x="1787" y="2202"/>
              <a:ext cx="11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  <p:sp>
          <p:nvSpPr>
            <p:cNvPr id="53473" name="Text Box 108"/>
            <p:cNvSpPr txBox="1">
              <a:spLocks noChangeArrowheads="1"/>
            </p:cNvSpPr>
            <p:nvPr/>
          </p:nvSpPr>
          <p:spPr bwMode="auto">
            <a:xfrm>
              <a:off x="2127" y="1521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  <p:sp>
          <p:nvSpPr>
            <p:cNvPr id="53474" name="Text Box 109"/>
            <p:cNvSpPr txBox="1">
              <a:spLocks noChangeArrowheads="1"/>
            </p:cNvSpPr>
            <p:nvPr/>
          </p:nvSpPr>
          <p:spPr bwMode="auto">
            <a:xfrm>
              <a:off x="1957" y="1693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  <p:sp>
          <p:nvSpPr>
            <p:cNvPr id="53475" name="Text Box 110"/>
            <p:cNvSpPr txBox="1">
              <a:spLocks noChangeArrowheads="1"/>
            </p:cNvSpPr>
            <p:nvPr/>
          </p:nvSpPr>
          <p:spPr bwMode="auto">
            <a:xfrm>
              <a:off x="2127" y="186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10</a:t>
              </a:r>
            </a:p>
          </p:txBody>
        </p:sp>
      </p:grpSp>
      <p:grpSp>
        <p:nvGrpSpPr>
          <p:cNvPr id="53277" name="Group 111"/>
          <p:cNvGrpSpPr>
            <a:grpSpLocks/>
          </p:cNvGrpSpPr>
          <p:nvPr/>
        </p:nvGrpSpPr>
        <p:grpSpPr bwMode="auto">
          <a:xfrm>
            <a:off x="873125" y="1947863"/>
            <a:ext cx="2908300" cy="2643187"/>
            <a:chOff x="596" y="1323"/>
            <a:chExt cx="1984" cy="1665"/>
          </a:xfrm>
        </p:grpSpPr>
        <p:sp>
          <p:nvSpPr>
            <p:cNvPr id="53456" name="Text Box 112"/>
            <p:cNvSpPr txBox="1">
              <a:spLocks noChangeArrowheads="1"/>
            </p:cNvSpPr>
            <p:nvPr/>
          </p:nvSpPr>
          <p:spPr bwMode="auto">
            <a:xfrm>
              <a:off x="2466" y="1323"/>
              <a:ext cx="11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11</a:t>
              </a:r>
            </a:p>
          </p:txBody>
        </p:sp>
        <p:sp>
          <p:nvSpPr>
            <p:cNvPr id="53457" name="Text Box 113"/>
            <p:cNvSpPr txBox="1">
              <a:spLocks noChangeArrowheads="1"/>
            </p:cNvSpPr>
            <p:nvPr/>
          </p:nvSpPr>
          <p:spPr bwMode="auto">
            <a:xfrm>
              <a:off x="596" y="2882"/>
              <a:ext cx="11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11</a:t>
              </a:r>
            </a:p>
          </p:txBody>
        </p:sp>
        <p:sp>
          <p:nvSpPr>
            <p:cNvPr id="53458" name="Text Box 114"/>
            <p:cNvSpPr txBox="1">
              <a:spLocks noChangeArrowheads="1"/>
            </p:cNvSpPr>
            <p:nvPr/>
          </p:nvSpPr>
          <p:spPr bwMode="auto">
            <a:xfrm>
              <a:off x="1276" y="2882"/>
              <a:ext cx="112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11</a:t>
              </a:r>
            </a:p>
          </p:txBody>
        </p:sp>
        <p:sp>
          <p:nvSpPr>
            <p:cNvPr id="53459" name="Text Box 115"/>
            <p:cNvSpPr txBox="1">
              <a:spLocks noChangeArrowheads="1"/>
            </p:cNvSpPr>
            <p:nvPr/>
          </p:nvSpPr>
          <p:spPr bwMode="auto">
            <a:xfrm>
              <a:off x="1446" y="271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11</a:t>
              </a:r>
            </a:p>
          </p:txBody>
        </p:sp>
        <p:sp>
          <p:nvSpPr>
            <p:cNvPr id="53460" name="Text Box 116"/>
            <p:cNvSpPr txBox="1">
              <a:spLocks noChangeArrowheads="1"/>
            </p:cNvSpPr>
            <p:nvPr/>
          </p:nvSpPr>
          <p:spPr bwMode="auto">
            <a:xfrm>
              <a:off x="1788" y="2372"/>
              <a:ext cx="112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11</a:t>
              </a:r>
            </a:p>
          </p:txBody>
        </p:sp>
        <p:sp>
          <p:nvSpPr>
            <p:cNvPr id="53461" name="Text Box 117"/>
            <p:cNvSpPr txBox="1">
              <a:spLocks noChangeArrowheads="1"/>
            </p:cNvSpPr>
            <p:nvPr/>
          </p:nvSpPr>
          <p:spPr bwMode="auto">
            <a:xfrm>
              <a:off x="2297" y="1521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11</a:t>
              </a:r>
            </a:p>
          </p:txBody>
        </p:sp>
        <p:sp>
          <p:nvSpPr>
            <p:cNvPr id="53462" name="Text Box 118"/>
            <p:cNvSpPr txBox="1">
              <a:spLocks noChangeArrowheads="1"/>
            </p:cNvSpPr>
            <p:nvPr/>
          </p:nvSpPr>
          <p:spPr bwMode="auto">
            <a:xfrm>
              <a:off x="2127" y="1693"/>
              <a:ext cx="11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11</a:t>
              </a:r>
            </a:p>
          </p:txBody>
        </p:sp>
        <p:sp>
          <p:nvSpPr>
            <p:cNvPr id="53463" name="Text Box 119"/>
            <p:cNvSpPr txBox="1">
              <a:spLocks noChangeArrowheads="1"/>
            </p:cNvSpPr>
            <p:nvPr/>
          </p:nvSpPr>
          <p:spPr bwMode="auto">
            <a:xfrm>
              <a:off x="2297" y="186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11</a:t>
              </a:r>
            </a:p>
          </p:txBody>
        </p:sp>
      </p:grpSp>
      <p:grpSp>
        <p:nvGrpSpPr>
          <p:cNvPr id="53278" name="Group 120"/>
          <p:cNvGrpSpPr>
            <a:grpSpLocks/>
          </p:cNvGrpSpPr>
          <p:nvPr/>
        </p:nvGrpSpPr>
        <p:grpSpPr bwMode="auto">
          <a:xfrm>
            <a:off x="2119313" y="2262188"/>
            <a:ext cx="1662112" cy="2328862"/>
            <a:chOff x="1446" y="1521"/>
            <a:chExt cx="1134" cy="1467"/>
          </a:xfrm>
        </p:grpSpPr>
        <p:sp>
          <p:nvSpPr>
            <p:cNvPr id="53450" name="Text Box 121"/>
            <p:cNvSpPr txBox="1">
              <a:spLocks noChangeArrowheads="1"/>
            </p:cNvSpPr>
            <p:nvPr/>
          </p:nvSpPr>
          <p:spPr bwMode="auto">
            <a:xfrm>
              <a:off x="2466" y="1521"/>
              <a:ext cx="11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12</a:t>
              </a:r>
            </a:p>
          </p:txBody>
        </p:sp>
        <p:sp>
          <p:nvSpPr>
            <p:cNvPr id="53451" name="Text Box 122"/>
            <p:cNvSpPr txBox="1">
              <a:spLocks noChangeArrowheads="1"/>
            </p:cNvSpPr>
            <p:nvPr/>
          </p:nvSpPr>
          <p:spPr bwMode="auto">
            <a:xfrm>
              <a:off x="1446" y="2882"/>
              <a:ext cx="11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12</a:t>
              </a:r>
            </a:p>
          </p:txBody>
        </p:sp>
        <p:sp>
          <p:nvSpPr>
            <p:cNvPr id="53452" name="Text Box 123"/>
            <p:cNvSpPr txBox="1">
              <a:spLocks noChangeArrowheads="1"/>
            </p:cNvSpPr>
            <p:nvPr/>
          </p:nvSpPr>
          <p:spPr bwMode="auto">
            <a:xfrm>
              <a:off x="2466" y="1862"/>
              <a:ext cx="114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12</a:t>
              </a:r>
            </a:p>
          </p:txBody>
        </p:sp>
        <p:sp>
          <p:nvSpPr>
            <p:cNvPr id="53453" name="Text Box 124"/>
            <p:cNvSpPr txBox="1">
              <a:spLocks noChangeArrowheads="1"/>
            </p:cNvSpPr>
            <p:nvPr/>
          </p:nvSpPr>
          <p:spPr bwMode="auto">
            <a:xfrm>
              <a:off x="2297" y="203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12</a:t>
              </a:r>
            </a:p>
          </p:txBody>
        </p:sp>
        <p:sp>
          <p:nvSpPr>
            <p:cNvPr id="53454" name="Text Box 125"/>
            <p:cNvSpPr txBox="1">
              <a:spLocks noChangeArrowheads="1"/>
            </p:cNvSpPr>
            <p:nvPr/>
          </p:nvSpPr>
          <p:spPr bwMode="auto">
            <a:xfrm>
              <a:off x="1957" y="237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12</a:t>
              </a:r>
            </a:p>
          </p:txBody>
        </p:sp>
        <p:sp>
          <p:nvSpPr>
            <p:cNvPr id="53455" name="Text Box 126"/>
            <p:cNvSpPr txBox="1">
              <a:spLocks noChangeArrowheads="1"/>
            </p:cNvSpPr>
            <p:nvPr/>
          </p:nvSpPr>
          <p:spPr bwMode="auto">
            <a:xfrm>
              <a:off x="1787" y="254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12</a:t>
              </a:r>
            </a:p>
          </p:txBody>
        </p:sp>
      </p:grpSp>
      <p:grpSp>
        <p:nvGrpSpPr>
          <p:cNvPr id="53279" name="Group 127"/>
          <p:cNvGrpSpPr>
            <a:grpSpLocks/>
          </p:cNvGrpSpPr>
          <p:nvPr/>
        </p:nvGrpSpPr>
        <p:grpSpPr bwMode="auto">
          <a:xfrm>
            <a:off x="2617788" y="3074988"/>
            <a:ext cx="1163637" cy="1247775"/>
            <a:chOff x="1787" y="2032"/>
            <a:chExt cx="793" cy="786"/>
          </a:xfrm>
        </p:grpSpPr>
        <p:sp>
          <p:nvSpPr>
            <p:cNvPr id="53445" name="Text Box 128"/>
            <p:cNvSpPr txBox="1">
              <a:spLocks noChangeArrowheads="1"/>
            </p:cNvSpPr>
            <p:nvPr/>
          </p:nvSpPr>
          <p:spPr bwMode="auto">
            <a:xfrm>
              <a:off x="2467" y="203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13</a:t>
              </a:r>
            </a:p>
          </p:txBody>
        </p:sp>
        <p:sp>
          <p:nvSpPr>
            <p:cNvPr id="53446" name="Text Box 129"/>
            <p:cNvSpPr txBox="1">
              <a:spLocks noChangeArrowheads="1"/>
            </p:cNvSpPr>
            <p:nvPr/>
          </p:nvSpPr>
          <p:spPr bwMode="auto">
            <a:xfrm>
              <a:off x="2297" y="220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13</a:t>
              </a:r>
            </a:p>
          </p:txBody>
        </p:sp>
        <p:sp>
          <p:nvSpPr>
            <p:cNvPr id="53447" name="Text Box 130"/>
            <p:cNvSpPr txBox="1">
              <a:spLocks noChangeArrowheads="1"/>
            </p:cNvSpPr>
            <p:nvPr/>
          </p:nvSpPr>
          <p:spPr bwMode="auto">
            <a:xfrm>
              <a:off x="2127" y="237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13</a:t>
              </a:r>
            </a:p>
          </p:txBody>
        </p:sp>
        <p:sp>
          <p:nvSpPr>
            <p:cNvPr id="53448" name="Text Box 131"/>
            <p:cNvSpPr txBox="1">
              <a:spLocks noChangeArrowheads="1"/>
            </p:cNvSpPr>
            <p:nvPr/>
          </p:nvSpPr>
          <p:spPr bwMode="auto">
            <a:xfrm>
              <a:off x="1957" y="254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13</a:t>
              </a:r>
            </a:p>
          </p:txBody>
        </p:sp>
        <p:sp>
          <p:nvSpPr>
            <p:cNvPr id="53449" name="Text Box 132"/>
            <p:cNvSpPr txBox="1">
              <a:spLocks noChangeArrowheads="1"/>
            </p:cNvSpPr>
            <p:nvPr/>
          </p:nvSpPr>
          <p:spPr bwMode="auto">
            <a:xfrm>
              <a:off x="1787" y="2712"/>
              <a:ext cx="113" cy="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100"/>
                <a:t>13</a:t>
              </a:r>
            </a:p>
          </p:txBody>
        </p:sp>
      </p:grpSp>
      <p:sp>
        <p:nvSpPr>
          <p:cNvPr id="53280" name="Text Box 133"/>
          <p:cNvSpPr txBox="1">
            <a:spLocks noChangeArrowheads="1"/>
          </p:cNvSpPr>
          <p:nvPr/>
        </p:nvSpPr>
        <p:spPr bwMode="auto">
          <a:xfrm>
            <a:off x="3392488" y="3594100"/>
            <a:ext cx="12700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 i="1">
                <a:solidFill>
                  <a:srgbClr val="FF0000"/>
                </a:solidFill>
              </a:rPr>
              <a:t>T</a:t>
            </a:r>
          </a:p>
        </p:txBody>
      </p:sp>
      <p:grpSp>
        <p:nvGrpSpPr>
          <p:cNvPr id="53281" name="Group 134"/>
          <p:cNvGrpSpPr>
            <a:grpSpLocks/>
          </p:cNvGrpSpPr>
          <p:nvPr/>
        </p:nvGrpSpPr>
        <p:grpSpPr bwMode="auto">
          <a:xfrm>
            <a:off x="1206500" y="2352675"/>
            <a:ext cx="496888" cy="539750"/>
            <a:chOff x="823" y="1578"/>
            <a:chExt cx="340" cy="340"/>
          </a:xfrm>
        </p:grpSpPr>
        <p:sp>
          <p:nvSpPr>
            <p:cNvPr id="53441" name="Line 135"/>
            <p:cNvSpPr>
              <a:spLocks noChangeShapeType="1"/>
            </p:cNvSpPr>
            <p:nvPr/>
          </p:nvSpPr>
          <p:spPr bwMode="auto">
            <a:xfrm flipV="1">
              <a:off x="823" y="1578"/>
              <a:ext cx="170" cy="1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442" name="Line 136"/>
            <p:cNvSpPr>
              <a:spLocks noChangeShapeType="1"/>
            </p:cNvSpPr>
            <p:nvPr/>
          </p:nvSpPr>
          <p:spPr bwMode="auto">
            <a:xfrm>
              <a:off x="993" y="1578"/>
              <a:ext cx="170" cy="1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443" name="Line 137"/>
            <p:cNvSpPr>
              <a:spLocks noChangeShapeType="1"/>
            </p:cNvSpPr>
            <p:nvPr/>
          </p:nvSpPr>
          <p:spPr bwMode="auto">
            <a:xfrm flipH="1">
              <a:off x="993" y="1748"/>
              <a:ext cx="170" cy="1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444" name="Line 138"/>
            <p:cNvSpPr>
              <a:spLocks noChangeShapeType="1"/>
            </p:cNvSpPr>
            <p:nvPr/>
          </p:nvSpPr>
          <p:spPr bwMode="auto">
            <a:xfrm flipH="1" flipV="1">
              <a:off x="852" y="1777"/>
              <a:ext cx="141" cy="1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53282" name="Group 139"/>
          <p:cNvGrpSpPr>
            <a:grpSpLocks/>
          </p:cNvGrpSpPr>
          <p:nvPr/>
        </p:nvGrpSpPr>
        <p:grpSpPr bwMode="auto">
          <a:xfrm>
            <a:off x="830263" y="1905000"/>
            <a:ext cx="1246187" cy="1393825"/>
            <a:chOff x="567" y="1295"/>
            <a:chExt cx="851" cy="879"/>
          </a:xfrm>
        </p:grpSpPr>
        <p:sp>
          <p:nvSpPr>
            <p:cNvPr id="53437" name="Line 140"/>
            <p:cNvSpPr>
              <a:spLocks noChangeShapeType="1"/>
            </p:cNvSpPr>
            <p:nvPr/>
          </p:nvSpPr>
          <p:spPr bwMode="auto">
            <a:xfrm>
              <a:off x="1049" y="1295"/>
              <a:ext cx="369" cy="3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438" name="Line 141"/>
            <p:cNvSpPr>
              <a:spLocks noChangeShapeType="1"/>
            </p:cNvSpPr>
            <p:nvPr/>
          </p:nvSpPr>
          <p:spPr bwMode="auto">
            <a:xfrm flipV="1">
              <a:off x="1078" y="2003"/>
              <a:ext cx="170" cy="17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439" name="Line 142"/>
            <p:cNvSpPr>
              <a:spLocks noChangeShapeType="1"/>
            </p:cNvSpPr>
            <p:nvPr/>
          </p:nvSpPr>
          <p:spPr bwMode="auto">
            <a:xfrm flipH="1" flipV="1">
              <a:off x="738" y="2003"/>
              <a:ext cx="170" cy="17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440" name="Line 143"/>
            <p:cNvSpPr>
              <a:spLocks noChangeShapeType="1"/>
            </p:cNvSpPr>
            <p:nvPr/>
          </p:nvSpPr>
          <p:spPr bwMode="auto">
            <a:xfrm flipV="1">
              <a:off x="567" y="1295"/>
              <a:ext cx="369" cy="3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53283" name="Group 144"/>
          <p:cNvGrpSpPr>
            <a:grpSpLocks/>
          </p:cNvGrpSpPr>
          <p:nvPr/>
        </p:nvGrpSpPr>
        <p:grpSpPr bwMode="auto">
          <a:xfrm>
            <a:off x="955675" y="2084388"/>
            <a:ext cx="873125" cy="1079500"/>
            <a:chOff x="653" y="1408"/>
            <a:chExt cx="595" cy="680"/>
          </a:xfrm>
        </p:grpSpPr>
        <p:sp>
          <p:nvSpPr>
            <p:cNvPr id="53432" name="Line 145"/>
            <p:cNvSpPr>
              <a:spLocks noChangeShapeType="1"/>
            </p:cNvSpPr>
            <p:nvPr/>
          </p:nvSpPr>
          <p:spPr bwMode="auto">
            <a:xfrm flipV="1">
              <a:off x="653" y="1408"/>
              <a:ext cx="340" cy="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433" name="Line 146"/>
            <p:cNvSpPr>
              <a:spLocks noChangeShapeType="1"/>
            </p:cNvSpPr>
            <p:nvPr/>
          </p:nvSpPr>
          <p:spPr bwMode="auto">
            <a:xfrm>
              <a:off x="908" y="2003"/>
              <a:ext cx="85" cy="8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434" name="Line 147"/>
            <p:cNvSpPr>
              <a:spLocks noChangeShapeType="1"/>
            </p:cNvSpPr>
            <p:nvPr/>
          </p:nvSpPr>
          <p:spPr bwMode="auto">
            <a:xfrm flipV="1">
              <a:off x="993" y="1833"/>
              <a:ext cx="255" cy="2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435" name="Line 148"/>
            <p:cNvSpPr>
              <a:spLocks noChangeShapeType="1"/>
            </p:cNvSpPr>
            <p:nvPr/>
          </p:nvSpPr>
          <p:spPr bwMode="auto">
            <a:xfrm flipH="1" flipV="1">
              <a:off x="993" y="1408"/>
              <a:ext cx="255" cy="2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436" name="Line 149"/>
            <p:cNvSpPr>
              <a:spLocks noChangeShapeType="1"/>
            </p:cNvSpPr>
            <p:nvPr/>
          </p:nvSpPr>
          <p:spPr bwMode="auto">
            <a:xfrm>
              <a:off x="653" y="1748"/>
              <a:ext cx="85" cy="8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53284" name="Text Box 150"/>
          <p:cNvSpPr txBox="1">
            <a:spLocks noChangeArrowheads="1"/>
          </p:cNvSpPr>
          <p:nvPr/>
        </p:nvSpPr>
        <p:spPr bwMode="auto">
          <a:xfrm>
            <a:off x="1412875" y="2535238"/>
            <a:ext cx="12541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 i="1">
                <a:solidFill>
                  <a:srgbClr val="FF0000"/>
                </a:solidFill>
              </a:rPr>
              <a:t>S</a:t>
            </a:r>
          </a:p>
        </p:txBody>
      </p:sp>
      <p:sp>
        <p:nvSpPr>
          <p:cNvPr id="53285" name="Oval 151"/>
          <p:cNvSpPr>
            <a:spLocks noChangeArrowheads="1"/>
          </p:cNvSpPr>
          <p:nvPr/>
        </p:nvSpPr>
        <p:spPr bwMode="auto">
          <a:xfrm>
            <a:off x="7458075" y="3581400"/>
            <a:ext cx="200025" cy="217488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286" name="Oval 152"/>
          <p:cNvSpPr>
            <a:spLocks noChangeArrowheads="1"/>
          </p:cNvSpPr>
          <p:nvPr/>
        </p:nvSpPr>
        <p:spPr bwMode="auto">
          <a:xfrm>
            <a:off x="5478463" y="2522538"/>
            <a:ext cx="198437" cy="21748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287" name="Rectangle 153"/>
          <p:cNvSpPr>
            <a:spLocks noChangeArrowheads="1"/>
          </p:cNvSpPr>
          <p:nvPr/>
        </p:nvSpPr>
        <p:spPr bwMode="auto">
          <a:xfrm>
            <a:off x="4953000" y="1905000"/>
            <a:ext cx="2990850" cy="2744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288" name="Line 154"/>
          <p:cNvSpPr>
            <a:spLocks noChangeShapeType="1"/>
          </p:cNvSpPr>
          <p:nvPr/>
        </p:nvSpPr>
        <p:spPr bwMode="auto">
          <a:xfrm>
            <a:off x="5443538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89" name="Line 155"/>
          <p:cNvSpPr>
            <a:spLocks noChangeShapeType="1"/>
          </p:cNvSpPr>
          <p:nvPr/>
        </p:nvSpPr>
        <p:spPr bwMode="auto">
          <a:xfrm>
            <a:off x="5695950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90" name="Line 156"/>
          <p:cNvSpPr>
            <a:spLocks noChangeShapeType="1"/>
          </p:cNvSpPr>
          <p:nvPr/>
        </p:nvSpPr>
        <p:spPr bwMode="auto">
          <a:xfrm>
            <a:off x="5949950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91" name="Line 157"/>
          <p:cNvSpPr>
            <a:spLocks noChangeShapeType="1"/>
          </p:cNvSpPr>
          <p:nvPr/>
        </p:nvSpPr>
        <p:spPr bwMode="auto">
          <a:xfrm>
            <a:off x="6442075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92" name="Line 158"/>
          <p:cNvSpPr>
            <a:spLocks noChangeShapeType="1"/>
          </p:cNvSpPr>
          <p:nvPr/>
        </p:nvSpPr>
        <p:spPr bwMode="auto">
          <a:xfrm>
            <a:off x="6192838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93" name="Line 159"/>
          <p:cNvSpPr>
            <a:spLocks noChangeShapeType="1"/>
          </p:cNvSpPr>
          <p:nvPr/>
        </p:nvSpPr>
        <p:spPr bwMode="auto">
          <a:xfrm>
            <a:off x="6697663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94" name="Line 160"/>
          <p:cNvSpPr>
            <a:spLocks noChangeShapeType="1"/>
          </p:cNvSpPr>
          <p:nvPr/>
        </p:nvSpPr>
        <p:spPr bwMode="auto">
          <a:xfrm>
            <a:off x="6940550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95" name="Line 161"/>
          <p:cNvSpPr>
            <a:spLocks noChangeShapeType="1"/>
          </p:cNvSpPr>
          <p:nvPr/>
        </p:nvSpPr>
        <p:spPr bwMode="auto">
          <a:xfrm>
            <a:off x="7186613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96" name="Line 162"/>
          <p:cNvSpPr>
            <a:spLocks noChangeShapeType="1"/>
          </p:cNvSpPr>
          <p:nvPr/>
        </p:nvSpPr>
        <p:spPr bwMode="auto">
          <a:xfrm>
            <a:off x="7437438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97" name="Line 163"/>
          <p:cNvSpPr>
            <a:spLocks noChangeShapeType="1"/>
          </p:cNvSpPr>
          <p:nvPr/>
        </p:nvSpPr>
        <p:spPr bwMode="auto">
          <a:xfrm>
            <a:off x="7685088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98" name="Line 164"/>
          <p:cNvSpPr>
            <a:spLocks noChangeShapeType="1"/>
          </p:cNvSpPr>
          <p:nvPr/>
        </p:nvSpPr>
        <p:spPr bwMode="auto">
          <a:xfrm>
            <a:off x="5203825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99" name="Line 165"/>
          <p:cNvSpPr>
            <a:spLocks noChangeShapeType="1"/>
          </p:cNvSpPr>
          <p:nvPr/>
        </p:nvSpPr>
        <p:spPr bwMode="auto">
          <a:xfrm>
            <a:off x="4953000" y="2206625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00" name="Line 166"/>
          <p:cNvSpPr>
            <a:spLocks noChangeShapeType="1"/>
          </p:cNvSpPr>
          <p:nvPr/>
        </p:nvSpPr>
        <p:spPr bwMode="auto">
          <a:xfrm>
            <a:off x="4953000" y="2489200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01" name="Line 167"/>
          <p:cNvSpPr>
            <a:spLocks noChangeShapeType="1"/>
          </p:cNvSpPr>
          <p:nvPr/>
        </p:nvSpPr>
        <p:spPr bwMode="auto">
          <a:xfrm>
            <a:off x="4953000" y="2749550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02" name="Line 168"/>
          <p:cNvSpPr>
            <a:spLocks noChangeShapeType="1"/>
          </p:cNvSpPr>
          <p:nvPr/>
        </p:nvSpPr>
        <p:spPr bwMode="auto">
          <a:xfrm>
            <a:off x="4953000" y="3021013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03" name="Line 169"/>
          <p:cNvSpPr>
            <a:spLocks noChangeShapeType="1"/>
          </p:cNvSpPr>
          <p:nvPr/>
        </p:nvSpPr>
        <p:spPr bwMode="auto">
          <a:xfrm>
            <a:off x="4953000" y="3298825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04" name="Line 170"/>
          <p:cNvSpPr>
            <a:spLocks noChangeShapeType="1"/>
          </p:cNvSpPr>
          <p:nvPr/>
        </p:nvSpPr>
        <p:spPr bwMode="auto">
          <a:xfrm>
            <a:off x="4953000" y="3560763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05" name="Line 171"/>
          <p:cNvSpPr>
            <a:spLocks noChangeShapeType="1"/>
          </p:cNvSpPr>
          <p:nvPr/>
        </p:nvSpPr>
        <p:spPr bwMode="auto">
          <a:xfrm>
            <a:off x="4953000" y="3830638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06" name="Line 172"/>
          <p:cNvSpPr>
            <a:spLocks noChangeShapeType="1"/>
          </p:cNvSpPr>
          <p:nvPr/>
        </p:nvSpPr>
        <p:spPr bwMode="auto">
          <a:xfrm>
            <a:off x="4953000" y="4110038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07" name="Line 173"/>
          <p:cNvSpPr>
            <a:spLocks noChangeShapeType="1"/>
          </p:cNvSpPr>
          <p:nvPr/>
        </p:nvSpPr>
        <p:spPr bwMode="auto">
          <a:xfrm>
            <a:off x="4953000" y="4370388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08" name="Rectangle 174"/>
          <p:cNvSpPr>
            <a:spLocks noChangeArrowheads="1"/>
          </p:cNvSpPr>
          <p:nvPr/>
        </p:nvSpPr>
        <p:spPr bwMode="auto">
          <a:xfrm>
            <a:off x="4953000" y="2749550"/>
            <a:ext cx="492125" cy="27146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309" name="Rectangle 175"/>
          <p:cNvSpPr>
            <a:spLocks noChangeArrowheads="1"/>
          </p:cNvSpPr>
          <p:nvPr/>
        </p:nvSpPr>
        <p:spPr bwMode="auto">
          <a:xfrm rot="5400000">
            <a:off x="6294438" y="2349500"/>
            <a:ext cx="549275" cy="25717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310" name="Rectangle 176"/>
          <p:cNvSpPr>
            <a:spLocks noChangeArrowheads="1"/>
          </p:cNvSpPr>
          <p:nvPr/>
        </p:nvSpPr>
        <p:spPr bwMode="auto">
          <a:xfrm rot="5400000">
            <a:off x="5538788" y="2897187"/>
            <a:ext cx="1066800" cy="25082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311" name="Rectangle 177"/>
          <p:cNvSpPr>
            <a:spLocks noChangeArrowheads="1"/>
          </p:cNvSpPr>
          <p:nvPr/>
        </p:nvSpPr>
        <p:spPr bwMode="auto">
          <a:xfrm>
            <a:off x="5445125" y="3298825"/>
            <a:ext cx="501650" cy="26035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312" name="Rectangle 178"/>
          <p:cNvSpPr>
            <a:spLocks noChangeArrowheads="1"/>
          </p:cNvSpPr>
          <p:nvPr/>
        </p:nvSpPr>
        <p:spPr bwMode="auto">
          <a:xfrm>
            <a:off x="5695950" y="3560763"/>
            <a:ext cx="250825" cy="26987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313" name="Rectangle 179"/>
          <p:cNvSpPr>
            <a:spLocks noChangeArrowheads="1"/>
          </p:cNvSpPr>
          <p:nvPr/>
        </p:nvSpPr>
        <p:spPr bwMode="auto">
          <a:xfrm>
            <a:off x="7437438" y="2489200"/>
            <a:ext cx="501650" cy="26035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314" name="Rectangle 180"/>
          <p:cNvSpPr>
            <a:spLocks noChangeArrowheads="1"/>
          </p:cNvSpPr>
          <p:nvPr/>
        </p:nvSpPr>
        <p:spPr bwMode="auto">
          <a:xfrm>
            <a:off x="6442075" y="3021013"/>
            <a:ext cx="995363" cy="27622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315" name="Rectangle 181"/>
          <p:cNvSpPr>
            <a:spLocks noChangeArrowheads="1"/>
          </p:cNvSpPr>
          <p:nvPr/>
        </p:nvSpPr>
        <p:spPr bwMode="auto">
          <a:xfrm>
            <a:off x="6940550" y="3292475"/>
            <a:ext cx="246063" cy="2682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316" name="Rectangle 182"/>
          <p:cNvSpPr>
            <a:spLocks noChangeArrowheads="1"/>
          </p:cNvSpPr>
          <p:nvPr/>
        </p:nvSpPr>
        <p:spPr bwMode="auto">
          <a:xfrm>
            <a:off x="4953000" y="3830638"/>
            <a:ext cx="492125" cy="27781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317" name="Rectangle 183"/>
          <p:cNvSpPr>
            <a:spLocks noChangeArrowheads="1"/>
          </p:cNvSpPr>
          <p:nvPr/>
        </p:nvSpPr>
        <p:spPr bwMode="auto">
          <a:xfrm>
            <a:off x="6442075" y="3830638"/>
            <a:ext cx="257175" cy="81756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318" name="Rectangle 184"/>
          <p:cNvSpPr>
            <a:spLocks noChangeArrowheads="1"/>
          </p:cNvSpPr>
          <p:nvPr/>
        </p:nvSpPr>
        <p:spPr bwMode="auto">
          <a:xfrm>
            <a:off x="7186613" y="4110038"/>
            <a:ext cx="498475" cy="26193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319" name="Rectangle 185"/>
          <p:cNvSpPr>
            <a:spLocks noChangeArrowheads="1"/>
          </p:cNvSpPr>
          <p:nvPr/>
        </p:nvSpPr>
        <p:spPr bwMode="auto">
          <a:xfrm>
            <a:off x="7437438" y="3830638"/>
            <a:ext cx="247650" cy="28416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320" name="Text Box 186"/>
          <p:cNvSpPr txBox="1">
            <a:spLocks noChangeArrowheads="1"/>
          </p:cNvSpPr>
          <p:nvPr/>
        </p:nvSpPr>
        <p:spPr bwMode="auto">
          <a:xfrm>
            <a:off x="5284788" y="1947863"/>
            <a:ext cx="125412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3</a:t>
            </a:r>
          </a:p>
        </p:txBody>
      </p:sp>
      <p:sp>
        <p:nvSpPr>
          <p:cNvPr id="53321" name="Text Box 187"/>
          <p:cNvSpPr txBox="1">
            <a:spLocks noChangeArrowheads="1"/>
          </p:cNvSpPr>
          <p:nvPr/>
        </p:nvSpPr>
        <p:spPr bwMode="auto">
          <a:xfrm>
            <a:off x="5784850" y="1947863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3</a:t>
            </a:r>
          </a:p>
        </p:txBody>
      </p:sp>
      <p:sp>
        <p:nvSpPr>
          <p:cNvPr id="53322" name="Text Box 188"/>
          <p:cNvSpPr txBox="1">
            <a:spLocks noChangeArrowheads="1"/>
          </p:cNvSpPr>
          <p:nvPr/>
        </p:nvSpPr>
        <p:spPr bwMode="auto">
          <a:xfrm>
            <a:off x="5037138" y="2262188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3</a:t>
            </a:r>
          </a:p>
        </p:txBody>
      </p:sp>
      <p:sp>
        <p:nvSpPr>
          <p:cNvPr id="53323" name="Text Box 189"/>
          <p:cNvSpPr txBox="1">
            <a:spLocks noChangeArrowheads="1"/>
          </p:cNvSpPr>
          <p:nvPr/>
        </p:nvSpPr>
        <p:spPr bwMode="auto">
          <a:xfrm>
            <a:off x="6035675" y="2262188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3</a:t>
            </a:r>
          </a:p>
        </p:txBody>
      </p:sp>
      <p:sp>
        <p:nvSpPr>
          <p:cNvPr id="53324" name="Text Box 190"/>
          <p:cNvSpPr txBox="1">
            <a:spLocks noChangeArrowheads="1"/>
          </p:cNvSpPr>
          <p:nvPr/>
        </p:nvSpPr>
        <p:spPr bwMode="auto">
          <a:xfrm>
            <a:off x="5784850" y="3074988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3</a:t>
            </a:r>
          </a:p>
        </p:txBody>
      </p:sp>
      <p:sp>
        <p:nvSpPr>
          <p:cNvPr id="53325" name="Text Box 191"/>
          <p:cNvSpPr txBox="1">
            <a:spLocks noChangeArrowheads="1"/>
          </p:cNvSpPr>
          <p:nvPr/>
        </p:nvSpPr>
        <p:spPr bwMode="auto">
          <a:xfrm>
            <a:off x="5284788" y="3074988"/>
            <a:ext cx="125412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3</a:t>
            </a:r>
          </a:p>
        </p:txBody>
      </p:sp>
      <p:sp>
        <p:nvSpPr>
          <p:cNvPr id="53326" name="Text Box 192"/>
          <p:cNvSpPr txBox="1">
            <a:spLocks noChangeArrowheads="1"/>
          </p:cNvSpPr>
          <p:nvPr/>
        </p:nvSpPr>
        <p:spPr bwMode="auto">
          <a:xfrm>
            <a:off x="5535613" y="1947863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2</a:t>
            </a:r>
          </a:p>
        </p:txBody>
      </p:sp>
      <p:sp>
        <p:nvSpPr>
          <p:cNvPr id="53327" name="Text Box 193"/>
          <p:cNvSpPr txBox="1">
            <a:spLocks noChangeArrowheads="1"/>
          </p:cNvSpPr>
          <p:nvPr/>
        </p:nvSpPr>
        <p:spPr bwMode="auto">
          <a:xfrm>
            <a:off x="5284788" y="2262188"/>
            <a:ext cx="125412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2</a:t>
            </a:r>
          </a:p>
        </p:txBody>
      </p:sp>
      <p:sp>
        <p:nvSpPr>
          <p:cNvPr id="53328" name="Text Box 194"/>
          <p:cNvSpPr txBox="1">
            <a:spLocks noChangeArrowheads="1"/>
          </p:cNvSpPr>
          <p:nvPr/>
        </p:nvSpPr>
        <p:spPr bwMode="auto">
          <a:xfrm>
            <a:off x="5784850" y="2262188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2</a:t>
            </a:r>
          </a:p>
        </p:txBody>
      </p:sp>
      <p:sp>
        <p:nvSpPr>
          <p:cNvPr id="53329" name="Text Box 195"/>
          <p:cNvSpPr txBox="1">
            <a:spLocks noChangeArrowheads="1"/>
          </p:cNvSpPr>
          <p:nvPr/>
        </p:nvSpPr>
        <p:spPr bwMode="auto">
          <a:xfrm>
            <a:off x="5037138" y="2535238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2</a:t>
            </a:r>
          </a:p>
        </p:txBody>
      </p:sp>
      <p:sp>
        <p:nvSpPr>
          <p:cNvPr id="53330" name="Text Box 196"/>
          <p:cNvSpPr txBox="1">
            <a:spLocks noChangeArrowheads="1"/>
          </p:cNvSpPr>
          <p:nvPr/>
        </p:nvSpPr>
        <p:spPr bwMode="auto">
          <a:xfrm>
            <a:off x="5784850" y="2805113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2</a:t>
            </a:r>
          </a:p>
        </p:txBody>
      </p:sp>
      <p:sp>
        <p:nvSpPr>
          <p:cNvPr id="53331" name="Text Box 197"/>
          <p:cNvSpPr txBox="1">
            <a:spLocks noChangeArrowheads="1"/>
          </p:cNvSpPr>
          <p:nvPr/>
        </p:nvSpPr>
        <p:spPr bwMode="auto">
          <a:xfrm>
            <a:off x="5535613" y="3074988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2</a:t>
            </a:r>
          </a:p>
        </p:txBody>
      </p:sp>
      <p:sp>
        <p:nvSpPr>
          <p:cNvPr id="53332" name="Text Box 198"/>
          <p:cNvSpPr txBox="1">
            <a:spLocks noChangeArrowheads="1"/>
          </p:cNvSpPr>
          <p:nvPr/>
        </p:nvSpPr>
        <p:spPr bwMode="auto">
          <a:xfrm>
            <a:off x="5535613" y="2262188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</a:t>
            </a:r>
          </a:p>
        </p:txBody>
      </p:sp>
      <p:sp>
        <p:nvSpPr>
          <p:cNvPr id="53333" name="Text Box 199"/>
          <p:cNvSpPr txBox="1">
            <a:spLocks noChangeArrowheads="1"/>
          </p:cNvSpPr>
          <p:nvPr/>
        </p:nvSpPr>
        <p:spPr bwMode="auto">
          <a:xfrm>
            <a:off x="5284788" y="2535238"/>
            <a:ext cx="125412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</a:t>
            </a:r>
          </a:p>
        </p:txBody>
      </p:sp>
      <p:sp>
        <p:nvSpPr>
          <p:cNvPr id="53334" name="Text Box 200"/>
          <p:cNvSpPr txBox="1">
            <a:spLocks noChangeArrowheads="1"/>
          </p:cNvSpPr>
          <p:nvPr/>
        </p:nvSpPr>
        <p:spPr bwMode="auto">
          <a:xfrm>
            <a:off x="5784850" y="2535238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</a:t>
            </a:r>
          </a:p>
        </p:txBody>
      </p:sp>
      <p:sp>
        <p:nvSpPr>
          <p:cNvPr id="53335" name="Text Box 201"/>
          <p:cNvSpPr txBox="1">
            <a:spLocks noChangeArrowheads="1"/>
          </p:cNvSpPr>
          <p:nvPr/>
        </p:nvSpPr>
        <p:spPr bwMode="auto">
          <a:xfrm>
            <a:off x="5535613" y="2805113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</a:t>
            </a:r>
          </a:p>
        </p:txBody>
      </p:sp>
      <p:sp>
        <p:nvSpPr>
          <p:cNvPr id="53336" name="Text Box 202"/>
          <p:cNvSpPr txBox="1">
            <a:spLocks noChangeArrowheads="1"/>
          </p:cNvSpPr>
          <p:nvPr/>
        </p:nvSpPr>
        <p:spPr bwMode="auto">
          <a:xfrm>
            <a:off x="6283325" y="1947863"/>
            <a:ext cx="12541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5</a:t>
            </a:r>
          </a:p>
        </p:txBody>
      </p:sp>
      <p:sp>
        <p:nvSpPr>
          <p:cNvPr id="53337" name="Text Box 203"/>
          <p:cNvSpPr txBox="1">
            <a:spLocks noChangeArrowheads="1"/>
          </p:cNvSpPr>
          <p:nvPr/>
        </p:nvSpPr>
        <p:spPr bwMode="auto">
          <a:xfrm>
            <a:off x="5037138" y="1947863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4</a:t>
            </a:r>
          </a:p>
        </p:txBody>
      </p:sp>
      <p:sp>
        <p:nvSpPr>
          <p:cNvPr id="53338" name="Text Box 204"/>
          <p:cNvSpPr txBox="1">
            <a:spLocks noChangeArrowheads="1"/>
          </p:cNvSpPr>
          <p:nvPr/>
        </p:nvSpPr>
        <p:spPr bwMode="auto">
          <a:xfrm>
            <a:off x="6035675" y="1947863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4</a:t>
            </a:r>
          </a:p>
        </p:txBody>
      </p:sp>
      <p:sp>
        <p:nvSpPr>
          <p:cNvPr id="53339" name="Text Box 205"/>
          <p:cNvSpPr txBox="1">
            <a:spLocks noChangeArrowheads="1"/>
          </p:cNvSpPr>
          <p:nvPr/>
        </p:nvSpPr>
        <p:spPr bwMode="auto">
          <a:xfrm>
            <a:off x="6283325" y="2262188"/>
            <a:ext cx="12541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4</a:t>
            </a:r>
          </a:p>
        </p:txBody>
      </p:sp>
      <p:sp>
        <p:nvSpPr>
          <p:cNvPr id="53340" name="Text Box 206"/>
          <p:cNvSpPr txBox="1">
            <a:spLocks noChangeArrowheads="1"/>
          </p:cNvSpPr>
          <p:nvPr/>
        </p:nvSpPr>
        <p:spPr bwMode="auto">
          <a:xfrm>
            <a:off x="5037138" y="3074988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4</a:t>
            </a:r>
          </a:p>
        </p:txBody>
      </p:sp>
      <p:sp>
        <p:nvSpPr>
          <p:cNvPr id="53341" name="Text Box 207"/>
          <p:cNvSpPr txBox="1">
            <a:spLocks noChangeArrowheads="1"/>
          </p:cNvSpPr>
          <p:nvPr/>
        </p:nvSpPr>
        <p:spPr bwMode="auto">
          <a:xfrm>
            <a:off x="5284788" y="3344863"/>
            <a:ext cx="125412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4</a:t>
            </a:r>
          </a:p>
        </p:txBody>
      </p:sp>
      <p:sp>
        <p:nvSpPr>
          <p:cNvPr id="53342" name="Text Box 208"/>
          <p:cNvSpPr txBox="1">
            <a:spLocks noChangeArrowheads="1"/>
          </p:cNvSpPr>
          <p:nvPr/>
        </p:nvSpPr>
        <p:spPr bwMode="auto">
          <a:xfrm>
            <a:off x="5037138" y="3344863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5</a:t>
            </a:r>
          </a:p>
        </p:txBody>
      </p:sp>
      <p:sp>
        <p:nvSpPr>
          <p:cNvPr id="53343" name="Text Box 209"/>
          <p:cNvSpPr txBox="1">
            <a:spLocks noChangeArrowheads="1"/>
          </p:cNvSpPr>
          <p:nvPr/>
        </p:nvSpPr>
        <p:spPr bwMode="auto">
          <a:xfrm>
            <a:off x="5284788" y="3613150"/>
            <a:ext cx="125412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5</a:t>
            </a:r>
          </a:p>
        </p:txBody>
      </p:sp>
      <p:sp>
        <p:nvSpPr>
          <p:cNvPr id="53344" name="Text Box 210"/>
          <p:cNvSpPr txBox="1">
            <a:spLocks noChangeArrowheads="1"/>
          </p:cNvSpPr>
          <p:nvPr/>
        </p:nvSpPr>
        <p:spPr bwMode="auto">
          <a:xfrm>
            <a:off x="6283325" y="2535238"/>
            <a:ext cx="12541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5</a:t>
            </a:r>
          </a:p>
        </p:txBody>
      </p:sp>
      <p:sp>
        <p:nvSpPr>
          <p:cNvPr id="53345" name="Text Box 211"/>
          <p:cNvSpPr txBox="1">
            <a:spLocks noChangeArrowheads="1"/>
          </p:cNvSpPr>
          <p:nvPr/>
        </p:nvSpPr>
        <p:spPr bwMode="auto">
          <a:xfrm>
            <a:off x="6532563" y="1947863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6</a:t>
            </a:r>
          </a:p>
        </p:txBody>
      </p:sp>
      <p:sp>
        <p:nvSpPr>
          <p:cNvPr id="53346" name="Text Box 212"/>
          <p:cNvSpPr txBox="1">
            <a:spLocks noChangeArrowheads="1"/>
          </p:cNvSpPr>
          <p:nvPr/>
        </p:nvSpPr>
        <p:spPr bwMode="auto">
          <a:xfrm>
            <a:off x="5037138" y="3613150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6</a:t>
            </a:r>
          </a:p>
        </p:txBody>
      </p:sp>
      <p:sp>
        <p:nvSpPr>
          <p:cNvPr id="53347" name="Text Box 213"/>
          <p:cNvSpPr txBox="1">
            <a:spLocks noChangeArrowheads="1"/>
          </p:cNvSpPr>
          <p:nvPr/>
        </p:nvSpPr>
        <p:spPr bwMode="auto">
          <a:xfrm>
            <a:off x="5535613" y="3613150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6</a:t>
            </a:r>
          </a:p>
        </p:txBody>
      </p:sp>
      <p:sp>
        <p:nvSpPr>
          <p:cNvPr id="53348" name="Text Box 214"/>
          <p:cNvSpPr txBox="1">
            <a:spLocks noChangeArrowheads="1"/>
          </p:cNvSpPr>
          <p:nvPr/>
        </p:nvSpPr>
        <p:spPr bwMode="auto">
          <a:xfrm>
            <a:off x="6283325" y="2805113"/>
            <a:ext cx="12541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6</a:t>
            </a:r>
          </a:p>
        </p:txBody>
      </p:sp>
      <p:sp>
        <p:nvSpPr>
          <p:cNvPr id="53349" name="Text Box 215"/>
          <p:cNvSpPr txBox="1">
            <a:spLocks noChangeArrowheads="1"/>
          </p:cNvSpPr>
          <p:nvPr/>
        </p:nvSpPr>
        <p:spPr bwMode="auto">
          <a:xfrm>
            <a:off x="6783388" y="1947863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7</a:t>
            </a:r>
          </a:p>
        </p:txBody>
      </p:sp>
      <p:sp>
        <p:nvSpPr>
          <p:cNvPr id="53350" name="Text Box 216"/>
          <p:cNvSpPr txBox="1">
            <a:spLocks noChangeArrowheads="1"/>
          </p:cNvSpPr>
          <p:nvPr/>
        </p:nvSpPr>
        <p:spPr bwMode="auto">
          <a:xfrm>
            <a:off x="5535613" y="3884613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7</a:t>
            </a:r>
          </a:p>
        </p:txBody>
      </p:sp>
      <p:sp>
        <p:nvSpPr>
          <p:cNvPr id="53351" name="Text Box 217"/>
          <p:cNvSpPr txBox="1">
            <a:spLocks noChangeArrowheads="1"/>
          </p:cNvSpPr>
          <p:nvPr/>
        </p:nvSpPr>
        <p:spPr bwMode="auto">
          <a:xfrm>
            <a:off x="6283325" y="3074988"/>
            <a:ext cx="12541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7</a:t>
            </a:r>
          </a:p>
        </p:txBody>
      </p:sp>
      <p:sp>
        <p:nvSpPr>
          <p:cNvPr id="53352" name="Text Box 218"/>
          <p:cNvSpPr txBox="1">
            <a:spLocks noChangeArrowheads="1"/>
          </p:cNvSpPr>
          <p:nvPr/>
        </p:nvSpPr>
        <p:spPr bwMode="auto">
          <a:xfrm>
            <a:off x="6532563" y="2805113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7</a:t>
            </a:r>
          </a:p>
        </p:txBody>
      </p:sp>
      <p:sp>
        <p:nvSpPr>
          <p:cNvPr id="53353" name="Text Box 219"/>
          <p:cNvSpPr txBox="1">
            <a:spLocks noChangeArrowheads="1"/>
          </p:cNvSpPr>
          <p:nvPr/>
        </p:nvSpPr>
        <p:spPr bwMode="auto">
          <a:xfrm>
            <a:off x="7031038" y="1947863"/>
            <a:ext cx="125412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8</a:t>
            </a:r>
          </a:p>
        </p:txBody>
      </p:sp>
      <p:sp>
        <p:nvSpPr>
          <p:cNvPr id="53354" name="Text Box 220"/>
          <p:cNvSpPr txBox="1">
            <a:spLocks noChangeArrowheads="1"/>
          </p:cNvSpPr>
          <p:nvPr/>
        </p:nvSpPr>
        <p:spPr bwMode="auto">
          <a:xfrm>
            <a:off x="6783388" y="2262188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8</a:t>
            </a:r>
          </a:p>
        </p:txBody>
      </p:sp>
      <p:sp>
        <p:nvSpPr>
          <p:cNvPr id="53355" name="Text Box 221"/>
          <p:cNvSpPr txBox="1">
            <a:spLocks noChangeArrowheads="1"/>
          </p:cNvSpPr>
          <p:nvPr/>
        </p:nvSpPr>
        <p:spPr bwMode="auto">
          <a:xfrm>
            <a:off x="6783388" y="2805113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8</a:t>
            </a:r>
          </a:p>
        </p:txBody>
      </p:sp>
      <p:sp>
        <p:nvSpPr>
          <p:cNvPr id="53356" name="Text Box 222"/>
          <p:cNvSpPr txBox="1">
            <a:spLocks noChangeArrowheads="1"/>
          </p:cNvSpPr>
          <p:nvPr/>
        </p:nvSpPr>
        <p:spPr bwMode="auto">
          <a:xfrm>
            <a:off x="6283325" y="3344863"/>
            <a:ext cx="12541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8</a:t>
            </a:r>
          </a:p>
        </p:txBody>
      </p:sp>
      <p:sp>
        <p:nvSpPr>
          <p:cNvPr id="53357" name="Text Box 223"/>
          <p:cNvSpPr txBox="1">
            <a:spLocks noChangeArrowheads="1"/>
          </p:cNvSpPr>
          <p:nvPr/>
        </p:nvSpPr>
        <p:spPr bwMode="auto">
          <a:xfrm>
            <a:off x="5784850" y="3884613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8</a:t>
            </a:r>
          </a:p>
        </p:txBody>
      </p:sp>
      <p:sp>
        <p:nvSpPr>
          <p:cNvPr id="53358" name="Text Box 224"/>
          <p:cNvSpPr txBox="1">
            <a:spLocks noChangeArrowheads="1"/>
          </p:cNvSpPr>
          <p:nvPr/>
        </p:nvSpPr>
        <p:spPr bwMode="auto">
          <a:xfrm>
            <a:off x="5535613" y="4152900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8</a:t>
            </a:r>
          </a:p>
        </p:txBody>
      </p:sp>
      <p:sp>
        <p:nvSpPr>
          <p:cNvPr id="53359" name="Text Box 225"/>
          <p:cNvSpPr txBox="1">
            <a:spLocks noChangeArrowheads="1"/>
          </p:cNvSpPr>
          <p:nvPr/>
        </p:nvSpPr>
        <p:spPr bwMode="auto">
          <a:xfrm>
            <a:off x="6783388" y="2535238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9</a:t>
            </a:r>
          </a:p>
        </p:txBody>
      </p:sp>
      <p:sp>
        <p:nvSpPr>
          <p:cNvPr id="53360" name="Text Box 226"/>
          <p:cNvSpPr txBox="1">
            <a:spLocks noChangeArrowheads="1"/>
          </p:cNvSpPr>
          <p:nvPr/>
        </p:nvSpPr>
        <p:spPr bwMode="auto">
          <a:xfrm>
            <a:off x="5784850" y="4152900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9</a:t>
            </a:r>
          </a:p>
        </p:txBody>
      </p:sp>
      <p:sp>
        <p:nvSpPr>
          <p:cNvPr id="53361" name="Text Box 227"/>
          <p:cNvSpPr txBox="1">
            <a:spLocks noChangeArrowheads="1"/>
          </p:cNvSpPr>
          <p:nvPr/>
        </p:nvSpPr>
        <p:spPr bwMode="auto">
          <a:xfrm>
            <a:off x="5535613" y="4424363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9</a:t>
            </a:r>
          </a:p>
        </p:txBody>
      </p:sp>
      <p:sp>
        <p:nvSpPr>
          <p:cNvPr id="53362" name="Text Box 228"/>
          <p:cNvSpPr txBox="1">
            <a:spLocks noChangeArrowheads="1"/>
          </p:cNvSpPr>
          <p:nvPr/>
        </p:nvSpPr>
        <p:spPr bwMode="auto">
          <a:xfrm>
            <a:off x="7280275" y="1947863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9</a:t>
            </a:r>
          </a:p>
        </p:txBody>
      </p:sp>
      <p:sp>
        <p:nvSpPr>
          <p:cNvPr id="53363" name="Text Box 229"/>
          <p:cNvSpPr txBox="1">
            <a:spLocks noChangeArrowheads="1"/>
          </p:cNvSpPr>
          <p:nvPr/>
        </p:nvSpPr>
        <p:spPr bwMode="auto">
          <a:xfrm>
            <a:off x="7031038" y="2262188"/>
            <a:ext cx="125412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9</a:t>
            </a:r>
          </a:p>
        </p:txBody>
      </p:sp>
      <p:sp>
        <p:nvSpPr>
          <p:cNvPr id="53364" name="Text Box 230"/>
          <p:cNvSpPr txBox="1">
            <a:spLocks noChangeArrowheads="1"/>
          </p:cNvSpPr>
          <p:nvPr/>
        </p:nvSpPr>
        <p:spPr bwMode="auto">
          <a:xfrm>
            <a:off x="7031038" y="2805113"/>
            <a:ext cx="125412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9</a:t>
            </a:r>
          </a:p>
        </p:txBody>
      </p:sp>
      <p:sp>
        <p:nvSpPr>
          <p:cNvPr id="53365" name="Text Box 231"/>
          <p:cNvSpPr txBox="1">
            <a:spLocks noChangeArrowheads="1"/>
          </p:cNvSpPr>
          <p:nvPr/>
        </p:nvSpPr>
        <p:spPr bwMode="auto">
          <a:xfrm>
            <a:off x="6532563" y="3344863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9</a:t>
            </a:r>
          </a:p>
        </p:txBody>
      </p:sp>
      <p:sp>
        <p:nvSpPr>
          <p:cNvPr id="53366" name="Text Box 232"/>
          <p:cNvSpPr txBox="1">
            <a:spLocks noChangeArrowheads="1"/>
          </p:cNvSpPr>
          <p:nvPr/>
        </p:nvSpPr>
        <p:spPr bwMode="auto">
          <a:xfrm>
            <a:off x="6283325" y="3613150"/>
            <a:ext cx="12541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9</a:t>
            </a:r>
          </a:p>
        </p:txBody>
      </p:sp>
      <p:sp>
        <p:nvSpPr>
          <p:cNvPr id="53367" name="Text Box 233"/>
          <p:cNvSpPr txBox="1">
            <a:spLocks noChangeArrowheads="1"/>
          </p:cNvSpPr>
          <p:nvPr/>
        </p:nvSpPr>
        <p:spPr bwMode="auto">
          <a:xfrm>
            <a:off x="6035675" y="3884613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9</a:t>
            </a:r>
          </a:p>
        </p:txBody>
      </p:sp>
      <p:sp>
        <p:nvSpPr>
          <p:cNvPr id="53368" name="Text Box 234"/>
          <p:cNvSpPr txBox="1">
            <a:spLocks noChangeArrowheads="1"/>
          </p:cNvSpPr>
          <p:nvPr/>
        </p:nvSpPr>
        <p:spPr bwMode="auto">
          <a:xfrm>
            <a:off x="5284788" y="4152900"/>
            <a:ext cx="125412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9</a:t>
            </a:r>
          </a:p>
        </p:txBody>
      </p:sp>
      <p:sp>
        <p:nvSpPr>
          <p:cNvPr id="53369" name="Text Box 235"/>
          <p:cNvSpPr txBox="1">
            <a:spLocks noChangeArrowheads="1"/>
          </p:cNvSpPr>
          <p:nvPr/>
        </p:nvSpPr>
        <p:spPr bwMode="auto">
          <a:xfrm>
            <a:off x="5741988" y="4424363"/>
            <a:ext cx="166687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10</a:t>
            </a:r>
          </a:p>
        </p:txBody>
      </p:sp>
      <p:sp>
        <p:nvSpPr>
          <p:cNvPr id="53370" name="Text Box 236"/>
          <p:cNvSpPr txBox="1">
            <a:spLocks noChangeArrowheads="1"/>
          </p:cNvSpPr>
          <p:nvPr/>
        </p:nvSpPr>
        <p:spPr bwMode="auto">
          <a:xfrm>
            <a:off x="5992813" y="3613150"/>
            <a:ext cx="16510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10</a:t>
            </a:r>
          </a:p>
        </p:txBody>
      </p:sp>
      <p:sp>
        <p:nvSpPr>
          <p:cNvPr id="53371" name="Text Box 237"/>
          <p:cNvSpPr txBox="1">
            <a:spLocks noChangeArrowheads="1"/>
          </p:cNvSpPr>
          <p:nvPr/>
        </p:nvSpPr>
        <p:spPr bwMode="auto">
          <a:xfrm>
            <a:off x="7488238" y="1947863"/>
            <a:ext cx="16510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10</a:t>
            </a:r>
          </a:p>
        </p:txBody>
      </p:sp>
      <p:sp>
        <p:nvSpPr>
          <p:cNvPr id="53372" name="Text Box 238"/>
          <p:cNvSpPr txBox="1">
            <a:spLocks noChangeArrowheads="1"/>
          </p:cNvSpPr>
          <p:nvPr/>
        </p:nvSpPr>
        <p:spPr bwMode="auto">
          <a:xfrm>
            <a:off x="4995863" y="4152900"/>
            <a:ext cx="16510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10</a:t>
            </a:r>
          </a:p>
        </p:txBody>
      </p:sp>
      <p:sp>
        <p:nvSpPr>
          <p:cNvPr id="53373" name="Text Box 239"/>
          <p:cNvSpPr txBox="1">
            <a:spLocks noChangeArrowheads="1"/>
          </p:cNvSpPr>
          <p:nvPr/>
        </p:nvSpPr>
        <p:spPr bwMode="auto">
          <a:xfrm>
            <a:off x="5992813" y="4152900"/>
            <a:ext cx="16510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10</a:t>
            </a:r>
          </a:p>
        </p:txBody>
      </p:sp>
      <p:sp>
        <p:nvSpPr>
          <p:cNvPr id="53374" name="Text Box 240"/>
          <p:cNvSpPr txBox="1">
            <a:spLocks noChangeArrowheads="1"/>
          </p:cNvSpPr>
          <p:nvPr/>
        </p:nvSpPr>
        <p:spPr bwMode="auto">
          <a:xfrm>
            <a:off x="5245100" y="4424363"/>
            <a:ext cx="16510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10</a:t>
            </a:r>
          </a:p>
        </p:txBody>
      </p:sp>
      <p:sp>
        <p:nvSpPr>
          <p:cNvPr id="53375" name="Text Box 241"/>
          <p:cNvSpPr txBox="1">
            <a:spLocks noChangeArrowheads="1"/>
          </p:cNvSpPr>
          <p:nvPr/>
        </p:nvSpPr>
        <p:spPr bwMode="auto">
          <a:xfrm>
            <a:off x="6242050" y="3884613"/>
            <a:ext cx="16351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10</a:t>
            </a:r>
          </a:p>
        </p:txBody>
      </p:sp>
      <p:sp>
        <p:nvSpPr>
          <p:cNvPr id="53376" name="Text Box 242"/>
          <p:cNvSpPr txBox="1">
            <a:spLocks noChangeArrowheads="1"/>
          </p:cNvSpPr>
          <p:nvPr/>
        </p:nvSpPr>
        <p:spPr bwMode="auto">
          <a:xfrm>
            <a:off x="6489700" y="3613150"/>
            <a:ext cx="166688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10</a:t>
            </a:r>
          </a:p>
        </p:txBody>
      </p:sp>
      <p:sp>
        <p:nvSpPr>
          <p:cNvPr id="53377" name="Text Box 243"/>
          <p:cNvSpPr txBox="1">
            <a:spLocks noChangeArrowheads="1"/>
          </p:cNvSpPr>
          <p:nvPr/>
        </p:nvSpPr>
        <p:spPr bwMode="auto">
          <a:xfrm>
            <a:off x="6740525" y="3344863"/>
            <a:ext cx="166688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10</a:t>
            </a:r>
          </a:p>
        </p:txBody>
      </p:sp>
      <p:sp>
        <p:nvSpPr>
          <p:cNvPr id="53378" name="Text Box 244"/>
          <p:cNvSpPr txBox="1">
            <a:spLocks noChangeArrowheads="1"/>
          </p:cNvSpPr>
          <p:nvPr/>
        </p:nvSpPr>
        <p:spPr bwMode="auto">
          <a:xfrm>
            <a:off x="7240588" y="2262188"/>
            <a:ext cx="163512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10</a:t>
            </a:r>
          </a:p>
        </p:txBody>
      </p:sp>
      <p:sp>
        <p:nvSpPr>
          <p:cNvPr id="53379" name="Text Box 245"/>
          <p:cNvSpPr txBox="1">
            <a:spLocks noChangeArrowheads="1"/>
          </p:cNvSpPr>
          <p:nvPr/>
        </p:nvSpPr>
        <p:spPr bwMode="auto">
          <a:xfrm>
            <a:off x="6989763" y="2535238"/>
            <a:ext cx="166687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10</a:t>
            </a:r>
          </a:p>
        </p:txBody>
      </p:sp>
      <p:sp>
        <p:nvSpPr>
          <p:cNvPr id="53380" name="Text Box 246"/>
          <p:cNvSpPr txBox="1">
            <a:spLocks noChangeArrowheads="1"/>
          </p:cNvSpPr>
          <p:nvPr/>
        </p:nvSpPr>
        <p:spPr bwMode="auto">
          <a:xfrm>
            <a:off x="7240588" y="2805113"/>
            <a:ext cx="163512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10</a:t>
            </a:r>
          </a:p>
        </p:txBody>
      </p:sp>
      <p:sp>
        <p:nvSpPr>
          <p:cNvPr id="53381" name="Text Box 247"/>
          <p:cNvSpPr txBox="1">
            <a:spLocks noChangeArrowheads="1"/>
          </p:cNvSpPr>
          <p:nvPr/>
        </p:nvSpPr>
        <p:spPr bwMode="auto">
          <a:xfrm>
            <a:off x="7737475" y="1947863"/>
            <a:ext cx="166688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11</a:t>
            </a:r>
          </a:p>
        </p:txBody>
      </p:sp>
      <p:sp>
        <p:nvSpPr>
          <p:cNvPr id="53382" name="Text Box 248"/>
          <p:cNvSpPr txBox="1">
            <a:spLocks noChangeArrowheads="1"/>
          </p:cNvSpPr>
          <p:nvPr/>
        </p:nvSpPr>
        <p:spPr bwMode="auto">
          <a:xfrm>
            <a:off x="4995863" y="4424363"/>
            <a:ext cx="16510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11</a:t>
            </a:r>
          </a:p>
        </p:txBody>
      </p:sp>
      <p:sp>
        <p:nvSpPr>
          <p:cNvPr id="53383" name="Text Box 249"/>
          <p:cNvSpPr txBox="1">
            <a:spLocks noChangeArrowheads="1"/>
          </p:cNvSpPr>
          <p:nvPr/>
        </p:nvSpPr>
        <p:spPr bwMode="auto">
          <a:xfrm>
            <a:off x="5992813" y="4424363"/>
            <a:ext cx="16510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11</a:t>
            </a:r>
          </a:p>
        </p:txBody>
      </p:sp>
      <p:sp>
        <p:nvSpPr>
          <p:cNvPr id="53384" name="Text Box 250"/>
          <p:cNvSpPr txBox="1">
            <a:spLocks noChangeArrowheads="1"/>
          </p:cNvSpPr>
          <p:nvPr/>
        </p:nvSpPr>
        <p:spPr bwMode="auto">
          <a:xfrm>
            <a:off x="6242050" y="4152900"/>
            <a:ext cx="16351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11</a:t>
            </a:r>
          </a:p>
        </p:txBody>
      </p:sp>
      <p:sp>
        <p:nvSpPr>
          <p:cNvPr id="53385" name="Text Box 251"/>
          <p:cNvSpPr txBox="1">
            <a:spLocks noChangeArrowheads="1"/>
          </p:cNvSpPr>
          <p:nvPr/>
        </p:nvSpPr>
        <p:spPr bwMode="auto">
          <a:xfrm>
            <a:off x="6740525" y="3613150"/>
            <a:ext cx="166688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11</a:t>
            </a:r>
          </a:p>
        </p:txBody>
      </p:sp>
      <p:sp>
        <p:nvSpPr>
          <p:cNvPr id="53386" name="Text Box 252"/>
          <p:cNvSpPr txBox="1">
            <a:spLocks noChangeArrowheads="1"/>
          </p:cNvSpPr>
          <p:nvPr/>
        </p:nvSpPr>
        <p:spPr bwMode="auto">
          <a:xfrm>
            <a:off x="7488238" y="2262188"/>
            <a:ext cx="16510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11</a:t>
            </a:r>
          </a:p>
        </p:txBody>
      </p:sp>
      <p:sp>
        <p:nvSpPr>
          <p:cNvPr id="53387" name="Text Box 253"/>
          <p:cNvSpPr txBox="1">
            <a:spLocks noChangeArrowheads="1"/>
          </p:cNvSpPr>
          <p:nvPr/>
        </p:nvSpPr>
        <p:spPr bwMode="auto">
          <a:xfrm>
            <a:off x="7240588" y="2535238"/>
            <a:ext cx="163512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11</a:t>
            </a:r>
          </a:p>
        </p:txBody>
      </p:sp>
      <p:sp>
        <p:nvSpPr>
          <p:cNvPr id="53388" name="Text Box 254"/>
          <p:cNvSpPr txBox="1">
            <a:spLocks noChangeArrowheads="1"/>
          </p:cNvSpPr>
          <p:nvPr/>
        </p:nvSpPr>
        <p:spPr bwMode="auto">
          <a:xfrm>
            <a:off x="7488238" y="2805113"/>
            <a:ext cx="16510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11</a:t>
            </a:r>
          </a:p>
        </p:txBody>
      </p:sp>
      <p:sp>
        <p:nvSpPr>
          <p:cNvPr id="53389" name="Text Box 255"/>
          <p:cNvSpPr txBox="1">
            <a:spLocks noChangeArrowheads="1"/>
          </p:cNvSpPr>
          <p:nvPr/>
        </p:nvSpPr>
        <p:spPr bwMode="auto">
          <a:xfrm>
            <a:off x="7737475" y="2262188"/>
            <a:ext cx="166688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12</a:t>
            </a:r>
          </a:p>
        </p:txBody>
      </p:sp>
      <p:sp>
        <p:nvSpPr>
          <p:cNvPr id="53390" name="Text Box 256"/>
          <p:cNvSpPr txBox="1">
            <a:spLocks noChangeArrowheads="1"/>
          </p:cNvSpPr>
          <p:nvPr/>
        </p:nvSpPr>
        <p:spPr bwMode="auto">
          <a:xfrm>
            <a:off x="6242050" y="4424363"/>
            <a:ext cx="16351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12</a:t>
            </a:r>
          </a:p>
        </p:txBody>
      </p:sp>
      <p:sp>
        <p:nvSpPr>
          <p:cNvPr id="53391" name="Text Box 257"/>
          <p:cNvSpPr txBox="1">
            <a:spLocks noChangeArrowheads="1"/>
          </p:cNvSpPr>
          <p:nvPr/>
        </p:nvSpPr>
        <p:spPr bwMode="auto">
          <a:xfrm>
            <a:off x="7737475" y="2805113"/>
            <a:ext cx="166688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12</a:t>
            </a:r>
          </a:p>
        </p:txBody>
      </p:sp>
      <p:sp>
        <p:nvSpPr>
          <p:cNvPr id="53392" name="Text Box 258"/>
          <p:cNvSpPr txBox="1">
            <a:spLocks noChangeArrowheads="1"/>
          </p:cNvSpPr>
          <p:nvPr/>
        </p:nvSpPr>
        <p:spPr bwMode="auto">
          <a:xfrm>
            <a:off x="7488238" y="3074988"/>
            <a:ext cx="16510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12</a:t>
            </a:r>
          </a:p>
        </p:txBody>
      </p:sp>
      <p:sp>
        <p:nvSpPr>
          <p:cNvPr id="53393" name="Text Box 259"/>
          <p:cNvSpPr txBox="1">
            <a:spLocks noChangeArrowheads="1"/>
          </p:cNvSpPr>
          <p:nvPr/>
        </p:nvSpPr>
        <p:spPr bwMode="auto">
          <a:xfrm>
            <a:off x="6989763" y="3613150"/>
            <a:ext cx="166687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12</a:t>
            </a:r>
          </a:p>
        </p:txBody>
      </p:sp>
      <p:sp>
        <p:nvSpPr>
          <p:cNvPr id="53394" name="Text Box 260"/>
          <p:cNvSpPr txBox="1">
            <a:spLocks noChangeArrowheads="1"/>
          </p:cNvSpPr>
          <p:nvPr/>
        </p:nvSpPr>
        <p:spPr bwMode="auto">
          <a:xfrm>
            <a:off x="6740525" y="3884613"/>
            <a:ext cx="166688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12</a:t>
            </a:r>
          </a:p>
        </p:txBody>
      </p:sp>
      <p:sp>
        <p:nvSpPr>
          <p:cNvPr id="53395" name="Text Box 261"/>
          <p:cNvSpPr txBox="1">
            <a:spLocks noChangeArrowheads="1"/>
          </p:cNvSpPr>
          <p:nvPr/>
        </p:nvSpPr>
        <p:spPr bwMode="auto">
          <a:xfrm>
            <a:off x="7737475" y="3074988"/>
            <a:ext cx="166688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13</a:t>
            </a:r>
          </a:p>
        </p:txBody>
      </p:sp>
      <p:sp>
        <p:nvSpPr>
          <p:cNvPr id="53396" name="Text Box 262"/>
          <p:cNvSpPr txBox="1">
            <a:spLocks noChangeArrowheads="1"/>
          </p:cNvSpPr>
          <p:nvPr/>
        </p:nvSpPr>
        <p:spPr bwMode="auto">
          <a:xfrm>
            <a:off x="7488238" y="3344863"/>
            <a:ext cx="16510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13</a:t>
            </a:r>
          </a:p>
        </p:txBody>
      </p:sp>
      <p:sp>
        <p:nvSpPr>
          <p:cNvPr id="53397" name="Text Box 263"/>
          <p:cNvSpPr txBox="1">
            <a:spLocks noChangeArrowheads="1"/>
          </p:cNvSpPr>
          <p:nvPr/>
        </p:nvSpPr>
        <p:spPr bwMode="auto">
          <a:xfrm>
            <a:off x="7240588" y="3613150"/>
            <a:ext cx="163512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13</a:t>
            </a:r>
          </a:p>
        </p:txBody>
      </p:sp>
      <p:sp>
        <p:nvSpPr>
          <p:cNvPr id="53398" name="Text Box 264"/>
          <p:cNvSpPr txBox="1">
            <a:spLocks noChangeArrowheads="1"/>
          </p:cNvSpPr>
          <p:nvPr/>
        </p:nvSpPr>
        <p:spPr bwMode="auto">
          <a:xfrm>
            <a:off x="6989763" y="3884613"/>
            <a:ext cx="166687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13</a:t>
            </a:r>
          </a:p>
        </p:txBody>
      </p:sp>
      <p:sp>
        <p:nvSpPr>
          <p:cNvPr id="53399" name="Text Box 265"/>
          <p:cNvSpPr txBox="1">
            <a:spLocks noChangeArrowheads="1"/>
          </p:cNvSpPr>
          <p:nvPr/>
        </p:nvSpPr>
        <p:spPr bwMode="auto">
          <a:xfrm>
            <a:off x="6740525" y="4152900"/>
            <a:ext cx="166688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13</a:t>
            </a:r>
          </a:p>
        </p:txBody>
      </p:sp>
      <p:sp>
        <p:nvSpPr>
          <p:cNvPr id="53400" name="Text Box 266"/>
          <p:cNvSpPr txBox="1">
            <a:spLocks noChangeArrowheads="1"/>
          </p:cNvSpPr>
          <p:nvPr/>
        </p:nvSpPr>
        <p:spPr bwMode="auto">
          <a:xfrm>
            <a:off x="7515225" y="3594100"/>
            <a:ext cx="12700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 i="1">
                <a:solidFill>
                  <a:srgbClr val="FF0000"/>
                </a:solidFill>
              </a:rPr>
              <a:t>T</a:t>
            </a:r>
          </a:p>
        </p:txBody>
      </p:sp>
      <p:sp>
        <p:nvSpPr>
          <p:cNvPr id="773387" name="Line 267"/>
          <p:cNvSpPr>
            <a:spLocks noChangeShapeType="1"/>
          </p:cNvSpPr>
          <p:nvPr/>
        </p:nvSpPr>
        <p:spPr bwMode="auto">
          <a:xfrm flipV="1">
            <a:off x="7564438" y="3479800"/>
            <a:ext cx="0" cy="96838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402" name="Line 268"/>
          <p:cNvSpPr>
            <a:spLocks noChangeShapeType="1"/>
          </p:cNvSpPr>
          <p:nvPr/>
        </p:nvSpPr>
        <p:spPr bwMode="auto">
          <a:xfrm flipV="1">
            <a:off x="5329238" y="2352675"/>
            <a:ext cx="249237" cy="271463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403" name="Line 269"/>
          <p:cNvSpPr>
            <a:spLocks noChangeShapeType="1"/>
          </p:cNvSpPr>
          <p:nvPr/>
        </p:nvSpPr>
        <p:spPr bwMode="auto">
          <a:xfrm>
            <a:off x="5578475" y="2352675"/>
            <a:ext cx="247650" cy="271463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404" name="Line 270"/>
          <p:cNvSpPr>
            <a:spLocks noChangeShapeType="1"/>
          </p:cNvSpPr>
          <p:nvPr/>
        </p:nvSpPr>
        <p:spPr bwMode="auto">
          <a:xfrm flipH="1">
            <a:off x="5578475" y="2624138"/>
            <a:ext cx="247650" cy="268287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405" name="Line 271"/>
          <p:cNvSpPr>
            <a:spLocks noChangeShapeType="1"/>
          </p:cNvSpPr>
          <p:nvPr/>
        </p:nvSpPr>
        <p:spPr bwMode="auto">
          <a:xfrm flipH="1" flipV="1">
            <a:off x="5370513" y="2668588"/>
            <a:ext cx="207962" cy="223837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406" name="Line 272"/>
          <p:cNvSpPr>
            <a:spLocks noChangeShapeType="1"/>
          </p:cNvSpPr>
          <p:nvPr/>
        </p:nvSpPr>
        <p:spPr bwMode="auto">
          <a:xfrm>
            <a:off x="5659438" y="1905000"/>
            <a:ext cx="539750" cy="584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407" name="Line 273"/>
          <p:cNvSpPr>
            <a:spLocks noChangeShapeType="1"/>
          </p:cNvSpPr>
          <p:nvPr/>
        </p:nvSpPr>
        <p:spPr bwMode="auto">
          <a:xfrm flipV="1">
            <a:off x="5702300" y="3028950"/>
            <a:ext cx="249238" cy="26987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408" name="Line 274"/>
          <p:cNvSpPr>
            <a:spLocks noChangeShapeType="1"/>
          </p:cNvSpPr>
          <p:nvPr/>
        </p:nvSpPr>
        <p:spPr bwMode="auto">
          <a:xfrm flipH="1" flipV="1">
            <a:off x="5205413" y="3028950"/>
            <a:ext cx="247650" cy="26987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409" name="Line 275"/>
          <p:cNvSpPr>
            <a:spLocks noChangeShapeType="1"/>
          </p:cNvSpPr>
          <p:nvPr/>
        </p:nvSpPr>
        <p:spPr bwMode="auto">
          <a:xfrm flipV="1">
            <a:off x="4953000" y="1905000"/>
            <a:ext cx="541338" cy="584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410" name="Line 276"/>
          <p:cNvSpPr>
            <a:spLocks noChangeShapeType="1"/>
          </p:cNvSpPr>
          <p:nvPr/>
        </p:nvSpPr>
        <p:spPr bwMode="auto">
          <a:xfrm flipV="1">
            <a:off x="5078413" y="2084388"/>
            <a:ext cx="500062" cy="5397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411" name="Line 277"/>
          <p:cNvSpPr>
            <a:spLocks noChangeShapeType="1"/>
          </p:cNvSpPr>
          <p:nvPr/>
        </p:nvSpPr>
        <p:spPr bwMode="auto">
          <a:xfrm>
            <a:off x="5453063" y="3028950"/>
            <a:ext cx="125412" cy="13493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412" name="Line 278"/>
          <p:cNvSpPr>
            <a:spLocks noChangeShapeType="1"/>
          </p:cNvSpPr>
          <p:nvPr/>
        </p:nvSpPr>
        <p:spPr bwMode="auto">
          <a:xfrm flipV="1">
            <a:off x="5578475" y="2759075"/>
            <a:ext cx="373063" cy="404813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413" name="Line 279"/>
          <p:cNvSpPr>
            <a:spLocks noChangeShapeType="1"/>
          </p:cNvSpPr>
          <p:nvPr/>
        </p:nvSpPr>
        <p:spPr bwMode="auto">
          <a:xfrm flipH="1" flipV="1">
            <a:off x="5578475" y="2084388"/>
            <a:ext cx="373063" cy="40481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414" name="Line 280"/>
          <p:cNvSpPr>
            <a:spLocks noChangeShapeType="1"/>
          </p:cNvSpPr>
          <p:nvPr/>
        </p:nvSpPr>
        <p:spPr bwMode="auto">
          <a:xfrm>
            <a:off x="5078413" y="2624138"/>
            <a:ext cx="127000" cy="134937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415" name="Text Box 281"/>
          <p:cNvSpPr txBox="1">
            <a:spLocks noChangeArrowheads="1"/>
          </p:cNvSpPr>
          <p:nvPr/>
        </p:nvSpPr>
        <p:spPr bwMode="auto">
          <a:xfrm>
            <a:off x="5535613" y="2535238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 i="1">
                <a:solidFill>
                  <a:srgbClr val="FF0000"/>
                </a:solidFill>
              </a:rPr>
              <a:t>S</a:t>
            </a:r>
          </a:p>
        </p:txBody>
      </p:sp>
      <p:sp>
        <p:nvSpPr>
          <p:cNvPr id="773402" name="Text Box 282"/>
          <p:cNvSpPr txBox="1">
            <a:spLocks noChangeArrowheads="1"/>
          </p:cNvSpPr>
          <p:nvPr/>
        </p:nvSpPr>
        <p:spPr bwMode="auto">
          <a:xfrm>
            <a:off x="7499350" y="3348038"/>
            <a:ext cx="165100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13</a:t>
            </a:r>
          </a:p>
        </p:txBody>
      </p:sp>
      <p:sp>
        <p:nvSpPr>
          <p:cNvPr id="773403" name="Text Box 283"/>
          <p:cNvSpPr txBox="1">
            <a:spLocks noChangeArrowheads="1"/>
          </p:cNvSpPr>
          <p:nvPr/>
        </p:nvSpPr>
        <p:spPr bwMode="auto">
          <a:xfrm>
            <a:off x="7499350" y="3062288"/>
            <a:ext cx="165100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12</a:t>
            </a:r>
          </a:p>
        </p:txBody>
      </p:sp>
      <p:sp>
        <p:nvSpPr>
          <p:cNvPr id="773404" name="Text Box 284"/>
          <p:cNvSpPr txBox="1">
            <a:spLocks noChangeArrowheads="1"/>
          </p:cNvSpPr>
          <p:nvPr/>
        </p:nvSpPr>
        <p:spPr bwMode="auto">
          <a:xfrm>
            <a:off x="7499350" y="2806700"/>
            <a:ext cx="165100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11</a:t>
            </a:r>
          </a:p>
        </p:txBody>
      </p:sp>
      <p:sp>
        <p:nvSpPr>
          <p:cNvPr id="773405" name="Text Box 285"/>
          <p:cNvSpPr txBox="1">
            <a:spLocks noChangeArrowheads="1"/>
          </p:cNvSpPr>
          <p:nvPr/>
        </p:nvSpPr>
        <p:spPr bwMode="auto">
          <a:xfrm>
            <a:off x="7231063" y="2806700"/>
            <a:ext cx="166687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10</a:t>
            </a:r>
          </a:p>
        </p:txBody>
      </p:sp>
      <p:sp>
        <p:nvSpPr>
          <p:cNvPr id="773406" name="Text Box 286"/>
          <p:cNvSpPr txBox="1">
            <a:spLocks noChangeArrowheads="1"/>
          </p:cNvSpPr>
          <p:nvPr/>
        </p:nvSpPr>
        <p:spPr bwMode="auto">
          <a:xfrm>
            <a:off x="7032625" y="2806700"/>
            <a:ext cx="125413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9</a:t>
            </a:r>
          </a:p>
        </p:txBody>
      </p:sp>
      <p:sp>
        <p:nvSpPr>
          <p:cNvPr id="773407" name="Text Box 287"/>
          <p:cNvSpPr txBox="1">
            <a:spLocks noChangeArrowheads="1"/>
          </p:cNvSpPr>
          <p:nvPr/>
        </p:nvSpPr>
        <p:spPr bwMode="auto">
          <a:xfrm>
            <a:off x="6773863" y="2806700"/>
            <a:ext cx="125412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8</a:t>
            </a:r>
          </a:p>
        </p:txBody>
      </p:sp>
      <p:sp>
        <p:nvSpPr>
          <p:cNvPr id="773408" name="Text Box 288"/>
          <p:cNvSpPr txBox="1">
            <a:spLocks noChangeArrowheads="1"/>
          </p:cNvSpPr>
          <p:nvPr/>
        </p:nvSpPr>
        <p:spPr bwMode="auto">
          <a:xfrm>
            <a:off x="6508750" y="2806700"/>
            <a:ext cx="125413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7</a:t>
            </a:r>
          </a:p>
        </p:txBody>
      </p:sp>
      <p:sp>
        <p:nvSpPr>
          <p:cNvPr id="773409" name="Text Box 289"/>
          <p:cNvSpPr txBox="1">
            <a:spLocks noChangeArrowheads="1"/>
          </p:cNvSpPr>
          <p:nvPr/>
        </p:nvSpPr>
        <p:spPr bwMode="auto">
          <a:xfrm>
            <a:off x="6283325" y="2792413"/>
            <a:ext cx="125413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6</a:t>
            </a:r>
          </a:p>
        </p:txBody>
      </p:sp>
      <p:sp>
        <p:nvSpPr>
          <p:cNvPr id="773410" name="Text Box 290"/>
          <p:cNvSpPr txBox="1">
            <a:spLocks noChangeArrowheads="1"/>
          </p:cNvSpPr>
          <p:nvPr/>
        </p:nvSpPr>
        <p:spPr bwMode="auto">
          <a:xfrm>
            <a:off x="6289675" y="2544763"/>
            <a:ext cx="125413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5</a:t>
            </a:r>
          </a:p>
        </p:txBody>
      </p:sp>
      <p:sp>
        <p:nvSpPr>
          <p:cNvPr id="773411" name="Text Box 291"/>
          <p:cNvSpPr txBox="1">
            <a:spLocks noChangeArrowheads="1"/>
          </p:cNvSpPr>
          <p:nvPr/>
        </p:nvSpPr>
        <p:spPr bwMode="auto">
          <a:xfrm>
            <a:off x="6286500" y="2251075"/>
            <a:ext cx="125413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4</a:t>
            </a:r>
          </a:p>
        </p:txBody>
      </p:sp>
      <p:sp>
        <p:nvSpPr>
          <p:cNvPr id="773412" name="Text Box 292"/>
          <p:cNvSpPr txBox="1">
            <a:spLocks noChangeArrowheads="1"/>
          </p:cNvSpPr>
          <p:nvPr/>
        </p:nvSpPr>
        <p:spPr bwMode="auto">
          <a:xfrm>
            <a:off x="6037263" y="2268538"/>
            <a:ext cx="123825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3</a:t>
            </a:r>
          </a:p>
        </p:txBody>
      </p:sp>
      <p:sp>
        <p:nvSpPr>
          <p:cNvPr id="773413" name="Text Box 293"/>
          <p:cNvSpPr txBox="1">
            <a:spLocks noChangeArrowheads="1"/>
          </p:cNvSpPr>
          <p:nvPr/>
        </p:nvSpPr>
        <p:spPr bwMode="auto">
          <a:xfrm>
            <a:off x="5768975" y="2268538"/>
            <a:ext cx="125413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2</a:t>
            </a:r>
          </a:p>
        </p:txBody>
      </p:sp>
      <p:sp>
        <p:nvSpPr>
          <p:cNvPr id="773414" name="Text Box 294"/>
          <p:cNvSpPr txBox="1">
            <a:spLocks noChangeArrowheads="1"/>
          </p:cNvSpPr>
          <p:nvPr/>
        </p:nvSpPr>
        <p:spPr bwMode="auto">
          <a:xfrm>
            <a:off x="5527675" y="2268538"/>
            <a:ext cx="123825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</a:t>
            </a:r>
          </a:p>
        </p:txBody>
      </p:sp>
      <p:sp>
        <p:nvSpPr>
          <p:cNvPr id="773415" name="Line 295"/>
          <p:cNvSpPr>
            <a:spLocks noChangeShapeType="1"/>
          </p:cNvSpPr>
          <p:nvPr/>
        </p:nvSpPr>
        <p:spPr bwMode="auto">
          <a:xfrm>
            <a:off x="5568950" y="2427288"/>
            <a:ext cx="0" cy="90487"/>
          </a:xfrm>
          <a:prstGeom prst="line">
            <a:avLst/>
          </a:prstGeom>
          <a:noFill/>
          <a:ln w="28575">
            <a:solidFill>
              <a:srgbClr val="FF3300"/>
            </a:solidFill>
            <a:round/>
            <a:headEnd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430" name="AutoShape 296"/>
          <p:cNvSpPr>
            <a:spLocks noChangeArrowheads="1"/>
          </p:cNvSpPr>
          <p:nvPr/>
        </p:nvSpPr>
        <p:spPr bwMode="auto">
          <a:xfrm>
            <a:off x="4191000" y="2911475"/>
            <a:ext cx="304800" cy="7747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3431" name="Rectangle 297"/>
          <p:cNvSpPr>
            <a:spLocks noGrp="1" noChangeArrowheads="1"/>
          </p:cNvSpPr>
          <p:nvPr>
            <p:ph type="title"/>
          </p:nvPr>
        </p:nvSpPr>
        <p:spPr/>
        <p:txBody>
          <a:bodyPr lIns="191095" tIns="44941" rIns="89883" bIns="67945"/>
          <a:lstStyle/>
          <a:p>
            <a:pPr defTabSz="914400"/>
            <a:r>
              <a:rPr lang="de-DE" altLang="de-DE"/>
              <a:t>7.7.1	Rasterverdrahtung nach Lee: Beispiel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73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73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73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73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73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73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73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773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773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73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4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773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4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773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5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773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5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773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6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773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3387" grpId="0" animBg="1"/>
      <p:bldP spid="773402" grpId="0" animBg="1"/>
      <p:bldP spid="773403" grpId="0" animBg="1"/>
      <p:bldP spid="773404" grpId="0" animBg="1"/>
      <p:bldP spid="773405" grpId="0" animBg="1"/>
      <p:bldP spid="773406" grpId="0" animBg="1"/>
      <p:bldP spid="773407" grpId="0" animBg="1"/>
      <p:bldP spid="773408" grpId="0" animBg="1"/>
      <p:bldP spid="773409" grpId="0" animBg="1"/>
      <p:bldP spid="773410" grpId="0" animBg="1"/>
      <p:bldP spid="773411" grpId="0" animBg="1"/>
      <p:bldP spid="773412" grpId="0" animBg="1"/>
      <p:bldP spid="773413" grpId="0" animBg="1"/>
      <p:bldP spid="773414" grpId="0" animBg="1"/>
      <p:bldP spid="773415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ext Box 2"/>
          <p:cNvSpPr txBox="1">
            <a:spLocks noChangeArrowheads="1"/>
          </p:cNvSpPr>
          <p:nvPr/>
        </p:nvSpPr>
        <p:spPr bwMode="auto">
          <a:xfrm>
            <a:off x="762000" y="4859338"/>
            <a:ext cx="16224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c) Aufräumphase</a:t>
            </a:r>
            <a:endParaRPr lang="en-US" altLang="de-DE" sz="1500"/>
          </a:p>
        </p:txBody>
      </p:sp>
      <p:sp>
        <p:nvSpPr>
          <p:cNvPr id="54275" name="Oval 3"/>
          <p:cNvSpPr>
            <a:spLocks noChangeArrowheads="1"/>
          </p:cNvSpPr>
          <p:nvPr/>
        </p:nvSpPr>
        <p:spPr bwMode="auto">
          <a:xfrm>
            <a:off x="7458075" y="3581400"/>
            <a:ext cx="200025" cy="217488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4276" name="Oval 4"/>
          <p:cNvSpPr>
            <a:spLocks noChangeArrowheads="1"/>
          </p:cNvSpPr>
          <p:nvPr/>
        </p:nvSpPr>
        <p:spPr bwMode="auto">
          <a:xfrm>
            <a:off x="5478463" y="2522538"/>
            <a:ext cx="198437" cy="21748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4277" name="Rectangle 5"/>
          <p:cNvSpPr>
            <a:spLocks noChangeArrowheads="1"/>
          </p:cNvSpPr>
          <p:nvPr/>
        </p:nvSpPr>
        <p:spPr bwMode="auto">
          <a:xfrm>
            <a:off x="4953000" y="1905000"/>
            <a:ext cx="2990850" cy="2744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4278" name="Line 6"/>
          <p:cNvSpPr>
            <a:spLocks noChangeShapeType="1"/>
          </p:cNvSpPr>
          <p:nvPr/>
        </p:nvSpPr>
        <p:spPr bwMode="auto">
          <a:xfrm>
            <a:off x="5443538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79" name="Line 7"/>
          <p:cNvSpPr>
            <a:spLocks noChangeShapeType="1"/>
          </p:cNvSpPr>
          <p:nvPr/>
        </p:nvSpPr>
        <p:spPr bwMode="auto">
          <a:xfrm>
            <a:off x="5695950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80" name="Line 8"/>
          <p:cNvSpPr>
            <a:spLocks noChangeShapeType="1"/>
          </p:cNvSpPr>
          <p:nvPr/>
        </p:nvSpPr>
        <p:spPr bwMode="auto">
          <a:xfrm>
            <a:off x="5949950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81" name="Line 9"/>
          <p:cNvSpPr>
            <a:spLocks noChangeShapeType="1"/>
          </p:cNvSpPr>
          <p:nvPr/>
        </p:nvSpPr>
        <p:spPr bwMode="auto">
          <a:xfrm>
            <a:off x="6442075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82" name="Line 10"/>
          <p:cNvSpPr>
            <a:spLocks noChangeShapeType="1"/>
          </p:cNvSpPr>
          <p:nvPr/>
        </p:nvSpPr>
        <p:spPr bwMode="auto">
          <a:xfrm>
            <a:off x="6192838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83" name="Line 11"/>
          <p:cNvSpPr>
            <a:spLocks noChangeShapeType="1"/>
          </p:cNvSpPr>
          <p:nvPr/>
        </p:nvSpPr>
        <p:spPr bwMode="auto">
          <a:xfrm>
            <a:off x="6697663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84" name="Line 12"/>
          <p:cNvSpPr>
            <a:spLocks noChangeShapeType="1"/>
          </p:cNvSpPr>
          <p:nvPr/>
        </p:nvSpPr>
        <p:spPr bwMode="auto">
          <a:xfrm>
            <a:off x="6940550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85" name="Line 13"/>
          <p:cNvSpPr>
            <a:spLocks noChangeShapeType="1"/>
          </p:cNvSpPr>
          <p:nvPr/>
        </p:nvSpPr>
        <p:spPr bwMode="auto">
          <a:xfrm>
            <a:off x="7186613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86" name="Line 14"/>
          <p:cNvSpPr>
            <a:spLocks noChangeShapeType="1"/>
          </p:cNvSpPr>
          <p:nvPr/>
        </p:nvSpPr>
        <p:spPr bwMode="auto">
          <a:xfrm>
            <a:off x="7437438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87" name="Line 15"/>
          <p:cNvSpPr>
            <a:spLocks noChangeShapeType="1"/>
          </p:cNvSpPr>
          <p:nvPr/>
        </p:nvSpPr>
        <p:spPr bwMode="auto">
          <a:xfrm>
            <a:off x="7685088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88" name="Line 16"/>
          <p:cNvSpPr>
            <a:spLocks noChangeShapeType="1"/>
          </p:cNvSpPr>
          <p:nvPr/>
        </p:nvSpPr>
        <p:spPr bwMode="auto">
          <a:xfrm>
            <a:off x="5203825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89" name="Line 17"/>
          <p:cNvSpPr>
            <a:spLocks noChangeShapeType="1"/>
          </p:cNvSpPr>
          <p:nvPr/>
        </p:nvSpPr>
        <p:spPr bwMode="auto">
          <a:xfrm>
            <a:off x="4953000" y="2206625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90" name="Line 18"/>
          <p:cNvSpPr>
            <a:spLocks noChangeShapeType="1"/>
          </p:cNvSpPr>
          <p:nvPr/>
        </p:nvSpPr>
        <p:spPr bwMode="auto">
          <a:xfrm>
            <a:off x="4953000" y="2489200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91" name="Line 19"/>
          <p:cNvSpPr>
            <a:spLocks noChangeShapeType="1"/>
          </p:cNvSpPr>
          <p:nvPr/>
        </p:nvSpPr>
        <p:spPr bwMode="auto">
          <a:xfrm>
            <a:off x="4953000" y="2749550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92" name="Line 20"/>
          <p:cNvSpPr>
            <a:spLocks noChangeShapeType="1"/>
          </p:cNvSpPr>
          <p:nvPr/>
        </p:nvSpPr>
        <p:spPr bwMode="auto">
          <a:xfrm>
            <a:off x="4953000" y="3021013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93" name="Line 21"/>
          <p:cNvSpPr>
            <a:spLocks noChangeShapeType="1"/>
          </p:cNvSpPr>
          <p:nvPr/>
        </p:nvSpPr>
        <p:spPr bwMode="auto">
          <a:xfrm>
            <a:off x="4953000" y="3298825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94" name="Line 22"/>
          <p:cNvSpPr>
            <a:spLocks noChangeShapeType="1"/>
          </p:cNvSpPr>
          <p:nvPr/>
        </p:nvSpPr>
        <p:spPr bwMode="auto">
          <a:xfrm>
            <a:off x="4953000" y="3560763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95" name="Line 23"/>
          <p:cNvSpPr>
            <a:spLocks noChangeShapeType="1"/>
          </p:cNvSpPr>
          <p:nvPr/>
        </p:nvSpPr>
        <p:spPr bwMode="auto">
          <a:xfrm>
            <a:off x="4953000" y="3830638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96" name="Line 24"/>
          <p:cNvSpPr>
            <a:spLocks noChangeShapeType="1"/>
          </p:cNvSpPr>
          <p:nvPr/>
        </p:nvSpPr>
        <p:spPr bwMode="auto">
          <a:xfrm>
            <a:off x="4953000" y="4110038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97" name="Line 25"/>
          <p:cNvSpPr>
            <a:spLocks noChangeShapeType="1"/>
          </p:cNvSpPr>
          <p:nvPr/>
        </p:nvSpPr>
        <p:spPr bwMode="auto">
          <a:xfrm>
            <a:off x="4953000" y="4370388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98" name="Rectangle 26"/>
          <p:cNvSpPr>
            <a:spLocks noChangeArrowheads="1"/>
          </p:cNvSpPr>
          <p:nvPr/>
        </p:nvSpPr>
        <p:spPr bwMode="auto">
          <a:xfrm>
            <a:off x="4953000" y="2749550"/>
            <a:ext cx="492125" cy="27146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4299" name="Rectangle 27"/>
          <p:cNvSpPr>
            <a:spLocks noChangeArrowheads="1"/>
          </p:cNvSpPr>
          <p:nvPr/>
        </p:nvSpPr>
        <p:spPr bwMode="auto">
          <a:xfrm rot="5400000">
            <a:off x="6294438" y="2349500"/>
            <a:ext cx="549275" cy="25717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4300" name="Rectangle 28"/>
          <p:cNvSpPr>
            <a:spLocks noChangeArrowheads="1"/>
          </p:cNvSpPr>
          <p:nvPr/>
        </p:nvSpPr>
        <p:spPr bwMode="auto">
          <a:xfrm rot="5400000">
            <a:off x="5538788" y="2897187"/>
            <a:ext cx="1066800" cy="25082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4301" name="Rectangle 29"/>
          <p:cNvSpPr>
            <a:spLocks noChangeArrowheads="1"/>
          </p:cNvSpPr>
          <p:nvPr/>
        </p:nvSpPr>
        <p:spPr bwMode="auto">
          <a:xfrm>
            <a:off x="5445125" y="3298825"/>
            <a:ext cx="501650" cy="26035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4302" name="Rectangle 30"/>
          <p:cNvSpPr>
            <a:spLocks noChangeArrowheads="1"/>
          </p:cNvSpPr>
          <p:nvPr/>
        </p:nvSpPr>
        <p:spPr bwMode="auto">
          <a:xfrm>
            <a:off x="5695950" y="3560763"/>
            <a:ext cx="250825" cy="26987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4303" name="Rectangle 31"/>
          <p:cNvSpPr>
            <a:spLocks noChangeArrowheads="1"/>
          </p:cNvSpPr>
          <p:nvPr/>
        </p:nvSpPr>
        <p:spPr bwMode="auto">
          <a:xfrm>
            <a:off x="7437438" y="2489200"/>
            <a:ext cx="501650" cy="26035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4304" name="Rectangle 32"/>
          <p:cNvSpPr>
            <a:spLocks noChangeArrowheads="1"/>
          </p:cNvSpPr>
          <p:nvPr/>
        </p:nvSpPr>
        <p:spPr bwMode="auto">
          <a:xfrm>
            <a:off x="6442075" y="3021013"/>
            <a:ext cx="995363" cy="27622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4305" name="Rectangle 33"/>
          <p:cNvSpPr>
            <a:spLocks noChangeArrowheads="1"/>
          </p:cNvSpPr>
          <p:nvPr/>
        </p:nvSpPr>
        <p:spPr bwMode="auto">
          <a:xfrm>
            <a:off x="6940550" y="3292475"/>
            <a:ext cx="246063" cy="2682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4306" name="Rectangle 34"/>
          <p:cNvSpPr>
            <a:spLocks noChangeArrowheads="1"/>
          </p:cNvSpPr>
          <p:nvPr/>
        </p:nvSpPr>
        <p:spPr bwMode="auto">
          <a:xfrm>
            <a:off x="4953000" y="3830638"/>
            <a:ext cx="492125" cy="27781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4307" name="Rectangle 35"/>
          <p:cNvSpPr>
            <a:spLocks noChangeArrowheads="1"/>
          </p:cNvSpPr>
          <p:nvPr/>
        </p:nvSpPr>
        <p:spPr bwMode="auto">
          <a:xfrm>
            <a:off x="6442075" y="3830638"/>
            <a:ext cx="257175" cy="81756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4308" name="Rectangle 36"/>
          <p:cNvSpPr>
            <a:spLocks noChangeArrowheads="1"/>
          </p:cNvSpPr>
          <p:nvPr/>
        </p:nvSpPr>
        <p:spPr bwMode="auto">
          <a:xfrm>
            <a:off x="7186613" y="4110038"/>
            <a:ext cx="498475" cy="26193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4309" name="Rectangle 37"/>
          <p:cNvSpPr>
            <a:spLocks noChangeArrowheads="1"/>
          </p:cNvSpPr>
          <p:nvPr/>
        </p:nvSpPr>
        <p:spPr bwMode="auto">
          <a:xfrm>
            <a:off x="7437438" y="3830638"/>
            <a:ext cx="247650" cy="28416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4310" name="Text Box 38"/>
          <p:cNvSpPr txBox="1">
            <a:spLocks noChangeArrowheads="1"/>
          </p:cNvSpPr>
          <p:nvPr/>
        </p:nvSpPr>
        <p:spPr bwMode="auto">
          <a:xfrm>
            <a:off x="6035675" y="2262188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3</a:t>
            </a:r>
          </a:p>
        </p:txBody>
      </p:sp>
      <p:sp>
        <p:nvSpPr>
          <p:cNvPr id="54311" name="Text Box 39"/>
          <p:cNvSpPr txBox="1">
            <a:spLocks noChangeArrowheads="1"/>
          </p:cNvSpPr>
          <p:nvPr/>
        </p:nvSpPr>
        <p:spPr bwMode="auto">
          <a:xfrm>
            <a:off x="5784850" y="2262188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2</a:t>
            </a:r>
          </a:p>
        </p:txBody>
      </p:sp>
      <p:sp>
        <p:nvSpPr>
          <p:cNvPr id="54312" name="Text Box 40"/>
          <p:cNvSpPr txBox="1">
            <a:spLocks noChangeArrowheads="1"/>
          </p:cNvSpPr>
          <p:nvPr/>
        </p:nvSpPr>
        <p:spPr bwMode="auto">
          <a:xfrm>
            <a:off x="5535613" y="2262188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</a:t>
            </a:r>
          </a:p>
        </p:txBody>
      </p:sp>
      <p:sp>
        <p:nvSpPr>
          <p:cNvPr id="54313" name="Text Box 41"/>
          <p:cNvSpPr txBox="1">
            <a:spLocks noChangeArrowheads="1"/>
          </p:cNvSpPr>
          <p:nvPr/>
        </p:nvSpPr>
        <p:spPr bwMode="auto">
          <a:xfrm>
            <a:off x="6283325" y="2262188"/>
            <a:ext cx="12541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4</a:t>
            </a:r>
          </a:p>
        </p:txBody>
      </p:sp>
      <p:sp>
        <p:nvSpPr>
          <p:cNvPr id="54314" name="Text Box 42"/>
          <p:cNvSpPr txBox="1">
            <a:spLocks noChangeArrowheads="1"/>
          </p:cNvSpPr>
          <p:nvPr/>
        </p:nvSpPr>
        <p:spPr bwMode="auto">
          <a:xfrm>
            <a:off x="6283325" y="2535238"/>
            <a:ext cx="12541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5</a:t>
            </a:r>
          </a:p>
        </p:txBody>
      </p:sp>
      <p:sp>
        <p:nvSpPr>
          <p:cNvPr id="54315" name="Text Box 43"/>
          <p:cNvSpPr txBox="1">
            <a:spLocks noChangeArrowheads="1"/>
          </p:cNvSpPr>
          <p:nvPr/>
        </p:nvSpPr>
        <p:spPr bwMode="auto">
          <a:xfrm>
            <a:off x="6283325" y="2805113"/>
            <a:ext cx="12541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6</a:t>
            </a:r>
          </a:p>
        </p:txBody>
      </p:sp>
      <p:sp>
        <p:nvSpPr>
          <p:cNvPr id="54316" name="Text Box 44"/>
          <p:cNvSpPr txBox="1">
            <a:spLocks noChangeArrowheads="1"/>
          </p:cNvSpPr>
          <p:nvPr/>
        </p:nvSpPr>
        <p:spPr bwMode="auto">
          <a:xfrm>
            <a:off x="6532563" y="2805113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7</a:t>
            </a:r>
          </a:p>
        </p:txBody>
      </p:sp>
      <p:sp>
        <p:nvSpPr>
          <p:cNvPr id="54317" name="Text Box 45"/>
          <p:cNvSpPr txBox="1">
            <a:spLocks noChangeArrowheads="1"/>
          </p:cNvSpPr>
          <p:nvPr/>
        </p:nvSpPr>
        <p:spPr bwMode="auto">
          <a:xfrm>
            <a:off x="6783388" y="2805113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8</a:t>
            </a:r>
          </a:p>
        </p:txBody>
      </p:sp>
      <p:sp>
        <p:nvSpPr>
          <p:cNvPr id="54318" name="Text Box 46"/>
          <p:cNvSpPr txBox="1">
            <a:spLocks noChangeArrowheads="1"/>
          </p:cNvSpPr>
          <p:nvPr/>
        </p:nvSpPr>
        <p:spPr bwMode="auto">
          <a:xfrm>
            <a:off x="7031038" y="2805113"/>
            <a:ext cx="125412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9</a:t>
            </a:r>
          </a:p>
        </p:txBody>
      </p:sp>
      <p:sp>
        <p:nvSpPr>
          <p:cNvPr id="54319" name="Text Box 47"/>
          <p:cNvSpPr txBox="1">
            <a:spLocks noChangeArrowheads="1"/>
          </p:cNvSpPr>
          <p:nvPr/>
        </p:nvSpPr>
        <p:spPr bwMode="auto">
          <a:xfrm>
            <a:off x="7240588" y="2805113"/>
            <a:ext cx="163512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10</a:t>
            </a:r>
          </a:p>
        </p:txBody>
      </p:sp>
      <p:sp>
        <p:nvSpPr>
          <p:cNvPr id="54320" name="Text Box 48"/>
          <p:cNvSpPr txBox="1">
            <a:spLocks noChangeArrowheads="1"/>
          </p:cNvSpPr>
          <p:nvPr/>
        </p:nvSpPr>
        <p:spPr bwMode="auto">
          <a:xfrm>
            <a:off x="7488238" y="2805113"/>
            <a:ext cx="16510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11</a:t>
            </a:r>
          </a:p>
        </p:txBody>
      </p:sp>
      <p:sp>
        <p:nvSpPr>
          <p:cNvPr id="54321" name="Text Box 49"/>
          <p:cNvSpPr txBox="1">
            <a:spLocks noChangeArrowheads="1"/>
          </p:cNvSpPr>
          <p:nvPr/>
        </p:nvSpPr>
        <p:spPr bwMode="auto">
          <a:xfrm>
            <a:off x="7488238" y="3074988"/>
            <a:ext cx="16510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12</a:t>
            </a:r>
          </a:p>
        </p:txBody>
      </p:sp>
      <p:sp>
        <p:nvSpPr>
          <p:cNvPr id="54322" name="Text Box 50"/>
          <p:cNvSpPr txBox="1">
            <a:spLocks noChangeArrowheads="1"/>
          </p:cNvSpPr>
          <p:nvPr/>
        </p:nvSpPr>
        <p:spPr bwMode="auto">
          <a:xfrm>
            <a:off x="7488238" y="3344863"/>
            <a:ext cx="16510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13</a:t>
            </a:r>
          </a:p>
        </p:txBody>
      </p:sp>
      <p:sp>
        <p:nvSpPr>
          <p:cNvPr id="54323" name="Text Box 51"/>
          <p:cNvSpPr txBox="1">
            <a:spLocks noChangeArrowheads="1"/>
          </p:cNvSpPr>
          <p:nvPr/>
        </p:nvSpPr>
        <p:spPr bwMode="auto">
          <a:xfrm>
            <a:off x="7515225" y="3594100"/>
            <a:ext cx="12700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 i="1">
                <a:solidFill>
                  <a:srgbClr val="FF0000"/>
                </a:solidFill>
              </a:rPr>
              <a:t>T</a:t>
            </a:r>
          </a:p>
        </p:txBody>
      </p:sp>
      <p:sp>
        <p:nvSpPr>
          <p:cNvPr id="54324" name="Line 52"/>
          <p:cNvSpPr>
            <a:spLocks noChangeShapeType="1"/>
          </p:cNvSpPr>
          <p:nvPr/>
        </p:nvSpPr>
        <p:spPr bwMode="auto">
          <a:xfrm flipV="1">
            <a:off x="7564438" y="3479800"/>
            <a:ext cx="0" cy="96838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25" name="Text Box 53"/>
          <p:cNvSpPr txBox="1">
            <a:spLocks noChangeArrowheads="1"/>
          </p:cNvSpPr>
          <p:nvPr/>
        </p:nvSpPr>
        <p:spPr bwMode="auto">
          <a:xfrm>
            <a:off x="5535613" y="2535238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 i="1">
                <a:solidFill>
                  <a:srgbClr val="FF0000"/>
                </a:solidFill>
              </a:rPr>
              <a:t>S</a:t>
            </a:r>
          </a:p>
        </p:txBody>
      </p:sp>
      <p:sp>
        <p:nvSpPr>
          <p:cNvPr id="54326" name="Text Box 54"/>
          <p:cNvSpPr txBox="1">
            <a:spLocks noChangeArrowheads="1"/>
          </p:cNvSpPr>
          <p:nvPr/>
        </p:nvSpPr>
        <p:spPr bwMode="auto">
          <a:xfrm>
            <a:off x="7499350" y="3348038"/>
            <a:ext cx="165100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13</a:t>
            </a:r>
          </a:p>
        </p:txBody>
      </p:sp>
      <p:sp>
        <p:nvSpPr>
          <p:cNvPr id="54327" name="Text Box 55"/>
          <p:cNvSpPr txBox="1">
            <a:spLocks noChangeArrowheads="1"/>
          </p:cNvSpPr>
          <p:nvPr/>
        </p:nvSpPr>
        <p:spPr bwMode="auto">
          <a:xfrm>
            <a:off x="7499350" y="3062288"/>
            <a:ext cx="165100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12</a:t>
            </a:r>
          </a:p>
        </p:txBody>
      </p:sp>
      <p:sp>
        <p:nvSpPr>
          <p:cNvPr id="54328" name="Text Box 56"/>
          <p:cNvSpPr txBox="1">
            <a:spLocks noChangeArrowheads="1"/>
          </p:cNvSpPr>
          <p:nvPr/>
        </p:nvSpPr>
        <p:spPr bwMode="auto">
          <a:xfrm>
            <a:off x="7499350" y="2806700"/>
            <a:ext cx="165100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11</a:t>
            </a:r>
          </a:p>
        </p:txBody>
      </p:sp>
      <p:sp>
        <p:nvSpPr>
          <p:cNvPr id="54329" name="Text Box 57"/>
          <p:cNvSpPr txBox="1">
            <a:spLocks noChangeArrowheads="1"/>
          </p:cNvSpPr>
          <p:nvPr/>
        </p:nvSpPr>
        <p:spPr bwMode="auto">
          <a:xfrm>
            <a:off x="7231063" y="2806700"/>
            <a:ext cx="166687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10</a:t>
            </a:r>
          </a:p>
        </p:txBody>
      </p:sp>
      <p:sp>
        <p:nvSpPr>
          <p:cNvPr id="54330" name="Text Box 58"/>
          <p:cNvSpPr txBox="1">
            <a:spLocks noChangeArrowheads="1"/>
          </p:cNvSpPr>
          <p:nvPr/>
        </p:nvSpPr>
        <p:spPr bwMode="auto">
          <a:xfrm>
            <a:off x="7032625" y="2806700"/>
            <a:ext cx="125413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9</a:t>
            </a:r>
          </a:p>
        </p:txBody>
      </p:sp>
      <p:sp>
        <p:nvSpPr>
          <p:cNvPr id="54331" name="Text Box 59"/>
          <p:cNvSpPr txBox="1">
            <a:spLocks noChangeArrowheads="1"/>
          </p:cNvSpPr>
          <p:nvPr/>
        </p:nvSpPr>
        <p:spPr bwMode="auto">
          <a:xfrm>
            <a:off x="6773863" y="2806700"/>
            <a:ext cx="125412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8</a:t>
            </a:r>
          </a:p>
        </p:txBody>
      </p:sp>
      <p:sp>
        <p:nvSpPr>
          <p:cNvPr id="54332" name="Text Box 60"/>
          <p:cNvSpPr txBox="1">
            <a:spLocks noChangeArrowheads="1"/>
          </p:cNvSpPr>
          <p:nvPr/>
        </p:nvSpPr>
        <p:spPr bwMode="auto">
          <a:xfrm>
            <a:off x="6508750" y="2806700"/>
            <a:ext cx="125413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7</a:t>
            </a:r>
          </a:p>
        </p:txBody>
      </p:sp>
      <p:sp>
        <p:nvSpPr>
          <p:cNvPr id="54333" name="Text Box 61"/>
          <p:cNvSpPr txBox="1">
            <a:spLocks noChangeArrowheads="1"/>
          </p:cNvSpPr>
          <p:nvPr/>
        </p:nvSpPr>
        <p:spPr bwMode="auto">
          <a:xfrm>
            <a:off x="6283325" y="2792413"/>
            <a:ext cx="125413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6</a:t>
            </a:r>
          </a:p>
        </p:txBody>
      </p:sp>
      <p:sp>
        <p:nvSpPr>
          <p:cNvPr id="54334" name="Text Box 62"/>
          <p:cNvSpPr txBox="1">
            <a:spLocks noChangeArrowheads="1"/>
          </p:cNvSpPr>
          <p:nvPr/>
        </p:nvSpPr>
        <p:spPr bwMode="auto">
          <a:xfrm>
            <a:off x="6289675" y="2544763"/>
            <a:ext cx="125413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5</a:t>
            </a:r>
          </a:p>
        </p:txBody>
      </p:sp>
      <p:sp>
        <p:nvSpPr>
          <p:cNvPr id="54335" name="Text Box 63"/>
          <p:cNvSpPr txBox="1">
            <a:spLocks noChangeArrowheads="1"/>
          </p:cNvSpPr>
          <p:nvPr/>
        </p:nvSpPr>
        <p:spPr bwMode="auto">
          <a:xfrm>
            <a:off x="6286500" y="2251075"/>
            <a:ext cx="125413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4</a:t>
            </a:r>
          </a:p>
        </p:txBody>
      </p:sp>
      <p:sp>
        <p:nvSpPr>
          <p:cNvPr id="54336" name="Text Box 64"/>
          <p:cNvSpPr txBox="1">
            <a:spLocks noChangeArrowheads="1"/>
          </p:cNvSpPr>
          <p:nvPr/>
        </p:nvSpPr>
        <p:spPr bwMode="auto">
          <a:xfrm>
            <a:off x="6037263" y="2268538"/>
            <a:ext cx="123825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3</a:t>
            </a:r>
          </a:p>
        </p:txBody>
      </p:sp>
      <p:sp>
        <p:nvSpPr>
          <p:cNvPr id="54337" name="Text Box 65"/>
          <p:cNvSpPr txBox="1">
            <a:spLocks noChangeArrowheads="1"/>
          </p:cNvSpPr>
          <p:nvPr/>
        </p:nvSpPr>
        <p:spPr bwMode="auto">
          <a:xfrm>
            <a:off x="5768975" y="2268538"/>
            <a:ext cx="125413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2</a:t>
            </a:r>
          </a:p>
        </p:txBody>
      </p:sp>
      <p:sp>
        <p:nvSpPr>
          <p:cNvPr id="54338" name="Text Box 66"/>
          <p:cNvSpPr txBox="1">
            <a:spLocks noChangeArrowheads="1"/>
          </p:cNvSpPr>
          <p:nvPr/>
        </p:nvSpPr>
        <p:spPr bwMode="auto">
          <a:xfrm>
            <a:off x="5527675" y="2268538"/>
            <a:ext cx="123825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</a:t>
            </a:r>
          </a:p>
        </p:txBody>
      </p:sp>
      <p:sp>
        <p:nvSpPr>
          <p:cNvPr id="54339" name="Line 67"/>
          <p:cNvSpPr>
            <a:spLocks noChangeShapeType="1"/>
          </p:cNvSpPr>
          <p:nvPr/>
        </p:nvSpPr>
        <p:spPr bwMode="auto">
          <a:xfrm>
            <a:off x="5568950" y="2427288"/>
            <a:ext cx="0" cy="90487"/>
          </a:xfrm>
          <a:prstGeom prst="line">
            <a:avLst/>
          </a:prstGeom>
          <a:noFill/>
          <a:ln w="28575">
            <a:solidFill>
              <a:srgbClr val="FF3300"/>
            </a:solidFill>
            <a:round/>
            <a:headEnd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40" name="Rectangle 68"/>
          <p:cNvSpPr>
            <a:spLocks noGrp="1" noChangeArrowheads="1"/>
          </p:cNvSpPr>
          <p:nvPr>
            <p:ph type="title"/>
          </p:nvPr>
        </p:nvSpPr>
        <p:spPr/>
        <p:txBody>
          <a:bodyPr lIns="191095" tIns="44941" rIns="89883" bIns="67945"/>
          <a:lstStyle/>
          <a:p>
            <a:pPr defTabSz="914400"/>
            <a:r>
              <a:rPr lang="de-DE" altLang="de-DE"/>
              <a:t>7.7.1	Rasterverdrahtung nach Lee: Beispiel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Text Box 2"/>
          <p:cNvSpPr txBox="1">
            <a:spLocks noChangeArrowheads="1"/>
          </p:cNvSpPr>
          <p:nvPr/>
        </p:nvSpPr>
        <p:spPr bwMode="auto">
          <a:xfrm>
            <a:off x="762000" y="4859338"/>
            <a:ext cx="16224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c) Aufräumphase</a:t>
            </a:r>
            <a:endParaRPr lang="en-US" altLang="de-DE" sz="1500"/>
          </a:p>
        </p:txBody>
      </p:sp>
      <p:sp>
        <p:nvSpPr>
          <p:cNvPr id="55299" name="Oval 3"/>
          <p:cNvSpPr>
            <a:spLocks noChangeArrowheads="1"/>
          </p:cNvSpPr>
          <p:nvPr/>
        </p:nvSpPr>
        <p:spPr bwMode="auto">
          <a:xfrm>
            <a:off x="7458075" y="3581400"/>
            <a:ext cx="200025" cy="217488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00" name="Oval 4"/>
          <p:cNvSpPr>
            <a:spLocks noChangeArrowheads="1"/>
          </p:cNvSpPr>
          <p:nvPr/>
        </p:nvSpPr>
        <p:spPr bwMode="auto">
          <a:xfrm>
            <a:off x="5478463" y="2522538"/>
            <a:ext cx="198437" cy="21748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01" name="Rectangle 5"/>
          <p:cNvSpPr>
            <a:spLocks noChangeArrowheads="1"/>
          </p:cNvSpPr>
          <p:nvPr/>
        </p:nvSpPr>
        <p:spPr bwMode="auto">
          <a:xfrm>
            <a:off x="4953000" y="1905000"/>
            <a:ext cx="2990850" cy="2744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02" name="Line 6"/>
          <p:cNvSpPr>
            <a:spLocks noChangeShapeType="1"/>
          </p:cNvSpPr>
          <p:nvPr/>
        </p:nvSpPr>
        <p:spPr bwMode="auto">
          <a:xfrm>
            <a:off x="5443538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03" name="Line 7"/>
          <p:cNvSpPr>
            <a:spLocks noChangeShapeType="1"/>
          </p:cNvSpPr>
          <p:nvPr/>
        </p:nvSpPr>
        <p:spPr bwMode="auto">
          <a:xfrm>
            <a:off x="5695950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04" name="Line 8"/>
          <p:cNvSpPr>
            <a:spLocks noChangeShapeType="1"/>
          </p:cNvSpPr>
          <p:nvPr/>
        </p:nvSpPr>
        <p:spPr bwMode="auto">
          <a:xfrm>
            <a:off x="5949950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05" name="Line 9"/>
          <p:cNvSpPr>
            <a:spLocks noChangeShapeType="1"/>
          </p:cNvSpPr>
          <p:nvPr/>
        </p:nvSpPr>
        <p:spPr bwMode="auto">
          <a:xfrm>
            <a:off x="6442075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06" name="Line 10"/>
          <p:cNvSpPr>
            <a:spLocks noChangeShapeType="1"/>
          </p:cNvSpPr>
          <p:nvPr/>
        </p:nvSpPr>
        <p:spPr bwMode="auto">
          <a:xfrm>
            <a:off x="6192838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07" name="Line 11"/>
          <p:cNvSpPr>
            <a:spLocks noChangeShapeType="1"/>
          </p:cNvSpPr>
          <p:nvPr/>
        </p:nvSpPr>
        <p:spPr bwMode="auto">
          <a:xfrm>
            <a:off x="6697663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08" name="Line 12"/>
          <p:cNvSpPr>
            <a:spLocks noChangeShapeType="1"/>
          </p:cNvSpPr>
          <p:nvPr/>
        </p:nvSpPr>
        <p:spPr bwMode="auto">
          <a:xfrm>
            <a:off x="6940550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09" name="Line 13"/>
          <p:cNvSpPr>
            <a:spLocks noChangeShapeType="1"/>
          </p:cNvSpPr>
          <p:nvPr/>
        </p:nvSpPr>
        <p:spPr bwMode="auto">
          <a:xfrm>
            <a:off x="7186613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10" name="Line 14"/>
          <p:cNvSpPr>
            <a:spLocks noChangeShapeType="1"/>
          </p:cNvSpPr>
          <p:nvPr/>
        </p:nvSpPr>
        <p:spPr bwMode="auto">
          <a:xfrm>
            <a:off x="7437438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11" name="Line 15"/>
          <p:cNvSpPr>
            <a:spLocks noChangeShapeType="1"/>
          </p:cNvSpPr>
          <p:nvPr/>
        </p:nvSpPr>
        <p:spPr bwMode="auto">
          <a:xfrm>
            <a:off x="7685088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12" name="Line 16"/>
          <p:cNvSpPr>
            <a:spLocks noChangeShapeType="1"/>
          </p:cNvSpPr>
          <p:nvPr/>
        </p:nvSpPr>
        <p:spPr bwMode="auto">
          <a:xfrm>
            <a:off x="5203825" y="1912938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13" name="Line 17"/>
          <p:cNvSpPr>
            <a:spLocks noChangeShapeType="1"/>
          </p:cNvSpPr>
          <p:nvPr/>
        </p:nvSpPr>
        <p:spPr bwMode="auto">
          <a:xfrm>
            <a:off x="4953000" y="2206625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14" name="Line 18"/>
          <p:cNvSpPr>
            <a:spLocks noChangeShapeType="1"/>
          </p:cNvSpPr>
          <p:nvPr/>
        </p:nvSpPr>
        <p:spPr bwMode="auto">
          <a:xfrm>
            <a:off x="4953000" y="2489200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15" name="Line 19"/>
          <p:cNvSpPr>
            <a:spLocks noChangeShapeType="1"/>
          </p:cNvSpPr>
          <p:nvPr/>
        </p:nvSpPr>
        <p:spPr bwMode="auto">
          <a:xfrm>
            <a:off x="4953000" y="2749550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16" name="Line 20"/>
          <p:cNvSpPr>
            <a:spLocks noChangeShapeType="1"/>
          </p:cNvSpPr>
          <p:nvPr/>
        </p:nvSpPr>
        <p:spPr bwMode="auto">
          <a:xfrm>
            <a:off x="4953000" y="3021013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17" name="Line 21"/>
          <p:cNvSpPr>
            <a:spLocks noChangeShapeType="1"/>
          </p:cNvSpPr>
          <p:nvPr/>
        </p:nvSpPr>
        <p:spPr bwMode="auto">
          <a:xfrm>
            <a:off x="4953000" y="3298825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18" name="Line 22"/>
          <p:cNvSpPr>
            <a:spLocks noChangeShapeType="1"/>
          </p:cNvSpPr>
          <p:nvPr/>
        </p:nvSpPr>
        <p:spPr bwMode="auto">
          <a:xfrm>
            <a:off x="4953000" y="3560763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19" name="Line 23"/>
          <p:cNvSpPr>
            <a:spLocks noChangeShapeType="1"/>
          </p:cNvSpPr>
          <p:nvPr/>
        </p:nvSpPr>
        <p:spPr bwMode="auto">
          <a:xfrm>
            <a:off x="4953000" y="3830638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20" name="Line 24"/>
          <p:cNvSpPr>
            <a:spLocks noChangeShapeType="1"/>
          </p:cNvSpPr>
          <p:nvPr/>
        </p:nvSpPr>
        <p:spPr bwMode="auto">
          <a:xfrm>
            <a:off x="4953000" y="4110038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21" name="Line 25"/>
          <p:cNvSpPr>
            <a:spLocks noChangeShapeType="1"/>
          </p:cNvSpPr>
          <p:nvPr/>
        </p:nvSpPr>
        <p:spPr bwMode="auto">
          <a:xfrm>
            <a:off x="4953000" y="4370388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22" name="Rectangle 26"/>
          <p:cNvSpPr>
            <a:spLocks noChangeArrowheads="1"/>
          </p:cNvSpPr>
          <p:nvPr/>
        </p:nvSpPr>
        <p:spPr bwMode="auto">
          <a:xfrm>
            <a:off x="4953000" y="2749550"/>
            <a:ext cx="492125" cy="27146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23" name="Rectangle 27"/>
          <p:cNvSpPr>
            <a:spLocks noChangeArrowheads="1"/>
          </p:cNvSpPr>
          <p:nvPr/>
        </p:nvSpPr>
        <p:spPr bwMode="auto">
          <a:xfrm rot="5400000">
            <a:off x="6294438" y="2349500"/>
            <a:ext cx="549275" cy="25717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24" name="Rectangle 28"/>
          <p:cNvSpPr>
            <a:spLocks noChangeArrowheads="1"/>
          </p:cNvSpPr>
          <p:nvPr/>
        </p:nvSpPr>
        <p:spPr bwMode="auto">
          <a:xfrm rot="5400000">
            <a:off x="5538788" y="2897187"/>
            <a:ext cx="1066800" cy="25082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25" name="Rectangle 29"/>
          <p:cNvSpPr>
            <a:spLocks noChangeArrowheads="1"/>
          </p:cNvSpPr>
          <p:nvPr/>
        </p:nvSpPr>
        <p:spPr bwMode="auto">
          <a:xfrm>
            <a:off x="5445125" y="3298825"/>
            <a:ext cx="501650" cy="26035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26" name="Rectangle 30"/>
          <p:cNvSpPr>
            <a:spLocks noChangeArrowheads="1"/>
          </p:cNvSpPr>
          <p:nvPr/>
        </p:nvSpPr>
        <p:spPr bwMode="auto">
          <a:xfrm>
            <a:off x="5695950" y="3560763"/>
            <a:ext cx="250825" cy="26987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27" name="Rectangle 31"/>
          <p:cNvSpPr>
            <a:spLocks noChangeArrowheads="1"/>
          </p:cNvSpPr>
          <p:nvPr/>
        </p:nvSpPr>
        <p:spPr bwMode="auto">
          <a:xfrm>
            <a:off x="7437438" y="2489200"/>
            <a:ext cx="501650" cy="26035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28" name="Rectangle 32"/>
          <p:cNvSpPr>
            <a:spLocks noChangeArrowheads="1"/>
          </p:cNvSpPr>
          <p:nvPr/>
        </p:nvSpPr>
        <p:spPr bwMode="auto">
          <a:xfrm>
            <a:off x="6442075" y="3021013"/>
            <a:ext cx="995363" cy="27622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29" name="Rectangle 33"/>
          <p:cNvSpPr>
            <a:spLocks noChangeArrowheads="1"/>
          </p:cNvSpPr>
          <p:nvPr/>
        </p:nvSpPr>
        <p:spPr bwMode="auto">
          <a:xfrm>
            <a:off x="6940550" y="3292475"/>
            <a:ext cx="246063" cy="2682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30" name="Rectangle 34"/>
          <p:cNvSpPr>
            <a:spLocks noChangeArrowheads="1"/>
          </p:cNvSpPr>
          <p:nvPr/>
        </p:nvSpPr>
        <p:spPr bwMode="auto">
          <a:xfrm>
            <a:off x="4953000" y="3830638"/>
            <a:ext cx="492125" cy="27781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31" name="Rectangle 35"/>
          <p:cNvSpPr>
            <a:spLocks noChangeArrowheads="1"/>
          </p:cNvSpPr>
          <p:nvPr/>
        </p:nvSpPr>
        <p:spPr bwMode="auto">
          <a:xfrm>
            <a:off x="6442075" y="3830638"/>
            <a:ext cx="257175" cy="81756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32" name="Rectangle 36"/>
          <p:cNvSpPr>
            <a:spLocks noChangeArrowheads="1"/>
          </p:cNvSpPr>
          <p:nvPr/>
        </p:nvSpPr>
        <p:spPr bwMode="auto">
          <a:xfrm>
            <a:off x="7186613" y="4110038"/>
            <a:ext cx="498475" cy="26193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33" name="Rectangle 37"/>
          <p:cNvSpPr>
            <a:spLocks noChangeArrowheads="1"/>
          </p:cNvSpPr>
          <p:nvPr/>
        </p:nvSpPr>
        <p:spPr bwMode="auto">
          <a:xfrm>
            <a:off x="7437438" y="3830638"/>
            <a:ext cx="247650" cy="28416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34" name="Text Box 38"/>
          <p:cNvSpPr txBox="1">
            <a:spLocks noChangeArrowheads="1"/>
          </p:cNvSpPr>
          <p:nvPr/>
        </p:nvSpPr>
        <p:spPr bwMode="auto">
          <a:xfrm>
            <a:off x="6035675" y="2262188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3</a:t>
            </a:r>
          </a:p>
        </p:txBody>
      </p:sp>
      <p:sp>
        <p:nvSpPr>
          <p:cNvPr id="55335" name="Text Box 39"/>
          <p:cNvSpPr txBox="1">
            <a:spLocks noChangeArrowheads="1"/>
          </p:cNvSpPr>
          <p:nvPr/>
        </p:nvSpPr>
        <p:spPr bwMode="auto">
          <a:xfrm>
            <a:off x="5784850" y="2262188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2</a:t>
            </a:r>
          </a:p>
        </p:txBody>
      </p:sp>
      <p:sp>
        <p:nvSpPr>
          <p:cNvPr id="55336" name="Text Box 40"/>
          <p:cNvSpPr txBox="1">
            <a:spLocks noChangeArrowheads="1"/>
          </p:cNvSpPr>
          <p:nvPr/>
        </p:nvSpPr>
        <p:spPr bwMode="auto">
          <a:xfrm>
            <a:off x="5535613" y="2262188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</a:t>
            </a:r>
          </a:p>
        </p:txBody>
      </p:sp>
      <p:sp>
        <p:nvSpPr>
          <p:cNvPr id="55337" name="Text Box 41"/>
          <p:cNvSpPr txBox="1">
            <a:spLocks noChangeArrowheads="1"/>
          </p:cNvSpPr>
          <p:nvPr/>
        </p:nvSpPr>
        <p:spPr bwMode="auto">
          <a:xfrm>
            <a:off x="6283325" y="2262188"/>
            <a:ext cx="12541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4</a:t>
            </a:r>
          </a:p>
        </p:txBody>
      </p:sp>
      <p:sp>
        <p:nvSpPr>
          <p:cNvPr id="55338" name="Text Box 42"/>
          <p:cNvSpPr txBox="1">
            <a:spLocks noChangeArrowheads="1"/>
          </p:cNvSpPr>
          <p:nvPr/>
        </p:nvSpPr>
        <p:spPr bwMode="auto">
          <a:xfrm>
            <a:off x="6283325" y="2535238"/>
            <a:ext cx="12541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5</a:t>
            </a:r>
          </a:p>
        </p:txBody>
      </p:sp>
      <p:sp>
        <p:nvSpPr>
          <p:cNvPr id="55339" name="Text Box 43"/>
          <p:cNvSpPr txBox="1">
            <a:spLocks noChangeArrowheads="1"/>
          </p:cNvSpPr>
          <p:nvPr/>
        </p:nvSpPr>
        <p:spPr bwMode="auto">
          <a:xfrm>
            <a:off x="6283325" y="2805113"/>
            <a:ext cx="125413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6</a:t>
            </a:r>
          </a:p>
        </p:txBody>
      </p:sp>
      <p:sp>
        <p:nvSpPr>
          <p:cNvPr id="55340" name="Text Box 44"/>
          <p:cNvSpPr txBox="1">
            <a:spLocks noChangeArrowheads="1"/>
          </p:cNvSpPr>
          <p:nvPr/>
        </p:nvSpPr>
        <p:spPr bwMode="auto">
          <a:xfrm>
            <a:off x="6532563" y="2805113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7</a:t>
            </a:r>
          </a:p>
        </p:txBody>
      </p:sp>
      <p:sp>
        <p:nvSpPr>
          <p:cNvPr id="55341" name="Text Box 45"/>
          <p:cNvSpPr txBox="1">
            <a:spLocks noChangeArrowheads="1"/>
          </p:cNvSpPr>
          <p:nvPr/>
        </p:nvSpPr>
        <p:spPr bwMode="auto">
          <a:xfrm>
            <a:off x="6783388" y="2805113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8</a:t>
            </a:r>
          </a:p>
        </p:txBody>
      </p:sp>
      <p:sp>
        <p:nvSpPr>
          <p:cNvPr id="55342" name="Text Box 46"/>
          <p:cNvSpPr txBox="1">
            <a:spLocks noChangeArrowheads="1"/>
          </p:cNvSpPr>
          <p:nvPr/>
        </p:nvSpPr>
        <p:spPr bwMode="auto">
          <a:xfrm>
            <a:off x="7031038" y="2805113"/>
            <a:ext cx="125412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9</a:t>
            </a:r>
          </a:p>
        </p:txBody>
      </p:sp>
      <p:sp>
        <p:nvSpPr>
          <p:cNvPr id="55343" name="Text Box 47"/>
          <p:cNvSpPr txBox="1">
            <a:spLocks noChangeArrowheads="1"/>
          </p:cNvSpPr>
          <p:nvPr/>
        </p:nvSpPr>
        <p:spPr bwMode="auto">
          <a:xfrm>
            <a:off x="7240588" y="2805113"/>
            <a:ext cx="163512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10</a:t>
            </a:r>
          </a:p>
        </p:txBody>
      </p:sp>
      <p:sp>
        <p:nvSpPr>
          <p:cNvPr id="55344" name="Text Box 48"/>
          <p:cNvSpPr txBox="1">
            <a:spLocks noChangeArrowheads="1"/>
          </p:cNvSpPr>
          <p:nvPr/>
        </p:nvSpPr>
        <p:spPr bwMode="auto">
          <a:xfrm>
            <a:off x="7488238" y="2805113"/>
            <a:ext cx="16510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11</a:t>
            </a:r>
          </a:p>
        </p:txBody>
      </p:sp>
      <p:sp>
        <p:nvSpPr>
          <p:cNvPr id="55345" name="Text Box 49"/>
          <p:cNvSpPr txBox="1">
            <a:spLocks noChangeArrowheads="1"/>
          </p:cNvSpPr>
          <p:nvPr/>
        </p:nvSpPr>
        <p:spPr bwMode="auto">
          <a:xfrm>
            <a:off x="7488238" y="3074988"/>
            <a:ext cx="16510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12</a:t>
            </a:r>
          </a:p>
        </p:txBody>
      </p:sp>
      <p:sp>
        <p:nvSpPr>
          <p:cNvPr id="55346" name="Text Box 50"/>
          <p:cNvSpPr txBox="1">
            <a:spLocks noChangeArrowheads="1"/>
          </p:cNvSpPr>
          <p:nvPr/>
        </p:nvSpPr>
        <p:spPr bwMode="auto">
          <a:xfrm>
            <a:off x="7488238" y="3344863"/>
            <a:ext cx="16510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13</a:t>
            </a:r>
          </a:p>
        </p:txBody>
      </p:sp>
      <p:sp>
        <p:nvSpPr>
          <p:cNvPr id="55347" name="Text Box 51"/>
          <p:cNvSpPr txBox="1">
            <a:spLocks noChangeArrowheads="1"/>
          </p:cNvSpPr>
          <p:nvPr/>
        </p:nvSpPr>
        <p:spPr bwMode="auto">
          <a:xfrm>
            <a:off x="7515225" y="3594100"/>
            <a:ext cx="127000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 i="1">
                <a:solidFill>
                  <a:srgbClr val="FF0000"/>
                </a:solidFill>
              </a:rPr>
              <a:t>T</a:t>
            </a:r>
          </a:p>
        </p:txBody>
      </p:sp>
      <p:sp>
        <p:nvSpPr>
          <p:cNvPr id="55348" name="Line 52"/>
          <p:cNvSpPr>
            <a:spLocks noChangeShapeType="1"/>
          </p:cNvSpPr>
          <p:nvPr/>
        </p:nvSpPr>
        <p:spPr bwMode="auto">
          <a:xfrm flipV="1">
            <a:off x="7564438" y="3479800"/>
            <a:ext cx="0" cy="96838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49" name="Text Box 53"/>
          <p:cNvSpPr txBox="1">
            <a:spLocks noChangeArrowheads="1"/>
          </p:cNvSpPr>
          <p:nvPr/>
        </p:nvSpPr>
        <p:spPr bwMode="auto">
          <a:xfrm>
            <a:off x="5535613" y="2535238"/>
            <a:ext cx="12382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 i="1">
                <a:solidFill>
                  <a:srgbClr val="FF0000"/>
                </a:solidFill>
              </a:rPr>
              <a:t>S</a:t>
            </a:r>
          </a:p>
        </p:txBody>
      </p:sp>
      <p:sp>
        <p:nvSpPr>
          <p:cNvPr id="55350" name="Text Box 54"/>
          <p:cNvSpPr txBox="1">
            <a:spLocks noChangeArrowheads="1"/>
          </p:cNvSpPr>
          <p:nvPr/>
        </p:nvSpPr>
        <p:spPr bwMode="auto">
          <a:xfrm>
            <a:off x="7499350" y="3348038"/>
            <a:ext cx="165100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13</a:t>
            </a:r>
          </a:p>
        </p:txBody>
      </p:sp>
      <p:sp>
        <p:nvSpPr>
          <p:cNvPr id="55351" name="Text Box 55"/>
          <p:cNvSpPr txBox="1">
            <a:spLocks noChangeArrowheads="1"/>
          </p:cNvSpPr>
          <p:nvPr/>
        </p:nvSpPr>
        <p:spPr bwMode="auto">
          <a:xfrm>
            <a:off x="7499350" y="3062288"/>
            <a:ext cx="165100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12</a:t>
            </a:r>
          </a:p>
        </p:txBody>
      </p:sp>
      <p:sp>
        <p:nvSpPr>
          <p:cNvPr id="55352" name="Text Box 56"/>
          <p:cNvSpPr txBox="1">
            <a:spLocks noChangeArrowheads="1"/>
          </p:cNvSpPr>
          <p:nvPr/>
        </p:nvSpPr>
        <p:spPr bwMode="auto">
          <a:xfrm>
            <a:off x="7499350" y="2806700"/>
            <a:ext cx="165100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11</a:t>
            </a:r>
          </a:p>
        </p:txBody>
      </p:sp>
      <p:sp>
        <p:nvSpPr>
          <p:cNvPr id="55353" name="Text Box 57"/>
          <p:cNvSpPr txBox="1">
            <a:spLocks noChangeArrowheads="1"/>
          </p:cNvSpPr>
          <p:nvPr/>
        </p:nvSpPr>
        <p:spPr bwMode="auto">
          <a:xfrm>
            <a:off x="7231063" y="2806700"/>
            <a:ext cx="166687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10</a:t>
            </a:r>
          </a:p>
        </p:txBody>
      </p:sp>
      <p:sp>
        <p:nvSpPr>
          <p:cNvPr id="55354" name="Text Box 58"/>
          <p:cNvSpPr txBox="1">
            <a:spLocks noChangeArrowheads="1"/>
          </p:cNvSpPr>
          <p:nvPr/>
        </p:nvSpPr>
        <p:spPr bwMode="auto">
          <a:xfrm>
            <a:off x="7032625" y="2806700"/>
            <a:ext cx="125413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9</a:t>
            </a:r>
          </a:p>
        </p:txBody>
      </p:sp>
      <p:sp>
        <p:nvSpPr>
          <p:cNvPr id="55355" name="Text Box 59"/>
          <p:cNvSpPr txBox="1">
            <a:spLocks noChangeArrowheads="1"/>
          </p:cNvSpPr>
          <p:nvPr/>
        </p:nvSpPr>
        <p:spPr bwMode="auto">
          <a:xfrm>
            <a:off x="6773863" y="2806700"/>
            <a:ext cx="125412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8</a:t>
            </a:r>
          </a:p>
        </p:txBody>
      </p:sp>
      <p:sp>
        <p:nvSpPr>
          <p:cNvPr id="55356" name="Text Box 60"/>
          <p:cNvSpPr txBox="1">
            <a:spLocks noChangeArrowheads="1"/>
          </p:cNvSpPr>
          <p:nvPr/>
        </p:nvSpPr>
        <p:spPr bwMode="auto">
          <a:xfrm>
            <a:off x="6508750" y="2806700"/>
            <a:ext cx="125413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7</a:t>
            </a:r>
          </a:p>
        </p:txBody>
      </p:sp>
      <p:sp>
        <p:nvSpPr>
          <p:cNvPr id="55357" name="Text Box 61"/>
          <p:cNvSpPr txBox="1">
            <a:spLocks noChangeArrowheads="1"/>
          </p:cNvSpPr>
          <p:nvPr/>
        </p:nvSpPr>
        <p:spPr bwMode="auto">
          <a:xfrm>
            <a:off x="6283325" y="2792413"/>
            <a:ext cx="125413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6</a:t>
            </a:r>
          </a:p>
        </p:txBody>
      </p:sp>
      <p:sp>
        <p:nvSpPr>
          <p:cNvPr id="55358" name="Text Box 62"/>
          <p:cNvSpPr txBox="1">
            <a:spLocks noChangeArrowheads="1"/>
          </p:cNvSpPr>
          <p:nvPr/>
        </p:nvSpPr>
        <p:spPr bwMode="auto">
          <a:xfrm>
            <a:off x="6289675" y="2544763"/>
            <a:ext cx="125413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5</a:t>
            </a:r>
          </a:p>
        </p:txBody>
      </p:sp>
      <p:sp>
        <p:nvSpPr>
          <p:cNvPr id="55359" name="Text Box 63"/>
          <p:cNvSpPr txBox="1">
            <a:spLocks noChangeArrowheads="1"/>
          </p:cNvSpPr>
          <p:nvPr/>
        </p:nvSpPr>
        <p:spPr bwMode="auto">
          <a:xfrm>
            <a:off x="6286500" y="2251075"/>
            <a:ext cx="125413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4</a:t>
            </a:r>
          </a:p>
        </p:txBody>
      </p:sp>
      <p:sp>
        <p:nvSpPr>
          <p:cNvPr id="55360" name="Text Box 64"/>
          <p:cNvSpPr txBox="1">
            <a:spLocks noChangeArrowheads="1"/>
          </p:cNvSpPr>
          <p:nvPr/>
        </p:nvSpPr>
        <p:spPr bwMode="auto">
          <a:xfrm>
            <a:off x="6037263" y="2268538"/>
            <a:ext cx="123825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3</a:t>
            </a:r>
          </a:p>
        </p:txBody>
      </p:sp>
      <p:sp>
        <p:nvSpPr>
          <p:cNvPr id="55361" name="Text Box 65"/>
          <p:cNvSpPr txBox="1">
            <a:spLocks noChangeArrowheads="1"/>
          </p:cNvSpPr>
          <p:nvPr/>
        </p:nvSpPr>
        <p:spPr bwMode="auto">
          <a:xfrm>
            <a:off x="5768975" y="2268538"/>
            <a:ext cx="125413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2</a:t>
            </a:r>
          </a:p>
        </p:txBody>
      </p:sp>
      <p:sp>
        <p:nvSpPr>
          <p:cNvPr id="55362" name="Text Box 66"/>
          <p:cNvSpPr txBox="1">
            <a:spLocks noChangeArrowheads="1"/>
          </p:cNvSpPr>
          <p:nvPr/>
        </p:nvSpPr>
        <p:spPr bwMode="auto">
          <a:xfrm>
            <a:off x="5527675" y="2268538"/>
            <a:ext cx="123825" cy="168275"/>
          </a:xfrm>
          <a:prstGeom prst="rect">
            <a:avLst/>
          </a:prstGeom>
          <a:solidFill>
            <a:srgbClr val="FF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100"/>
              <a:t>1</a:t>
            </a:r>
          </a:p>
        </p:txBody>
      </p:sp>
      <p:sp>
        <p:nvSpPr>
          <p:cNvPr id="55363" name="Line 67"/>
          <p:cNvSpPr>
            <a:spLocks noChangeShapeType="1"/>
          </p:cNvSpPr>
          <p:nvPr/>
        </p:nvSpPr>
        <p:spPr bwMode="auto">
          <a:xfrm>
            <a:off x="5568950" y="2427288"/>
            <a:ext cx="0" cy="90487"/>
          </a:xfrm>
          <a:prstGeom prst="line">
            <a:avLst/>
          </a:prstGeom>
          <a:noFill/>
          <a:ln w="28575">
            <a:solidFill>
              <a:srgbClr val="FF3300"/>
            </a:solidFill>
            <a:round/>
            <a:headEnd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64" name="Line 68"/>
          <p:cNvSpPr>
            <a:spLocks noChangeShapeType="1"/>
          </p:cNvSpPr>
          <p:nvPr/>
        </p:nvSpPr>
        <p:spPr bwMode="auto">
          <a:xfrm>
            <a:off x="1452563" y="2338388"/>
            <a:ext cx="0" cy="214312"/>
          </a:xfrm>
          <a:prstGeom prst="line">
            <a:avLst/>
          </a:prstGeom>
          <a:noFill/>
          <a:ln w="28575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55365" name="Oval 69"/>
          <p:cNvSpPr>
            <a:spLocks noChangeArrowheads="1"/>
          </p:cNvSpPr>
          <p:nvPr/>
        </p:nvSpPr>
        <p:spPr bwMode="auto">
          <a:xfrm>
            <a:off x="3341688" y="3578225"/>
            <a:ext cx="200025" cy="217488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66" name="Oval 70"/>
          <p:cNvSpPr>
            <a:spLocks noChangeArrowheads="1"/>
          </p:cNvSpPr>
          <p:nvPr/>
        </p:nvSpPr>
        <p:spPr bwMode="auto">
          <a:xfrm>
            <a:off x="1360488" y="2519363"/>
            <a:ext cx="198437" cy="21748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67" name="Rectangle 71"/>
          <p:cNvSpPr>
            <a:spLocks noChangeArrowheads="1"/>
          </p:cNvSpPr>
          <p:nvPr/>
        </p:nvSpPr>
        <p:spPr bwMode="auto">
          <a:xfrm>
            <a:off x="835025" y="1901825"/>
            <a:ext cx="2990850" cy="2744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68" name="Line 72"/>
          <p:cNvSpPr>
            <a:spLocks noChangeShapeType="1"/>
          </p:cNvSpPr>
          <p:nvPr/>
        </p:nvSpPr>
        <p:spPr bwMode="auto">
          <a:xfrm>
            <a:off x="1325563" y="1909763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69" name="Line 73"/>
          <p:cNvSpPr>
            <a:spLocks noChangeShapeType="1"/>
          </p:cNvSpPr>
          <p:nvPr/>
        </p:nvSpPr>
        <p:spPr bwMode="auto">
          <a:xfrm>
            <a:off x="1577975" y="1909763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70" name="Line 74"/>
          <p:cNvSpPr>
            <a:spLocks noChangeShapeType="1"/>
          </p:cNvSpPr>
          <p:nvPr/>
        </p:nvSpPr>
        <p:spPr bwMode="auto">
          <a:xfrm>
            <a:off x="1831975" y="1909763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71" name="Line 75"/>
          <p:cNvSpPr>
            <a:spLocks noChangeShapeType="1"/>
          </p:cNvSpPr>
          <p:nvPr/>
        </p:nvSpPr>
        <p:spPr bwMode="auto">
          <a:xfrm>
            <a:off x="2324100" y="1909763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72" name="Line 76"/>
          <p:cNvSpPr>
            <a:spLocks noChangeShapeType="1"/>
          </p:cNvSpPr>
          <p:nvPr/>
        </p:nvSpPr>
        <p:spPr bwMode="auto">
          <a:xfrm>
            <a:off x="2074863" y="1909763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73" name="Line 77"/>
          <p:cNvSpPr>
            <a:spLocks noChangeShapeType="1"/>
          </p:cNvSpPr>
          <p:nvPr/>
        </p:nvSpPr>
        <p:spPr bwMode="auto">
          <a:xfrm>
            <a:off x="2579688" y="1909763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74" name="Line 78"/>
          <p:cNvSpPr>
            <a:spLocks noChangeShapeType="1"/>
          </p:cNvSpPr>
          <p:nvPr/>
        </p:nvSpPr>
        <p:spPr bwMode="auto">
          <a:xfrm>
            <a:off x="2822575" y="1909763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75" name="Line 79"/>
          <p:cNvSpPr>
            <a:spLocks noChangeShapeType="1"/>
          </p:cNvSpPr>
          <p:nvPr/>
        </p:nvSpPr>
        <p:spPr bwMode="auto">
          <a:xfrm>
            <a:off x="3068638" y="1909763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76" name="Line 80"/>
          <p:cNvSpPr>
            <a:spLocks noChangeShapeType="1"/>
          </p:cNvSpPr>
          <p:nvPr/>
        </p:nvSpPr>
        <p:spPr bwMode="auto">
          <a:xfrm>
            <a:off x="3321050" y="1909763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77" name="Line 81"/>
          <p:cNvSpPr>
            <a:spLocks noChangeShapeType="1"/>
          </p:cNvSpPr>
          <p:nvPr/>
        </p:nvSpPr>
        <p:spPr bwMode="auto">
          <a:xfrm>
            <a:off x="3567113" y="1909763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78" name="Line 82"/>
          <p:cNvSpPr>
            <a:spLocks noChangeShapeType="1"/>
          </p:cNvSpPr>
          <p:nvPr/>
        </p:nvSpPr>
        <p:spPr bwMode="auto">
          <a:xfrm>
            <a:off x="1085850" y="1909763"/>
            <a:ext cx="0" cy="2735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79" name="Line 83"/>
          <p:cNvSpPr>
            <a:spLocks noChangeShapeType="1"/>
          </p:cNvSpPr>
          <p:nvPr/>
        </p:nvSpPr>
        <p:spPr bwMode="auto">
          <a:xfrm>
            <a:off x="835025" y="2203450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80" name="Line 84"/>
          <p:cNvSpPr>
            <a:spLocks noChangeShapeType="1"/>
          </p:cNvSpPr>
          <p:nvPr/>
        </p:nvSpPr>
        <p:spPr bwMode="auto">
          <a:xfrm>
            <a:off x="835025" y="2486025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81" name="Line 85"/>
          <p:cNvSpPr>
            <a:spLocks noChangeShapeType="1"/>
          </p:cNvSpPr>
          <p:nvPr/>
        </p:nvSpPr>
        <p:spPr bwMode="auto">
          <a:xfrm>
            <a:off x="835025" y="2746375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82" name="Line 86"/>
          <p:cNvSpPr>
            <a:spLocks noChangeShapeType="1"/>
          </p:cNvSpPr>
          <p:nvPr/>
        </p:nvSpPr>
        <p:spPr bwMode="auto">
          <a:xfrm>
            <a:off x="835025" y="3017838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83" name="Line 87"/>
          <p:cNvSpPr>
            <a:spLocks noChangeShapeType="1"/>
          </p:cNvSpPr>
          <p:nvPr/>
        </p:nvSpPr>
        <p:spPr bwMode="auto">
          <a:xfrm>
            <a:off x="835025" y="3295650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84" name="Line 88"/>
          <p:cNvSpPr>
            <a:spLocks noChangeShapeType="1"/>
          </p:cNvSpPr>
          <p:nvPr/>
        </p:nvSpPr>
        <p:spPr bwMode="auto">
          <a:xfrm>
            <a:off x="835025" y="3556000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85" name="Line 89"/>
          <p:cNvSpPr>
            <a:spLocks noChangeShapeType="1"/>
          </p:cNvSpPr>
          <p:nvPr/>
        </p:nvSpPr>
        <p:spPr bwMode="auto">
          <a:xfrm>
            <a:off x="835025" y="3827463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86" name="Line 90"/>
          <p:cNvSpPr>
            <a:spLocks noChangeShapeType="1"/>
          </p:cNvSpPr>
          <p:nvPr/>
        </p:nvSpPr>
        <p:spPr bwMode="auto">
          <a:xfrm>
            <a:off x="835025" y="4106863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87" name="Line 91"/>
          <p:cNvSpPr>
            <a:spLocks noChangeShapeType="1"/>
          </p:cNvSpPr>
          <p:nvPr/>
        </p:nvSpPr>
        <p:spPr bwMode="auto">
          <a:xfrm>
            <a:off x="835025" y="4367213"/>
            <a:ext cx="2990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88" name="Rectangle 92"/>
          <p:cNvSpPr>
            <a:spLocks noChangeArrowheads="1"/>
          </p:cNvSpPr>
          <p:nvPr/>
        </p:nvSpPr>
        <p:spPr bwMode="auto">
          <a:xfrm>
            <a:off x="835025" y="2746375"/>
            <a:ext cx="492125" cy="271463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89" name="Rectangle 93"/>
          <p:cNvSpPr>
            <a:spLocks noChangeArrowheads="1"/>
          </p:cNvSpPr>
          <p:nvPr/>
        </p:nvSpPr>
        <p:spPr bwMode="auto">
          <a:xfrm rot="5400000">
            <a:off x="2176463" y="2346325"/>
            <a:ext cx="549275" cy="25717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90" name="Rectangle 94"/>
          <p:cNvSpPr>
            <a:spLocks noChangeArrowheads="1"/>
          </p:cNvSpPr>
          <p:nvPr/>
        </p:nvSpPr>
        <p:spPr bwMode="auto">
          <a:xfrm rot="5400000">
            <a:off x="1422401" y="2894012"/>
            <a:ext cx="1066800" cy="25082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91" name="Rectangle 95"/>
          <p:cNvSpPr>
            <a:spLocks noChangeArrowheads="1"/>
          </p:cNvSpPr>
          <p:nvPr/>
        </p:nvSpPr>
        <p:spPr bwMode="auto">
          <a:xfrm>
            <a:off x="1327150" y="3295650"/>
            <a:ext cx="503238" cy="258763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92" name="Rectangle 96"/>
          <p:cNvSpPr>
            <a:spLocks noChangeArrowheads="1"/>
          </p:cNvSpPr>
          <p:nvPr/>
        </p:nvSpPr>
        <p:spPr bwMode="auto">
          <a:xfrm>
            <a:off x="1577975" y="3556000"/>
            <a:ext cx="252413" cy="271463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93" name="Rectangle 97"/>
          <p:cNvSpPr>
            <a:spLocks noChangeArrowheads="1"/>
          </p:cNvSpPr>
          <p:nvPr/>
        </p:nvSpPr>
        <p:spPr bwMode="auto">
          <a:xfrm>
            <a:off x="3321050" y="2486025"/>
            <a:ext cx="500063" cy="26035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94" name="Rectangle 98"/>
          <p:cNvSpPr>
            <a:spLocks noChangeArrowheads="1"/>
          </p:cNvSpPr>
          <p:nvPr/>
        </p:nvSpPr>
        <p:spPr bwMode="auto">
          <a:xfrm>
            <a:off x="2324100" y="3017838"/>
            <a:ext cx="996950" cy="27622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95" name="Rectangle 99"/>
          <p:cNvSpPr>
            <a:spLocks noChangeArrowheads="1"/>
          </p:cNvSpPr>
          <p:nvPr/>
        </p:nvSpPr>
        <p:spPr bwMode="auto">
          <a:xfrm>
            <a:off x="2822575" y="3289300"/>
            <a:ext cx="246063" cy="2667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96" name="Rectangle 100"/>
          <p:cNvSpPr>
            <a:spLocks noChangeArrowheads="1"/>
          </p:cNvSpPr>
          <p:nvPr/>
        </p:nvSpPr>
        <p:spPr bwMode="auto">
          <a:xfrm>
            <a:off x="835025" y="3827463"/>
            <a:ext cx="492125" cy="277812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97" name="Rectangle 101"/>
          <p:cNvSpPr>
            <a:spLocks noChangeArrowheads="1"/>
          </p:cNvSpPr>
          <p:nvPr/>
        </p:nvSpPr>
        <p:spPr bwMode="auto">
          <a:xfrm>
            <a:off x="2324100" y="3827463"/>
            <a:ext cx="257175" cy="817562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98" name="Rectangle 102"/>
          <p:cNvSpPr>
            <a:spLocks noChangeArrowheads="1"/>
          </p:cNvSpPr>
          <p:nvPr/>
        </p:nvSpPr>
        <p:spPr bwMode="auto">
          <a:xfrm>
            <a:off x="3068638" y="4106863"/>
            <a:ext cx="498475" cy="261937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399" name="Rectangle 103"/>
          <p:cNvSpPr>
            <a:spLocks noChangeArrowheads="1"/>
          </p:cNvSpPr>
          <p:nvPr/>
        </p:nvSpPr>
        <p:spPr bwMode="auto">
          <a:xfrm>
            <a:off x="3321050" y="3827463"/>
            <a:ext cx="246063" cy="284162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400" name="Text Box 104"/>
          <p:cNvSpPr txBox="1">
            <a:spLocks noChangeArrowheads="1"/>
          </p:cNvSpPr>
          <p:nvPr/>
        </p:nvSpPr>
        <p:spPr bwMode="auto">
          <a:xfrm>
            <a:off x="3398838" y="3590925"/>
            <a:ext cx="125412" cy="177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200" i="1">
                <a:solidFill>
                  <a:srgbClr val="FF0000"/>
                </a:solidFill>
              </a:rPr>
              <a:t>T</a:t>
            </a:r>
          </a:p>
        </p:txBody>
      </p:sp>
      <p:sp>
        <p:nvSpPr>
          <p:cNvPr id="55401" name="Text Box 105"/>
          <p:cNvSpPr txBox="1">
            <a:spLocks noChangeArrowheads="1"/>
          </p:cNvSpPr>
          <p:nvPr/>
        </p:nvSpPr>
        <p:spPr bwMode="auto">
          <a:xfrm>
            <a:off x="1417638" y="2532063"/>
            <a:ext cx="125412" cy="177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200" i="1">
                <a:solidFill>
                  <a:srgbClr val="FF0000"/>
                </a:solidFill>
              </a:rPr>
              <a:t>S</a:t>
            </a:r>
          </a:p>
        </p:txBody>
      </p:sp>
      <p:sp>
        <p:nvSpPr>
          <p:cNvPr id="55402" name="Line 106"/>
          <p:cNvSpPr>
            <a:spLocks noChangeShapeType="1"/>
          </p:cNvSpPr>
          <p:nvPr/>
        </p:nvSpPr>
        <p:spPr bwMode="auto">
          <a:xfrm flipV="1">
            <a:off x="3446463" y="2914650"/>
            <a:ext cx="0" cy="6477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55403" name="Line 107"/>
          <p:cNvSpPr>
            <a:spLocks noChangeShapeType="1"/>
          </p:cNvSpPr>
          <p:nvPr/>
        </p:nvSpPr>
        <p:spPr bwMode="auto">
          <a:xfrm flipH="1">
            <a:off x="2184400" y="2914650"/>
            <a:ext cx="1262063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55404" name="Line 108"/>
          <p:cNvSpPr>
            <a:spLocks noChangeShapeType="1"/>
          </p:cNvSpPr>
          <p:nvPr/>
        </p:nvSpPr>
        <p:spPr bwMode="auto">
          <a:xfrm flipV="1">
            <a:off x="2184400" y="2338388"/>
            <a:ext cx="0" cy="576262"/>
          </a:xfrm>
          <a:prstGeom prst="line">
            <a:avLst/>
          </a:prstGeom>
          <a:noFill/>
          <a:ln w="28575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55405" name="Line 109"/>
          <p:cNvSpPr>
            <a:spLocks noChangeShapeType="1"/>
          </p:cNvSpPr>
          <p:nvPr/>
        </p:nvSpPr>
        <p:spPr bwMode="auto">
          <a:xfrm flipH="1">
            <a:off x="1452563" y="2338388"/>
            <a:ext cx="731837" cy="0"/>
          </a:xfrm>
          <a:prstGeom prst="line">
            <a:avLst/>
          </a:prstGeom>
          <a:noFill/>
          <a:ln w="28575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55406" name="AutoShape 110"/>
          <p:cNvSpPr>
            <a:spLocks noChangeArrowheads="1"/>
          </p:cNvSpPr>
          <p:nvPr/>
        </p:nvSpPr>
        <p:spPr bwMode="auto">
          <a:xfrm rot="10800000">
            <a:off x="4191000" y="2911475"/>
            <a:ext cx="304800" cy="7747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55407" name="Rectangle 111"/>
          <p:cNvSpPr>
            <a:spLocks noGrp="1" noChangeArrowheads="1"/>
          </p:cNvSpPr>
          <p:nvPr>
            <p:ph type="title"/>
          </p:nvPr>
        </p:nvSpPr>
        <p:spPr/>
        <p:txBody>
          <a:bodyPr lIns="191095" tIns="44941" rIns="89883" bIns="67945"/>
          <a:lstStyle/>
          <a:p>
            <a:pPr defTabSz="914400"/>
            <a:r>
              <a:rPr lang="de-DE" altLang="de-DE"/>
              <a:t>7.7.1	Rasterverdrahtung nach Lee: Beispiel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7.7.1	 Rasterverdrahtung nach Lee: Modifikationen</a:t>
            </a:r>
          </a:p>
        </p:txBody>
      </p:sp>
      <p:sp>
        <p:nvSpPr>
          <p:cNvPr id="776195" name="Rectangle 3"/>
          <p:cNvSpPr>
            <a:spLocks noChangeArrowheads="1"/>
          </p:cNvSpPr>
          <p:nvPr/>
        </p:nvSpPr>
        <p:spPr bwMode="auto">
          <a:xfrm>
            <a:off x="835025" y="2517775"/>
            <a:ext cx="2287588" cy="2287588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76196" name="Line 4"/>
          <p:cNvSpPr>
            <a:spLocks noChangeShapeType="1"/>
          </p:cNvSpPr>
          <p:nvPr/>
        </p:nvSpPr>
        <p:spPr bwMode="auto">
          <a:xfrm>
            <a:off x="1808163" y="2508250"/>
            <a:ext cx="0" cy="2298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6197" name="Rectangle 5"/>
          <p:cNvSpPr>
            <a:spLocks noChangeArrowheads="1"/>
          </p:cNvSpPr>
          <p:nvPr/>
        </p:nvSpPr>
        <p:spPr bwMode="auto">
          <a:xfrm>
            <a:off x="823913" y="2508250"/>
            <a:ext cx="2297112" cy="22987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76198" name="Line 6"/>
          <p:cNvSpPr>
            <a:spLocks noChangeShapeType="1"/>
          </p:cNvSpPr>
          <p:nvPr/>
        </p:nvSpPr>
        <p:spPr bwMode="auto">
          <a:xfrm>
            <a:off x="823913" y="2836863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6199" name="Line 7"/>
          <p:cNvSpPr>
            <a:spLocks noChangeShapeType="1"/>
          </p:cNvSpPr>
          <p:nvPr/>
        </p:nvSpPr>
        <p:spPr bwMode="auto">
          <a:xfrm>
            <a:off x="823913" y="3163888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6200" name="Line 8"/>
          <p:cNvSpPr>
            <a:spLocks noChangeShapeType="1"/>
          </p:cNvSpPr>
          <p:nvPr/>
        </p:nvSpPr>
        <p:spPr bwMode="auto">
          <a:xfrm>
            <a:off x="823913" y="3492500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6201" name="Line 9"/>
          <p:cNvSpPr>
            <a:spLocks noChangeShapeType="1"/>
          </p:cNvSpPr>
          <p:nvPr/>
        </p:nvSpPr>
        <p:spPr bwMode="auto">
          <a:xfrm>
            <a:off x="823913" y="3821113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6202" name="Line 10"/>
          <p:cNvSpPr>
            <a:spLocks noChangeShapeType="1"/>
          </p:cNvSpPr>
          <p:nvPr/>
        </p:nvSpPr>
        <p:spPr bwMode="auto">
          <a:xfrm>
            <a:off x="823913" y="4149725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6203" name="Line 11"/>
          <p:cNvSpPr>
            <a:spLocks noChangeShapeType="1"/>
          </p:cNvSpPr>
          <p:nvPr/>
        </p:nvSpPr>
        <p:spPr bwMode="auto">
          <a:xfrm>
            <a:off x="1150938" y="2508250"/>
            <a:ext cx="0" cy="2298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6204" name="Line 12"/>
          <p:cNvSpPr>
            <a:spLocks noChangeShapeType="1"/>
          </p:cNvSpPr>
          <p:nvPr/>
        </p:nvSpPr>
        <p:spPr bwMode="auto">
          <a:xfrm>
            <a:off x="1479550" y="2508250"/>
            <a:ext cx="0" cy="2298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6205" name="Line 13"/>
          <p:cNvSpPr>
            <a:spLocks noChangeShapeType="1"/>
          </p:cNvSpPr>
          <p:nvPr/>
        </p:nvSpPr>
        <p:spPr bwMode="auto">
          <a:xfrm>
            <a:off x="2136775" y="2508250"/>
            <a:ext cx="0" cy="2298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6206" name="Line 14"/>
          <p:cNvSpPr>
            <a:spLocks noChangeShapeType="1"/>
          </p:cNvSpPr>
          <p:nvPr/>
        </p:nvSpPr>
        <p:spPr bwMode="auto">
          <a:xfrm>
            <a:off x="2465388" y="2508250"/>
            <a:ext cx="0" cy="2298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6207" name="Line 15"/>
          <p:cNvSpPr>
            <a:spLocks noChangeShapeType="1"/>
          </p:cNvSpPr>
          <p:nvPr/>
        </p:nvSpPr>
        <p:spPr bwMode="auto">
          <a:xfrm>
            <a:off x="2790825" y="2508250"/>
            <a:ext cx="0" cy="2298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6208" name="Line 16"/>
          <p:cNvSpPr>
            <a:spLocks noChangeShapeType="1"/>
          </p:cNvSpPr>
          <p:nvPr/>
        </p:nvSpPr>
        <p:spPr bwMode="auto">
          <a:xfrm>
            <a:off x="823913" y="4478338"/>
            <a:ext cx="22971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6209" name="Rectangle 17"/>
          <p:cNvSpPr>
            <a:spLocks noChangeArrowheads="1"/>
          </p:cNvSpPr>
          <p:nvPr/>
        </p:nvSpPr>
        <p:spPr bwMode="auto">
          <a:xfrm>
            <a:off x="4570413" y="2516188"/>
            <a:ext cx="2287587" cy="2287587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776210" name="Group 18"/>
          <p:cNvGrpSpPr>
            <a:grpSpLocks/>
          </p:cNvGrpSpPr>
          <p:nvPr/>
        </p:nvGrpSpPr>
        <p:grpSpPr bwMode="auto">
          <a:xfrm>
            <a:off x="4559300" y="2506663"/>
            <a:ext cx="2297113" cy="2298700"/>
            <a:chOff x="346" y="3787"/>
            <a:chExt cx="1587" cy="1588"/>
          </a:xfrm>
        </p:grpSpPr>
        <p:sp>
          <p:nvSpPr>
            <p:cNvPr id="56360" name="Rectangle 19"/>
            <p:cNvSpPr>
              <a:spLocks noChangeArrowheads="1"/>
            </p:cNvSpPr>
            <p:nvPr/>
          </p:nvSpPr>
          <p:spPr bwMode="auto">
            <a:xfrm>
              <a:off x="346" y="3787"/>
              <a:ext cx="1587" cy="158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6361" name="Line 20"/>
            <p:cNvSpPr>
              <a:spLocks noChangeShapeType="1"/>
            </p:cNvSpPr>
            <p:nvPr/>
          </p:nvSpPr>
          <p:spPr bwMode="auto">
            <a:xfrm>
              <a:off x="346" y="4014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362" name="Line 21"/>
            <p:cNvSpPr>
              <a:spLocks noChangeShapeType="1"/>
            </p:cNvSpPr>
            <p:nvPr/>
          </p:nvSpPr>
          <p:spPr bwMode="auto">
            <a:xfrm>
              <a:off x="346" y="4240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363" name="Line 22"/>
            <p:cNvSpPr>
              <a:spLocks noChangeShapeType="1"/>
            </p:cNvSpPr>
            <p:nvPr/>
          </p:nvSpPr>
          <p:spPr bwMode="auto">
            <a:xfrm>
              <a:off x="346" y="4467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364" name="Line 23"/>
            <p:cNvSpPr>
              <a:spLocks noChangeShapeType="1"/>
            </p:cNvSpPr>
            <p:nvPr/>
          </p:nvSpPr>
          <p:spPr bwMode="auto">
            <a:xfrm>
              <a:off x="346" y="4694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365" name="Line 24"/>
            <p:cNvSpPr>
              <a:spLocks noChangeShapeType="1"/>
            </p:cNvSpPr>
            <p:nvPr/>
          </p:nvSpPr>
          <p:spPr bwMode="auto">
            <a:xfrm>
              <a:off x="346" y="4921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366" name="Line 25"/>
            <p:cNvSpPr>
              <a:spLocks noChangeShapeType="1"/>
            </p:cNvSpPr>
            <p:nvPr/>
          </p:nvSpPr>
          <p:spPr bwMode="auto">
            <a:xfrm>
              <a:off x="572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367" name="Line 26"/>
            <p:cNvSpPr>
              <a:spLocks noChangeShapeType="1"/>
            </p:cNvSpPr>
            <p:nvPr/>
          </p:nvSpPr>
          <p:spPr bwMode="auto">
            <a:xfrm>
              <a:off x="799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368" name="Line 27"/>
            <p:cNvSpPr>
              <a:spLocks noChangeShapeType="1"/>
            </p:cNvSpPr>
            <p:nvPr/>
          </p:nvSpPr>
          <p:spPr bwMode="auto">
            <a:xfrm>
              <a:off x="1026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369" name="Line 28"/>
            <p:cNvSpPr>
              <a:spLocks noChangeShapeType="1"/>
            </p:cNvSpPr>
            <p:nvPr/>
          </p:nvSpPr>
          <p:spPr bwMode="auto">
            <a:xfrm>
              <a:off x="1253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370" name="Line 29"/>
            <p:cNvSpPr>
              <a:spLocks noChangeShapeType="1"/>
            </p:cNvSpPr>
            <p:nvPr/>
          </p:nvSpPr>
          <p:spPr bwMode="auto">
            <a:xfrm>
              <a:off x="1480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371" name="Line 30"/>
            <p:cNvSpPr>
              <a:spLocks noChangeShapeType="1"/>
            </p:cNvSpPr>
            <p:nvPr/>
          </p:nvSpPr>
          <p:spPr bwMode="auto">
            <a:xfrm>
              <a:off x="1706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372" name="Line 31"/>
            <p:cNvSpPr>
              <a:spLocks noChangeShapeType="1"/>
            </p:cNvSpPr>
            <p:nvPr/>
          </p:nvSpPr>
          <p:spPr bwMode="auto">
            <a:xfrm>
              <a:off x="346" y="5148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776224" name="Oval 32"/>
          <p:cNvSpPr>
            <a:spLocks noChangeAspect="1" noChangeArrowheads="1"/>
          </p:cNvSpPr>
          <p:nvPr/>
        </p:nvSpPr>
        <p:spPr bwMode="auto">
          <a:xfrm>
            <a:off x="4722813" y="2732088"/>
            <a:ext cx="1920875" cy="1920875"/>
          </a:xfrm>
          <a:prstGeom prst="ellipse">
            <a:avLst/>
          </a:prstGeom>
          <a:solidFill>
            <a:srgbClr val="B2B2B2">
              <a:alpha val="74901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76225" name="Line 33"/>
          <p:cNvSpPr>
            <a:spLocks noChangeShapeType="1"/>
          </p:cNvSpPr>
          <p:nvPr/>
        </p:nvSpPr>
        <p:spPr bwMode="auto">
          <a:xfrm flipV="1">
            <a:off x="823913" y="2517775"/>
            <a:ext cx="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776226" name="Group 34"/>
          <p:cNvGrpSpPr>
            <a:grpSpLocks/>
          </p:cNvGrpSpPr>
          <p:nvPr/>
        </p:nvGrpSpPr>
        <p:grpSpPr bwMode="auto">
          <a:xfrm>
            <a:off x="4946650" y="2898775"/>
            <a:ext cx="247650" cy="231775"/>
            <a:chOff x="3878" y="1280"/>
            <a:chExt cx="148" cy="137"/>
          </a:xfrm>
        </p:grpSpPr>
        <p:sp>
          <p:nvSpPr>
            <p:cNvPr id="56358" name="Oval 35"/>
            <p:cNvSpPr>
              <a:spLocks noChangeArrowheads="1"/>
            </p:cNvSpPr>
            <p:nvPr/>
          </p:nvSpPr>
          <p:spPr bwMode="auto">
            <a:xfrm>
              <a:off x="3878" y="1280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6359" name="Text Box 36"/>
            <p:cNvSpPr txBox="1">
              <a:spLocks noChangeArrowheads="1"/>
            </p:cNvSpPr>
            <p:nvPr/>
          </p:nvSpPr>
          <p:spPr bwMode="auto">
            <a:xfrm>
              <a:off x="3917" y="1287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T</a:t>
              </a:r>
            </a:p>
          </p:txBody>
        </p:sp>
      </p:grpSp>
      <p:grpSp>
        <p:nvGrpSpPr>
          <p:cNvPr id="776229" name="Group 37"/>
          <p:cNvGrpSpPr>
            <a:grpSpLocks/>
          </p:cNvGrpSpPr>
          <p:nvPr/>
        </p:nvGrpSpPr>
        <p:grpSpPr bwMode="auto">
          <a:xfrm>
            <a:off x="5607050" y="3552825"/>
            <a:ext cx="247650" cy="230188"/>
            <a:chOff x="4014" y="1416"/>
            <a:chExt cx="148" cy="137"/>
          </a:xfrm>
        </p:grpSpPr>
        <p:sp>
          <p:nvSpPr>
            <p:cNvPr id="56356" name="Oval 38"/>
            <p:cNvSpPr>
              <a:spLocks noChangeArrowheads="1"/>
            </p:cNvSpPr>
            <p:nvPr/>
          </p:nvSpPr>
          <p:spPr bwMode="auto">
            <a:xfrm>
              <a:off x="4014" y="1416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6357" name="Text Box 39"/>
            <p:cNvSpPr txBox="1">
              <a:spLocks noChangeArrowheads="1"/>
            </p:cNvSpPr>
            <p:nvPr/>
          </p:nvSpPr>
          <p:spPr bwMode="auto">
            <a:xfrm>
              <a:off x="4053" y="1423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S</a:t>
              </a:r>
            </a:p>
          </p:txBody>
        </p:sp>
      </p:grpSp>
      <p:sp>
        <p:nvSpPr>
          <p:cNvPr id="776232" name="Oval 40"/>
          <p:cNvSpPr>
            <a:spLocks noChangeAspect="1" noChangeArrowheads="1"/>
          </p:cNvSpPr>
          <p:nvPr/>
        </p:nvSpPr>
        <p:spPr bwMode="auto">
          <a:xfrm>
            <a:off x="366713" y="1982788"/>
            <a:ext cx="1920875" cy="1922462"/>
          </a:xfrm>
          <a:prstGeom prst="ellipse">
            <a:avLst/>
          </a:prstGeom>
          <a:solidFill>
            <a:srgbClr val="B2B2B2">
              <a:alpha val="74901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76233" name="Rectangle 41"/>
          <p:cNvSpPr>
            <a:spLocks noChangeArrowheads="1"/>
          </p:cNvSpPr>
          <p:nvPr/>
        </p:nvSpPr>
        <p:spPr bwMode="auto">
          <a:xfrm>
            <a:off x="61913" y="1831975"/>
            <a:ext cx="2516187" cy="663575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endParaRPr lang="de-DE" altLang="de-DE" sz="1800"/>
          </a:p>
        </p:txBody>
      </p:sp>
      <p:sp>
        <p:nvSpPr>
          <p:cNvPr id="776234" name="Rectangle 42"/>
          <p:cNvSpPr>
            <a:spLocks noChangeArrowheads="1"/>
          </p:cNvSpPr>
          <p:nvPr/>
        </p:nvSpPr>
        <p:spPr bwMode="auto">
          <a:xfrm rot="-5400000">
            <a:off x="-469106" y="2921794"/>
            <a:ext cx="1754187" cy="790575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776235" name="Group 43"/>
          <p:cNvGrpSpPr>
            <a:grpSpLocks/>
          </p:cNvGrpSpPr>
          <p:nvPr/>
        </p:nvGrpSpPr>
        <p:grpSpPr bwMode="auto">
          <a:xfrm>
            <a:off x="1184275" y="2886075"/>
            <a:ext cx="249238" cy="230188"/>
            <a:chOff x="3878" y="1280"/>
            <a:chExt cx="148" cy="137"/>
          </a:xfrm>
        </p:grpSpPr>
        <p:sp>
          <p:nvSpPr>
            <p:cNvPr id="56354" name="Oval 44"/>
            <p:cNvSpPr>
              <a:spLocks noChangeArrowheads="1"/>
            </p:cNvSpPr>
            <p:nvPr/>
          </p:nvSpPr>
          <p:spPr bwMode="auto">
            <a:xfrm>
              <a:off x="3878" y="1280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6355" name="Text Box 45"/>
            <p:cNvSpPr txBox="1">
              <a:spLocks noChangeArrowheads="1"/>
            </p:cNvSpPr>
            <p:nvPr/>
          </p:nvSpPr>
          <p:spPr bwMode="auto">
            <a:xfrm>
              <a:off x="3917" y="1287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S</a:t>
              </a:r>
            </a:p>
          </p:txBody>
        </p:sp>
      </p:grpSp>
      <p:grpSp>
        <p:nvGrpSpPr>
          <p:cNvPr id="776238" name="Group 46"/>
          <p:cNvGrpSpPr>
            <a:grpSpLocks/>
          </p:cNvGrpSpPr>
          <p:nvPr/>
        </p:nvGrpSpPr>
        <p:grpSpPr bwMode="auto">
          <a:xfrm>
            <a:off x="1844675" y="3540125"/>
            <a:ext cx="249238" cy="230188"/>
            <a:chOff x="4014" y="1416"/>
            <a:chExt cx="148" cy="137"/>
          </a:xfrm>
        </p:grpSpPr>
        <p:sp>
          <p:nvSpPr>
            <p:cNvPr id="56352" name="Oval 47"/>
            <p:cNvSpPr>
              <a:spLocks noChangeArrowheads="1"/>
            </p:cNvSpPr>
            <p:nvPr/>
          </p:nvSpPr>
          <p:spPr bwMode="auto">
            <a:xfrm>
              <a:off x="4014" y="1416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6353" name="Text Box 48"/>
            <p:cNvSpPr txBox="1">
              <a:spLocks noChangeArrowheads="1"/>
            </p:cNvSpPr>
            <p:nvPr/>
          </p:nvSpPr>
          <p:spPr bwMode="auto">
            <a:xfrm>
              <a:off x="4053" y="1423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T</a:t>
              </a:r>
            </a:p>
          </p:txBody>
        </p:sp>
      </p:grpSp>
      <p:sp>
        <p:nvSpPr>
          <p:cNvPr id="56348" name="Text Box 49"/>
          <p:cNvSpPr txBox="1">
            <a:spLocks noChangeArrowheads="1"/>
          </p:cNvSpPr>
          <p:nvPr/>
        </p:nvSpPr>
        <p:spPr bwMode="auto">
          <a:xfrm>
            <a:off x="841375" y="1522413"/>
            <a:ext cx="2928938" cy="4111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Einsparung von Rechenzeit</a:t>
            </a:r>
            <a:endParaRPr lang="en-US" altLang="de-DE"/>
          </a:p>
        </p:txBody>
      </p:sp>
      <p:sp>
        <p:nvSpPr>
          <p:cNvPr id="776242" name="AutoShape 50"/>
          <p:cNvSpPr>
            <a:spLocks noChangeArrowheads="1"/>
          </p:cNvSpPr>
          <p:nvPr/>
        </p:nvSpPr>
        <p:spPr bwMode="auto">
          <a:xfrm rot="10800000">
            <a:off x="3503613" y="3322638"/>
            <a:ext cx="304800" cy="7747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76243" name="AutoShape 51"/>
          <p:cNvSpPr>
            <a:spLocks noChangeArrowheads="1"/>
          </p:cNvSpPr>
          <p:nvPr/>
        </p:nvSpPr>
        <p:spPr bwMode="auto">
          <a:xfrm>
            <a:off x="3887788" y="3306763"/>
            <a:ext cx="303212" cy="7747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76244" name="Text Box 52"/>
          <p:cNvSpPr txBox="1">
            <a:spLocks noChangeArrowheads="1"/>
          </p:cNvSpPr>
          <p:nvPr/>
        </p:nvSpPr>
        <p:spPr bwMode="auto">
          <a:xfrm>
            <a:off x="608013" y="5259388"/>
            <a:ext cx="3844925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Geeignete Auswahl des Startpunktes</a:t>
            </a:r>
            <a:endParaRPr lang="en-US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76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76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76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76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76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76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76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76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76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776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776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76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76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776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76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776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776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776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776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776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776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776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776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776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776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776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776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776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6195" grpId="0" animBg="1"/>
      <p:bldP spid="776196" grpId="0" animBg="1"/>
      <p:bldP spid="776197" grpId="0" animBg="1"/>
      <p:bldP spid="776198" grpId="0" animBg="1"/>
      <p:bldP spid="776199" grpId="0" animBg="1"/>
      <p:bldP spid="776200" grpId="0" animBg="1"/>
      <p:bldP spid="776201" grpId="0" animBg="1"/>
      <p:bldP spid="776202" grpId="0" animBg="1"/>
      <p:bldP spid="776203" grpId="0" animBg="1"/>
      <p:bldP spid="776204" grpId="0" animBg="1"/>
      <p:bldP spid="776205" grpId="0" animBg="1"/>
      <p:bldP spid="776206" grpId="0" animBg="1"/>
      <p:bldP spid="776207" grpId="0" animBg="1"/>
      <p:bldP spid="776208" grpId="0" animBg="1"/>
      <p:bldP spid="776209" grpId="0" animBg="1"/>
      <p:bldP spid="776224" grpId="0" animBg="1"/>
      <p:bldP spid="776225" grpId="0" animBg="1"/>
      <p:bldP spid="776232" grpId="0" animBg="1"/>
      <p:bldP spid="776233" grpId="0" animBg="1"/>
      <p:bldP spid="776234" grpId="0" animBg="1"/>
      <p:bldP spid="776242" grpId="0" animBg="1"/>
      <p:bldP spid="776243" grpId="0" animBg="1"/>
      <p:bldP spid="77624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ChangeArrowheads="1"/>
          </p:cNvSpPr>
          <p:nvPr/>
        </p:nvSpPr>
        <p:spPr bwMode="auto">
          <a:xfrm>
            <a:off x="4140200" y="1684338"/>
            <a:ext cx="3600450" cy="2249487"/>
          </a:xfrm>
          <a:prstGeom prst="rect">
            <a:avLst/>
          </a:prstGeom>
          <a:solidFill>
            <a:srgbClr val="DDDDDD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7.1	Einführung</a:t>
            </a:r>
          </a:p>
        </p:txBody>
      </p:sp>
      <p:sp>
        <p:nvSpPr>
          <p:cNvPr id="870404" name="Rectangle 4"/>
          <p:cNvSpPr>
            <a:spLocks noChangeAspect="1" noChangeArrowheads="1"/>
          </p:cNvSpPr>
          <p:nvPr/>
        </p:nvSpPr>
        <p:spPr bwMode="auto">
          <a:xfrm rot="-5400000" flipH="1" flipV="1">
            <a:off x="7145338" y="2116138"/>
            <a:ext cx="223837" cy="90487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870405" name="Group 5"/>
          <p:cNvGrpSpPr>
            <a:grpSpLocks/>
          </p:cNvGrpSpPr>
          <p:nvPr/>
        </p:nvGrpSpPr>
        <p:grpSpPr bwMode="auto">
          <a:xfrm>
            <a:off x="5289550" y="2044700"/>
            <a:ext cx="2009775" cy="88900"/>
            <a:chOff x="4241" y="3723"/>
            <a:chExt cx="544" cy="70"/>
          </a:xfrm>
        </p:grpSpPr>
        <p:sp>
          <p:nvSpPr>
            <p:cNvPr id="8249" name="Rectangle 6"/>
            <p:cNvSpPr>
              <a:spLocks noChangeAspect="1" noChangeArrowheads="1"/>
            </p:cNvSpPr>
            <p:nvPr/>
          </p:nvSpPr>
          <p:spPr bwMode="auto">
            <a:xfrm flipH="1" flipV="1">
              <a:off x="4241" y="3733"/>
              <a:ext cx="544" cy="60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CC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50" name="Rectangle 7"/>
            <p:cNvSpPr>
              <a:spLocks noChangeAspect="1" noChangeArrowheads="1"/>
            </p:cNvSpPr>
            <p:nvPr/>
          </p:nvSpPr>
          <p:spPr bwMode="auto">
            <a:xfrm flipH="1" flipV="1">
              <a:off x="4241" y="3723"/>
              <a:ext cx="544" cy="70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CC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870408" name="Group 8"/>
          <p:cNvGrpSpPr>
            <a:grpSpLocks/>
          </p:cNvGrpSpPr>
          <p:nvPr/>
        </p:nvGrpSpPr>
        <p:grpSpPr bwMode="auto">
          <a:xfrm>
            <a:off x="4548188" y="3017838"/>
            <a:ext cx="639762" cy="98425"/>
            <a:chOff x="4241" y="3723"/>
            <a:chExt cx="544" cy="70"/>
          </a:xfrm>
        </p:grpSpPr>
        <p:sp>
          <p:nvSpPr>
            <p:cNvPr id="8247" name="Rectangle 9"/>
            <p:cNvSpPr>
              <a:spLocks noChangeAspect="1" noChangeArrowheads="1"/>
            </p:cNvSpPr>
            <p:nvPr/>
          </p:nvSpPr>
          <p:spPr bwMode="auto">
            <a:xfrm flipH="1" flipV="1">
              <a:off x="4241" y="3733"/>
              <a:ext cx="544" cy="60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48" name="Rectangle 10"/>
            <p:cNvSpPr>
              <a:spLocks noChangeAspect="1" noChangeArrowheads="1"/>
            </p:cNvSpPr>
            <p:nvPr/>
          </p:nvSpPr>
          <p:spPr bwMode="auto">
            <a:xfrm flipH="1" flipV="1">
              <a:off x="4241" y="3723"/>
              <a:ext cx="544" cy="70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chemeClr val="accent2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870411" name="Rectangle 11"/>
          <p:cNvSpPr>
            <a:spLocks noChangeAspect="1" noChangeArrowheads="1"/>
          </p:cNvSpPr>
          <p:nvPr/>
        </p:nvSpPr>
        <p:spPr bwMode="auto">
          <a:xfrm flipH="1" flipV="1">
            <a:off x="5135563" y="2006600"/>
            <a:ext cx="150812" cy="1058863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80808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00" name="Rectangle 12"/>
          <p:cNvSpPr>
            <a:spLocks noChangeAspect="1" noChangeArrowheads="1"/>
          </p:cNvSpPr>
          <p:nvPr/>
        </p:nvSpPr>
        <p:spPr bwMode="auto">
          <a:xfrm flipH="1" flipV="1">
            <a:off x="5135563" y="2006600"/>
            <a:ext cx="150812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70413" name="Rectangle 13"/>
          <p:cNvSpPr>
            <a:spLocks noChangeAspect="1" noChangeArrowheads="1"/>
          </p:cNvSpPr>
          <p:nvPr/>
        </p:nvSpPr>
        <p:spPr bwMode="auto">
          <a:xfrm flipH="1" flipV="1">
            <a:off x="5135563" y="2976563"/>
            <a:ext cx="150812" cy="149225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70414" name="Rectangle 14"/>
          <p:cNvSpPr>
            <a:spLocks noChangeAspect="1" noChangeArrowheads="1"/>
          </p:cNvSpPr>
          <p:nvPr/>
        </p:nvSpPr>
        <p:spPr bwMode="auto">
          <a:xfrm flipH="1" flipV="1">
            <a:off x="5135563" y="2976563"/>
            <a:ext cx="150812" cy="149225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70415" name="Rectangle 15"/>
          <p:cNvSpPr>
            <a:spLocks noChangeAspect="1" noChangeArrowheads="1"/>
          </p:cNvSpPr>
          <p:nvPr/>
        </p:nvSpPr>
        <p:spPr bwMode="auto">
          <a:xfrm flipH="1" flipV="1">
            <a:off x="5172075" y="3011488"/>
            <a:ext cx="74613" cy="7461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70416" name="Rectangle 16"/>
          <p:cNvSpPr>
            <a:spLocks noChangeAspect="1" noChangeArrowheads="1"/>
          </p:cNvSpPr>
          <p:nvPr/>
        </p:nvSpPr>
        <p:spPr bwMode="auto">
          <a:xfrm flipH="1" flipV="1">
            <a:off x="5135563" y="2016125"/>
            <a:ext cx="150812" cy="150813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70417" name="Rectangle 17"/>
          <p:cNvSpPr>
            <a:spLocks noChangeAspect="1" noChangeArrowheads="1"/>
          </p:cNvSpPr>
          <p:nvPr/>
        </p:nvSpPr>
        <p:spPr bwMode="auto">
          <a:xfrm flipH="1" flipV="1">
            <a:off x="5135563" y="2016125"/>
            <a:ext cx="150812" cy="150813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70418" name="Rectangle 18"/>
          <p:cNvSpPr>
            <a:spLocks noChangeAspect="1" noChangeArrowheads="1"/>
          </p:cNvSpPr>
          <p:nvPr/>
        </p:nvSpPr>
        <p:spPr bwMode="auto">
          <a:xfrm flipH="1" flipV="1">
            <a:off x="5172075" y="2052638"/>
            <a:ext cx="74613" cy="730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07" name="Text Box 19"/>
          <p:cNvSpPr txBox="1">
            <a:spLocks noChangeArrowheads="1"/>
          </p:cNvSpPr>
          <p:nvPr/>
        </p:nvSpPr>
        <p:spPr bwMode="auto">
          <a:xfrm>
            <a:off x="827088" y="1701800"/>
            <a:ext cx="2257425" cy="19335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50000"/>
              </a:spcBef>
            </a:pPr>
            <a:br>
              <a:rPr lang="de-DE" altLang="de-DE" sz="1500">
                <a:latin typeface="Times New Roman" pitchFamily="18" charset="0"/>
              </a:rPr>
            </a:br>
            <a:r>
              <a:rPr lang="de-DE" altLang="de-DE" sz="1500"/>
              <a:t>Netzliste:</a:t>
            </a:r>
          </a:p>
          <a:p>
            <a:pPr algn="l" eaLnBrk="1" hangingPunct="1">
              <a:lnSpc>
                <a:spcPct val="90000"/>
              </a:lnSpc>
              <a:spcBef>
                <a:spcPct val="50000"/>
              </a:spcBef>
            </a:pPr>
            <a:r>
              <a:rPr lang="de-DE" altLang="de-DE" sz="1500"/>
              <a:t>Netze mit den durch sie jeweils zu verbindenden Bauelemente-Anschlüssen, z.B.</a:t>
            </a:r>
          </a:p>
        </p:txBody>
      </p:sp>
      <p:sp>
        <p:nvSpPr>
          <p:cNvPr id="8208" name="Text Box 20"/>
          <p:cNvSpPr txBox="1">
            <a:spLocks noChangeArrowheads="1"/>
          </p:cNvSpPr>
          <p:nvPr/>
        </p:nvSpPr>
        <p:spPr bwMode="auto">
          <a:xfrm>
            <a:off x="827088" y="4076700"/>
            <a:ext cx="2257425" cy="136842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50000"/>
              </a:spcBef>
            </a:pPr>
            <a:br>
              <a:rPr lang="de-DE" altLang="de-DE" sz="1500">
                <a:latin typeface="Times New Roman" pitchFamily="18" charset="0"/>
              </a:rPr>
            </a:br>
            <a:r>
              <a:rPr lang="de-DE" altLang="de-DE" sz="1500"/>
              <a:t>Technologie-Informationen:</a:t>
            </a:r>
          </a:p>
          <a:p>
            <a:pPr algn="l" eaLnBrk="1" hangingPunct="1">
              <a:lnSpc>
                <a:spcPct val="90000"/>
              </a:lnSpc>
              <a:spcBef>
                <a:spcPct val="50000"/>
              </a:spcBef>
            </a:pPr>
            <a:r>
              <a:rPr lang="de-DE" altLang="de-DE" sz="1500"/>
              <a:t>Abstandsregeln</a:t>
            </a:r>
            <a:br>
              <a:rPr lang="de-DE" altLang="de-DE" sz="1500"/>
            </a:br>
            <a:r>
              <a:rPr lang="de-DE" altLang="de-DE" sz="1500"/>
              <a:t>Breitenregeln usw.</a:t>
            </a:r>
          </a:p>
        </p:txBody>
      </p:sp>
      <p:sp>
        <p:nvSpPr>
          <p:cNvPr id="8209" name="Text Box 21"/>
          <p:cNvSpPr txBox="1">
            <a:spLocks noChangeArrowheads="1"/>
          </p:cNvSpPr>
          <p:nvPr/>
        </p:nvSpPr>
        <p:spPr bwMode="auto">
          <a:xfrm>
            <a:off x="858838" y="3213100"/>
            <a:ext cx="1984375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de-DE" altLang="de-DE" sz="1500" i="1"/>
              <a:t>N</a:t>
            </a:r>
            <a:r>
              <a:rPr lang="de-DE" altLang="de-DE" sz="1500" baseline="-25000"/>
              <a:t>1</a:t>
            </a:r>
            <a:r>
              <a:rPr lang="de-DE" altLang="de-DE" sz="1500"/>
              <a:t> = {</a:t>
            </a:r>
            <a:r>
              <a:rPr lang="de-DE" altLang="de-DE" sz="1500" i="1"/>
              <a:t>IC1</a:t>
            </a:r>
            <a:r>
              <a:rPr lang="de-DE" altLang="de-DE" sz="1500"/>
              <a:t>_4, </a:t>
            </a:r>
            <a:r>
              <a:rPr lang="de-DE" altLang="de-DE" sz="1500" i="1"/>
              <a:t>IC3</a:t>
            </a:r>
            <a:r>
              <a:rPr lang="de-DE" altLang="de-DE" sz="1500"/>
              <a:t>_4} </a:t>
            </a:r>
          </a:p>
        </p:txBody>
      </p:sp>
      <p:sp>
        <p:nvSpPr>
          <p:cNvPr id="8210" name="Rectangle 22"/>
          <p:cNvSpPr>
            <a:spLocks noChangeAspect="1" noChangeArrowheads="1"/>
          </p:cNvSpPr>
          <p:nvPr/>
        </p:nvSpPr>
        <p:spPr bwMode="auto">
          <a:xfrm rot="16200000" flipH="1">
            <a:off x="4273550" y="2654300"/>
            <a:ext cx="876300" cy="32385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 i="1"/>
              <a:t>IC1</a:t>
            </a:r>
            <a:endParaRPr lang="en-US" altLang="de-DE" sz="1500" i="1"/>
          </a:p>
        </p:txBody>
      </p:sp>
      <p:sp>
        <p:nvSpPr>
          <p:cNvPr id="8211" name="Rectangle 23"/>
          <p:cNvSpPr>
            <a:spLocks noChangeAspect="1" noChangeArrowheads="1"/>
          </p:cNvSpPr>
          <p:nvPr/>
        </p:nvSpPr>
        <p:spPr bwMode="auto">
          <a:xfrm flipH="1">
            <a:off x="4873625" y="2540000"/>
            <a:ext cx="161925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12" name="Rectangle 24"/>
          <p:cNvSpPr>
            <a:spLocks noChangeAspect="1" noChangeArrowheads="1"/>
          </p:cNvSpPr>
          <p:nvPr/>
        </p:nvSpPr>
        <p:spPr bwMode="auto">
          <a:xfrm flipH="1">
            <a:off x="4873625" y="2978150"/>
            <a:ext cx="161925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13" name="Rectangle 25"/>
          <p:cNvSpPr>
            <a:spLocks noChangeAspect="1" noChangeArrowheads="1"/>
          </p:cNvSpPr>
          <p:nvPr/>
        </p:nvSpPr>
        <p:spPr bwMode="auto">
          <a:xfrm flipH="1">
            <a:off x="4387850" y="2540000"/>
            <a:ext cx="161925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14" name="Rectangle 26"/>
          <p:cNvSpPr>
            <a:spLocks noChangeAspect="1" noChangeArrowheads="1"/>
          </p:cNvSpPr>
          <p:nvPr/>
        </p:nvSpPr>
        <p:spPr bwMode="auto">
          <a:xfrm flipH="1">
            <a:off x="4387850" y="2978150"/>
            <a:ext cx="161925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15" name="Text Box 27"/>
          <p:cNvSpPr txBox="1">
            <a:spLocks noChangeAspect="1" noChangeArrowheads="1"/>
          </p:cNvSpPr>
          <p:nvPr/>
        </p:nvSpPr>
        <p:spPr bwMode="auto">
          <a:xfrm flipH="1">
            <a:off x="4900613" y="2949575"/>
            <a:ext cx="166687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4</a:t>
            </a:r>
          </a:p>
        </p:txBody>
      </p:sp>
      <p:sp>
        <p:nvSpPr>
          <p:cNvPr id="8216" name="Text Box 28"/>
          <p:cNvSpPr txBox="1">
            <a:spLocks noChangeAspect="1" noChangeArrowheads="1"/>
          </p:cNvSpPr>
          <p:nvPr/>
        </p:nvSpPr>
        <p:spPr bwMode="auto">
          <a:xfrm flipH="1">
            <a:off x="4422775" y="2522538"/>
            <a:ext cx="166688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8217" name="Rectangle 29"/>
          <p:cNvSpPr>
            <a:spLocks noChangeAspect="1" noChangeArrowheads="1"/>
          </p:cNvSpPr>
          <p:nvPr/>
        </p:nvSpPr>
        <p:spPr bwMode="auto">
          <a:xfrm rot="16200000" flipH="1">
            <a:off x="5374482" y="2653506"/>
            <a:ext cx="876300" cy="325437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 i="1"/>
              <a:t>IC2</a:t>
            </a:r>
            <a:endParaRPr lang="en-US" altLang="de-DE" sz="1500" i="1"/>
          </a:p>
        </p:txBody>
      </p:sp>
      <p:sp>
        <p:nvSpPr>
          <p:cNvPr id="8218" name="Rectangle 30"/>
          <p:cNvSpPr>
            <a:spLocks noChangeAspect="1" noChangeArrowheads="1"/>
          </p:cNvSpPr>
          <p:nvPr/>
        </p:nvSpPr>
        <p:spPr bwMode="auto">
          <a:xfrm flipH="1">
            <a:off x="5975350" y="2540000"/>
            <a:ext cx="161925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19" name="Rectangle 31"/>
          <p:cNvSpPr>
            <a:spLocks noChangeAspect="1" noChangeArrowheads="1"/>
          </p:cNvSpPr>
          <p:nvPr/>
        </p:nvSpPr>
        <p:spPr bwMode="auto">
          <a:xfrm flipH="1">
            <a:off x="5975350" y="2978150"/>
            <a:ext cx="161925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20" name="Rectangle 32"/>
          <p:cNvSpPr>
            <a:spLocks noChangeAspect="1" noChangeArrowheads="1"/>
          </p:cNvSpPr>
          <p:nvPr/>
        </p:nvSpPr>
        <p:spPr bwMode="auto">
          <a:xfrm flipH="1">
            <a:off x="5489575" y="2540000"/>
            <a:ext cx="160338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21" name="Rectangle 33"/>
          <p:cNvSpPr>
            <a:spLocks noChangeAspect="1" noChangeArrowheads="1"/>
          </p:cNvSpPr>
          <p:nvPr/>
        </p:nvSpPr>
        <p:spPr bwMode="auto">
          <a:xfrm flipH="1">
            <a:off x="5489575" y="2978150"/>
            <a:ext cx="160338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22" name="Text Box 34"/>
          <p:cNvSpPr txBox="1">
            <a:spLocks noChangeAspect="1" noChangeArrowheads="1"/>
          </p:cNvSpPr>
          <p:nvPr/>
        </p:nvSpPr>
        <p:spPr bwMode="auto">
          <a:xfrm flipH="1">
            <a:off x="6010275" y="2955925"/>
            <a:ext cx="166688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4</a:t>
            </a:r>
          </a:p>
        </p:txBody>
      </p:sp>
      <p:sp>
        <p:nvSpPr>
          <p:cNvPr id="8223" name="Text Box 35"/>
          <p:cNvSpPr txBox="1">
            <a:spLocks noChangeAspect="1" noChangeArrowheads="1"/>
          </p:cNvSpPr>
          <p:nvPr/>
        </p:nvSpPr>
        <p:spPr bwMode="auto">
          <a:xfrm flipH="1">
            <a:off x="5521325" y="2520950"/>
            <a:ext cx="168275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8224" name="Rectangle 36"/>
          <p:cNvSpPr>
            <a:spLocks noChangeAspect="1" noChangeArrowheads="1"/>
          </p:cNvSpPr>
          <p:nvPr/>
        </p:nvSpPr>
        <p:spPr bwMode="auto">
          <a:xfrm flipH="1">
            <a:off x="6604000" y="2327275"/>
            <a:ext cx="874713" cy="322263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 i="1"/>
              <a:t>IC3</a:t>
            </a:r>
            <a:endParaRPr lang="en-US" altLang="de-DE" sz="1500" i="1"/>
          </a:p>
        </p:txBody>
      </p:sp>
      <p:sp>
        <p:nvSpPr>
          <p:cNvPr id="8225" name="Rectangle 37"/>
          <p:cNvSpPr>
            <a:spLocks noChangeAspect="1" noChangeArrowheads="1"/>
          </p:cNvSpPr>
          <p:nvPr/>
        </p:nvSpPr>
        <p:spPr bwMode="auto">
          <a:xfrm flipH="1">
            <a:off x="7180263" y="2166938"/>
            <a:ext cx="160337" cy="16033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26" name="Rectangle 38"/>
          <p:cNvSpPr>
            <a:spLocks noChangeAspect="1" noChangeArrowheads="1"/>
          </p:cNvSpPr>
          <p:nvPr/>
        </p:nvSpPr>
        <p:spPr bwMode="auto">
          <a:xfrm flipH="1">
            <a:off x="6788150" y="2166938"/>
            <a:ext cx="161925" cy="16033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27" name="Rectangle 39"/>
          <p:cNvSpPr>
            <a:spLocks noChangeAspect="1" noChangeArrowheads="1"/>
          </p:cNvSpPr>
          <p:nvPr/>
        </p:nvSpPr>
        <p:spPr bwMode="auto">
          <a:xfrm flipH="1">
            <a:off x="7180263" y="2649538"/>
            <a:ext cx="160337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28" name="Rectangle 40"/>
          <p:cNvSpPr>
            <a:spLocks noChangeAspect="1" noChangeArrowheads="1"/>
          </p:cNvSpPr>
          <p:nvPr/>
        </p:nvSpPr>
        <p:spPr bwMode="auto">
          <a:xfrm flipH="1">
            <a:off x="6788150" y="2649538"/>
            <a:ext cx="161925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29" name="Text Box 41"/>
          <p:cNvSpPr txBox="1">
            <a:spLocks noChangeAspect="1" noChangeArrowheads="1"/>
          </p:cNvSpPr>
          <p:nvPr/>
        </p:nvSpPr>
        <p:spPr bwMode="auto">
          <a:xfrm flipH="1">
            <a:off x="7221538" y="2151063"/>
            <a:ext cx="165100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4</a:t>
            </a:r>
          </a:p>
        </p:txBody>
      </p:sp>
      <p:sp>
        <p:nvSpPr>
          <p:cNvPr id="8230" name="Text Box 42"/>
          <p:cNvSpPr txBox="1">
            <a:spLocks noChangeAspect="1" noChangeArrowheads="1"/>
          </p:cNvSpPr>
          <p:nvPr/>
        </p:nvSpPr>
        <p:spPr bwMode="auto">
          <a:xfrm flipH="1">
            <a:off x="6827838" y="2635250"/>
            <a:ext cx="165100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grpSp>
        <p:nvGrpSpPr>
          <p:cNvPr id="870443" name="Group 43"/>
          <p:cNvGrpSpPr>
            <a:grpSpLocks/>
          </p:cNvGrpSpPr>
          <p:nvPr/>
        </p:nvGrpSpPr>
        <p:grpSpPr bwMode="auto">
          <a:xfrm>
            <a:off x="3419475" y="2492375"/>
            <a:ext cx="2311400" cy="2952750"/>
            <a:chOff x="2154" y="1661"/>
            <a:chExt cx="1456" cy="1860"/>
          </a:xfrm>
        </p:grpSpPr>
        <p:sp>
          <p:nvSpPr>
            <p:cNvPr id="8233" name="Text Box 44"/>
            <p:cNvSpPr txBox="1">
              <a:spLocks noChangeArrowheads="1"/>
            </p:cNvSpPr>
            <p:nvPr/>
          </p:nvSpPr>
          <p:spPr bwMode="auto">
            <a:xfrm>
              <a:off x="2618" y="2774"/>
              <a:ext cx="992" cy="747"/>
            </a:xfrm>
            <a:prstGeom prst="rect">
              <a:avLst/>
            </a:prstGeom>
            <a:solidFill>
              <a:srgbClr val="A7CE7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/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br>
                <a:rPr lang="de-DE" altLang="de-DE" sz="1500"/>
              </a:br>
              <a:endParaRPr lang="de-DE" altLang="de-DE" sz="1600"/>
            </a:p>
          </p:txBody>
        </p:sp>
        <p:grpSp>
          <p:nvGrpSpPr>
            <p:cNvPr id="8234" name="Group 45"/>
            <p:cNvGrpSpPr>
              <a:grpSpLocks/>
            </p:cNvGrpSpPr>
            <p:nvPr/>
          </p:nvGrpSpPr>
          <p:grpSpPr bwMode="auto">
            <a:xfrm>
              <a:off x="2720" y="2903"/>
              <a:ext cx="272" cy="39"/>
              <a:chOff x="4241" y="3723"/>
              <a:chExt cx="544" cy="70"/>
            </a:xfrm>
          </p:grpSpPr>
          <p:sp>
            <p:nvSpPr>
              <p:cNvPr id="8245" name="Rectangle 46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4241" y="3733"/>
                <a:ext cx="544" cy="60"/>
              </a:xfrm>
              <a:prstGeom prst="rect">
                <a:avLst/>
              </a:prstGeom>
              <a:solidFill>
                <a:srgbClr val="3333CC"/>
              </a:solidFill>
              <a:ln w="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246" name="Rectangle 47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4241" y="3723"/>
                <a:ext cx="544" cy="70"/>
              </a:xfrm>
              <a:prstGeom prst="rect">
                <a:avLst/>
              </a:prstGeom>
              <a:solidFill>
                <a:srgbClr val="3333CC"/>
              </a:solidFill>
              <a:ln w="317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grpSp>
          <p:nvGrpSpPr>
            <p:cNvPr id="8235" name="Group 48"/>
            <p:cNvGrpSpPr>
              <a:grpSpLocks/>
            </p:cNvGrpSpPr>
            <p:nvPr/>
          </p:nvGrpSpPr>
          <p:grpSpPr bwMode="auto">
            <a:xfrm>
              <a:off x="2720" y="3004"/>
              <a:ext cx="82" cy="221"/>
              <a:chOff x="4014" y="3113"/>
              <a:chExt cx="127" cy="906"/>
            </a:xfrm>
          </p:grpSpPr>
          <p:sp>
            <p:nvSpPr>
              <p:cNvPr id="8243" name="Rectangle 49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4014" y="3113"/>
                <a:ext cx="127" cy="899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80808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244" name="Rectangle 50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4014" y="3113"/>
                <a:ext cx="127" cy="9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sp>
          <p:nvSpPr>
            <p:cNvPr id="8236" name="Rectangle 51"/>
            <p:cNvSpPr>
              <a:spLocks noChangeAspect="1" noChangeArrowheads="1"/>
            </p:cNvSpPr>
            <p:nvPr/>
          </p:nvSpPr>
          <p:spPr bwMode="auto">
            <a:xfrm flipH="1" flipV="1">
              <a:off x="2720" y="3306"/>
              <a:ext cx="93" cy="95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37" name="Rectangle 52"/>
            <p:cNvSpPr>
              <a:spLocks noChangeAspect="1" noChangeArrowheads="1"/>
            </p:cNvSpPr>
            <p:nvPr/>
          </p:nvSpPr>
          <p:spPr bwMode="auto">
            <a:xfrm flipH="1" flipV="1">
              <a:off x="2720" y="3306"/>
              <a:ext cx="93" cy="95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38" name="Rectangle 53"/>
            <p:cNvSpPr>
              <a:spLocks noChangeAspect="1" noChangeArrowheads="1"/>
            </p:cNvSpPr>
            <p:nvPr/>
          </p:nvSpPr>
          <p:spPr bwMode="auto">
            <a:xfrm flipH="1" flipV="1">
              <a:off x="2742" y="3329"/>
              <a:ext cx="47" cy="4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39" name="Text Box 54"/>
            <p:cNvSpPr txBox="1">
              <a:spLocks noChangeArrowheads="1"/>
            </p:cNvSpPr>
            <p:nvPr/>
          </p:nvSpPr>
          <p:spPr bwMode="auto">
            <a:xfrm>
              <a:off x="3017" y="2800"/>
              <a:ext cx="531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Metal1</a:t>
              </a:r>
              <a:endParaRPr lang="en-US" altLang="de-DE"/>
            </a:p>
          </p:txBody>
        </p:sp>
        <p:sp>
          <p:nvSpPr>
            <p:cNvPr id="8240" name="Text Box 55"/>
            <p:cNvSpPr txBox="1">
              <a:spLocks noChangeArrowheads="1"/>
            </p:cNvSpPr>
            <p:nvPr/>
          </p:nvSpPr>
          <p:spPr bwMode="auto">
            <a:xfrm>
              <a:off x="3017" y="3008"/>
              <a:ext cx="530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Metal2</a:t>
              </a:r>
              <a:endParaRPr lang="en-US" altLang="de-DE"/>
            </a:p>
          </p:txBody>
        </p:sp>
        <p:sp>
          <p:nvSpPr>
            <p:cNvPr id="8241" name="Text Box 56"/>
            <p:cNvSpPr txBox="1">
              <a:spLocks noChangeArrowheads="1"/>
            </p:cNvSpPr>
            <p:nvPr/>
          </p:nvSpPr>
          <p:spPr bwMode="auto">
            <a:xfrm>
              <a:off x="3017" y="3232"/>
              <a:ext cx="319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/>
                <a:t>Via</a:t>
              </a:r>
              <a:endParaRPr lang="en-US" altLang="de-DE"/>
            </a:p>
          </p:txBody>
        </p:sp>
        <p:sp>
          <p:nvSpPr>
            <p:cNvPr id="8242" name="AutoShape 57"/>
            <p:cNvSpPr>
              <a:spLocks noChangeArrowheads="1"/>
            </p:cNvSpPr>
            <p:nvPr/>
          </p:nvSpPr>
          <p:spPr bwMode="auto">
            <a:xfrm>
              <a:off x="2154" y="1661"/>
              <a:ext cx="192" cy="385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870458" name="Text Box 58"/>
          <p:cNvSpPr txBox="1">
            <a:spLocks noChangeArrowheads="1"/>
          </p:cNvSpPr>
          <p:nvPr/>
        </p:nvSpPr>
        <p:spPr bwMode="auto">
          <a:xfrm>
            <a:off x="4162425" y="1125538"/>
            <a:ext cx="2212975" cy="4111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 sz="1500"/>
              <a:t>Verdrahtungsergebnis:</a:t>
            </a:r>
            <a:endParaRPr lang="en-US" altLang="de-DE" sz="15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70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70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70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704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704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1000"/>
                                        <p:tgtEl>
                                          <p:spTgt spid="870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1000"/>
                                        <p:tgtEl>
                                          <p:spTgt spid="870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1000"/>
                                        <p:tgtEl>
                                          <p:spTgt spid="870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704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70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704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704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1000"/>
                                        <p:tgtEl>
                                          <p:spTgt spid="870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1000"/>
                                        <p:tgtEl>
                                          <p:spTgt spid="870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1000"/>
                                        <p:tgtEl>
                                          <p:spTgt spid="870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2" presetID="1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70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870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8704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8704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49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870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870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870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870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870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0404" grpId="0" animBg="1"/>
      <p:bldP spid="870411" grpId="0" animBg="1"/>
      <p:bldP spid="870413" grpId="0" animBg="1"/>
      <p:bldP spid="870414" grpId="0" animBg="1"/>
      <p:bldP spid="870415" grpId="0" animBg="1"/>
      <p:bldP spid="870416" grpId="0" animBg="1"/>
      <p:bldP spid="870417" grpId="0" animBg="1"/>
      <p:bldP spid="870418" grpId="0" animBg="1"/>
      <p:bldP spid="870458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7.7.1	 Rasterverdrahtung nach Lee: Modifikationen</a:t>
            </a:r>
          </a:p>
        </p:txBody>
      </p:sp>
      <p:sp>
        <p:nvSpPr>
          <p:cNvPr id="57347" name="Rectangle 3"/>
          <p:cNvSpPr>
            <a:spLocks noChangeArrowheads="1"/>
          </p:cNvSpPr>
          <p:nvPr/>
        </p:nvSpPr>
        <p:spPr bwMode="auto">
          <a:xfrm rot="-5400000">
            <a:off x="3937001" y="2473325"/>
            <a:ext cx="1752600" cy="790575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77220" name="Rectangle 4"/>
          <p:cNvSpPr>
            <a:spLocks noChangeArrowheads="1"/>
          </p:cNvSpPr>
          <p:nvPr/>
        </p:nvSpPr>
        <p:spPr bwMode="auto">
          <a:xfrm>
            <a:off x="836613" y="2511425"/>
            <a:ext cx="2287587" cy="2287588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777221" name="Group 5"/>
          <p:cNvGrpSpPr>
            <a:grpSpLocks/>
          </p:cNvGrpSpPr>
          <p:nvPr/>
        </p:nvGrpSpPr>
        <p:grpSpPr bwMode="auto">
          <a:xfrm>
            <a:off x="825500" y="2501900"/>
            <a:ext cx="2297113" cy="2298700"/>
            <a:chOff x="346" y="3787"/>
            <a:chExt cx="1587" cy="1588"/>
          </a:xfrm>
        </p:grpSpPr>
        <p:sp>
          <p:nvSpPr>
            <p:cNvPr id="57361" name="Rectangle 6"/>
            <p:cNvSpPr>
              <a:spLocks noChangeArrowheads="1"/>
            </p:cNvSpPr>
            <p:nvPr/>
          </p:nvSpPr>
          <p:spPr bwMode="auto">
            <a:xfrm>
              <a:off x="346" y="3787"/>
              <a:ext cx="1587" cy="158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7362" name="Line 7"/>
            <p:cNvSpPr>
              <a:spLocks noChangeShapeType="1"/>
            </p:cNvSpPr>
            <p:nvPr/>
          </p:nvSpPr>
          <p:spPr bwMode="auto">
            <a:xfrm>
              <a:off x="346" y="4014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363" name="Line 8"/>
            <p:cNvSpPr>
              <a:spLocks noChangeShapeType="1"/>
            </p:cNvSpPr>
            <p:nvPr/>
          </p:nvSpPr>
          <p:spPr bwMode="auto">
            <a:xfrm>
              <a:off x="346" y="4240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364" name="Line 9"/>
            <p:cNvSpPr>
              <a:spLocks noChangeShapeType="1"/>
            </p:cNvSpPr>
            <p:nvPr/>
          </p:nvSpPr>
          <p:spPr bwMode="auto">
            <a:xfrm>
              <a:off x="346" y="4467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365" name="Line 10"/>
            <p:cNvSpPr>
              <a:spLocks noChangeShapeType="1"/>
            </p:cNvSpPr>
            <p:nvPr/>
          </p:nvSpPr>
          <p:spPr bwMode="auto">
            <a:xfrm>
              <a:off x="346" y="4694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366" name="Line 11"/>
            <p:cNvSpPr>
              <a:spLocks noChangeShapeType="1"/>
            </p:cNvSpPr>
            <p:nvPr/>
          </p:nvSpPr>
          <p:spPr bwMode="auto">
            <a:xfrm>
              <a:off x="346" y="4921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367" name="Line 12"/>
            <p:cNvSpPr>
              <a:spLocks noChangeShapeType="1"/>
            </p:cNvSpPr>
            <p:nvPr/>
          </p:nvSpPr>
          <p:spPr bwMode="auto">
            <a:xfrm>
              <a:off x="572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368" name="Line 13"/>
            <p:cNvSpPr>
              <a:spLocks noChangeShapeType="1"/>
            </p:cNvSpPr>
            <p:nvPr/>
          </p:nvSpPr>
          <p:spPr bwMode="auto">
            <a:xfrm>
              <a:off x="799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369" name="Line 14"/>
            <p:cNvSpPr>
              <a:spLocks noChangeShapeType="1"/>
            </p:cNvSpPr>
            <p:nvPr/>
          </p:nvSpPr>
          <p:spPr bwMode="auto">
            <a:xfrm>
              <a:off x="1026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370" name="Line 15"/>
            <p:cNvSpPr>
              <a:spLocks noChangeShapeType="1"/>
            </p:cNvSpPr>
            <p:nvPr/>
          </p:nvSpPr>
          <p:spPr bwMode="auto">
            <a:xfrm>
              <a:off x="1253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371" name="Line 16"/>
            <p:cNvSpPr>
              <a:spLocks noChangeShapeType="1"/>
            </p:cNvSpPr>
            <p:nvPr/>
          </p:nvSpPr>
          <p:spPr bwMode="auto">
            <a:xfrm>
              <a:off x="1480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372" name="Line 17"/>
            <p:cNvSpPr>
              <a:spLocks noChangeShapeType="1"/>
            </p:cNvSpPr>
            <p:nvPr/>
          </p:nvSpPr>
          <p:spPr bwMode="auto">
            <a:xfrm>
              <a:off x="1706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373" name="Line 18"/>
            <p:cNvSpPr>
              <a:spLocks noChangeShapeType="1"/>
            </p:cNvSpPr>
            <p:nvPr/>
          </p:nvSpPr>
          <p:spPr bwMode="auto">
            <a:xfrm>
              <a:off x="346" y="5148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777235" name="Oval 19"/>
          <p:cNvSpPr>
            <a:spLocks noChangeAspect="1" noChangeArrowheads="1"/>
          </p:cNvSpPr>
          <p:nvPr/>
        </p:nvSpPr>
        <p:spPr bwMode="auto">
          <a:xfrm>
            <a:off x="1511300" y="3167063"/>
            <a:ext cx="955675" cy="955675"/>
          </a:xfrm>
          <a:prstGeom prst="ellipse">
            <a:avLst/>
          </a:prstGeom>
          <a:solidFill>
            <a:srgbClr val="B2B2B2">
              <a:alpha val="74901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77236" name="Oval 20"/>
          <p:cNvSpPr>
            <a:spLocks noChangeAspect="1" noChangeArrowheads="1"/>
          </p:cNvSpPr>
          <p:nvPr/>
        </p:nvSpPr>
        <p:spPr bwMode="auto">
          <a:xfrm>
            <a:off x="825500" y="2513013"/>
            <a:ext cx="955675" cy="955675"/>
          </a:xfrm>
          <a:prstGeom prst="ellipse">
            <a:avLst/>
          </a:prstGeom>
          <a:solidFill>
            <a:srgbClr val="B2B2B2">
              <a:alpha val="74901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77237" name="Line 21"/>
          <p:cNvSpPr>
            <a:spLocks noChangeShapeType="1"/>
          </p:cNvSpPr>
          <p:nvPr/>
        </p:nvSpPr>
        <p:spPr bwMode="auto">
          <a:xfrm>
            <a:off x="825500" y="2513013"/>
            <a:ext cx="0" cy="2287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777238" name="Group 22"/>
          <p:cNvGrpSpPr>
            <a:grpSpLocks/>
          </p:cNvGrpSpPr>
          <p:nvPr/>
        </p:nvGrpSpPr>
        <p:grpSpPr bwMode="auto">
          <a:xfrm>
            <a:off x="1211263" y="2881313"/>
            <a:ext cx="249237" cy="230187"/>
            <a:chOff x="3878" y="1280"/>
            <a:chExt cx="148" cy="137"/>
          </a:xfrm>
        </p:grpSpPr>
        <p:sp>
          <p:nvSpPr>
            <p:cNvPr id="57359" name="Oval 23"/>
            <p:cNvSpPr>
              <a:spLocks noChangeArrowheads="1"/>
            </p:cNvSpPr>
            <p:nvPr/>
          </p:nvSpPr>
          <p:spPr bwMode="auto">
            <a:xfrm>
              <a:off x="3878" y="1280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7360" name="Text Box 24"/>
            <p:cNvSpPr txBox="1">
              <a:spLocks noChangeArrowheads="1"/>
            </p:cNvSpPr>
            <p:nvPr/>
          </p:nvSpPr>
          <p:spPr bwMode="auto">
            <a:xfrm>
              <a:off x="3917" y="1287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300" b="1" i="1"/>
                <a:t>S</a:t>
              </a:r>
              <a:endParaRPr lang="en-US" altLang="de-DE" sz="1900" i="1"/>
            </a:p>
          </p:txBody>
        </p:sp>
      </p:grpSp>
      <p:grpSp>
        <p:nvGrpSpPr>
          <p:cNvPr id="777241" name="Group 25"/>
          <p:cNvGrpSpPr>
            <a:grpSpLocks/>
          </p:cNvGrpSpPr>
          <p:nvPr/>
        </p:nvGrpSpPr>
        <p:grpSpPr bwMode="auto">
          <a:xfrm>
            <a:off x="1871663" y="3535363"/>
            <a:ext cx="249237" cy="230187"/>
            <a:chOff x="4014" y="1416"/>
            <a:chExt cx="148" cy="137"/>
          </a:xfrm>
        </p:grpSpPr>
        <p:sp>
          <p:nvSpPr>
            <p:cNvPr id="57357" name="Oval 26"/>
            <p:cNvSpPr>
              <a:spLocks noChangeArrowheads="1"/>
            </p:cNvSpPr>
            <p:nvPr/>
          </p:nvSpPr>
          <p:spPr bwMode="auto">
            <a:xfrm>
              <a:off x="4014" y="1416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7358" name="Text Box 27"/>
            <p:cNvSpPr txBox="1">
              <a:spLocks noChangeArrowheads="1"/>
            </p:cNvSpPr>
            <p:nvPr/>
          </p:nvSpPr>
          <p:spPr bwMode="auto">
            <a:xfrm>
              <a:off x="4053" y="1423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300" b="1" i="1"/>
                <a:t>T</a:t>
              </a:r>
              <a:endParaRPr lang="en-US" altLang="de-DE" sz="1900" i="1"/>
            </a:p>
          </p:txBody>
        </p:sp>
      </p:grpSp>
      <p:sp>
        <p:nvSpPr>
          <p:cNvPr id="57355" name="Text Box 28"/>
          <p:cNvSpPr txBox="1">
            <a:spLocks noChangeArrowheads="1"/>
          </p:cNvSpPr>
          <p:nvPr/>
        </p:nvSpPr>
        <p:spPr bwMode="auto">
          <a:xfrm>
            <a:off x="841375" y="1522413"/>
            <a:ext cx="2928938" cy="4111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Einsparung von Rechenzeit</a:t>
            </a:r>
            <a:endParaRPr lang="en-US" altLang="de-DE"/>
          </a:p>
        </p:txBody>
      </p:sp>
      <p:sp>
        <p:nvSpPr>
          <p:cNvPr id="777245" name="Text Box 29"/>
          <p:cNvSpPr txBox="1">
            <a:spLocks noChangeArrowheads="1"/>
          </p:cNvSpPr>
          <p:nvPr/>
        </p:nvSpPr>
        <p:spPr bwMode="auto">
          <a:xfrm>
            <a:off x="608013" y="5259388"/>
            <a:ext cx="4359275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Gleichzeitige Ausbreitung (Double fan-out)</a:t>
            </a:r>
            <a:endParaRPr lang="en-US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77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77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77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77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77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77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77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77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7220" grpId="0" animBg="1"/>
      <p:bldP spid="777235" grpId="0" animBg="1"/>
      <p:bldP spid="777236" grpId="0" animBg="1"/>
      <p:bldP spid="777237" grpId="0" animBg="1"/>
      <p:bldP spid="777245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7.7.1	 Rasterverdrahtung nach Lee: Modifikationen</a:t>
            </a:r>
          </a:p>
        </p:txBody>
      </p:sp>
      <p:sp>
        <p:nvSpPr>
          <p:cNvPr id="778243" name="Rectangle 3"/>
          <p:cNvSpPr>
            <a:spLocks noChangeArrowheads="1"/>
          </p:cNvSpPr>
          <p:nvPr/>
        </p:nvSpPr>
        <p:spPr bwMode="auto">
          <a:xfrm>
            <a:off x="836613" y="2524125"/>
            <a:ext cx="2287587" cy="2287588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778244" name="Group 4"/>
          <p:cNvGrpSpPr>
            <a:grpSpLocks/>
          </p:cNvGrpSpPr>
          <p:nvPr/>
        </p:nvGrpSpPr>
        <p:grpSpPr bwMode="auto">
          <a:xfrm>
            <a:off x="825500" y="2514600"/>
            <a:ext cx="2297113" cy="2298700"/>
            <a:chOff x="346" y="3787"/>
            <a:chExt cx="1587" cy="1588"/>
          </a:xfrm>
        </p:grpSpPr>
        <p:sp>
          <p:nvSpPr>
            <p:cNvPr id="58384" name="Rectangle 5"/>
            <p:cNvSpPr>
              <a:spLocks noChangeArrowheads="1"/>
            </p:cNvSpPr>
            <p:nvPr/>
          </p:nvSpPr>
          <p:spPr bwMode="auto">
            <a:xfrm>
              <a:off x="346" y="3787"/>
              <a:ext cx="1587" cy="158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385" name="Line 6"/>
            <p:cNvSpPr>
              <a:spLocks noChangeShapeType="1"/>
            </p:cNvSpPr>
            <p:nvPr/>
          </p:nvSpPr>
          <p:spPr bwMode="auto">
            <a:xfrm>
              <a:off x="346" y="4014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86" name="Line 7"/>
            <p:cNvSpPr>
              <a:spLocks noChangeShapeType="1"/>
            </p:cNvSpPr>
            <p:nvPr/>
          </p:nvSpPr>
          <p:spPr bwMode="auto">
            <a:xfrm>
              <a:off x="346" y="4240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87" name="Line 8"/>
            <p:cNvSpPr>
              <a:spLocks noChangeShapeType="1"/>
            </p:cNvSpPr>
            <p:nvPr/>
          </p:nvSpPr>
          <p:spPr bwMode="auto">
            <a:xfrm>
              <a:off x="346" y="4467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88" name="Line 9"/>
            <p:cNvSpPr>
              <a:spLocks noChangeShapeType="1"/>
            </p:cNvSpPr>
            <p:nvPr/>
          </p:nvSpPr>
          <p:spPr bwMode="auto">
            <a:xfrm>
              <a:off x="346" y="4694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89" name="Line 10"/>
            <p:cNvSpPr>
              <a:spLocks noChangeShapeType="1"/>
            </p:cNvSpPr>
            <p:nvPr/>
          </p:nvSpPr>
          <p:spPr bwMode="auto">
            <a:xfrm>
              <a:off x="346" y="4921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90" name="Line 11"/>
            <p:cNvSpPr>
              <a:spLocks noChangeShapeType="1"/>
            </p:cNvSpPr>
            <p:nvPr/>
          </p:nvSpPr>
          <p:spPr bwMode="auto">
            <a:xfrm>
              <a:off x="572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91" name="Line 12"/>
            <p:cNvSpPr>
              <a:spLocks noChangeShapeType="1"/>
            </p:cNvSpPr>
            <p:nvPr/>
          </p:nvSpPr>
          <p:spPr bwMode="auto">
            <a:xfrm>
              <a:off x="799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92" name="Line 13"/>
            <p:cNvSpPr>
              <a:spLocks noChangeShapeType="1"/>
            </p:cNvSpPr>
            <p:nvPr/>
          </p:nvSpPr>
          <p:spPr bwMode="auto">
            <a:xfrm>
              <a:off x="1026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93" name="Line 14"/>
            <p:cNvSpPr>
              <a:spLocks noChangeShapeType="1"/>
            </p:cNvSpPr>
            <p:nvPr/>
          </p:nvSpPr>
          <p:spPr bwMode="auto">
            <a:xfrm>
              <a:off x="1253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94" name="Line 15"/>
            <p:cNvSpPr>
              <a:spLocks noChangeShapeType="1"/>
            </p:cNvSpPr>
            <p:nvPr/>
          </p:nvSpPr>
          <p:spPr bwMode="auto">
            <a:xfrm>
              <a:off x="1480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95" name="Line 16"/>
            <p:cNvSpPr>
              <a:spLocks noChangeShapeType="1"/>
            </p:cNvSpPr>
            <p:nvPr/>
          </p:nvSpPr>
          <p:spPr bwMode="auto">
            <a:xfrm>
              <a:off x="1706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96" name="Line 17"/>
            <p:cNvSpPr>
              <a:spLocks noChangeShapeType="1"/>
            </p:cNvSpPr>
            <p:nvPr/>
          </p:nvSpPr>
          <p:spPr bwMode="auto">
            <a:xfrm>
              <a:off x="346" y="5148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58373" name="Rectangle 18"/>
          <p:cNvSpPr>
            <a:spLocks noChangeArrowheads="1"/>
          </p:cNvSpPr>
          <p:nvPr/>
        </p:nvSpPr>
        <p:spPr bwMode="auto">
          <a:xfrm rot="-5400000">
            <a:off x="3937001" y="2473325"/>
            <a:ext cx="1752600" cy="790575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78259" name="Line 19"/>
          <p:cNvSpPr>
            <a:spLocks noChangeShapeType="1"/>
          </p:cNvSpPr>
          <p:nvPr/>
        </p:nvSpPr>
        <p:spPr bwMode="auto">
          <a:xfrm>
            <a:off x="825500" y="2525713"/>
            <a:ext cx="0" cy="2287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260" name="Rectangle 20"/>
          <p:cNvSpPr>
            <a:spLocks noChangeArrowheads="1"/>
          </p:cNvSpPr>
          <p:nvPr/>
        </p:nvSpPr>
        <p:spPr bwMode="auto">
          <a:xfrm>
            <a:off x="825500" y="2522538"/>
            <a:ext cx="1641475" cy="1631950"/>
          </a:xfrm>
          <a:prstGeom prst="rect">
            <a:avLst/>
          </a:prstGeom>
          <a:noFill/>
          <a:ln w="38100">
            <a:solidFill>
              <a:schemeClr val="tx1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778261" name="Group 21"/>
          <p:cNvGrpSpPr>
            <a:grpSpLocks/>
          </p:cNvGrpSpPr>
          <p:nvPr/>
        </p:nvGrpSpPr>
        <p:grpSpPr bwMode="auto">
          <a:xfrm>
            <a:off x="1206500" y="2894013"/>
            <a:ext cx="249238" cy="230187"/>
            <a:chOff x="3878" y="1280"/>
            <a:chExt cx="148" cy="137"/>
          </a:xfrm>
        </p:grpSpPr>
        <p:sp>
          <p:nvSpPr>
            <p:cNvPr id="58382" name="Oval 22"/>
            <p:cNvSpPr>
              <a:spLocks noChangeArrowheads="1"/>
            </p:cNvSpPr>
            <p:nvPr/>
          </p:nvSpPr>
          <p:spPr bwMode="auto">
            <a:xfrm>
              <a:off x="3878" y="1280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383" name="Text Box 23"/>
            <p:cNvSpPr txBox="1">
              <a:spLocks noChangeArrowheads="1"/>
            </p:cNvSpPr>
            <p:nvPr/>
          </p:nvSpPr>
          <p:spPr bwMode="auto">
            <a:xfrm>
              <a:off x="3917" y="1287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S</a:t>
              </a:r>
            </a:p>
          </p:txBody>
        </p:sp>
      </p:grpSp>
      <p:grpSp>
        <p:nvGrpSpPr>
          <p:cNvPr id="778264" name="Group 24"/>
          <p:cNvGrpSpPr>
            <a:grpSpLocks/>
          </p:cNvGrpSpPr>
          <p:nvPr/>
        </p:nvGrpSpPr>
        <p:grpSpPr bwMode="auto">
          <a:xfrm>
            <a:off x="1866900" y="3548063"/>
            <a:ext cx="249238" cy="230187"/>
            <a:chOff x="4014" y="1416"/>
            <a:chExt cx="148" cy="137"/>
          </a:xfrm>
        </p:grpSpPr>
        <p:sp>
          <p:nvSpPr>
            <p:cNvPr id="58380" name="Oval 25"/>
            <p:cNvSpPr>
              <a:spLocks noChangeArrowheads="1"/>
            </p:cNvSpPr>
            <p:nvPr/>
          </p:nvSpPr>
          <p:spPr bwMode="auto">
            <a:xfrm>
              <a:off x="4014" y="1416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381" name="Text Box 26"/>
            <p:cNvSpPr txBox="1">
              <a:spLocks noChangeArrowheads="1"/>
            </p:cNvSpPr>
            <p:nvPr/>
          </p:nvSpPr>
          <p:spPr bwMode="auto">
            <a:xfrm>
              <a:off x="4053" y="1423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T</a:t>
              </a:r>
            </a:p>
          </p:txBody>
        </p:sp>
      </p:grpSp>
      <p:sp>
        <p:nvSpPr>
          <p:cNvPr id="58378" name="Text Box 27"/>
          <p:cNvSpPr txBox="1">
            <a:spLocks noChangeArrowheads="1"/>
          </p:cNvSpPr>
          <p:nvPr/>
        </p:nvSpPr>
        <p:spPr bwMode="auto">
          <a:xfrm>
            <a:off x="841375" y="1522413"/>
            <a:ext cx="2928938" cy="4111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Einsparung von Rechenzeit</a:t>
            </a:r>
            <a:endParaRPr lang="en-US" altLang="de-DE"/>
          </a:p>
        </p:txBody>
      </p:sp>
      <p:sp>
        <p:nvSpPr>
          <p:cNvPr id="778268" name="Text Box 28"/>
          <p:cNvSpPr txBox="1">
            <a:spLocks noChangeArrowheads="1"/>
          </p:cNvSpPr>
          <p:nvPr/>
        </p:nvSpPr>
        <p:spPr bwMode="auto">
          <a:xfrm>
            <a:off x="608013" y="5259388"/>
            <a:ext cx="3502025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Suchraum-Begrenzung (Framing)</a:t>
            </a:r>
            <a:endParaRPr lang="en-US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78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78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78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78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78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78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78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8243" grpId="0" animBg="1"/>
      <p:bldP spid="778259" grpId="0" animBg="1"/>
      <p:bldP spid="778260" grpId="0" animBg="1"/>
      <p:bldP spid="778268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7.7.1	 Rasterverdrahtung nach Lee: Modifikationen</a:t>
            </a:r>
          </a:p>
        </p:txBody>
      </p:sp>
      <p:sp>
        <p:nvSpPr>
          <p:cNvPr id="779267" name="Rectangle 3"/>
          <p:cNvSpPr>
            <a:spLocks noChangeArrowheads="1"/>
          </p:cNvSpPr>
          <p:nvPr/>
        </p:nvSpPr>
        <p:spPr bwMode="auto">
          <a:xfrm rot="-5400000">
            <a:off x="327026" y="2879725"/>
            <a:ext cx="1752600" cy="790575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79268" name="Rectangle 4"/>
          <p:cNvSpPr>
            <a:spLocks noChangeArrowheads="1"/>
          </p:cNvSpPr>
          <p:nvPr/>
        </p:nvSpPr>
        <p:spPr bwMode="auto">
          <a:xfrm>
            <a:off x="836613" y="2511425"/>
            <a:ext cx="2287587" cy="2287588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endParaRPr lang="de-DE" altLang="de-DE" sz="1500"/>
          </a:p>
        </p:txBody>
      </p:sp>
      <p:grpSp>
        <p:nvGrpSpPr>
          <p:cNvPr id="779269" name="Group 5"/>
          <p:cNvGrpSpPr>
            <a:grpSpLocks/>
          </p:cNvGrpSpPr>
          <p:nvPr/>
        </p:nvGrpSpPr>
        <p:grpSpPr bwMode="auto">
          <a:xfrm>
            <a:off x="825500" y="2501900"/>
            <a:ext cx="2297113" cy="2298700"/>
            <a:chOff x="346" y="3787"/>
            <a:chExt cx="1587" cy="1588"/>
          </a:xfrm>
        </p:grpSpPr>
        <p:sp>
          <p:nvSpPr>
            <p:cNvPr id="59429" name="Rectangle 6"/>
            <p:cNvSpPr>
              <a:spLocks noChangeArrowheads="1"/>
            </p:cNvSpPr>
            <p:nvPr/>
          </p:nvSpPr>
          <p:spPr bwMode="auto">
            <a:xfrm>
              <a:off x="346" y="3787"/>
              <a:ext cx="1587" cy="158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9430" name="Line 7"/>
            <p:cNvSpPr>
              <a:spLocks noChangeShapeType="1"/>
            </p:cNvSpPr>
            <p:nvPr/>
          </p:nvSpPr>
          <p:spPr bwMode="auto">
            <a:xfrm>
              <a:off x="346" y="4014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431" name="Line 8"/>
            <p:cNvSpPr>
              <a:spLocks noChangeShapeType="1"/>
            </p:cNvSpPr>
            <p:nvPr/>
          </p:nvSpPr>
          <p:spPr bwMode="auto">
            <a:xfrm>
              <a:off x="346" y="4240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432" name="Line 9"/>
            <p:cNvSpPr>
              <a:spLocks noChangeShapeType="1"/>
            </p:cNvSpPr>
            <p:nvPr/>
          </p:nvSpPr>
          <p:spPr bwMode="auto">
            <a:xfrm>
              <a:off x="346" y="4467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433" name="Line 10"/>
            <p:cNvSpPr>
              <a:spLocks noChangeShapeType="1"/>
            </p:cNvSpPr>
            <p:nvPr/>
          </p:nvSpPr>
          <p:spPr bwMode="auto">
            <a:xfrm>
              <a:off x="346" y="4694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434" name="Line 11"/>
            <p:cNvSpPr>
              <a:spLocks noChangeShapeType="1"/>
            </p:cNvSpPr>
            <p:nvPr/>
          </p:nvSpPr>
          <p:spPr bwMode="auto">
            <a:xfrm>
              <a:off x="346" y="4921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435" name="Line 12"/>
            <p:cNvSpPr>
              <a:spLocks noChangeShapeType="1"/>
            </p:cNvSpPr>
            <p:nvPr/>
          </p:nvSpPr>
          <p:spPr bwMode="auto">
            <a:xfrm>
              <a:off x="572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436" name="Line 13"/>
            <p:cNvSpPr>
              <a:spLocks noChangeShapeType="1"/>
            </p:cNvSpPr>
            <p:nvPr/>
          </p:nvSpPr>
          <p:spPr bwMode="auto">
            <a:xfrm>
              <a:off x="799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437" name="Line 14"/>
            <p:cNvSpPr>
              <a:spLocks noChangeShapeType="1"/>
            </p:cNvSpPr>
            <p:nvPr/>
          </p:nvSpPr>
          <p:spPr bwMode="auto">
            <a:xfrm>
              <a:off x="1026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438" name="Line 15"/>
            <p:cNvSpPr>
              <a:spLocks noChangeShapeType="1"/>
            </p:cNvSpPr>
            <p:nvPr/>
          </p:nvSpPr>
          <p:spPr bwMode="auto">
            <a:xfrm>
              <a:off x="1253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439" name="Line 16"/>
            <p:cNvSpPr>
              <a:spLocks noChangeShapeType="1"/>
            </p:cNvSpPr>
            <p:nvPr/>
          </p:nvSpPr>
          <p:spPr bwMode="auto">
            <a:xfrm>
              <a:off x="1480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440" name="Line 17"/>
            <p:cNvSpPr>
              <a:spLocks noChangeShapeType="1"/>
            </p:cNvSpPr>
            <p:nvPr/>
          </p:nvSpPr>
          <p:spPr bwMode="auto">
            <a:xfrm>
              <a:off x="1706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441" name="Line 18"/>
            <p:cNvSpPr>
              <a:spLocks noChangeShapeType="1"/>
            </p:cNvSpPr>
            <p:nvPr/>
          </p:nvSpPr>
          <p:spPr bwMode="auto">
            <a:xfrm>
              <a:off x="346" y="5148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779283" name="Line 19"/>
          <p:cNvSpPr>
            <a:spLocks noChangeShapeType="1"/>
          </p:cNvSpPr>
          <p:nvPr/>
        </p:nvSpPr>
        <p:spPr bwMode="auto">
          <a:xfrm>
            <a:off x="825500" y="2513013"/>
            <a:ext cx="0" cy="2287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284" name="Oval 20"/>
          <p:cNvSpPr>
            <a:spLocks noChangeArrowheads="1"/>
          </p:cNvSpPr>
          <p:nvPr/>
        </p:nvSpPr>
        <p:spPr bwMode="auto">
          <a:xfrm>
            <a:off x="1211263" y="2881313"/>
            <a:ext cx="249237" cy="23018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79285" name="Text Box 21"/>
          <p:cNvSpPr txBox="1">
            <a:spLocks noChangeArrowheads="1"/>
          </p:cNvSpPr>
          <p:nvPr/>
        </p:nvSpPr>
        <p:spPr bwMode="auto">
          <a:xfrm>
            <a:off x="1257300" y="2878138"/>
            <a:ext cx="142875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 b="1" i="1"/>
              <a:t>S</a:t>
            </a:r>
            <a:endParaRPr lang="en-US" altLang="de-DE" sz="1500" i="1"/>
          </a:p>
        </p:txBody>
      </p:sp>
      <p:sp>
        <p:nvSpPr>
          <p:cNvPr id="779286" name="Oval 22"/>
          <p:cNvSpPr>
            <a:spLocks noChangeArrowheads="1"/>
          </p:cNvSpPr>
          <p:nvPr/>
        </p:nvSpPr>
        <p:spPr bwMode="auto">
          <a:xfrm>
            <a:off x="2182813" y="4189413"/>
            <a:ext cx="249237" cy="23018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79287" name="Text Box 23"/>
          <p:cNvSpPr txBox="1">
            <a:spLocks noChangeArrowheads="1"/>
          </p:cNvSpPr>
          <p:nvPr/>
        </p:nvSpPr>
        <p:spPr bwMode="auto">
          <a:xfrm>
            <a:off x="2232025" y="4195763"/>
            <a:ext cx="142875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 b="1" i="1"/>
              <a:t>T</a:t>
            </a:r>
            <a:endParaRPr lang="en-US" altLang="de-DE" sz="1500" i="1"/>
          </a:p>
        </p:txBody>
      </p:sp>
      <p:sp>
        <p:nvSpPr>
          <p:cNvPr id="779288" name="Rectangle 24"/>
          <p:cNvSpPr>
            <a:spLocks noChangeArrowheads="1"/>
          </p:cNvSpPr>
          <p:nvPr/>
        </p:nvSpPr>
        <p:spPr bwMode="auto">
          <a:xfrm>
            <a:off x="2138363" y="2513013"/>
            <a:ext cx="668337" cy="9652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79289" name="Rectangle 25"/>
          <p:cNvSpPr>
            <a:spLocks noChangeArrowheads="1"/>
          </p:cNvSpPr>
          <p:nvPr/>
        </p:nvSpPr>
        <p:spPr bwMode="auto">
          <a:xfrm>
            <a:off x="830263" y="3486150"/>
            <a:ext cx="650875" cy="131445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79290" name="Text Box 26"/>
          <p:cNvSpPr txBox="1">
            <a:spLocks noChangeArrowheads="1"/>
          </p:cNvSpPr>
          <p:nvPr/>
        </p:nvSpPr>
        <p:spPr bwMode="auto">
          <a:xfrm>
            <a:off x="1163638" y="2522538"/>
            <a:ext cx="2984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</a:t>
            </a:r>
            <a:endParaRPr lang="en-US" altLang="de-DE" sz="1500"/>
          </a:p>
        </p:txBody>
      </p:sp>
      <p:sp>
        <p:nvSpPr>
          <p:cNvPr id="779291" name="Text Box 27"/>
          <p:cNvSpPr txBox="1">
            <a:spLocks noChangeArrowheads="1"/>
          </p:cNvSpPr>
          <p:nvPr/>
        </p:nvSpPr>
        <p:spPr bwMode="auto">
          <a:xfrm>
            <a:off x="838200" y="2833688"/>
            <a:ext cx="3000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</a:t>
            </a:r>
            <a:endParaRPr lang="en-US" altLang="de-DE" sz="1500"/>
          </a:p>
        </p:txBody>
      </p:sp>
      <p:sp>
        <p:nvSpPr>
          <p:cNvPr id="779292" name="Text Box 28"/>
          <p:cNvSpPr txBox="1">
            <a:spLocks noChangeArrowheads="1"/>
          </p:cNvSpPr>
          <p:nvPr/>
        </p:nvSpPr>
        <p:spPr bwMode="auto">
          <a:xfrm>
            <a:off x="1157288" y="3165475"/>
            <a:ext cx="3000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</a:t>
            </a:r>
            <a:endParaRPr lang="en-US" altLang="de-DE" sz="1500"/>
          </a:p>
        </p:txBody>
      </p:sp>
      <p:sp>
        <p:nvSpPr>
          <p:cNvPr id="779293" name="Text Box 29"/>
          <p:cNvSpPr txBox="1">
            <a:spLocks noChangeArrowheads="1"/>
          </p:cNvSpPr>
          <p:nvPr/>
        </p:nvSpPr>
        <p:spPr bwMode="auto">
          <a:xfrm>
            <a:off x="1481138" y="2840038"/>
            <a:ext cx="328612" cy="333375"/>
          </a:xfrm>
          <a:prstGeom prst="rect">
            <a:avLst/>
          </a:prstGeom>
          <a:solidFill>
            <a:schemeClr val="tx1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>
                <a:solidFill>
                  <a:schemeClr val="bg1"/>
                </a:solidFill>
              </a:rPr>
              <a:t>1</a:t>
            </a:r>
            <a:endParaRPr lang="en-US" altLang="de-DE" sz="1500"/>
          </a:p>
        </p:txBody>
      </p:sp>
      <p:sp>
        <p:nvSpPr>
          <p:cNvPr id="779294" name="Text Box 30"/>
          <p:cNvSpPr txBox="1">
            <a:spLocks noChangeArrowheads="1"/>
          </p:cNvSpPr>
          <p:nvPr/>
        </p:nvSpPr>
        <p:spPr bwMode="auto">
          <a:xfrm>
            <a:off x="1481138" y="3168650"/>
            <a:ext cx="328612" cy="333375"/>
          </a:xfrm>
          <a:prstGeom prst="rect">
            <a:avLst/>
          </a:prstGeom>
          <a:solidFill>
            <a:schemeClr val="tx1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>
                <a:solidFill>
                  <a:schemeClr val="bg1"/>
                </a:solidFill>
              </a:rPr>
              <a:t>2</a:t>
            </a:r>
            <a:endParaRPr lang="en-US" altLang="de-DE" sz="1500"/>
          </a:p>
        </p:txBody>
      </p:sp>
      <p:sp>
        <p:nvSpPr>
          <p:cNvPr id="779295" name="Text Box 31"/>
          <p:cNvSpPr txBox="1">
            <a:spLocks noChangeArrowheads="1"/>
          </p:cNvSpPr>
          <p:nvPr/>
        </p:nvSpPr>
        <p:spPr bwMode="auto">
          <a:xfrm>
            <a:off x="830263" y="3195638"/>
            <a:ext cx="2984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2</a:t>
            </a:r>
            <a:endParaRPr lang="en-US" altLang="de-DE" sz="1500"/>
          </a:p>
        </p:txBody>
      </p:sp>
      <p:sp>
        <p:nvSpPr>
          <p:cNvPr id="779296" name="Text Box 32"/>
          <p:cNvSpPr txBox="1">
            <a:spLocks noChangeArrowheads="1"/>
          </p:cNvSpPr>
          <p:nvPr/>
        </p:nvSpPr>
        <p:spPr bwMode="auto">
          <a:xfrm>
            <a:off x="836613" y="2520950"/>
            <a:ext cx="3000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2</a:t>
            </a:r>
            <a:endParaRPr lang="en-US" altLang="de-DE" sz="1500"/>
          </a:p>
        </p:txBody>
      </p:sp>
      <p:sp>
        <p:nvSpPr>
          <p:cNvPr id="779297" name="Text Box 33"/>
          <p:cNvSpPr txBox="1">
            <a:spLocks noChangeArrowheads="1"/>
          </p:cNvSpPr>
          <p:nvPr/>
        </p:nvSpPr>
        <p:spPr bwMode="auto">
          <a:xfrm>
            <a:off x="1482725" y="2516188"/>
            <a:ext cx="2984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2</a:t>
            </a:r>
            <a:endParaRPr lang="en-US" altLang="de-DE" sz="1500"/>
          </a:p>
        </p:txBody>
      </p:sp>
      <p:sp>
        <p:nvSpPr>
          <p:cNvPr id="779298" name="Text Box 34"/>
          <p:cNvSpPr txBox="1">
            <a:spLocks noChangeArrowheads="1"/>
          </p:cNvSpPr>
          <p:nvPr/>
        </p:nvSpPr>
        <p:spPr bwMode="auto">
          <a:xfrm>
            <a:off x="1806575" y="2519363"/>
            <a:ext cx="2984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3</a:t>
            </a:r>
            <a:endParaRPr lang="en-US" altLang="de-DE" sz="1500"/>
          </a:p>
        </p:txBody>
      </p:sp>
      <p:sp>
        <p:nvSpPr>
          <p:cNvPr id="779299" name="Text Box 35"/>
          <p:cNvSpPr txBox="1">
            <a:spLocks noChangeArrowheads="1"/>
          </p:cNvSpPr>
          <p:nvPr/>
        </p:nvSpPr>
        <p:spPr bwMode="auto">
          <a:xfrm>
            <a:off x="1814513" y="2844800"/>
            <a:ext cx="3000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2</a:t>
            </a:r>
            <a:endParaRPr lang="en-US" altLang="de-DE" sz="1500"/>
          </a:p>
        </p:txBody>
      </p:sp>
      <p:sp>
        <p:nvSpPr>
          <p:cNvPr id="779300" name="Text Box 36"/>
          <p:cNvSpPr txBox="1">
            <a:spLocks noChangeArrowheads="1"/>
          </p:cNvSpPr>
          <p:nvPr/>
        </p:nvSpPr>
        <p:spPr bwMode="auto">
          <a:xfrm>
            <a:off x="1803400" y="3173413"/>
            <a:ext cx="2984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3</a:t>
            </a:r>
            <a:endParaRPr lang="en-US" altLang="de-DE" sz="1500"/>
          </a:p>
        </p:txBody>
      </p:sp>
      <p:sp>
        <p:nvSpPr>
          <p:cNvPr id="779301" name="Text Box 37"/>
          <p:cNvSpPr txBox="1">
            <a:spLocks noChangeArrowheads="1"/>
          </p:cNvSpPr>
          <p:nvPr/>
        </p:nvSpPr>
        <p:spPr bwMode="auto">
          <a:xfrm>
            <a:off x="1481138" y="3495675"/>
            <a:ext cx="328612" cy="333375"/>
          </a:xfrm>
          <a:prstGeom prst="rect">
            <a:avLst/>
          </a:prstGeom>
          <a:solidFill>
            <a:schemeClr val="tx1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>
                <a:solidFill>
                  <a:schemeClr val="bg1"/>
                </a:solidFill>
              </a:rPr>
              <a:t>3</a:t>
            </a:r>
            <a:endParaRPr lang="en-US" altLang="de-DE" sz="1500"/>
          </a:p>
        </p:txBody>
      </p:sp>
      <p:sp>
        <p:nvSpPr>
          <p:cNvPr id="779302" name="Text Box 38"/>
          <p:cNvSpPr txBox="1">
            <a:spLocks noChangeArrowheads="1"/>
          </p:cNvSpPr>
          <p:nvPr/>
        </p:nvSpPr>
        <p:spPr bwMode="auto">
          <a:xfrm>
            <a:off x="1846263" y="3473450"/>
            <a:ext cx="3000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</a:t>
            </a:r>
            <a:endParaRPr lang="en-US" altLang="de-DE" sz="1500"/>
          </a:p>
        </p:txBody>
      </p:sp>
      <p:sp>
        <p:nvSpPr>
          <p:cNvPr id="779303" name="Text Box 39"/>
          <p:cNvSpPr txBox="1">
            <a:spLocks noChangeArrowheads="1"/>
          </p:cNvSpPr>
          <p:nvPr/>
        </p:nvSpPr>
        <p:spPr bwMode="auto">
          <a:xfrm>
            <a:off x="1481138" y="3819525"/>
            <a:ext cx="328612" cy="331788"/>
          </a:xfrm>
          <a:prstGeom prst="rect">
            <a:avLst/>
          </a:prstGeom>
          <a:solidFill>
            <a:schemeClr val="tx1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>
                <a:solidFill>
                  <a:schemeClr val="bg1"/>
                </a:solidFill>
              </a:rPr>
              <a:t>1</a:t>
            </a:r>
            <a:endParaRPr lang="en-US" altLang="de-DE" sz="1500"/>
          </a:p>
        </p:txBody>
      </p:sp>
      <p:sp>
        <p:nvSpPr>
          <p:cNvPr id="779304" name="Text Box 40"/>
          <p:cNvSpPr txBox="1">
            <a:spLocks noChangeArrowheads="1"/>
          </p:cNvSpPr>
          <p:nvPr/>
        </p:nvSpPr>
        <p:spPr bwMode="auto">
          <a:xfrm>
            <a:off x="1481138" y="4143375"/>
            <a:ext cx="328612" cy="334963"/>
          </a:xfrm>
          <a:prstGeom prst="rect">
            <a:avLst/>
          </a:prstGeom>
          <a:solidFill>
            <a:schemeClr val="tx1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>
                <a:solidFill>
                  <a:schemeClr val="bg1"/>
                </a:solidFill>
              </a:rPr>
              <a:t>2</a:t>
            </a:r>
            <a:endParaRPr lang="en-US" altLang="de-DE" sz="1500"/>
          </a:p>
        </p:txBody>
      </p:sp>
      <p:sp>
        <p:nvSpPr>
          <p:cNvPr id="779305" name="Text Box 41"/>
          <p:cNvSpPr txBox="1">
            <a:spLocks noChangeArrowheads="1"/>
          </p:cNvSpPr>
          <p:nvPr/>
        </p:nvSpPr>
        <p:spPr bwMode="auto">
          <a:xfrm>
            <a:off x="1814513" y="4144963"/>
            <a:ext cx="319087" cy="333375"/>
          </a:xfrm>
          <a:prstGeom prst="rect">
            <a:avLst/>
          </a:prstGeom>
          <a:solidFill>
            <a:schemeClr val="tx1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>
                <a:solidFill>
                  <a:schemeClr val="bg1"/>
                </a:solidFill>
              </a:rPr>
              <a:t>3</a:t>
            </a:r>
            <a:endParaRPr lang="en-US" altLang="de-DE" sz="1500"/>
          </a:p>
        </p:txBody>
      </p:sp>
      <p:sp>
        <p:nvSpPr>
          <p:cNvPr id="779306" name="Text Box 42"/>
          <p:cNvSpPr txBox="1">
            <a:spLocks noChangeArrowheads="1"/>
          </p:cNvSpPr>
          <p:nvPr/>
        </p:nvSpPr>
        <p:spPr bwMode="auto">
          <a:xfrm>
            <a:off x="2162175" y="3479800"/>
            <a:ext cx="3000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2</a:t>
            </a:r>
            <a:endParaRPr lang="en-US" altLang="de-DE" sz="1500"/>
          </a:p>
        </p:txBody>
      </p:sp>
      <p:sp>
        <p:nvSpPr>
          <p:cNvPr id="779307" name="Text Box 43"/>
          <p:cNvSpPr txBox="1">
            <a:spLocks noChangeArrowheads="1"/>
          </p:cNvSpPr>
          <p:nvPr/>
        </p:nvSpPr>
        <p:spPr bwMode="auto">
          <a:xfrm>
            <a:off x="2152650" y="3805238"/>
            <a:ext cx="3000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3</a:t>
            </a:r>
            <a:endParaRPr lang="en-US" altLang="de-DE" sz="1500"/>
          </a:p>
        </p:txBody>
      </p:sp>
      <p:sp>
        <p:nvSpPr>
          <p:cNvPr id="779308" name="Text Box 44"/>
          <p:cNvSpPr txBox="1">
            <a:spLocks noChangeArrowheads="1"/>
          </p:cNvSpPr>
          <p:nvPr/>
        </p:nvSpPr>
        <p:spPr bwMode="auto">
          <a:xfrm>
            <a:off x="1836738" y="3811588"/>
            <a:ext cx="3000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2</a:t>
            </a:r>
            <a:endParaRPr lang="en-US" altLang="de-DE" sz="1500"/>
          </a:p>
        </p:txBody>
      </p:sp>
      <p:sp>
        <p:nvSpPr>
          <p:cNvPr id="779309" name="Text Box 45"/>
          <p:cNvSpPr txBox="1">
            <a:spLocks noChangeArrowheads="1"/>
          </p:cNvSpPr>
          <p:nvPr/>
        </p:nvSpPr>
        <p:spPr bwMode="auto">
          <a:xfrm>
            <a:off x="2493963" y="3484563"/>
            <a:ext cx="2984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3</a:t>
            </a:r>
            <a:endParaRPr lang="en-US" altLang="de-DE" sz="1500"/>
          </a:p>
        </p:txBody>
      </p:sp>
      <p:sp>
        <p:nvSpPr>
          <p:cNvPr id="779310" name="Text Box 46"/>
          <p:cNvSpPr txBox="1">
            <a:spLocks noChangeArrowheads="1"/>
          </p:cNvSpPr>
          <p:nvPr/>
        </p:nvSpPr>
        <p:spPr bwMode="auto">
          <a:xfrm>
            <a:off x="1506538" y="4459288"/>
            <a:ext cx="2984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3</a:t>
            </a:r>
            <a:endParaRPr lang="en-US" altLang="de-DE" sz="1500"/>
          </a:p>
        </p:txBody>
      </p:sp>
      <p:sp>
        <p:nvSpPr>
          <p:cNvPr id="59426" name="Text Box 47"/>
          <p:cNvSpPr txBox="1">
            <a:spLocks noChangeArrowheads="1"/>
          </p:cNvSpPr>
          <p:nvPr/>
        </p:nvSpPr>
        <p:spPr bwMode="auto">
          <a:xfrm>
            <a:off x="841375" y="1522413"/>
            <a:ext cx="3157538" cy="4111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Einsparung von Speicherplatz</a:t>
            </a:r>
            <a:endParaRPr lang="en-US" altLang="de-DE"/>
          </a:p>
        </p:txBody>
      </p:sp>
      <p:sp>
        <p:nvSpPr>
          <p:cNvPr id="779312" name="Text Box 48"/>
          <p:cNvSpPr txBox="1">
            <a:spLocks noChangeArrowheads="1"/>
          </p:cNvSpPr>
          <p:nvPr/>
        </p:nvSpPr>
        <p:spPr bwMode="auto">
          <a:xfrm>
            <a:off x="608013" y="5259388"/>
            <a:ext cx="1690687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1,2,3-Sequenz</a:t>
            </a:r>
            <a:endParaRPr lang="en-US" altLang="de-DE"/>
          </a:p>
        </p:txBody>
      </p:sp>
      <p:sp>
        <p:nvSpPr>
          <p:cNvPr id="779313" name="Text Box 49"/>
          <p:cNvSpPr txBox="1">
            <a:spLocks noChangeArrowheads="1"/>
          </p:cNvSpPr>
          <p:nvPr/>
        </p:nvSpPr>
        <p:spPr bwMode="auto">
          <a:xfrm>
            <a:off x="611188" y="5605463"/>
            <a:ext cx="2827337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>
                <a:sym typeface="Symbol" pitchFamily="18" charset="2"/>
              </a:rPr>
              <a:t> </a:t>
            </a:r>
            <a:r>
              <a:rPr lang="de-DE" altLang="de-DE"/>
              <a:t>drei Bit pro Rasterpunkt</a:t>
            </a:r>
            <a:endParaRPr lang="en-US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79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79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79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79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79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79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79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79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79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779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779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79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79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779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79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779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779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779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779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779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779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779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779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779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779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779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779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779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779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779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779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779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5" dur="500"/>
                                        <p:tgtEl>
                                          <p:spTgt spid="779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9267" grpId="0" animBg="1"/>
      <p:bldP spid="779268" grpId="0" animBg="1"/>
      <p:bldP spid="779283" grpId="0" animBg="1"/>
      <p:bldP spid="779284" grpId="0" animBg="1"/>
      <p:bldP spid="779285" grpId="0"/>
      <p:bldP spid="779286" grpId="0" animBg="1"/>
      <p:bldP spid="779287" grpId="0"/>
      <p:bldP spid="779288" grpId="0" animBg="1"/>
      <p:bldP spid="779289" grpId="0" animBg="1"/>
      <p:bldP spid="779290" grpId="0"/>
      <p:bldP spid="779291" grpId="0"/>
      <p:bldP spid="779292" grpId="0"/>
      <p:bldP spid="779293" grpId="0" animBg="1"/>
      <p:bldP spid="779294" grpId="0" animBg="1"/>
      <p:bldP spid="779295" grpId="0"/>
      <p:bldP spid="779296" grpId="0"/>
      <p:bldP spid="779297" grpId="0"/>
      <p:bldP spid="779298" grpId="0"/>
      <p:bldP spid="779299" grpId="0"/>
      <p:bldP spid="779300" grpId="0"/>
      <p:bldP spid="779301" grpId="0" animBg="1"/>
      <p:bldP spid="779302" grpId="0"/>
      <p:bldP spid="779303" grpId="0" animBg="1"/>
      <p:bldP spid="779304" grpId="0" animBg="1"/>
      <p:bldP spid="779305" grpId="0" animBg="1"/>
      <p:bldP spid="779306" grpId="0"/>
      <p:bldP spid="779307" grpId="0"/>
      <p:bldP spid="779308" grpId="0"/>
      <p:bldP spid="779309" grpId="0"/>
      <p:bldP spid="779310" grpId="0"/>
      <p:bldP spid="779312" grpId="0"/>
      <p:bldP spid="77931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7.7.1	 Rasterverdrahtung nach Lee: Modifikationen</a:t>
            </a:r>
          </a:p>
        </p:txBody>
      </p:sp>
      <p:sp>
        <p:nvSpPr>
          <p:cNvPr id="780291" name="Rectangle 3"/>
          <p:cNvSpPr>
            <a:spLocks noChangeArrowheads="1"/>
          </p:cNvSpPr>
          <p:nvPr/>
        </p:nvSpPr>
        <p:spPr bwMode="auto">
          <a:xfrm>
            <a:off x="836613" y="2511425"/>
            <a:ext cx="2287587" cy="2287588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endParaRPr lang="de-DE" altLang="de-DE" sz="1500">
              <a:solidFill>
                <a:schemeClr val="bg1"/>
              </a:solidFill>
            </a:endParaRPr>
          </a:p>
        </p:txBody>
      </p:sp>
      <p:grpSp>
        <p:nvGrpSpPr>
          <p:cNvPr id="780292" name="Group 4"/>
          <p:cNvGrpSpPr>
            <a:grpSpLocks/>
          </p:cNvGrpSpPr>
          <p:nvPr/>
        </p:nvGrpSpPr>
        <p:grpSpPr bwMode="auto">
          <a:xfrm>
            <a:off x="825500" y="2501900"/>
            <a:ext cx="2297113" cy="2298700"/>
            <a:chOff x="346" y="3787"/>
            <a:chExt cx="1587" cy="1588"/>
          </a:xfrm>
        </p:grpSpPr>
        <p:sp>
          <p:nvSpPr>
            <p:cNvPr id="60452" name="Rectangle 5"/>
            <p:cNvSpPr>
              <a:spLocks noChangeArrowheads="1"/>
            </p:cNvSpPr>
            <p:nvPr/>
          </p:nvSpPr>
          <p:spPr bwMode="auto">
            <a:xfrm>
              <a:off x="346" y="3787"/>
              <a:ext cx="1587" cy="158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0453" name="Line 6"/>
            <p:cNvSpPr>
              <a:spLocks noChangeShapeType="1"/>
            </p:cNvSpPr>
            <p:nvPr/>
          </p:nvSpPr>
          <p:spPr bwMode="auto">
            <a:xfrm>
              <a:off x="346" y="4014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454" name="Line 7"/>
            <p:cNvSpPr>
              <a:spLocks noChangeShapeType="1"/>
            </p:cNvSpPr>
            <p:nvPr/>
          </p:nvSpPr>
          <p:spPr bwMode="auto">
            <a:xfrm>
              <a:off x="346" y="4240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455" name="Line 8"/>
            <p:cNvSpPr>
              <a:spLocks noChangeShapeType="1"/>
            </p:cNvSpPr>
            <p:nvPr/>
          </p:nvSpPr>
          <p:spPr bwMode="auto">
            <a:xfrm>
              <a:off x="346" y="4467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456" name="Line 9"/>
            <p:cNvSpPr>
              <a:spLocks noChangeShapeType="1"/>
            </p:cNvSpPr>
            <p:nvPr/>
          </p:nvSpPr>
          <p:spPr bwMode="auto">
            <a:xfrm>
              <a:off x="346" y="4694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457" name="Line 10"/>
            <p:cNvSpPr>
              <a:spLocks noChangeShapeType="1"/>
            </p:cNvSpPr>
            <p:nvPr/>
          </p:nvSpPr>
          <p:spPr bwMode="auto">
            <a:xfrm>
              <a:off x="346" y="4921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458" name="Line 11"/>
            <p:cNvSpPr>
              <a:spLocks noChangeShapeType="1"/>
            </p:cNvSpPr>
            <p:nvPr/>
          </p:nvSpPr>
          <p:spPr bwMode="auto">
            <a:xfrm>
              <a:off x="572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459" name="Line 12"/>
            <p:cNvSpPr>
              <a:spLocks noChangeShapeType="1"/>
            </p:cNvSpPr>
            <p:nvPr/>
          </p:nvSpPr>
          <p:spPr bwMode="auto">
            <a:xfrm>
              <a:off x="799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460" name="Line 13"/>
            <p:cNvSpPr>
              <a:spLocks noChangeShapeType="1"/>
            </p:cNvSpPr>
            <p:nvPr/>
          </p:nvSpPr>
          <p:spPr bwMode="auto">
            <a:xfrm>
              <a:off x="1026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461" name="Line 14"/>
            <p:cNvSpPr>
              <a:spLocks noChangeShapeType="1"/>
            </p:cNvSpPr>
            <p:nvPr/>
          </p:nvSpPr>
          <p:spPr bwMode="auto">
            <a:xfrm>
              <a:off x="1253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462" name="Line 15"/>
            <p:cNvSpPr>
              <a:spLocks noChangeShapeType="1"/>
            </p:cNvSpPr>
            <p:nvPr/>
          </p:nvSpPr>
          <p:spPr bwMode="auto">
            <a:xfrm>
              <a:off x="1480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463" name="Line 16"/>
            <p:cNvSpPr>
              <a:spLocks noChangeShapeType="1"/>
            </p:cNvSpPr>
            <p:nvPr/>
          </p:nvSpPr>
          <p:spPr bwMode="auto">
            <a:xfrm>
              <a:off x="1706" y="3787"/>
              <a:ext cx="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464" name="Line 17"/>
            <p:cNvSpPr>
              <a:spLocks noChangeShapeType="1"/>
            </p:cNvSpPr>
            <p:nvPr/>
          </p:nvSpPr>
          <p:spPr bwMode="auto">
            <a:xfrm>
              <a:off x="346" y="5148"/>
              <a:ext cx="1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780306" name="Line 18"/>
          <p:cNvSpPr>
            <a:spLocks noChangeShapeType="1"/>
          </p:cNvSpPr>
          <p:nvPr/>
        </p:nvSpPr>
        <p:spPr bwMode="auto">
          <a:xfrm>
            <a:off x="825500" y="2513013"/>
            <a:ext cx="0" cy="2287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0307" name="Oval 19"/>
          <p:cNvSpPr>
            <a:spLocks noChangeArrowheads="1"/>
          </p:cNvSpPr>
          <p:nvPr/>
        </p:nvSpPr>
        <p:spPr bwMode="auto">
          <a:xfrm>
            <a:off x="1211263" y="2881313"/>
            <a:ext cx="249237" cy="23018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80308" name="Text Box 20"/>
          <p:cNvSpPr txBox="1">
            <a:spLocks noChangeArrowheads="1"/>
          </p:cNvSpPr>
          <p:nvPr/>
        </p:nvSpPr>
        <p:spPr bwMode="auto">
          <a:xfrm>
            <a:off x="1257300" y="2882900"/>
            <a:ext cx="142875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 b="1" i="1"/>
              <a:t>S</a:t>
            </a:r>
          </a:p>
        </p:txBody>
      </p:sp>
      <p:sp>
        <p:nvSpPr>
          <p:cNvPr id="780309" name="Oval 21"/>
          <p:cNvSpPr>
            <a:spLocks noChangeArrowheads="1"/>
          </p:cNvSpPr>
          <p:nvPr/>
        </p:nvSpPr>
        <p:spPr bwMode="auto">
          <a:xfrm>
            <a:off x="2176463" y="4189413"/>
            <a:ext cx="249237" cy="23018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80310" name="Text Box 22"/>
          <p:cNvSpPr txBox="1">
            <a:spLocks noChangeArrowheads="1"/>
          </p:cNvSpPr>
          <p:nvPr/>
        </p:nvSpPr>
        <p:spPr bwMode="auto">
          <a:xfrm>
            <a:off x="2232025" y="4200525"/>
            <a:ext cx="142875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 b="1" i="1"/>
              <a:t>T</a:t>
            </a:r>
          </a:p>
        </p:txBody>
      </p:sp>
      <p:sp>
        <p:nvSpPr>
          <p:cNvPr id="780311" name="Rectangle 23"/>
          <p:cNvSpPr>
            <a:spLocks noChangeArrowheads="1"/>
          </p:cNvSpPr>
          <p:nvPr/>
        </p:nvSpPr>
        <p:spPr bwMode="auto">
          <a:xfrm>
            <a:off x="2138363" y="2513013"/>
            <a:ext cx="668337" cy="9652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80312" name="Rectangle 24"/>
          <p:cNvSpPr>
            <a:spLocks noChangeArrowheads="1"/>
          </p:cNvSpPr>
          <p:nvPr/>
        </p:nvSpPr>
        <p:spPr bwMode="auto">
          <a:xfrm>
            <a:off x="835025" y="3479800"/>
            <a:ext cx="650875" cy="131445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80313" name="Text Box 25"/>
          <p:cNvSpPr txBox="1">
            <a:spLocks noChangeArrowheads="1"/>
          </p:cNvSpPr>
          <p:nvPr/>
        </p:nvSpPr>
        <p:spPr bwMode="auto">
          <a:xfrm>
            <a:off x="1163638" y="2522538"/>
            <a:ext cx="2984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</a:t>
            </a:r>
            <a:endParaRPr lang="en-US" altLang="de-DE" sz="1500"/>
          </a:p>
        </p:txBody>
      </p:sp>
      <p:sp>
        <p:nvSpPr>
          <p:cNvPr id="780314" name="Text Box 26"/>
          <p:cNvSpPr txBox="1">
            <a:spLocks noChangeArrowheads="1"/>
          </p:cNvSpPr>
          <p:nvPr/>
        </p:nvSpPr>
        <p:spPr bwMode="auto">
          <a:xfrm>
            <a:off x="838200" y="2833688"/>
            <a:ext cx="3000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</a:t>
            </a:r>
            <a:endParaRPr lang="en-US" altLang="de-DE" sz="1500"/>
          </a:p>
        </p:txBody>
      </p:sp>
      <p:sp>
        <p:nvSpPr>
          <p:cNvPr id="780315" name="Text Box 27"/>
          <p:cNvSpPr txBox="1">
            <a:spLocks noChangeArrowheads="1"/>
          </p:cNvSpPr>
          <p:nvPr/>
        </p:nvSpPr>
        <p:spPr bwMode="auto">
          <a:xfrm>
            <a:off x="1157288" y="3165475"/>
            <a:ext cx="3000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</a:t>
            </a:r>
            <a:endParaRPr lang="en-US" altLang="de-DE" sz="1500"/>
          </a:p>
        </p:txBody>
      </p:sp>
      <p:sp>
        <p:nvSpPr>
          <p:cNvPr id="780316" name="Text Box 28"/>
          <p:cNvSpPr txBox="1">
            <a:spLocks noChangeArrowheads="1"/>
          </p:cNvSpPr>
          <p:nvPr/>
        </p:nvSpPr>
        <p:spPr bwMode="auto">
          <a:xfrm>
            <a:off x="1481138" y="2830513"/>
            <a:ext cx="322262" cy="333375"/>
          </a:xfrm>
          <a:prstGeom prst="rect">
            <a:avLst/>
          </a:prstGeom>
          <a:solidFill>
            <a:schemeClr val="tx1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>
                <a:solidFill>
                  <a:schemeClr val="bg1"/>
                </a:solidFill>
              </a:rPr>
              <a:t>1</a:t>
            </a:r>
            <a:endParaRPr lang="en-US" altLang="de-DE" sz="1500">
              <a:solidFill>
                <a:schemeClr val="bg1"/>
              </a:solidFill>
            </a:endParaRPr>
          </a:p>
        </p:txBody>
      </p:sp>
      <p:sp>
        <p:nvSpPr>
          <p:cNvPr id="780317" name="Text Box 29"/>
          <p:cNvSpPr txBox="1">
            <a:spLocks noChangeArrowheads="1"/>
          </p:cNvSpPr>
          <p:nvPr/>
        </p:nvSpPr>
        <p:spPr bwMode="auto">
          <a:xfrm>
            <a:off x="1481138" y="3163888"/>
            <a:ext cx="323850" cy="331787"/>
          </a:xfrm>
          <a:prstGeom prst="rect">
            <a:avLst/>
          </a:prstGeom>
          <a:solidFill>
            <a:schemeClr val="tx1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>
                <a:solidFill>
                  <a:schemeClr val="bg1"/>
                </a:solidFill>
              </a:rPr>
              <a:t>1</a:t>
            </a:r>
            <a:endParaRPr lang="en-US" altLang="de-DE" sz="1500">
              <a:solidFill>
                <a:schemeClr val="bg1"/>
              </a:solidFill>
            </a:endParaRPr>
          </a:p>
        </p:txBody>
      </p:sp>
      <p:sp>
        <p:nvSpPr>
          <p:cNvPr id="780318" name="Text Box 30"/>
          <p:cNvSpPr txBox="1">
            <a:spLocks noChangeArrowheads="1"/>
          </p:cNvSpPr>
          <p:nvPr/>
        </p:nvSpPr>
        <p:spPr bwMode="auto">
          <a:xfrm>
            <a:off x="830263" y="3195638"/>
            <a:ext cx="2984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</a:t>
            </a:r>
            <a:endParaRPr lang="en-US" altLang="de-DE" sz="1500"/>
          </a:p>
        </p:txBody>
      </p:sp>
      <p:sp>
        <p:nvSpPr>
          <p:cNvPr id="780319" name="Text Box 31"/>
          <p:cNvSpPr txBox="1">
            <a:spLocks noChangeArrowheads="1"/>
          </p:cNvSpPr>
          <p:nvPr/>
        </p:nvSpPr>
        <p:spPr bwMode="auto">
          <a:xfrm>
            <a:off x="836613" y="2520950"/>
            <a:ext cx="3000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</a:t>
            </a:r>
            <a:endParaRPr lang="en-US" altLang="de-DE" sz="1500"/>
          </a:p>
        </p:txBody>
      </p:sp>
      <p:sp>
        <p:nvSpPr>
          <p:cNvPr id="780320" name="Text Box 32"/>
          <p:cNvSpPr txBox="1">
            <a:spLocks noChangeArrowheads="1"/>
          </p:cNvSpPr>
          <p:nvPr/>
        </p:nvSpPr>
        <p:spPr bwMode="auto">
          <a:xfrm>
            <a:off x="1482725" y="2516188"/>
            <a:ext cx="2984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</a:t>
            </a:r>
            <a:endParaRPr lang="en-US" altLang="de-DE" sz="1500"/>
          </a:p>
        </p:txBody>
      </p:sp>
      <p:sp>
        <p:nvSpPr>
          <p:cNvPr id="780321" name="Text Box 33"/>
          <p:cNvSpPr txBox="1">
            <a:spLocks noChangeArrowheads="1"/>
          </p:cNvSpPr>
          <p:nvPr/>
        </p:nvSpPr>
        <p:spPr bwMode="auto">
          <a:xfrm>
            <a:off x="1806575" y="2519363"/>
            <a:ext cx="2984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2</a:t>
            </a:r>
            <a:endParaRPr lang="en-US" altLang="de-DE" sz="1500"/>
          </a:p>
        </p:txBody>
      </p:sp>
      <p:sp>
        <p:nvSpPr>
          <p:cNvPr id="780322" name="Text Box 34"/>
          <p:cNvSpPr txBox="1">
            <a:spLocks noChangeArrowheads="1"/>
          </p:cNvSpPr>
          <p:nvPr/>
        </p:nvSpPr>
        <p:spPr bwMode="auto">
          <a:xfrm>
            <a:off x="1814513" y="2844800"/>
            <a:ext cx="3000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</a:t>
            </a:r>
            <a:endParaRPr lang="en-US" altLang="de-DE" sz="1500"/>
          </a:p>
        </p:txBody>
      </p:sp>
      <p:sp>
        <p:nvSpPr>
          <p:cNvPr id="780323" name="Text Box 35"/>
          <p:cNvSpPr txBox="1">
            <a:spLocks noChangeArrowheads="1"/>
          </p:cNvSpPr>
          <p:nvPr/>
        </p:nvSpPr>
        <p:spPr bwMode="auto">
          <a:xfrm>
            <a:off x="1803400" y="3173413"/>
            <a:ext cx="2984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2</a:t>
            </a:r>
            <a:endParaRPr lang="en-US" altLang="de-DE" sz="1500"/>
          </a:p>
        </p:txBody>
      </p:sp>
      <p:sp>
        <p:nvSpPr>
          <p:cNvPr id="780324" name="Text Box 36"/>
          <p:cNvSpPr txBox="1">
            <a:spLocks noChangeArrowheads="1"/>
          </p:cNvSpPr>
          <p:nvPr/>
        </p:nvSpPr>
        <p:spPr bwMode="auto">
          <a:xfrm>
            <a:off x="1481138" y="3492500"/>
            <a:ext cx="325437" cy="333375"/>
          </a:xfrm>
          <a:prstGeom prst="rect">
            <a:avLst/>
          </a:prstGeom>
          <a:solidFill>
            <a:schemeClr val="tx1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>
                <a:solidFill>
                  <a:schemeClr val="bg1"/>
                </a:solidFill>
              </a:rPr>
              <a:t>2</a:t>
            </a:r>
            <a:endParaRPr lang="en-US" altLang="de-DE" sz="1500">
              <a:solidFill>
                <a:schemeClr val="bg1"/>
              </a:solidFill>
            </a:endParaRPr>
          </a:p>
        </p:txBody>
      </p:sp>
      <p:sp>
        <p:nvSpPr>
          <p:cNvPr id="780325" name="Text Box 37"/>
          <p:cNvSpPr txBox="1">
            <a:spLocks noChangeArrowheads="1"/>
          </p:cNvSpPr>
          <p:nvPr/>
        </p:nvSpPr>
        <p:spPr bwMode="auto">
          <a:xfrm>
            <a:off x="1846263" y="3473450"/>
            <a:ext cx="3000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2</a:t>
            </a:r>
            <a:endParaRPr lang="en-US" altLang="de-DE" sz="1500"/>
          </a:p>
        </p:txBody>
      </p:sp>
      <p:sp>
        <p:nvSpPr>
          <p:cNvPr id="780326" name="Text Box 38"/>
          <p:cNvSpPr txBox="1">
            <a:spLocks noChangeArrowheads="1"/>
          </p:cNvSpPr>
          <p:nvPr/>
        </p:nvSpPr>
        <p:spPr bwMode="auto">
          <a:xfrm>
            <a:off x="1481138" y="3827463"/>
            <a:ext cx="328612" cy="333375"/>
          </a:xfrm>
          <a:prstGeom prst="rect">
            <a:avLst/>
          </a:prstGeom>
          <a:solidFill>
            <a:schemeClr val="tx1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>
                <a:solidFill>
                  <a:schemeClr val="bg1"/>
                </a:solidFill>
              </a:rPr>
              <a:t>2</a:t>
            </a:r>
            <a:endParaRPr lang="en-US" altLang="de-DE" sz="1500">
              <a:solidFill>
                <a:schemeClr val="bg1"/>
              </a:solidFill>
            </a:endParaRPr>
          </a:p>
        </p:txBody>
      </p:sp>
      <p:sp>
        <p:nvSpPr>
          <p:cNvPr id="780327" name="Text Box 39"/>
          <p:cNvSpPr txBox="1">
            <a:spLocks noChangeArrowheads="1"/>
          </p:cNvSpPr>
          <p:nvPr/>
        </p:nvSpPr>
        <p:spPr bwMode="auto">
          <a:xfrm>
            <a:off x="1481138" y="4143375"/>
            <a:ext cx="322262" cy="333375"/>
          </a:xfrm>
          <a:prstGeom prst="rect">
            <a:avLst/>
          </a:prstGeom>
          <a:solidFill>
            <a:schemeClr val="tx1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>
                <a:solidFill>
                  <a:schemeClr val="bg1"/>
                </a:solidFill>
              </a:rPr>
              <a:t>1</a:t>
            </a:r>
            <a:endParaRPr lang="en-US" altLang="de-DE" sz="1500">
              <a:solidFill>
                <a:schemeClr val="bg1"/>
              </a:solidFill>
            </a:endParaRPr>
          </a:p>
        </p:txBody>
      </p:sp>
      <p:sp>
        <p:nvSpPr>
          <p:cNvPr id="780328" name="Text Box 40"/>
          <p:cNvSpPr txBox="1">
            <a:spLocks noChangeArrowheads="1"/>
          </p:cNvSpPr>
          <p:nvPr/>
        </p:nvSpPr>
        <p:spPr bwMode="auto">
          <a:xfrm>
            <a:off x="1803400" y="4143375"/>
            <a:ext cx="333375" cy="333375"/>
          </a:xfrm>
          <a:prstGeom prst="rect">
            <a:avLst/>
          </a:prstGeom>
          <a:solidFill>
            <a:schemeClr val="tx1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>
                <a:solidFill>
                  <a:schemeClr val="bg1"/>
                </a:solidFill>
              </a:rPr>
              <a:t>1</a:t>
            </a:r>
            <a:endParaRPr lang="en-US" altLang="de-DE" sz="1500">
              <a:solidFill>
                <a:schemeClr val="bg1"/>
              </a:solidFill>
            </a:endParaRPr>
          </a:p>
        </p:txBody>
      </p:sp>
      <p:sp>
        <p:nvSpPr>
          <p:cNvPr id="780329" name="Text Box 41"/>
          <p:cNvSpPr txBox="1">
            <a:spLocks noChangeArrowheads="1"/>
          </p:cNvSpPr>
          <p:nvPr/>
        </p:nvSpPr>
        <p:spPr bwMode="auto">
          <a:xfrm>
            <a:off x="2162175" y="3479800"/>
            <a:ext cx="3000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</a:t>
            </a:r>
            <a:endParaRPr lang="en-US" altLang="de-DE" sz="1500"/>
          </a:p>
        </p:txBody>
      </p:sp>
      <p:sp>
        <p:nvSpPr>
          <p:cNvPr id="780330" name="Text Box 42"/>
          <p:cNvSpPr txBox="1">
            <a:spLocks noChangeArrowheads="1"/>
          </p:cNvSpPr>
          <p:nvPr/>
        </p:nvSpPr>
        <p:spPr bwMode="auto">
          <a:xfrm>
            <a:off x="2152650" y="3805238"/>
            <a:ext cx="3000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</a:t>
            </a:r>
            <a:endParaRPr lang="en-US" altLang="de-DE" sz="1500"/>
          </a:p>
        </p:txBody>
      </p:sp>
      <p:sp>
        <p:nvSpPr>
          <p:cNvPr id="780331" name="Text Box 43"/>
          <p:cNvSpPr txBox="1">
            <a:spLocks noChangeArrowheads="1"/>
          </p:cNvSpPr>
          <p:nvPr/>
        </p:nvSpPr>
        <p:spPr bwMode="auto">
          <a:xfrm>
            <a:off x="1836738" y="3811588"/>
            <a:ext cx="3000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</a:t>
            </a:r>
            <a:endParaRPr lang="en-US" altLang="de-DE" sz="1500"/>
          </a:p>
        </p:txBody>
      </p:sp>
      <p:sp>
        <p:nvSpPr>
          <p:cNvPr id="780332" name="Text Box 44"/>
          <p:cNvSpPr txBox="1">
            <a:spLocks noChangeArrowheads="1"/>
          </p:cNvSpPr>
          <p:nvPr/>
        </p:nvSpPr>
        <p:spPr bwMode="auto">
          <a:xfrm>
            <a:off x="2493963" y="3484563"/>
            <a:ext cx="2984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</a:t>
            </a:r>
            <a:endParaRPr lang="en-US" altLang="de-DE" sz="1500"/>
          </a:p>
        </p:txBody>
      </p:sp>
      <p:sp>
        <p:nvSpPr>
          <p:cNvPr id="780333" name="Text Box 45"/>
          <p:cNvSpPr txBox="1">
            <a:spLocks noChangeArrowheads="1"/>
          </p:cNvSpPr>
          <p:nvPr/>
        </p:nvSpPr>
        <p:spPr bwMode="auto">
          <a:xfrm>
            <a:off x="1506538" y="4459288"/>
            <a:ext cx="2984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</a:t>
            </a:r>
            <a:endParaRPr lang="en-US" altLang="de-DE" sz="1500"/>
          </a:p>
        </p:txBody>
      </p:sp>
      <p:sp>
        <p:nvSpPr>
          <p:cNvPr id="60449" name="Text Box 46"/>
          <p:cNvSpPr txBox="1">
            <a:spLocks noChangeArrowheads="1"/>
          </p:cNvSpPr>
          <p:nvPr/>
        </p:nvSpPr>
        <p:spPr bwMode="auto">
          <a:xfrm>
            <a:off x="841375" y="1522413"/>
            <a:ext cx="3157538" cy="4111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Einsparung von Speicherplatz</a:t>
            </a:r>
            <a:endParaRPr lang="en-US" altLang="de-DE"/>
          </a:p>
        </p:txBody>
      </p:sp>
      <p:sp>
        <p:nvSpPr>
          <p:cNvPr id="780335" name="Text Box 47"/>
          <p:cNvSpPr txBox="1">
            <a:spLocks noChangeArrowheads="1"/>
          </p:cNvSpPr>
          <p:nvPr/>
        </p:nvSpPr>
        <p:spPr bwMode="auto">
          <a:xfrm>
            <a:off x="608013" y="5259388"/>
            <a:ext cx="1871662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1,1,2,2-Sequenz</a:t>
            </a:r>
            <a:endParaRPr lang="en-US" altLang="de-DE"/>
          </a:p>
        </p:txBody>
      </p:sp>
      <p:sp>
        <p:nvSpPr>
          <p:cNvPr id="780336" name="Text Box 48"/>
          <p:cNvSpPr txBox="1">
            <a:spLocks noChangeArrowheads="1"/>
          </p:cNvSpPr>
          <p:nvPr/>
        </p:nvSpPr>
        <p:spPr bwMode="auto">
          <a:xfrm>
            <a:off x="611188" y="5605463"/>
            <a:ext cx="2898775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>
                <a:sym typeface="Symbol" pitchFamily="18" charset="2"/>
              </a:rPr>
              <a:t> </a:t>
            </a:r>
            <a:r>
              <a:rPr lang="de-DE" altLang="de-DE"/>
              <a:t>zwei Bit pro Rasterpunkt</a:t>
            </a:r>
            <a:endParaRPr lang="en-US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80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80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80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80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80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80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80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80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80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780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780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80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80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780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80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780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780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780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780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780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780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780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780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780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780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780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780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780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780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780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780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 nodeType="clickPar">
                      <p:stCondLst>
                        <p:cond delay="indefinite"/>
                      </p:stCondLst>
                      <p:childTnLst>
                        <p:par>
                          <p:cTn id="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2" dur="500"/>
                                        <p:tgtEl>
                                          <p:spTgt spid="780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0291" grpId="0" animBg="1"/>
      <p:bldP spid="780306" grpId="0" animBg="1"/>
      <p:bldP spid="780307" grpId="0" animBg="1"/>
      <p:bldP spid="780308" grpId="0"/>
      <p:bldP spid="780309" grpId="0" animBg="1"/>
      <p:bldP spid="780310" grpId="0"/>
      <p:bldP spid="780311" grpId="0" animBg="1"/>
      <p:bldP spid="780312" grpId="0" animBg="1"/>
      <p:bldP spid="780313" grpId="0"/>
      <p:bldP spid="780314" grpId="0"/>
      <p:bldP spid="780315" grpId="0"/>
      <p:bldP spid="780316" grpId="0" animBg="1"/>
      <p:bldP spid="780317" grpId="0" animBg="1"/>
      <p:bldP spid="780318" grpId="0"/>
      <p:bldP spid="780319" grpId="0"/>
      <p:bldP spid="780320" grpId="0"/>
      <p:bldP spid="780321" grpId="0"/>
      <p:bldP spid="780322" grpId="0"/>
      <p:bldP spid="780323" grpId="0"/>
      <p:bldP spid="780324" grpId="0" animBg="1"/>
      <p:bldP spid="780325" grpId="0"/>
      <p:bldP spid="780326" grpId="0" animBg="1"/>
      <p:bldP spid="780327" grpId="0" animBg="1"/>
      <p:bldP spid="780328" grpId="0" animBg="1"/>
      <p:bldP spid="780329" grpId="0"/>
      <p:bldP spid="780330" grpId="0"/>
      <p:bldP spid="780331" grpId="0"/>
      <p:bldP spid="780332" grpId="0"/>
      <p:bldP spid="780333" grpId="0"/>
      <p:bldP spid="780335" grpId="0"/>
      <p:bldP spid="780336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7.7.1	 Rasterverdrahtung nach Lee: Multi-Pin-Netze</a:t>
            </a:r>
          </a:p>
        </p:txBody>
      </p:sp>
      <p:sp>
        <p:nvSpPr>
          <p:cNvPr id="781315" name="Text Box 3"/>
          <p:cNvSpPr txBox="1">
            <a:spLocks noChangeArrowheads="1"/>
          </p:cNvSpPr>
          <p:nvPr/>
        </p:nvSpPr>
        <p:spPr bwMode="auto">
          <a:xfrm>
            <a:off x="768350" y="4708525"/>
            <a:ext cx="161290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Verbindung </a:t>
            </a:r>
            <a:r>
              <a:rPr lang="de-DE" altLang="de-DE" sz="1500" i="1"/>
              <a:t>S</a:t>
            </a:r>
            <a:r>
              <a:rPr lang="de-DE" altLang="de-DE" sz="1500"/>
              <a:t>-</a:t>
            </a:r>
            <a:r>
              <a:rPr lang="de-DE" altLang="de-DE" sz="1500" i="1"/>
              <a:t>T</a:t>
            </a:r>
            <a:r>
              <a:rPr lang="de-DE" altLang="de-DE" sz="1500"/>
              <a:t>3</a:t>
            </a:r>
            <a:endParaRPr lang="en-US" altLang="de-DE" sz="1500"/>
          </a:p>
        </p:txBody>
      </p:sp>
      <p:sp>
        <p:nvSpPr>
          <p:cNvPr id="781316" name="Rectangle 4"/>
          <p:cNvSpPr>
            <a:spLocks noChangeArrowheads="1"/>
          </p:cNvSpPr>
          <p:nvPr/>
        </p:nvSpPr>
        <p:spPr bwMode="auto">
          <a:xfrm>
            <a:off x="836613" y="2514600"/>
            <a:ext cx="2400300" cy="2033588"/>
          </a:xfrm>
          <a:prstGeom prst="rect">
            <a:avLst/>
          </a:prstGeom>
          <a:solidFill>
            <a:srgbClr val="EAEAE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81317" name="Line 5"/>
          <p:cNvSpPr>
            <a:spLocks noChangeShapeType="1"/>
          </p:cNvSpPr>
          <p:nvPr/>
        </p:nvSpPr>
        <p:spPr bwMode="auto">
          <a:xfrm>
            <a:off x="1133475" y="3440113"/>
            <a:ext cx="0" cy="1014412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81318" name="Oval 6"/>
          <p:cNvSpPr>
            <a:spLocks noChangeArrowheads="1"/>
          </p:cNvSpPr>
          <p:nvPr/>
        </p:nvSpPr>
        <p:spPr bwMode="auto">
          <a:xfrm>
            <a:off x="2665413" y="3954463"/>
            <a:ext cx="160337" cy="16033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81319" name="Oval 7"/>
          <p:cNvSpPr>
            <a:spLocks noChangeArrowheads="1"/>
          </p:cNvSpPr>
          <p:nvPr/>
        </p:nvSpPr>
        <p:spPr bwMode="auto">
          <a:xfrm>
            <a:off x="1050925" y="4381500"/>
            <a:ext cx="158750" cy="160338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81320" name="Line 8"/>
          <p:cNvSpPr>
            <a:spLocks noChangeShapeType="1"/>
          </p:cNvSpPr>
          <p:nvPr/>
        </p:nvSpPr>
        <p:spPr bwMode="auto">
          <a:xfrm>
            <a:off x="1230313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1321" name="Line 9"/>
          <p:cNvSpPr>
            <a:spLocks noChangeShapeType="1"/>
          </p:cNvSpPr>
          <p:nvPr/>
        </p:nvSpPr>
        <p:spPr bwMode="auto">
          <a:xfrm>
            <a:off x="143192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1322" name="Line 10"/>
          <p:cNvSpPr>
            <a:spLocks noChangeShapeType="1"/>
          </p:cNvSpPr>
          <p:nvPr/>
        </p:nvSpPr>
        <p:spPr bwMode="auto">
          <a:xfrm>
            <a:off x="1636713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1323" name="Line 11"/>
          <p:cNvSpPr>
            <a:spLocks noChangeShapeType="1"/>
          </p:cNvSpPr>
          <p:nvPr/>
        </p:nvSpPr>
        <p:spPr bwMode="auto">
          <a:xfrm>
            <a:off x="20320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1324" name="Line 12"/>
          <p:cNvSpPr>
            <a:spLocks noChangeShapeType="1"/>
          </p:cNvSpPr>
          <p:nvPr/>
        </p:nvSpPr>
        <p:spPr bwMode="auto">
          <a:xfrm>
            <a:off x="183197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1325" name="Line 13"/>
          <p:cNvSpPr>
            <a:spLocks noChangeShapeType="1"/>
          </p:cNvSpPr>
          <p:nvPr/>
        </p:nvSpPr>
        <p:spPr bwMode="auto">
          <a:xfrm>
            <a:off x="223678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1326" name="Line 14"/>
          <p:cNvSpPr>
            <a:spLocks noChangeShapeType="1"/>
          </p:cNvSpPr>
          <p:nvPr/>
        </p:nvSpPr>
        <p:spPr bwMode="auto">
          <a:xfrm>
            <a:off x="24320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1327" name="Line 15"/>
          <p:cNvSpPr>
            <a:spLocks noChangeShapeType="1"/>
          </p:cNvSpPr>
          <p:nvPr/>
        </p:nvSpPr>
        <p:spPr bwMode="auto">
          <a:xfrm>
            <a:off x="263048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1328" name="Line 16"/>
          <p:cNvSpPr>
            <a:spLocks noChangeShapeType="1"/>
          </p:cNvSpPr>
          <p:nvPr/>
        </p:nvSpPr>
        <p:spPr bwMode="auto">
          <a:xfrm>
            <a:off x="28321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1329" name="Line 17"/>
          <p:cNvSpPr>
            <a:spLocks noChangeShapeType="1"/>
          </p:cNvSpPr>
          <p:nvPr/>
        </p:nvSpPr>
        <p:spPr bwMode="auto">
          <a:xfrm>
            <a:off x="30289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1330" name="Line 18"/>
          <p:cNvSpPr>
            <a:spLocks noChangeShapeType="1"/>
          </p:cNvSpPr>
          <p:nvPr/>
        </p:nvSpPr>
        <p:spPr bwMode="auto">
          <a:xfrm>
            <a:off x="103663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1331" name="Line 19"/>
          <p:cNvSpPr>
            <a:spLocks noChangeShapeType="1"/>
          </p:cNvSpPr>
          <p:nvPr/>
        </p:nvSpPr>
        <p:spPr bwMode="auto">
          <a:xfrm>
            <a:off x="836613" y="2740025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1332" name="Line 20"/>
          <p:cNvSpPr>
            <a:spLocks noChangeShapeType="1"/>
          </p:cNvSpPr>
          <p:nvPr/>
        </p:nvSpPr>
        <p:spPr bwMode="auto">
          <a:xfrm>
            <a:off x="836613" y="294798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1333" name="Line 21"/>
          <p:cNvSpPr>
            <a:spLocks noChangeShapeType="1"/>
          </p:cNvSpPr>
          <p:nvPr/>
        </p:nvSpPr>
        <p:spPr bwMode="auto">
          <a:xfrm>
            <a:off x="836613" y="314166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1334" name="Line 22"/>
          <p:cNvSpPr>
            <a:spLocks noChangeShapeType="1"/>
          </p:cNvSpPr>
          <p:nvPr/>
        </p:nvSpPr>
        <p:spPr bwMode="auto">
          <a:xfrm>
            <a:off x="836613" y="334168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1335" name="Line 23"/>
          <p:cNvSpPr>
            <a:spLocks noChangeShapeType="1"/>
          </p:cNvSpPr>
          <p:nvPr/>
        </p:nvSpPr>
        <p:spPr bwMode="auto">
          <a:xfrm>
            <a:off x="836613" y="354806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1336" name="Line 24"/>
          <p:cNvSpPr>
            <a:spLocks noChangeShapeType="1"/>
          </p:cNvSpPr>
          <p:nvPr/>
        </p:nvSpPr>
        <p:spPr bwMode="auto">
          <a:xfrm>
            <a:off x="836613" y="374173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1337" name="Line 25"/>
          <p:cNvSpPr>
            <a:spLocks noChangeShapeType="1"/>
          </p:cNvSpPr>
          <p:nvPr/>
        </p:nvSpPr>
        <p:spPr bwMode="auto">
          <a:xfrm>
            <a:off x="836613" y="394176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1338" name="Line 26"/>
          <p:cNvSpPr>
            <a:spLocks noChangeShapeType="1"/>
          </p:cNvSpPr>
          <p:nvPr/>
        </p:nvSpPr>
        <p:spPr bwMode="auto">
          <a:xfrm>
            <a:off x="836613" y="414813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1339" name="Line 27"/>
          <p:cNvSpPr>
            <a:spLocks noChangeShapeType="1"/>
          </p:cNvSpPr>
          <p:nvPr/>
        </p:nvSpPr>
        <p:spPr bwMode="auto">
          <a:xfrm>
            <a:off x="836613" y="434181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1340" name="Text Box 28"/>
          <p:cNvSpPr txBox="1">
            <a:spLocks noChangeArrowheads="1"/>
          </p:cNvSpPr>
          <p:nvPr/>
        </p:nvSpPr>
        <p:spPr bwMode="auto">
          <a:xfrm>
            <a:off x="2660650" y="3963988"/>
            <a:ext cx="236538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4</a:t>
            </a:r>
          </a:p>
        </p:txBody>
      </p:sp>
      <p:sp>
        <p:nvSpPr>
          <p:cNvPr id="781341" name="Text Box 29"/>
          <p:cNvSpPr txBox="1">
            <a:spLocks noChangeArrowheads="1"/>
          </p:cNvSpPr>
          <p:nvPr/>
        </p:nvSpPr>
        <p:spPr bwMode="auto">
          <a:xfrm>
            <a:off x="1095375" y="4391025"/>
            <a:ext cx="100013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S</a:t>
            </a:r>
          </a:p>
        </p:txBody>
      </p:sp>
      <p:sp>
        <p:nvSpPr>
          <p:cNvPr id="781342" name="Line 30"/>
          <p:cNvSpPr>
            <a:spLocks noChangeShapeType="1"/>
          </p:cNvSpPr>
          <p:nvPr/>
        </p:nvSpPr>
        <p:spPr bwMode="auto">
          <a:xfrm flipH="1">
            <a:off x="1123950" y="3452813"/>
            <a:ext cx="354013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81343" name="Oval 31"/>
          <p:cNvSpPr>
            <a:spLocks noChangeArrowheads="1"/>
          </p:cNvSpPr>
          <p:nvPr/>
        </p:nvSpPr>
        <p:spPr bwMode="auto">
          <a:xfrm>
            <a:off x="1263650" y="2941638"/>
            <a:ext cx="160338" cy="16033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81344" name="Text Box 32"/>
          <p:cNvSpPr txBox="1">
            <a:spLocks noChangeArrowheads="1"/>
          </p:cNvSpPr>
          <p:nvPr/>
        </p:nvSpPr>
        <p:spPr bwMode="auto">
          <a:xfrm>
            <a:off x="1270000" y="2949575"/>
            <a:ext cx="236538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2</a:t>
            </a:r>
          </a:p>
        </p:txBody>
      </p:sp>
      <p:sp>
        <p:nvSpPr>
          <p:cNvPr id="781345" name="Oval 33"/>
          <p:cNvSpPr>
            <a:spLocks noChangeArrowheads="1"/>
          </p:cNvSpPr>
          <p:nvPr/>
        </p:nvSpPr>
        <p:spPr bwMode="auto">
          <a:xfrm>
            <a:off x="1477963" y="3368675"/>
            <a:ext cx="158750" cy="158750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81346" name="Text Box 34"/>
          <p:cNvSpPr txBox="1">
            <a:spLocks noChangeArrowheads="1"/>
          </p:cNvSpPr>
          <p:nvPr/>
        </p:nvSpPr>
        <p:spPr bwMode="auto">
          <a:xfrm>
            <a:off x="1482725" y="3376613"/>
            <a:ext cx="236538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3</a:t>
            </a:r>
          </a:p>
        </p:txBody>
      </p:sp>
      <p:sp>
        <p:nvSpPr>
          <p:cNvPr id="781347" name="Oval 35"/>
          <p:cNvSpPr>
            <a:spLocks noChangeArrowheads="1"/>
          </p:cNvSpPr>
          <p:nvPr/>
        </p:nvSpPr>
        <p:spPr bwMode="auto">
          <a:xfrm>
            <a:off x="2025650" y="2568575"/>
            <a:ext cx="158750" cy="158750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81348" name="Text Box 36"/>
          <p:cNvSpPr txBox="1">
            <a:spLocks noChangeArrowheads="1"/>
          </p:cNvSpPr>
          <p:nvPr/>
        </p:nvSpPr>
        <p:spPr bwMode="auto">
          <a:xfrm>
            <a:off x="2030413" y="2576513"/>
            <a:ext cx="234950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1</a:t>
            </a:r>
          </a:p>
        </p:txBody>
      </p:sp>
      <p:sp>
        <p:nvSpPr>
          <p:cNvPr id="61477" name="Text Box 37"/>
          <p:cNvSpPr txBox="1">
            <a:spLocks noChangeArrowheads="1"/>
          </p:cNvSpPr>
          <p:nvPr/>
        </p:nvSpPr>
        <p:spPr bwMode="auto">
          <a:xfrm>
            <a:off x="841375" y="1522413"/>
            <a:ext cx="3455988" cy="4111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Verbindung von Multi-Pin-Netzen</a:t>
            </a:r>
            <a:endParaRPr lang="en-US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81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81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81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81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81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81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81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81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81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781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781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81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81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781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81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781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781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781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781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78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78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78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781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781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781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781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781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781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781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781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781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781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781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781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781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781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781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781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7813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7813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1315" grpId="0"/>
      <p:bldP spid="781316" grpId="0" animBg="1"/>
      <p:bldP spid="781317" grpId="0" animBg="1"/>
      <p:bldP spid="781318" grpId="0" animBg="1"/>
      <p:bldP spid="781319" grpId="0" animBg="1"/>
      <p:bldP spid="781320" grpId="0" animBg="1"/>
      <p:bldP spid="781321" grpId="0" animBg="1"/>
      <p:bldP spid="781322" grpId="0" animBg="1"/>
      <p:bldP spid="781323" grpId="0" animBg="1"/>
      <p:bldP spid="781324" grpId="0" animBg="1"/>
      <p:bldP spid="781325" grpId="0" animBg="1"/>
      <p:bldP spid="781326" grpId="0" animBg="1"/>
      <p:bldP spid="781327" grpId="0" animBg="1"/>
      <p:bldP spid="781328" grpId="0" animBg="1"/>
      <p:bldP spid="781329" grpId="0" animBg="1"/>
      <p:bldP spid="781330" grpId="0" animBg="1"/>
      <p:bldP spid="781331" grpId="0" animBg="1"/>
      <p:bldP spid="781332" grpId="0" animBg="1"/>
      <p:bldP spid="781333" grpId="0" animBg="1"/>
      <p:bldP spid="781334" grpId="0" animBg="1"/>
      <p:bldP spid="781335" grpId="0" animBg="1"/>
      <p:bldP spid="781336" grpId="0" animBg="1"/>
      <p:bldP spid="781337" grpId="0" animBg="1"/>
      <p:bldP spid="781338" grpId="0" animBg="1"/>
      <p:bldP spid="781339" grpId="0" animBg="1"/>
      <p:bldP spid="781340" grpId="0"/>
      <p:bldP spid="781341" grpId="0"/>
      <p:bldP spid="781342" grpId="0" animBg="1"/>
      <p:bldP spid="781343" grpId="0" animBg="1"/>
      <p:bldP spid="781344" grpId="0"/>
      <p:bldP spid="781345" grpId="0" animBg="1"/>
      <p:bldP spid="781346" grpId="0"/>
      <p:bldP spid="781347" grpId="0" animBg="1"/>
      <p:bldP spid="781348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7.7.1	 Rasterverdrahtung nach Lee: Multi-Pin-Netze</a:t>
            </a:r>
          </a:p>
        </p:txBody>
      </p:sp>
      <p:sp>
        <p:nvSpPr>
          <p:cNvPr id="62467" name="Text Box 3"/>
          <p:cNvSpPr txBox="1">
            <a:spLocks noChangeArrowheads="1"/>
          </p:cNvSpPr>
          <p:nvPr/>
        </p:nvSpPr>
        <p:spPr bwMode="auto">
          <a:xfrm>
            <a:off x="768350" y="4708525"/>
            <a:ext cx="161290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Verbindung </a:t>
            </a:r>
            <a:r>
              <a:rPr lang="de-DE" altLang="de-DE" sz="1500" i="1"/>
              <a:t>S</a:t>
            </a:r>
            <a:r>
              <a:rPr lang="de-DE" altLang="de-DE" sz="1500"/>
              <a:t>-</a:t>
            </a:r>
            <a:r>
              <a:rPr lang="de-DE" altLang="de-DE" sz="1500" i="1"/>
              <a:t>T</a:t>
            </a:r>
            <a:r>
              <a:rPr lang="de-DE" altLang="de-DE" sz="1500"/>
              <a:t>3</a:t>
            </a:r>
            <a:endParaRPr lang="en-US" altLang="de-DE" sz="1500"/>
          </a:p>
        </p:txBody>
      </p:sp>
      <p:sp>
        <p:nvSpPr>
          <p:cNvPr id="62468" name="Text Box 4"/>
          <p:cNvSpPr txBox="1">
            <a:spLocks noChangeArrowheads="1"/>
          </p:cNvSpPr>
          <p:nvPr/>
        </p:nvSpPr>
        <p:spPr bwMode="auto">
          <a:xfrm>
            <a:off x="3462338" y="4708525"/>
            <a:ext cx="16446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Anschluss </a:t>
            </a:r>
            <a:r>
              <a:rPr lang="de-DE" altLang="de-DE" sz="1500" i="1"/>
              <a:t>T</a:t>
            </a:r>
            <a:r>
              <a:rPr lang="de-DE" altLang="de-DE" sz="1500"/>
              <a:t>2, </a:t>
            </a:r>
            <a:r>
              <a:rPr lang="de-DE" altLang="de-DE" sz="1500" i="1"/>
              <a:t>T</a:t>
            </a:r>
            <a:r>
              <a:rPr lang="de-DE" altLang="de-DE" sz="1500"/>
              <a:t>1</a:t>
            </a:r>
            <a:endParaRPr lang="en-US" altLang="de-DE" sz="1500"/>
          </a:p>
        </p:txBody>
      </p:sp>
      <p:sp>
        <p:nvSpPr>
          <p:cNvPr id="62469" name="Rectangle 5"/>
          <p:cNvSpPr>
            <a:spLocks noChangeArrowheads="1"/>
          </p:cNvSpPr>
          <p:nvPr/>
        </p:nvSpPr>
        <p:spPr bwMode="auto">
          <a:xfrm>
            <a:off x="836613" y="2514600"/>
            <a:ext cx="2400300" cy="2033588"/>
          </a:xfrm>
          <a:prstGeom prst="rect">
            <a:avLst/>
          </a:prstGeom>
          <a:solidFill>
            <a:srgbClr val="EAEAE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2470" name="Line 6"/>
          <p:cNvSpPr>
            <a:spLocks noChangeShapeType="1"/>
          </p:cNvSpPr>
          <p:nvPr/>
        </p:nvSpPr>
        <p:spPr bwMode="auto">
          <a:xfrm>
            <a:off x="1133475" y="3440113"/>
            <a:ext cx="0" cy="10144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2471" name="Oval 7"/>
          <p:cNvSpPr>
            <a:spLocks noChangeArrowheads="1"/>
          </p:cNvSpPr>
          <p:nvPr/>
        </p:nvSpPr>
        <p:spPr bwMode="auto">
          <a:xfrm>
            <a:off x="2665413" y="3954463"/>
            <a:ext cx="160337" cy="16033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2472" name="Oval 8"/>
          <p:cNvSpPr>
            <a:spLocks noChangeArrowheads="1"/>
          </p:cNvSpPr>
          <p:nvPr/>
        </p:nvSpPr>
        <p:spPr bwMode="auto">
          <a:xfrm>
            <a:off x="1050925" y="4381500"/>
            <a:ext cx="158750" cy="160338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2473" name="Line 9"/>
          <p:cNvSpPr>
            <a:spLocks noChangeShapeType="1"/>
          </p:cNvSpPr>
          <p:nvPr/>
        </p:nvSpPr>
        <p:spPr bwMode="auto">
          <a:xfrm>
            <a:off x="1230313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74" name="Line 10"/>
          <p:cNvSpPr>
            <a:spLocks noChangeShapeType="1"/>
          </p:cNvSpPr>
          <p:nvPr/>
        </p:nvSpPr>
        <p:spPr bwMode="auto">
          <a:xfrm>
            <a:off x="143192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75" name="Line 11"/>
          <p:cNvSpPr>
            <a:spLocks noChangeShapeType="1"/>
          </p:cNvSpPr>
          <p:nvPr/>
        </p:nvSpPr>
        <p:spPr bwMode="auto">
          <a:xfrm>
            <a:off x="1636713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76" name="Line 12"/>
          <p:cNvSpPr>
            <a:spLocks noChangeShapeType="1"/>
          </p:cNvSpPr>
          <p:nvPr/>
        </p:nvSpPr>
        <p:spPr bwMode="auto">
          <a:xfrm>
            <a:off x="20320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77" name="Line 13"/>
          <p:cNvSpPr>
            <a:spLocks noChangeShapeType="1"/>
          </p:cNvSpPr>
          <p:nvPr/>
        </p:nvSpPr>
        <p:spPr bwMode="auto">
          <a:xfrm>
            <a:off x="183197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78" name="Line 14"/>
          <p:cNvSpPr>
            <a:spLocks noChangeShapeType="1"/>
          </p:cNvSpPr>
          <p:nvPr/>
        </p:nvSpPr>
        <p:spPr bwMode="auto">
          <a:xfrm>
            <a:off x="223678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79" name="Line 15"/>
          <p:cNvSpPr>
            <a:spLocks noChangeShapeType="1"/>
          </p:cNvSpPr>
          <p:nvPr/>
        </p:nvSpPr>
        <p:spPr bwMode="auto">
          <a:xfrm>
            <a:off x="24320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80" name="Line 16"/>
          <p:cNvSpPr>
            <a:spLocks noChangeShapeType="1"/>
          </p:cNvSpPr>
          <p:nvPr/>
        </p:nvSpPr>
        <p:spPr bwMode="auto">
          <a:xfrm>
            <a:off x="263048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81" name="Line 17"/>
          <p:cNvSpPr>
            <a:spLocks noChangeShapeType="1"/>
          </p:cNvSpPr>
          <p:nvPr/>
        </p:nvSpPr>
        <p:spPr bwMode="auto">
          <a:xfrm>
            <a:off x="28321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82" name="Line 18"/>
          <p:cNvSpPr>
            <a:spLocks noChangeShapeType="1"/>
          </p:cNvSpPr>
          <p:nvPr/>
        </p:nvSpPr>
        <p:spPr bwMode="auto">
          <a:xfrm>
            <a:off x="30289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83" name="Line 19"/>
          <p:cNvSpPr>
            <a:spLocks noChangeShapeType="1"/>
          </p:cNvSpPr>
          <p:nvPr/>
        </p:nvSpPr>
        <p:spPr bwMode="auto">
          <a:xfrm>
            <a:off x="103663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84" name="Line 20"/>
          <p:cNvSpPr>
            <a:spLocks noChangeShapeType="1"/>
          </p:cNvSpPr>
          <p:nvPr/>
        </p:nvSpPr>
        <p:spPr bwMode="auto">
          <a:xfrm>
            <a:off x="836613" y="2740025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85" name="Line 21"/>
          <p:cNvSpPr>
            <a:spLocks noChangeShapeType="1"/>
          </p:cNvSpPr>
          <p:nvPr/>
        </p:nvSpPr>
        <p:spPr bwMode="auto">
          <a:xfrm>
            <a:off x="836613" y="294798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86" name="Line 22"/>
          <p:cNvSpPr>
            <a:spLocks noChangeShapeType="1"/>
          </p:cNvSpPr>
          <p:nvPr/>
        </p:nvSpPr>
        <p:spPr bwMode="auto">
          <a:xfrm>
            <a:off x="836613" y="314166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87" name="Line 23"/>
          <p:cNvSpPr>
            <a:spLocks noChangeShapeType="1"/>
          </p:cNvSpPr>
          <p:nvPr/>
        </p:nvSpPr>
        <p:spPr bwMode="auto">
          <a:xfrm>
            <a:off x="836613" y="334168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88" name="Line 24"/>
          <p:cNvSpPr>
            <a:spLocks noChangeShapeType="1"/>
          </p:cNvSpPr>
          <p:nvPr/>
        </p:nvSpPr>
        <p:spPr bwMode="auto">
          <a:xfrm>
            <a:off x="836613" y="354806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89" name="Line 25"/>
          <p:cNvSpPr>
            <a:spLocks noChangeShapeType="1"/>
          </p:cNvSpPr>
          <p:nvPr/>
        </p:nvSpPr>
        <p:spPr bwMode="auto">
          <a:xfrm>
            <a:off x="836613" y="374173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90" name="Line 26"/>
          <p:cNvSpPr>
            <a:spLocks noChangeShapeType="1"/>
          </p:cNvSpPr>
          <p:nvPr/>
        </p:nvSpPr>
        <p:spPr bwMode="auto">
          <a:xfrm>
            <a:off x="836613" y="394176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91" name="Line 27"/>
          <p:cNvSpPr>
            <a:spLocks noChangeShapeType="1"/>
          </p:cNvSpPr>
          <p:nvPr/>
        </p:nvSpPr>
        <p:spPr bwMode="auto">
          <a:xfrm>
            <a:off x="836613" y="414813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92" name="Line 28"/>
          <p:cNvSpPr>
            <a:spLocks noChangeShapeType="1"/>
          </p:cNvSpPr>
          <p:nvPr/>
        </p:nvSpPr>
        <p:spPr bwMode="auto">
          <a:xfrm>
            <a:off x="836613" y="434181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93" name="Text Box 29"/>
          <p:cNvSpPr txBox="1">
            <a:spLocks noChangeArrowheads="1"/>
          </p:cNvSpPr>
          <p:nvPr/>
        </p:nvSpPr>
        <p:spPr bwMode="auto">
          <a:xfrm>
            <a:off x="2660650" y="3963988"/>
            <a:ext cx="236538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4</a:t>
            </a:r>
          </a:p>
        </p:txBody>
      </p:sp>
      <p:sp>
        <p:nvSpPr>
          <p:cNvPr id="62494" name="Text Box 30"/>
          <p:cNvSpPr txBox="1">
            <a:spLocks noChangeArrowheads="1"/>
          </p:cNvSpPr>
          <p:nvPr/>
        </p:nvSpPr>
        <p:spPr bwMode="auto">
          <a:xfrm>
            <a:off x="1095375" y="4391025"/>
            <a:ext cx="100013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S</a:t>
            </a:r>
          </a:p>
        </p:txBody>
      </p:sp>
      <p:sp>
        <p:nvSpPr>
          <p:cNvPr id="62495" name="Line 31"/>
          <p:cNvSpPr>
            <a:spLocks noChangeShapeType="1"/>
          </p:cNvSpPr>
          <p:nvPr/>
        </p:nvSpPr>
        <p:spPr bwMode="auto">
          <a:xfrm flipH="1">
            <a:off x="1123950" y="3452813"/>
            <a:ext cx="35401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2496" name="Oval 32"/>
          <p:cNvSpPr>
            <a:spLocks noChangeArrowheads="1"/>
          </p:cNvSpPr>
          <p:nvPr/>
        </p:nvSpPr>
        <p:spPr bwMode="auto">
          <a:xfrm>
            <a:off x="1263650" y="2941638"/>
            <a:ext cx="160338" cy="16033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2497" name="Text Box 33"/>
          <p:cNvSpPr txBox="1">
            <a:spLocks noChangeArrowheads="1"/>
          </p:cNvSpPr>
          <p:nvPr/>
        </p:nvSpPr>
        <p:spPr bwMode="auto">
          <a:xfrm>
            <a:off x="1270000" y="2949575"/>
            <a:ext cx="236538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2</a:t>
            </a:r>
          </a:p>
        </p:txBody>
      </p:sp>
      <p:sp>
        <p:nvSpPr>
          <p:cNvPr id="62498" name="Oval 34"/>
          <p:cNvSpPr>
            <a:spLocks noChangeArrowheads="1"/>
          </p:cNvSpPr>
          <p:nvPr/>
        </p:nvSpPr>
        <p:spPr bwMode="auto">
          <a:xfrm>
            <a:off x="1477963" y="3368675"/>
            <a:ext cx="158750" cy="158750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2499" name="Text Box 35"/>
          <p:cNvSpPr txBox="1">
            <a:spLocks noChangeArrowheads="1"/>
          </p:cNvSpPr>
          <p:nvPr/>
        </p:nvSpPr>
        <p:spPr bwMode="auto">
          <a:xfrm>
            <a:off x="1482725" y="3376613"/>
            <a:ext cx="236538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3</a:t>
            </a:r>
          </a:p>
        </p:txBody>
      </p:sp>
      <p:sp>
        <p:nvSpPr>
          <p:cNvPr id="62500" name="Oval 36"/>
          <p:cNvSpPr>
            <a:spLocks noChangeArrowheads="1"/>
          </p:cNvSpPr>
          <p:nvPr/>
        </p:nvSpPr>
        <p:spPr bwMode="auto">
          <a:xfrm>
            <a:off x="2025650" y="2568575"/>
            <a:ext cx="158750" cy="158750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2501" name="Text Box 37"/>
          <p:cNvSpPr txBox="1">
            <a:spLocks noChangeArrowheads="1"/>
          </p:cNvSpPr>
          <p:nvPr/>
        </p:nvSpPr>
        <p:spPr bwMode="auto">
          <a:xfrm>
            <a:off x="2030413" y="2576513"/>
            <a:ext cx="234950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1</a:t>
            </a:r>
          </a:p>
        </p:txBody>
      </p:sp>
      <p:sp>
        <p:nvSpPr>
          <p:cNvPr id="62502" name="Rectangle 38"/>
          <p:cNvSpPr>
            <a:spLocks noChangeArrowheads="1"/>
          </p:cNvSpPr>
          <p:nvPr/>
        </p:nvSpPr>
        <p:spPr bwMode="auto">
          <a:xfrm>
            <a:off x="3535363" y="2514600"/>
            <a:ext cx="2401887" cy="2033588"/>
          </a:xfrm>
          <a:prstGeom prst="rect">
            <a:avLst/>
          </a:prstGeom>
          <a:solidFill>
            <a:srgbClr val="EAEAE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2503" name="Line 39"/>
          <p:cNvSpPr>
            <a:spLocks noChangeShapeType="1"/>
          </p:cNvSpPr>
          <p:nvPr/>
        </p:nvSpPr>
        <p:spPr bwMode="auto">
          <a:xfrm>
            <a:off x="3832225" y="3440113"/>
            <a:ext cx="0" cy="10144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2504" name="Oval 40"/>
          <p:cNvSpPr>
            <a:spLocks noChangeArrowheads="1"/>
          </p:cNvSpPr>
          <p:nvPr/>
        </p:nvSpPr>
        <p:spPr bwMode="auto">
          <a:xfrm>
            <a:off x="5364163" y="3954463"/>
            <a:ext cx="160337" cy="16033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2505" name="Oval 41"/>
          <p:cNvSpPr>
            <a:spLocks noChangeArrowheads="1"/>
          </p:cNvSpPr>
          <p:nvPr/>
        </p:nvSpPr>
        <p:spPr bwMode="auto">
          <a:xfrm>
            <a:off x="3749675" y="4381500"/>
            <a:ext cx="158750" cy="160338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2506" name="Line 42"/>
          <p:cNvSpPr>
            <a:spLocks noChangeShapeType="1"/>
          </p:cNvSpPr>
          <p:nvPr/>
        </p:nvSpPr>
        <p:spPr bwMode="auto">
          <a:xfrm>
            <a:off x="3929063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507" name="Line 43"/>
          <p:cNvSpPr>
            <a:spLocks noChangeShapeType="1"/>
          </p:cNvSpPr>
          <p:nvPr/>
        </p:nvSpPr>
        <p:spPr bwMode="auto">
          <a:xfrm>
            <a:off x="413067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508" name="Line 44"/>
          <p:cNvSpPr>
            <a:spLocks noChangeShapeType="1"/>
          </p:cNvSpPr>
          <p:nvPr/>
        </p:nvSpPr>
        <p:spPr bwMode="auto">
          <a:xfrm>
            <a:off x="4335463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509" name="Line 45"/>
          <p:cNvSpPr>
            <a:spLocks noChangeShapeType="1"/>
          </p:cNvSpPr>
          <p:nvPr/>
        </p:nvSpPr>
        <p:spPr bwMode="auto">
          <a:xfrm>
            <a:off x="47307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510" name="Line 46"/>
          <p:cNvSpPr>
            <a:spLocks noChangeShapeType="1"/>
          </p:cNvSpPr>
          <p:nvPr/>
        </p:nvSpPr>
        <p:spPr bwMode="auto">
          <a:xfrm>
            <a:off x="453072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511" name="Line 47"/>
          <p:cNvSpPr>
            <a:spLocks noChangeShapeType="1"/>
          </p:cNvSpPr>
          <p:nvPr/>
        </p:nvSpPr>
        <p:spPr bwMode="auto">
          <a:xfrm>
            <a:off x="493553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512" name="Line 48"/>
          <p:cNvSpPr>
            <a:spLocks noChangeShapeType="1"/>
          </p:cNvSpPr>
          <p:nvPr/>
        </p:nvSpPr>
        <p:spPr bwMode="auto">
          <a:xfrm>
            <a:off x="51308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513" name="Line 49"/>
          <p:cNvSpPr>
            <a:spLocks noChangeShapeType="1"/>
          </p:cNvSpPr>
          <p:nvPr/>
        </p:nvSpPr>
        <p:spPr bwMode="auto">
          <a:xfrm>
            <a:off x="532923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514" name="Line 50"/>
          <p:cNvSpPr>
            <a:spLocks noChangeShapeType="1"/>
          </p:cNvSpPr>
          <p:nvPr/>
        </p:nvSpPr>
        <p:spPr bwMode="auto">
          <a:xfrm>
            <a:off x="55308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515" name="Line 51"/>
          <p:cNvSpPr>
            <a:spLocks noChangeShapeType="1"/>
          </p:cNvSpPr>
          <p:nvPr/>
        </p:nvSpPr>
        <p:spPr bwMode="auto">
          <a:xfrm>
            <a:off x="572928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516" name="Line 52"/>
          <p:cNvSpPr>
            <a:spLocks noChangeShapeType="1"/>
          </p:cNvSpPr>
          <p:nvPr/>
        </p:nvSpPr>
        <p:spPr bwMode="auto">
          <a:xfrm>
            <a:off x="373538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517" name="Line 53"/>
          <p:cNvSpPr>
            <a:spLocks noChangeShapeType="1"/>
          </p:cNvSpPr>
          <p:nvPr/>
        </p:nvSpPr>
        <p:spPr bwMode="auto">
          <a:xfrm>
            <a:off x="3535363" y="2740025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518" name="Line 54"/>
          <p:cNvSpPr>
            <a:spLocks noChangeShapeType="1"/>
          </p:cNvSpPr>
          <p:nvPr/>
        </p:nvSpPr>
        <p:spPr bwMode="auto">
          <a:xfrm>
            <a:off x="3535363" y="2947988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519" name="Line 55"/>
          <p:cNvSpPr>
            <a:spLocks noChangeShapeType="1"/>
          </p:cNvSpPr>
          <p:nvPr/>
        </p:nvSpPr>
        <p:spPr bwMode="auto">
          <a:xfrm>
            <a:off x="3535363" y="3141663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520" name="Line 56"/>
          <p:cNvSpPr>
            <a:spLocks noChangeShapeType="1"/>
          </p:cNvSpPr>
          <p:nvPr/>
        </p:nvSpPr>
        <p:spPr bwMode="auto">
          <a:xfrm>
            <a:off x="3535363" y="3341688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521" name="Line 57"/>
          <p:cNvSpPr>
            <a:spLocks noChangeShapeType="1"/>
          </p:cNvSpPr>
          <p:nvPr/>
        </p:nvSpPr>
        <p:spPr bwMode="auto">
          <a:xfrm>
            <a:off x="3535363" y="3548063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522" name="Line 58"/>
          <p:cNvSpPr>
            <a:spLocks noChangeShapeType="1"/>
          </p:cNvSpPr>
          <p:nvPr/>
        </p:nvSpPr>
        <p:spPr bwMode="auto">
          <a:xfrm>
            <a:off x="3535363" y="3741738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523" name="Line 59"/>
          <p:cNvSpPr>
            <a:spLocks noChangeShapeType="1"/>
          </p:cNvSpPr>
          <p:nvPr/>
        </p:nvSpPr>
        <p:spPr bwMode="auto">
          <a:xfrm>
            <a:off x="3535363" y="3941763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524" name="Line 60"/>
          <p:cNvSpPr>
            <a:spLocks noChangeShapeType="1"/>
          </p:cNvSpPr>
          <p:nvPr/>
        </p:nvSpPr>
        <p:spPr bwMode="auto">
          <a:xfrm>
            <a:off x="3535363" y="4148138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525" name="Line 61"/>
          <p:cNvSpPr>
            <a:spLocks noChangeShapeType="1"/>
          </p:cNvSpPr>
          <p:nvPr/>
        </p:nvSpPr>
        <p:spPr bwMode="auto">
          <a:xfrm>
            <a:off x="3535363" y="4341813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526" name="Text Box 62"/>
          <p:cNvSpPr txBox="1">
            <a:spLocks noChangeArrowheads="1"/>
          </p:cNvSpPr>
          <p:nvPr/>
        </p:nvSpPr>
        <p:spPr bwMode="auto">
          <a:xfrm>
            <a:off x="5376863" y="3963988"/>
            <a:ext cx="234950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4</a:t>
            </a:r>
          </a:p>
        </p:txBody>
      </p:sp>
      <p:sp>
        <p:nvSpPr>
          <p:cNvPr id="62527" name="Text Box 63"/>
          <p:cNvSpPr txBox="1">
            <a:spLocks noChangeArrowheads="1"/>
          </p:cNvSpPr>
          <p:nvPr/>
        </p:nvSpPr>
        <p:spPr bwMode="auto">
          <a:xfrm>
            <a:off x="3794125" y="4391025"/>
            <a:ext cx="10160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S</a:t>
            </a:r>
          </a:p>
        </p:txBody>
      </p:sp>
      <p:sp>
        <p:nvSpPr>
          <p:cNvPr id="782400" name="Line 64"/>
          <p:cNvSpPr>
            <a:spLocks noChangeShapeType="1"/>
          </p:cNvSpPr>
          <p:nvPr/>
        </p:nvSpPr>
        <p:spPr bwMode="auto">
          <a:xfrm flipV="1">
            <a:off x="4044950" y="3116263"/>
            <a:ext cx="0" cy="336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2529" name="Line 65"/>
          <p:cNvSpPr>
            <a:spLocks noChangeShapeType="1"/>
          </p:cNvSpPr>
          <p:nvPr/>
        </p:nvSpPr>
        <p:spPr bwMode="auto">
          <a:xfrm flipH="1">
            <a:off x="3822700" y="3451225"/>
            <a:ext cx="36671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82402" name="Line 66"/>
          <p:cNvSpPr>
            <a:spLocks noChangeShapeType="1"/>
          </p:cNvSpPr>
          <p:nvPr/>
        </p:nvSpPr>
        <p:spPr bwMode="auto">
          <a:xfrm flipV="1">
            <a:off x="4040188" y="2627313"/>
            <a:ext cx="0" cy="427037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82403" name="Line 67"/>
          <p:cNvSpPr>
            <a:spLocks noChangeShapeType="1"/>
          </p:cNvSpPr>
          <p:nvPr/>
        </p:nvSpPr>
        <p:spPr bwMode="auto">
          <a:xfrm flipH="1" flipV="1">
            <a:off x="4030663" y="2633663"/>
            <a:ext cx="687387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2532" name="Oval 68"/>
          <p:cNvSpPr>
            <a:spLocks noChangeArrowheads="1"/>
          </p:cNvSpPr>
          <p:nvPr/>
        </p:nvSpPr>
        <p:spPr bwMode="auto">
          <a:xfrm>
            <a:off x="3962400" y="2941638"/>
            <a:ext cx="161925" cy="16033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2533" name="Text Box 69"/>
          <p:cNvSpPr txBox="1">
            <a:spLocks noChangeArrowheads="1"/>
          </p:cNvSpPr>
          <p:nvPr/>
        </p:nvSpPr>
        <p:spPr bwMode="auto">
          <a:xfrm>
            <a:off x="3968750" y="2949575"/>
            <a:ext cx="238125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2</a:t>
            </a:r>
          </a:p>
        </p:txBody>
      </p:sp>
      <p:sp>
        <p:nvSpPr>
          <p:cNvPr id="62534" name="Oval 70"/>
          <p:cNvSpPr>
            <a:spLocks noChangeArrowheads="1"/>
          </p:cNvSpPr>
          <p:nvPr/>
        </p:nvSpPr>
        <p:spPr bwMode="auto">
          <a:xfrm>
            <a:off x="4176713" y="3368675"/>
            <a:ext cx="158750" cy="158750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2535" name="Text Box 71"/>
          <p:cNvSpPr txBox="1">
            <a:spLocks noChangeArrowheads="1"/>
          </p:cNvSpPr>
          <p:nvPr/>
        </p:nvSpPr>
        <p:spPr bwMode="auto">
          <a:xfrm>
            <a:off x="4183063" y="3376613"/>
            <a:ext cx="236537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3</a:t>
            </a:r>
          </a:p>
        </p:txBody>
      </p:sp>
      <p:sp>
        <p:nvSpPr>
          <p:cNvPr id="62536" name="Oval 72"/>
          <p:cNvSpPr>
            <a:spLocks noChangeArrowheads="1"/>
          </p:cNvSpPr>
          <p:nvPr/>
        </p:nvSpPr>
        <p:spPr bwMode="auto">
          <a:xfrm>
            <a:off x="4724400" y="2568575"/>
            <a:ext cx="158750" cy="158750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2537" name="Text Box 73"/>
          <p:cNvSpPr txBox="1">
            <a:spLocks noChangeArrowheads="1"/>
          </p:cNvSpPr>
          <p:nvPr/>
        </p:nvSpPr>
        <p:spPr bwMode="auto">
          <a:xfrm>
            <a:off x="4735513" y="2571750"/>
            <a:ext cx="236537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1</a:t>
            </a:r>
          </a:p>
        </p:txBody>
      </p:sp>
      <p:sp>
        <p:nvSpPr>
          <p:cNvPr id="62538" name="Text Box 74"/>
          <p:cNvSpPr txBox="1">
            <a:spLocks noChangeArrowheads="1"/>
          </p:cNvSpPr>
          <p:nvPr/>
        </p:nvSpPr>
        <p:spPr bwMode="auto">
          <a:xfrm>
            <a:off x="841375" y="1522413"/>
            <a:ext cx="3455988" cy="4111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Verbindung von Multi-Pin-Netzen</a:t>
            </a:r>
            <a:endParaRPr lang="en-US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824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82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824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7824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82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82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82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82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82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82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82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782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2400" grpId="0" animBg="1"/>
      <p:bldP spid="782402" grpId="0" animBg="1"/>
      <p:bldP spid="782403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7.7.1	 Rasterverdrahtung nach Lee: Multi-Pin-Netze</a:t>
            </a:r>
          </a:p>
        </p:txBody>
      </p:sp>
      <p:sp>
        <p:nvSpPr>
          <p:cNvPr id="63491" name="Text Box 3"/>
          <p:cNvSpPr txBox="1">
            <a:spLocks noChangeArrowheads="1"/>
          </p:cNvSpPr>
          <p:nvPr/>
        </p:nvSpPr>
        <p:spPr bwMode="auto">
          <a:xfrm>
            <a:off x="768350" y="4708525"/>
            <a:ext cx="161290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Verbindung </a:t>
            </a:r>
            <a:r>
              <a:rPr lang="de-DE" altLang="de-DE" sz="1500" i="1"/>
              <a:t>S</a:t>
            </a:r>
            <a:r>
              <a:rPr lang="de-DE" altLang="de-DE" sz="1500"/>
              <a:t>-</a:t>
            </a:r>
            <a:r>
              <a:rPr lang="de-DE" altLang="de-DE" sz="1500" i="1"/>
              <a:t>T</a:t>
            </a:r>
            <a:r>
              <a:rPr lang="de-DE" altLang="de-DE" sz="1500"/>
              <a:t>3</a:t>
            </a:r>
            <a:endParaRPr lang="en-US" altLang="de-DE" sz="1500"/>
          </a:p>
        </p:txBody>
      </p:sp>
      <p:sp>
        <p:nvSpPr>
          <p:cNvPr id="63492" name="Text Box 4"/>
          <p:cNvSpPr txBox="1">
            <a:spLocks noChangeArrowheads="1"/>
          </p:cNvSpPr>
          <p:nvPr/>
        </p:nvSpPr>
        <p:spPr bwMode="auto">
          <a:xfrm>
            <a:off x="3462338" y="4708525"/>
            <a:ext cx="16446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Anschluss </a:t>
            </a:r>
            <a:r>
              <a:rPr lang="de-DE" altLang="de-DE" sz="1500" i="1"/>
              <a:t>T</a:t>
            </a:r>
            <a:r>
              <a:rPr lang="de-DE" altLang="de-DE" sz="1500"/>
              <a:t>2, </a:t>
            </a:r>
            <a:r>
              <a:rPr lang="de-DE" altLang="de-DE" sz="1500" i="1"/>
              <a:t>T</a:t>
            </a:r>
            <a:r>
              <a:rPr lang="de-DE" altLang="de-DE" sz="1500"/>
              <a:t>1</a:t>
            </a:r>
            <a:endParaRPr lang="en-US" altLang="de-DE" sz="1500"/>
          </a:p>
        </p:txBody>
      </p:sp>
      <p:sp>
        <p:nvSpPr>
          <p:cNvPr id="63493" name="Text Box 5"/>
          <p:cNvSpPr txBox="1">
            <a:spLocks noChangeArrowheads="1"/>
          </p:cNvSpPr>
          <p:nvPr/>
        </p:nvSpPr>
        <p:spPr bwMode="auto">
          <a:xfrm>
            <a:off x="6151563" y="4708525"/>
            <a:ext cx="1322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Anschluss </a:t>
            </a:r>
            <a:r>
              <a:rPr lang="de-DE" altLang="de-DE" sz="1500" i="1"/>
              <a:t>T</a:t>
            </a:r>
            <a:r>
              <a:rPr lang="de-DE" altLang="de-DE" sz="1500"/>
              <a:t>4</a:t>
            </a:r>
            <a:endParaRPr lang="en-US" altLang="de-DE" sz="1500"/>
          </a:p>
        </p:txBody>
      </p:sp>
      <p:sp>
        <p:nvSpPr>
          <p:cNvPr id="63494" name="Rectangle 6"/>
          <p:cNvSpPr>
            <a:spLocks noChangeArrowheads="1"/>
          </p:cNvSpPr>
          <p:nvPr/>
        </p:nvSpPr>
        <p:spPr bwMode="auto">
          <a:xfrm>
            <a:off x="836613" y="2514600"/>
            <a:ext cx="2400300" cy="2033588"/>
          </a:xfrm>
          <a:prstGeom prst="rect">
            <a:avLst/>
          </a:prstGeom>
          <a:solidFill>
            <a:srgbClr val="EAEAE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3495" name="Line 7"/>
          <p:cNvSpPr>
            <a:spLocks noChangeShapeType="1"/>
          </p:cNvSpPr>
          <p:nvPr/>
        </p:nvSpPr>
        <p:spPr bwMode="auto">
          <a:xfrm>
            <a:off x="1133475" y="3440113"/>
            <a:ext cx="0" cy="10144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3496" name="Oval 8"/>
          <p:cNvSpPr>
            <a:spLocks noChangeArrowheads="1"/>
          </p:cNvSpPr>
          <p:nvPr/>
        </p:nvSpPr>
        <p:spPr bwMode="auto">
          <a:xfrm>
            <a:off x="2665413" y="3954463"/>
            <a:ext cx="160337" cy="16033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3497" name="Oval 9"/>
          <p:cNvSpPr>
            <a:spLocks noChangeArrowheads="1"/>
          </p:cNvSpPr>
          <p:nvPr/>
        </p:nvSpPr>
        <p:spPr bwMode="auto">
          <a:xfrm>
            <a:off x="1050925" y="4381500"/>
            <a:ext cx="158750" cy="160338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3498" name="Line 10"/>
          <p:cNvSpPr>
            <a:spLocks noChangeShapeType="1"/>
          </p:cNvSpPr>
          <p:nvPr/>
        </p:nvSpPr>
        <p:spPr bwMode="auto">
          <a:xfrm>
            <a:off x="1230313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499" name="Line 11"/>
          <p:cNvSpPr>
            <a:spLocks noChangeShapeType="1"/>
          </p:cNvSpPr>
          <p:nvPr/>
        </p:nvSpPr>
        <p:spPr bwMode="auto">
          <a:xfrm>
            <a:off x="143192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00" name="Line 12"/>
          <p:cNvSpPr>
            <a:spLocks noChangeShapeType="1"/>
          </p:cNvSpPr>
          <p:nvPr/>
        </p:nvSpPr>
        <p:spPr bwMode="auto">
          <a:xfrm>
            <a:off x="1636713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01" name="Line 13"/>
          <p:cNvSpPr>
            <a:spLocks noChangeShapeType="1"/>
          </p:cNvSpPr>
          <p:nvPr/>
        </p:nvSpPr>
        <p:spPr bwMode="auto">
          <a:xfrm>
            <a:off x="20320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02" name="Line 14"/>
          <p:cNvSpPr>
            <a:spLocks noChangeShapeType="1"/>
          </p:cNvSpPr>
          <p:nvPr/>
        </p:nvSpPr>
        <p:spPr bwMode="auto">
          <a:xfrm>
            <a:off x="183197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03" name="Line 15"/>
          <p:cNvSpPr>
            <a:spLocks noChangeShapeType="1"/>
          </p:cNvSpPr>
          <p:nvPr/>
        </p:nvSpPr>
        <p:spPr bwMode="auto">
          <a:xfrm>
            <a:off x="223678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04" name="Line 16"/>
          <p:cNvSpPr>
            <a:spLocks noChangeShapeType="1"/>
          </p:cNvSpPr>
          <p:nvPr/>
        </p:nvSpPr>
        <p:spPr bwMode="auto">
          <a:xfrm>
            <a:off x="24320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05" name="Line 17"/>
          <p:cNvSpPr>
            <a:spLocks noChangeShapeType="1"/>
          </p:cNvSpPr>
          <p:nvPr/>
        </p:nvSpPr>
        <p:spPr bwMode="auto">
          <a:xfrm>
            <a:off x="263048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06" name="Line 18"/>
          <p:cNvSpPr>
            <a:spLocks noChangeShapeType="1"/>
          </p:cNvSpPr>
          <p:nvPr/>
        </p:nvSpPr>
        <p:spPr bwMode="auto">
          <a:xfrm>
            <a:off x="28321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07" name="Line 19"/>
          <p:cNvSpPr>
            <a:spLocks noChangeShapeType="1"/>
          </p:cNvSpPr>
          <p:nvPr/>
        </p:nvSpPr>
        <p:spPr bwMode="auto">
          <a:xfrm>
            <a:off x="30289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08" name="Line 20"/>
          <p:cNvSpPr>
            <a:spLocks noChangeShapeType="1"/>
          </p:cNvSpPr>
          <p:nvPr/>
        </p:nvSpPr>
        <p:spPr bwMode="auto">
          <a:xfrm>
            <a:off x="103663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09" name="Line 21"/>
          <p:cNvSpPr>
            <a:spLocks noChangeShapeType="1"/>
          </p:cNvSpPr>
          <p:nvPr/>
        </p:nvSpPr>
        <p:spPr bwMode="auto">
          <a:xfrm>
            <a:off x="836613" y="2740025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10" name="Line 22"/>
          <p:cNvSpPr>
            <a:spLocks noChangeShapeType="1"/>
          </p:cNvSpPr>
          <p:nvPr/>
        </p:nvSpPr>
        <p:spPr bwMode="auto">
          <a:xfrm>
            <a:off x="836613" y="294798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11" name="Line 23"/>
          <p:cNvSpPr>
            <a:spLocks noChangeShapeType="1"/>
          </p:cNvSpPr>
          <p:nvPr/>
        </p:nvSpPr>
        <p:spPr bwMode="auto">
          <a:xfrm>
            <a:off x="836613" y="314166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12" name="Line 24"/>
          <p:cNvSpPr>
            <a:spLocks noChangeShapeType="1"/>
          </p:cNvSpPr>
          <p:nvPr/>
        </p:nvSpPr>
        <p:spPr bwMode="auto">
          <a:xfrm>
            <a:off x="836613" y="334168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13" name="Line 25"/>
          <p:cNvSpPr>
            <a:spLocks noChangeShapeType="1"/>
          </p:cNvSpPr>
          <p:nvPr/>
        </p:nvSpPr>
        <p:spPr bwMode="auto">
          <a:xfrm>
            <a:off x="836613" y="354806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14" name="Line 26"/>
          <p:cNvSpPr>
            <a:spLocks noChangeShapeType="1"/>
          </p:cNvSpPr>
          <p:nvPr/>
        </p:nvSpPr>
        <p:spPr bwMode="auto">
          <a:xfrm>
            <a:off x="836613" y="374173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15" name="Line 27"/>
          <p:cNvSpPr>
            <a:spLocks noChangeShapeType="1"/>
          </p:cNvSpPr>
          <p:nvPr/>
        </p:nvSpPr>
        <p:spPr bwMode="auto">
          <a:xfrm>
            <a:off x="836613" y="394176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16" name="Line 28"/>
          <p:cNvSpPr>
            <a:spLocks noChangeShapeType="1"/>
          </p:cNvSpPr>
          <p:nvPr/>
        </p:nvSpPr>
        <p:spPr bwMode="auto">
          <a:xfrm>
            <a:off x="836613" y="414813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17" name="Line 29"/>
          <p:cNvSpPr>
            <a:spLocks noChangeShapeType="1"/>
          </p:cNvSpPr>
          <p:nvPr/>
        </p:nvSpPr>
        <p:spPr bwMode="auto">
          <a:xfrm>
            <a:off x="836613" y="434181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18" name="Text Box 30"/>
          <p:cNvSpPr txBox="1">
            <a:spLocks noChangeArrowheads="1"/>
          </p:cNvSpPr>
          <p:nvPr/>
        </p:nvSpPr>
        <p:spPr bwMode="auto">
          <a:xfrm>
            <a:off x="2660650" y="3963988"/>
            <a:ext cx="236538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4</a:t>
            </a:r>
          </a:p>
        </p:txBody>
      </p:sp>
      <p:sp>
        <p:nvSpPr>
          <p:cNvPr id="63519" name="Text Box 31"/>
          <p:cNvSpPr txBox="1">
            <a:spLocks noChangeArrowheads="1"/>
          </p:cNvSpPr>
          <p:nvPr/>
        </p:nvSpPr>
        <p:spPr bwMode="auto">
          <a:xfrm>
            <a:off x="1095375" y="4391025"/>
            <a:ext cx="100013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S</a:t>
            </a:r>
          </a:p>
        </p:txBody>
      </p:sp>
      <p:sp>
        <p:nvSpPr>
          <p:cNvPr id="63520" name="Line 32"/>
          <p:cNvSpPr>
            <a:spLocks noChangeShapeType="1"/>
          </p:cNvSpPr>
          <p:nvPr/>
        </p:nvSpPr>
        <p:spPr bwMode="auto">
          <a:xfrm flipH="1">
            <a:off x="1123950" y="3451225"/>
            <a:ext cx="365125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3521" name="Oval 33"/>
          <p:cNvSpPr>
            <a:spLocks noChangeArrowheads="1"/>
          </p:cNvSpPr>
          <p:nvPr/>
        </p:nvSpPr>
        <p:spPr bwMode="auto">
          <a:xfrm>
            <a:off x="1263650" y="2941638"/>
            <a:ext cx="160338" cy="16033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3522" name="Text Box 34"/>
          <p:cNvSpPr txBox="1">
            <a:spLocks noChangeArrowheads="1"/>
          </p:cNvSpPr>
          <p:nvPr/>
        </p:nvSpPr>
        <p:spPr bwMode="auto">
          <a:xfrm>
            <a:off x="1270000" y="2949575"/>
            <a:ext cx="236538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2</a:t>
            </a:r>
          </a:p>
        </p:txBody>
      </p:sp>
      <p:sp>
        <p:nvSpPr>
          <p:cNvPr id="63523" name="Oval 35"/>
          <p:cNvSpPr>
            <a:spLocks noChangeArrowheads="1"/>
          </p:cNvSpPr>
          <p:nvPr/>
        </p:nvSpPr>
        <p:spPr bwMode="auto">
          <a:xfrm>
            <a:off x="1477963" y="3368675"/>
            <a:ext cx="158750" cy="158750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3524" name="Text Box 36"/>
          <p:cNvSpPr txBox="1">
            <a:spLocks noChangeArrowheads="1"/>
          </p:cNvSpPr>
          <p:nvPr/>
        </p:nvSpPr>
        <p:spPr bwMode="auto">
          <a:xfrm>
            <a:off x="1482725" y="3376613"/>
            <a:ext cx="236538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3</a:t>
            </a:r>
          </a:p>
        </p:txBody>
      </p:sp>
      <p:sp>
        <p:nvSpPr>
          <p:cNvPr id="63525" name="Oval 37"/>
          <p:cNvSpPr>
            <a:spLocks noChangeArrowheads="1"/>
          </p:cNvSpPr>
          <p:nvPr/>
        </p:nvSpPr>
        <p:spPr bwMode="auto">
          <a:xfrm>
            <a:off x="2025650" y="2568575"/>
            <a:ext cx="158750" cy="158750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3526" name="Text Box 38"/>
          <p:cNvSpPr txBox="1">
            <a:spLocks noChangeArrowheads="1"/>
          </p:cNvSpPr>
          <p:nvPr/>
        </p:nvSpPr>
        <p:spPr bwMode="auto">
          <a:xfrm>
            <a:off x="2030413" y="2576513"/>
            <a:ext cx="234950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1</a:t>
            </a:r>
          </a:p>
        </p:txBody>
      </p:sp>
      <p:sp>
        <p:nvSpPr>
          <p:cNvPr id="63527" name="Rectangle 39"/>
          <p:cNvSpPr>
            <a:spLocks noChangeArrowheads="1"/>
          </p:cNvSpPr>
          <p:nvPr/>
        </p:nvSpPr>
        <p:spPr bwMode="auto">
          <a:xfrm>
            <a:off x="3535363" y="2514600"/>
            <a:ext cx="2401887" cy="2033588"/>
          </a:xfrm>
          <a:prstGeom prst="rect">
            <a:avLst/>
          </a:prstGeom>
          <a:solidFill>
            <a:srgbClr val="EAEAE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3528" name="Line 40"/>
          <p:cNvSpPr>
            <a:spLocks noChangeShapeType="1"/>
          </p:cNvSpPr>
          <p:nvPr/>
        </p:nvSpPr>
        <p:spPr bwMode="auto">
          <a:xfrm>
            <a:off x="3832225" y="3440113"/>
            <a:ext cx="0" cy="10144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3529" name="Oval 41"/>
          <p:cNvSpPr>
            <a:spLocks noChangeArrowheads="1"/>
          </p:cNvSpPr>
          <p:nvPr/>
        </p:nvSpPr>
        <p:spPr bwMode="auto">
          <a:xfrm>
            <a:off x="5364163" y="3954463"/>
            <a:ext cx="160337" cy="16033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3530" name="Oval 42"/>
          <p:cNvSpPr>
            <a:spLocks noChangeArrowheads="1"/>
          </p:cNvSpPr>
          <p:nvPr/>
        </p:nvSpPr>
        <p:spPr bwMode="auto">
          <a:xfrm>
            <a:off x="3749675" y="4381500"/>
            <a:ext cx="158750" cy="160338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3531" name="Line 43"/>
          <p:cNvSpPr>
            <a:spLocks noChangeShapeType="1"/>
          </p:cNvSpPr>
          <p:nvPr/>
        </p:nvSpPr>
        <p:spPr bwMode="auto">
          <a:xfrm>
            <a:off x="3929063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32" name="Line 44"/>
          <p:cNvSpPr>
            <a:spLocks noChangeShapeType="1"/>
          </p:cNvSpPr>
          <p:nvPr/>
        </p:nvSpPr>
        <p:spPr bwMode="auto">
          <a:xfrm>
            <a:off x="413067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33" name="Line 45"/>
          <p:cNvSpPr>
            <a:spLocks noChangeShapeType="1"/>
          </p:cNvSpPr>
          <p:nvPr/>
        </p:nvSpPr>
        <p:spPr bwMode="auto">
          <a:xfrm>
            <a:off x="4335463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34" name="Line 46"/>
          <p:cNvSpPr>
            <a:spLocks noChangeShapeType="1"/>
          </p:cNvSpPr>
          <p:nvPr/>
        </p:nvSpPr>
        <p:spPr bwMode="auto">
          <a:xfrm>
            <a:off x="47307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35" name="Line 47"/>
          <p:cNvSpPr>
            <a:spLocks noChangeShapeType="1"/>
          </p:cNvSpPr>
          <p:nvPr/>
        </p:nvSpPr>
        <p:spPr bwMode="auto">
          <a:xfrm>
            <a:off x="453072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36" name="Line 48"/>
          <p:cNvSpPr>
            <a:spLocks noChangeShapeType="1"/>
          </p:cNvSpPr>
          <p:nvPr/>
        </p:nvSpPr>
        <p:spPr bwMode="auto">
          <a:xfrm>
            <a:off x="493553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37" name="Line 49"/>
          <p:cNvSpPr>
            <a:spLocks noChangeShapeType="1"/>
          </p:cNvSpPr>
          <p:nvPr/>
        </p:nvSpPr>
        <p:spPr bwMode="auto">
          <a:xfrm>
            <a:off x="51308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38" name="Line 50"/>
          <p:cNvSpPr>
            <a:spLocks noChangeShapeType="1"/>
          </p:cNvSpPr>
          <p:nvPr/>
        </p:nvSpPr>
        <p:spPr bwMode="auto">
          <a:xfrm>
            <a:off x="532923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39" name="Line 51"/>
          <p:cNvSpPr>
            <a:spLocks noChangeShapeType="1"/>
          </p:cNvSpPr>
          <p:nvPr/>
        </p:nvSpPr>
        <p:spPr bwMode="auto">
          <a:xfrm>
            <a:off x="55308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40" name="Line 52"/>
          <p:cNvSpPr>
            <a:spLocks noChangeShapeType="1"/>
          </p:cNvSpPr>
          <p:nvPr/>
        </p:nvSpPr>
        <p:spPr bwMode="auto">
          <a:xfrm>
            <a:off x="572928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41" name="Line 53"/>
          <p:cNvSpPr>
            <a:spLocks noChangeShapeType="1"/>
          </p:cNvSpPr>
          <p:nvPr/>
        </p:nvSpPr>
        <p:spPr bwMode="auto">
          <a:xfrm>
            <a:off x="373538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42" name="Line 54"/>
          <p:cNvSpPr>
            <a:spLocks noChangeShapeType="1"/>
          </p:cNvSpPr>
          <p:nvPr/>
        </p:nvSpPr>
        <p:spPr bwMode="auto">
          <a:xfrm>
            <a:off x="3535363" y="2740025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43" name="Line 55"/>
          <p:cNvSpPr>
            <a:spLocks noChangeShapeType="1"/>
          </p:cNvSpPr>
          <p:nvPr/>
        </p:nvSpPr>
        <p:spPr bwMode="auto">
          <a:xfrm>
            <a:off x="3535363" y="2947988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44" name="Line 56"/>
          <p:cNvSpPr>
            <a:spLocks noChangeShapeType="1"/>
          </p:cNvSpPr>
          <p:nvPr/>
        </p:nvSpPr>
        <p:spPr bwMode="auto">
          <a:xfrm>
            <a:off x="3535363" y="3141663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45" name="Line 57"/>
          <p:cNvSpPr>
            <a:spLocks noChangeShapeType="1"/>
          </p:cNvSpPr>
          <p:nvPr/>
        </p:nvSpPr>
        <p:spPr bwMode="auto">
          <a:xfrm>
            <a:off x="3535363" y="3341688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46" name="Line 58"/>
          <p:cNvSpPr>
            <a:spLocks noChangeShapeType="1"/>
          </p:cNvSpPr>
          <p:nvPr/>
        </p:nvSpPr>
        <p:spPr bwMode="auto">
          <a:xfrm>
            <a:off x="3535363" y="3548063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47" name="Line 59"/>
          <p:cNvSpPr>
            <a:spLocks noChangeShapeType="1"/>
          </p:cNvSpPr>
          <p:nvPr/>
        </p:nvSpPr>
        <p:spPr bwMode="auto">
          <a:xfrm>
            <a:off x="3535363" y="3741738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48" name="Line 60"/>
          <p:cNvSpPr>
            <a:spLocks noChangeShapeType="1"/>
          </p:cNvSpPr>
          <p:nvPr/>
        </p:nvSpPr>
        <p:spPr bwMode="auto">
          <a:xfrm>
            <a:off x="3535363" y="3941763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49" name="Line 61"/>
          <p:cNvSpPr>
            <a:spLocks noChangeShapeType="1"/>
          </p:cNvSpPr>
          <p:nvPr/>
        </p:nvSpPr>
        <p:spPr bwMode="auto">
          <a:xfrm>
            <a:off x="3535363" y="4148138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50" name="Line 62"/>
          <p:cNvSpPr>
            <a:spLocks noChangeShapeType="1"/>
          </p:cNvSpPr>
          <p:nvPr/>
        </p:nvSpPr>
        <p:spPr bwMode="auto">
          <a:xfrm>
            <a:off x="3535363" y="4341813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51" name="Text Box 63"/>
          <p:cNvSpPr txBox="1">
            <a:spLocks noChangeArrowheads="1"/>
          </p:cNvSpPr>
          <p:nvPr/>
        </p:nvSpPr>
        <p:spPr bwMode="auto">
          <a:xfrm>
            <a:off x="5376863" y="3963988"/>
            <a:ext cx="234950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4</a:t>
            </a:r>
          </a:p>
        </p:txBody>
      </p:sp>
      <p:sp>
        <p:nvSpPr>
          <p:cNvPr id="63552" name="Text Box 64"/>
          <p:cNvSpPr txBox="1">
            <a:spLocks noChangeArrowheads="1"/>
          </p:cNvSpPr>
          <p:nvPr/>
        </p:nvSpPr>
        <p:spPr bwMode="auto">
          <a:xfrm>
            <a:off x="3794125" y="4391025"/>
            <a:ext cx="10160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S</a:t>
            </a:r>
          </a:p>
        </p:txBody>
      </p:sp>
      <p:sp>
        <p:nvSpPr>
          <p:cNvPr id="63553" name="Line 65"/>
          <p:cNvSpPr>
            <a:spLocks noChangeShapeType="1"/>
          </p:cNvSpPr>
          <p:nvPr/>
        </p:nvSpPr>
        <p:spPr bwMode="auto">
          <a:xfrm flipV="1">
            <a:off x="4044950" y="3116263"/>
            <a:ext cx="0" cy="3365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3554" name="Line 66"/>
          <p:cNvSpPr>
            <a:spLocks noChangeShapeType="1"/>
          </p:cNvSpPr>
          <p:nvPr/>
        </p:nvSpPr>
        <p:spPr bwMode="auto">
          <a:xfrm flipH="1">
            <a:off x="3822700" y="3451225"/>
            <a:ext cx="36671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3555" name="Line 67"/>
          <p:cNvSpPr>
            <a:spLocks noChangeShapeType="1"/>
          </p:cNvSpPr>
          <p:nvPr/>
        </p:nvSpPr>
        <p:spPr bwMode="auto">
          <a:xfrm flipV="1">
            <a:off x="4040188" y="2627313"/>
            <a:ext cx="0" cy="4270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3556" name="Line 68"/>
          <p:cNvSpPr>
            <a:spLocks noChangeShapeType="1"/>
          </p:cNvSpPr>
          <p:nvPr/>
        </p:nvSpPr>
        <p:spPr bwMode="auto">
          <a:xfrm flipH="1">
            <a:off x="4030663" y="2633663"/>
            <a:ext cx="6937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3557" name="Oval 69"/>
          <p:cNvSpPr>
            <a:spLocks noChangeArrowheads="1"/>
          </p:cNvSpPr>
          <p:nvPr/>
        </p:nvSpPr>
        <p:spPr bwMode="auto">
          <a:xfrm>
            <a:off x="3962400" y="2941638"/>
            <a:ext cx="161925" cy="16033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3558" name="Text Box 70"/>
          <p:cNvSpPr txBox="1">
            <a:spLocks noChangeArrowheads="1"/>
          </p:cNvSpPr>
          <p:nvPr/>
        </p:nvSpPr>
        <p:spPr bwMode="auto">
          <a:xfrm>
            <a:off x="3968750" y="2949575"/>
            <a:ext cx="238125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2</a:t>
            </a:r>
          </a:p>
        </p:txBody>
      </p:sp>
      <p:sp>
        <p:nvSpPr>
          <p:cNvPr id="63559" name="Oval 71"/>
          <p:cNvSpPr>
            <a:spLocks noChangeArrowheads="1"/>
          </p:cNvSpPr>
          <p:nvPr/>
        </p:nvSpPr>
        <p:spPr bwMode="auto">
          <a:xfrm>
            <a:off x="4176713" y="3368675"/>
            <a:ext cx="158750" cy="158750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3560" name="Text Box 72"/>
          <p:cNvSpPr txBox="1">
            <a:spLocks noChangeArrowheads="1"/>
          </p:cNvSpPr>
          <p:nvPr/>
        </p:nvSpPr>
        <p:spPr bwMode="auto">
          <a:xfrm>
            <a:off x="4183063" y="3376613"/>
            <a:ext cx="236537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3</a:t>
            </a:r>
          </a:p>
        </p:txBody>
      </p:sp>
      <p:sp>
        <p:nvSpPr>
          <p:cNvPr id="63561" name="Oval 73"/>
          <p:cNvSpPr>
            <a:spLocks noChangeArrowheads="1"/>
          </p:cNvSpPr>
          <p:nvPr/>
        </p:nvSpPr>
        <p:spPr bwMode="auto">
          <a:xfrm>
            <a:off x="4724400" y="2568575"/>
            <a:ext cx="158750" cy="158750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3562" name="Text Box 74"/>
          <p:cNvSpPr txBox="1">
            <a:spLocks noChangeArrowheads="1"/>
          </p:cNvSpPr>
          <p:nvPr/>
        </p:nvSpPr>
        <p:spPr bwMode="auto">
          <a:xfrm>
            <a:off x="4735513" y="2571750"/>
            <a:ext cx="236537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1</a:t>
            </a:r>
          </a:p>
        </p:txBody>
      </p:sp>
      <p:sp>
        <p:nvSpPr>
          <p:cNvPr id="63563" name="Rectangle 75"/>
          <p:cNvSpPr>
            <a:spLocks noChangeArrowheads="1"/>
          </p:cNvSpPr>
          <p:nvPr/>
        </p:nvSpPr>
        <p:spPr bwMode="auto">
          <a:xfrm>
            <a:off x="6203950" y="2514600"/>
            <a:ext cx="2400300" cy="2033588"/>
          </a:xfrm>
          <a:prstGeom prst="rect">
            <a:avLst/>
          </a:prstGeom>
          <a:solidFill>
            <a:srgbClr val="EAEAE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3564" name="Line 76"/>
          <p:cNvSpPr>
            <a:spLocks noChangeShapeType="1"/>
          </p:cNvSpPr>
          <p:nvPr/>
        </p:nvSpPr>
        <p:spPr bwMode="auto">
          <a:xfrm>
            <a:off x="6499225" y="3440113"/>
            <a:ext cx="0" cy="10144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3565" name="Oval 77"/>
          <p:cNvSpPr>
            <a:spLocks noChangeArrowheads="1"/>
          </p:cNvSpPr>
          <p:nvPr/>
        </p:nvSpPr>
        <p:spPr bwMode="auto">
          <a:xfrm>
            <a:off x="8031163" y="3954463"/>
            <a:ext cx="161925" cy="16033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3566" name="Oval 78"/>
          <p:cNvSpPr>
            <a:spLocks noChangeArrowheads="1"/>
          </p:cNvSpPr>
          <p:nvPr/>
        </p:nvSpPr>
        <p:spPr bwMode="auto">
          <a:xfrm>
            <a:off x="6416675" y="4381500"/>
            <a:ext cx="160338" cy="160338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3567" name="Line 79"/>
          <p:cNvSpPr>
            <a:spLocks noChangeShapeType="1"/>
          </p:cNvSpPr>
          <p:nvPr/>
        </p:nvSpPr>
        <p:spPr bwMode="auto">
          <a:xfrm>
            <a:off x="6596063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68" name="Line 80"/>
          <p:cNvSpPr>
            <a:spLocks noChangeShapeType="1"/>
          </p:cNvSpPr>
          <p:nvPr/>
        </p:nvSpPr>
        <p:spPr bwMode="auto">
          <a:xfrm>
            <a:off x="6799263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69" name="Line 81"/>
          <p:cNvSpPr>
            <a:spLocks noChangeShapeType="1"/>
          </p:cNvSpPr>
          <p:nvPr/>
        </p:nvSpPr>
        <p:spPr bwMode="auto">
          <a:xfrm>
            <a:off x="70040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70" name="Line 82"/>
          <p:cNvSpPr>
            <a:spLocks noChangeShapeType="1"/>
          </p:cNvSpPr>
          <p:nvPr/>
        </p:nvSpPr>
        <p:spPr bwMode="auto">
          <a:xfrm>
            <a:off x="739933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71" name="Line 83"/>
          <p:cNvSpPr>
            <a:spLocks noChangeShapeType="1"/>
          </p:cNvSpPr>
          <p:nvPr/>
        </p:nvSpPr>
        <p:spPr bwMode="auto">
          <a:xfrm>
            <a:off x="7199313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72" name="Line 84"/>
          <p:cNvSpPr>
            <a:spLocks noChangeShapeType="1"/>
          </p:cNvSpPr>
          <p:nvPr/>
        </p:nvSpPr>
        <p:spPr bwMode="auto">
          <a:xfrm>
            <a:off x="760412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73" name="Line 85"/>
          <p:cNvSpPr>
            <a:spLocks noChangeShapeType="1"/>
          </p:cNvSpPr>
          <p:nvPr/>
        </p:nvSpPr>
        <p:spPr bwMode="auto">
          <a:xfrm>
            <a:off x="779938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74" name="Line 86"/>
          <p:cNvSpPr>
            <a:spLocks noChangeShapeType="1"/>
          </p:cNvSpPr>
          <p:nvPr/>
        </p:nvSpPr>
        <p:spPr bwMode="auto">
          <a:xfrm>
            <a:off x="799623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75" name="Line 87"/>
          <p:cNvSpPr>
            <a:spLocks noChangeShapeType="1"/>
          </p:cNvSpPr>
          <p:nvPr/>
        </p:nvSpPr>
        <p:spPr bwMode="auto">
          <a:xfrm>
            <a:off x="819943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76" name="Line 88"/>
          <p:cNvSpPr>
            <a:spLocks noChangeShapeType="1"/>
          </p:cNvSpPr>
          <p:nvPr/>
        </p:nvSpPr>
        <p:spPr bwMode="auto">
          <a:xfrm>
            <a:off x="839628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77" name="Line 89"/>
          <p:cNvSpPr>
            <a:spLocks noChangeShapeType="1"/>
          </p:cNvSpPr>
          <p:nvPr/>
        </p:nvSpPr>
        <p:spPr bwMode="auto">
          <a:xfrm>
            <a:off x="640397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78" name="Line 90"/>
          <p:cNvSpPr>
            <a:spLocks noChangeShapeType="1"/>
          </p:cNvSpPr>
          <p:nvPr/>
        </p:nvSpPr>
        <p:spPr bwMode="auto">
          <a:xfrm>
            <a:off x="6203950" y="2740025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79" name="Line 91"/>
          <p:cNvSpPr>
            <a:spLocks noChangeShapeType="1"/>
          </p:cNvSpPr>
          <p:nvPr/>
        </p:nvSpPr>
        <p:spPr bwMode="auto">
          <a:xfrm>
            <a:off x="6203950" y="294798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80" name="Line 92"/>
          <p:cNvSpPr>
            <a:spLocks noChangeShapeType="1"/>
          </p:cNvSpPr>
          <p:nvPr/>
        </p:nvSpPr>
        <p:spPr bwMode="auto">
          <a:xfrm>
            <a:off x="6203950" y="314166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81" name="Line 93"/>
          <p:cNvSpPr>
            <a:spLocks noChangeShapeType="1"/>
          </p:cNvSpPr>
          <p:nvPr/>
        </p:nvSpPr>
        <p:spPr bwMode="auto">
          <a:xfrm>
            <a:off x="6203950" y="334168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82" name="Line 94"/>
          <p:cNvSpPr>
            <a:spLocks noChangeShapeType="1"/>
          </p:cNvSpPr>
          <p:nvPr/>
        </p:nvSpPr>
        <p:spPr bwMode="auto">
          <a:xfrm>
            <a:off x="6203950" y="354806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83" name="Line 95"/>
          <p:cNvSpPr>
            <a:spLocks noChangeShapeType="1"/>
          </p:cNvSpPr>
          <p:nvPr/>
        </p:nvSpPr>
        <p:spPr bwMode="auto">
          <a:xfrm>
            <a:off x="6203950" y="374173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84" name="Line 96"/>
          <p:cNvSpPr>
            <a:spLocks noChangeShapeType="1"/>
          </p:cNvSpPr>
          <p:nvPr/>
        </p:nvSpPr>
        <p:spPr bwMode="auto">
          <a:xfrm>
            <a:off x="6203950" y="394176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85" name="Line 97"/>
          <p:cNvSpPr>
            <a:spLocks noChangeShapeType="1"/>
          </p:cNvSpPr>
          <p:nvPr/>
        </p:nvSpPr>
        <p:spPr bwMode="auto">
          <a:xfrm>
            <a:off x="6203950" y="414813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86" name="Line 98"/>
          <p:cNvSpPr>
            <a:spLocks noChangeShapeType="1"/>
          </p:cNvSpPr>
          <p:nvPr/>
        </p:nvSpPr>
        <p:spPr bwMode="auto">
          <a:xfrm>
            <a:off x="6203950" y="434181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87" name="Text Box 99"/>
          <p:cNvSpPr txBox="1">
            <a:spLocks noChangeArrowheads="1"/>
          </p:cNvSpPr>
          <p:nvPr/>
        </p:nvSpPr>
        <p:spPr bwMode="auto">
          <a:xfrm>
            <a:off x="8037513" y="3959225"/>
            <a:ext cx="238125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4</a:t>
            </a:r>
          </a:p>
        </p:txBody>
      </p:sp>
      <p:sp>
        <p:nvSpPr>
          <p:cNvPr id="63588" name="Text Box 100"/>
          <p:cNvSpPr txBox="1">
            <a:spLocks noChangeArrowheads="1"/>
          </p:cNvSpPr>
          <p:nvPr/>
        </p:nvSpPr>
        <p:spPr bwMode="auto">
          <a:xfrm>
            <a:off x="6453188" y="4395788"/>
            <a:ext cx="100012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S</a:t>
            </a:r>
          </a:p>
        </p:txBody>
      </p:sp>
      <p:sp>
        <p:nvSpPr>
          <p:cNvPr id="63589" name="Line 101"/>
          <p:cNvSpPr>
            <a:spLocks noChangeShapeType="1"/>
          </p:cNvSpPr>
          <p:nvPr/>
        </p:nvSpPr>
        <p:spPr bwMode="auto">
          <a:xfrm flipV="1">
            <a:off x="6713538" y="3116263"/>
            <a:ext cx="0" cy="3365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3590" name="Line 102"/>
          <p:cNvSpPr>
            <a:spLocks noChangeShapeType="1"/>
          </p:cNvSpPr>
          <p:nvPr/>
        </p:nvSpPr>
        <p:spPr bwMode="auto">
          <a:xfrm flipH="1">
            <a:off x="6489700" y="3451225"/>
            <a:ext cx="36671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3591" name="Line 103"/>
          <p:cNvSpPr>
            <a:spLocks noChangeShapeType="1"/>
          </p:cNvSpPr>
          <p:nvPr/>
        </p:nvSpPr>
        <p:spPr bwMode="auto">
          <a:xfrm flipV="1">
            <a:off x="6707188" y="2627313"/>
            <a:ext cx="0" cy="4270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3592" name="Line 104"/>
          <p:cNvSpPr>
            <a:spLocks noChangeShapeType="1"/>
          </p:cNvSpPr>
          <p:nvPr/>
        </p:nvSpPr>
        <p:spPr bwMode="auto">
          <a:xfrm flipH="1" flipV="1">
            <a:off x="6697663" y="2633663"/>
            <a:ext cx="6873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3593" name="Oval 105"/>
          <p:cNvSpPr>
            <a:spLocks noChangeArrowheads="1"/>
          </p:cNvSpPr>
          <p:nvPr/>
        </p:nvSpPr>
        <p:spPr bwMode="auto">
          <a:xfrm>
            <a:off x="6630988" y="2941638"/>
            <a:ext cx="160337" cy="16033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3594" name="Text Box 106"/>
          <p:cNvSpPr txBox="1">
            <a:spLocks noChangeArrowheads="1"/>
          </p:cNvSpPr>
          <p:nvPr/>
        </p:nvSpPr>
        <p:spPr bwMode="auto">
          <a:xfrm>
            <a:off x="6638925" y="2949575"/>
            <a:ext cx="23495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2</a:t>
            </a:r>
          </a:p>
        </p:txBody>
      </p:sp>
      <p:sp>
        <p:nvSpPr>
          <p:cNvPr id="63595" name="Oval 107"/>
          <p:cNvSpPr>
            <a:spLocks noChangeArrowheads="1"/>
          </p:cNvSpPr>
          <p:nvPr/>
        </p:nvSpPr>
        <p:spPr bwMode="auto">
          <a:xfrm>
            <a:off x="6843713" y="3368675"/>
            <a:ext cx="160337" cy="158750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3596" name="Text Box 108"/>
          <p:cNvSpPr txBox="1">
            <a:spLocks noChangeArrowheads="1"/>
          </p:cNvSpPr>
          <p:nvPr/>
        </p:nvSpPr>
        <p:spPr bwMode="auto">
          <a:xfrm>
            <a:off x="6850063" y="3376613"/>
            <a:ext cx="236537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3</a:t>
            </a:r>
          </a:p>
        </p:txBody>
      </p:sp>
      <p:sp>
        <p:nvSpPr>
          <p:cNvPr id="63597" name="Oval 109"/>
          <p:cNvSpPr>
            <a:spLocks noChangeArrowheads="1"/>
          </p:cNvSpPr>
          <p:nvPr/>
        </p:nvSpPr>
        <p:spPr bwMode="auto">
          <a:xfrm>
            <a:off x="7392988" y="2568575"/>
            <a:ext cx="158750" cy="158750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3598" name="Text Box 110"/>
          <p:cNvSpPr txBox="1">
            <a:spLocks noChangeArrowheads="1"/>
          </p:cNvSpPr>
          <p:nvPr/>
        </p:nvSpPr>
        <p:spPr bwMode="auto">
          <a:xfrm>
            <a:off x="7402513" y="2576513"/>
            <a:ext cx="238125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1</a:t>
            </a:r>
          </a:p>
        </p:txBody>
      </p:sp>
      <p:sp>
        <p:nvSpPr>
          <p:cNvPr id="783471" name="Line 111"/>
          <p:cNvSpPr>
            <a:spLocks noChangeShapeType="1"/>
          </p:cNvSpPr>
          <p:nvPr/>
        </p:nvSpPr>
        <p:spPr bwMode="auto">
          <a:xfrm flipH="1" flipV="1">
            <a:off x="6489700" y="4048125"/>
            <a:ext cx="1546225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3600" name="Text Box 112"/>
          <p:cNvSpPr txBox="1">
            <a:spLocks noChangeArrowheads="1"/>
          </p:cNvSpPr>
          <p:nvPr/>
        </p:nvSpPr>
        <p:spPr bwMode="auto">
          <a:xfrm>
            <a:off x="841375" y="1522413"/>
            <a:ext cx="3455988" cy="4111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Verbindung von Multi-Pin-Netzen</a:t>
            </a:r>
            <a:endParaRPr lang="en-US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83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83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834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7834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3471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7.7.1	 Rasterverdrahtung nach Lee: Multi-Pin-Netze</a:t>
            </a:r>
          </a:p>
        </p:txBody>
      </p:sp>
      <p:sp>
        <p:nvSpPr>
          <p:cNvPr id="784387" name="Text Box 3"/>
          <p:cNvSpPr txBox="1">
            <a:spLocks noChangeArrowheads="1"/>
          </p:cNvSpPr>
          <p:nvPr/>
        </p:nvSpPr>
        <p:spPr bwMode="auto">
          <a:xfrm>
            <a:off x="728663" y="4708525"/>
            <a:ext cx="23129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Originale Netzverbindung</a:t>
            </a:r>
            <a:endParaRPr lang="en-US" altLang="de-DE" sz="1500" i="1"/>
          </a:p>
        </p:txBody>
      </p:sp>
      <p:sp>
        <p:nvSpPr>
          <p:cNvPr id="784388" name="Rectangle 4"/>
          <p:cNvSpPr>
            <a:spLocks noChangeArrowheads="1"/>
          </p:cNvSpPr>
          <p:nvPr/>
        </p:nvSpPr>
        <p:spPr bwMode="auto">
          <a:xfrm>
            <a:off x="835025" y="2514600"/>
            <a:ext cx="2401888" cy="2033588"/>
          </a:xfrm>
          <a:prstGeom prst="rect">
            <a:avLst/>
          </a:prstGeom>
          <a:solidFill>
            <a:srgbClr val="EAEAE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84389" name="Line 5"/>
          <p:cNvSpPr>
            <a:spLocks noChangeShapeType="1"/>
          </p:cNvSpPr>
          <p:nvPr/>
        </p:nvSpPr>
        <p:spPr bwMode="auto">
          <a:xfrm>
            <a:off x="1130300" y="3441700"/>
            <a:ext cx="0" cy="10144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84390" name="Oval 6"/>
          <p:cNvSpPr>
            <a:spLocks noChangeArrowheads="1"/>
          </p:cNvSpPr>
          <p:nvPr/>
        </p:nvSpPr>
        <p:spPr bwMode="auto">
          <a:xfrm>
            <a:off x="2663825" y="3954463"/>
            <a:ext cx="158750" cy="1619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84391" name="Oval 7"/>
          <p:cNvSpPr>
            <a:spLocks noChangeArrowheads="1"/>
          </p:cNvSpPr>
          <p:nvPr/>
        </p:nvSpPr>
        <p:spPr bwMode="auto">
          <a:xfrm>
            <a:off x="1049338" y="4381500"/>
            <a:ext cx="158750" cy="1619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84392" name="Line 8"/>
          <p:cNvSpPr>
            <a:spLocks noChangeShapeType="1"/>
          </p:cNvSpPr>
          <p:nvPr/>
        </p:nvSpPr>
        <p:spPr bwMode="auto">
          <a:xfrm>
            <a:off x="122872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4393" name="Line 9"/>
          <p:cNvSpPr>
            <a:spLocks noChangeShapeType="1"/>
          </p:cNvSpPr>
          <p:nvPr/>
        </p:nvSpPr>
        <p:spPr bwMode="auto">
          <a:xfrm>
            <a:off x="143192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4394" name="Line 10"/>
          <p:cNvSpPr>
            <a:spLocks noChangeShapeType="1"/>
          </p:cNvSpPr>
          <p:nvPr/>
        </p:nvSpPr>
        <p:spPr bwMode="auto">
          <a:xfrm>
            <a:off x="163512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4395" name="Line 11"/>
          <p:cNvSpPr>
            <a:spLocks noChangeShapeType="1"/>
          </p:cNvSpPr>
          <p:nvPr/>
        </p:nvSpPr>
        <p:spPr bwMode="auto">
          <a:xfrm>
            <a:off x="20320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4396" name="Line 12"/>
          <p:cNvSpPr>
            <a:spLocks noChangeShapeType="1"/>
          </p:cNvSpPr>
          <p:nvPr/>
        </p:nvSpPr>
        <p:spPr bwMode="auto">
          <a:xfrm>
            <a:off x="183197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4397" name="Line 13"/>
          <p:cNvSpPr>
            <a:spLocks noChangeShapeType="1"/>
          </p:cNvSpPr>
          <p:nvPr/>
        </p:nvSpPr>
        <p:spPr bwMode="auto">
          <a:xfrm>
            <a:off x="22352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4398" name="Line 14"/>
          <p:cNvSpPr>
            <a:spLocks noChangeShapeType="1"/>
          </p:cNvSpPr>
          <p:nvPr/>
        </p:nvSpPr>
        <p:spPr bwMode="auto">
          <a:xfrm>
            <a:off x="24320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4399" name="Line 15"/>
          <p:cNvSpPr>
            <a:spLocks noChangeShapeType="1"/>
          </p:cNvSpPr>
          <p:nvPr/>
        </p:nvSpPr>
        <p:spPr bwMode="auto">
          <a:xfrm>
            <a:off x="26289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4400" name="Line 16"/>
          <p:cNvSpPr>
            <a:spLocks noChangeShapeType="1"/>
          </p:cNvSpPr>
          <p:nvPr/>
        </p:nvSpPr>
        <p:spPr bwMode="auto">
          <a:xfrm>
            <a:off x="28321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4401" name="Line 17"/>
          <p:cNvSpPr>
            <a:spLocks noChangeShapeType="1"/>
          </p:cNvSpPr>
          <p:nvPr/>
        </p:nvSpPr>
        <p:spPr bwMode="auto">
          <a:xfrm>
            <a:off x="30289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4402" name="Line 18"/>
          <p:cNvSpPr>
            <a:spLocks noChangeShapeType="1"/>
          </p:cNvSpPr>
          <p:nvPr/>
        </p:nvSpPr>
        <p:spPr bwMode="auto">
          <a:xfrm>
            <a:off x="10350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4403" name="Line 19"/>
          <p:cNvSpPr>
            <a:spLocks noChangeShapeType="1"/>
          </p:cNvSpPr>
          <p:nvPr/>
        </p:nvSpPr>
        <p:spPr bwMode="auto">
          <a:xfrm>
            <a:off x="835025" y="2740025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4404" name="Line 20"/>
          <p:cNvSpPr>
            <a:spLocks noChangeShapeType="1"/>
          </p:cNvSpPr>
          <p:nvPr/>
        </p:nvSpPr>
        <p:spPr bwMode="auto">
          <a:xfrm>
            <a:off x="835025" y="2947988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4405" name="Line 21"/>
          <p:cNvSpPr>
            <a:spLocks noChangeShapeType="1"/>
          </p:cNvSpPr>
          <p:nvPr/>
        </p:nvSpPr>
        <p:spPr bwMode="auto">
          <a:xfrm>
            <a:off x="835025" y="3141663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4406" name="Line 22"/>
          <p:cNvSpPr>
            <a:spLocks noChangeShapeType="1"/>
          </p:cNvSpPr>
          <p:nvPr/>
        </p:nvSpPr>
        <p:spPr bwMode="auto">
          <a:xfrm>
            <a:off x="835025" y="3341688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4407" name="Line 23"/>
          <p:cNvSpPr>
            <a:spLocks noChangeShapeType="1"/>
          </p:cNvSpPr>
          <p:nvPr/>
        </p:nvSpPr>
        <p:spPr bwMode="auto">
          <a:xfrm>
            <a:off x="835025" y="3548063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4408" name="Line 24"/>
          <p:cNvSpPr>
            <a:spLocks noChangeShapeType="1"/>
          </p:cNvSpPr>
          <p:nvPr/>
        </p:nvSpPr>
        <p:spPr bwMode="auto">
          <a:xfrm>
            <a:off x="835025" y="3741738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4409" name="Line 25"/>
          <p:cNvSpPr>
            <a:spLocks noChangeShapeType="1"/>
          </p:cNvSpPr>
          <p:nvPr/>
        </p:nvSpPr>
        <p:spPr bwMode="auto">
          <a:xfrm>
            <a:off x="835025" y="3941763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4410" name="Line 26"/>
          <p:cNvSpPr>
            <a:spLocks noChangeShapeType="1"/>
          </p:cNvSpPr>
          <p:nvPr/>
        </p:nvSpPr>
        <p:spPr bwMode="auto">
          <a:xfrm>
            <a:off x="835025" y="4148138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4411" name="Line 27"/>
          <p:cNvSpPr>
            <a:spLocks noChangeShapeType="1"/>
          </p:cNvSpPr>
          <p:nvPr/>
        </p:nvSpPr>
        <p:spPr bwMode="auto">
          <a:xfrm>
            <a:off x="835025" y="4341813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4412" name="Text Box 28"/>
          <p:cNvSpPr txBox="1">
            <a:spLocks noChangeArrowheads="1"/>
          </p:cNvSpPr>
          <p:nvPr/>
        </p:nvSpPr>
        <p:spPr bwMode="auto">
          <a:xfrm>
            <a:off x="2670175" y="3963988"/>
            <a:ext cx="236538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4</a:t>
            </a:r>
          </a:p>
        </p:txBody>
      </p:sp>
      <p:sp>
        <p:nvSpPr>
          <p:cNvPr id="784413" name="Text Box 29"/>
          <p:cNvSpPr txBox="1">
            <a:spLocks noChangeArrowheads="1"/>
          </p:cNvSpPr>
          <p:nvPr/>
        </p:nvSpPr>
        <p:spPr bwMode="auto">
          <a:xfrm>
            <a:off x="1093788" y="4391025"/>
            <a:ext cx="10160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S</a:t>
            </a:r>
          </a:p>
        </p:txBody>
      </p:sp>
      <p:sp>
        <p:nvSpPr>
          <p:cNvPr id="784414" name="Line 30"/>
          <p:cNvSpPr>
            <a:spLocks noChangeShapeType="1"/>
          </p:cNvSpPr>
          <p:nvPr/>
        </p:nvSpPr>
        <p:spPr bwMode="auto">
          <a:xfrm flipV="1">
            <a:off x="1346200" y="3116263"/>
            <a:ext cx="0" cy="325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84415" name="Line 31"/>
          <p:cNvSpPr>
            <a:spLocks noChangeShapeType="1"/>
          </p:cNvSpPr>
          <p:nvPr/>
        </p:nvSpPr>
        <p:spPr bwMode="auto">
          <a:xfrm flipH="1">
            <a:off x="1122363" y="3451225"/>
            <a:ext cx="366712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84416" name="Line 32"/>
          <p:cNvSpPr>
            <a:spLocks noChangeShapeType="1"/>
          </p:cNvSpPr>
          <p:nvPr/>
        </p:nvSpPr>
        <p:spPr bwMode="auto">
          <a:xfrm flipV="1">
            <a:off x="1339850" y="2627313"/>
            <a:ext cx="0" cy="4270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84417" name="Line 33"/>
          <p:cNvSpPr>
            <a:spLocks noChangeShapeType="1"/>
          </p:cNvSpPr>
          <p:nvPr/>
        </p:nvSpPr>
        <p:spPr bwMode="auto">
          <a:xfrm flipH="1" flipV="1">
            <a:off x="1328738" y="2635250"/>
            <a:ext cx="6873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84418" name="Oval 34"/>
          <p:cNvSpPr>
            <a:spLocks noChangeArrowheads="1"/>
          </p:cNvSpPr>
          <p:nvPr/>
        </p:nvSpPr>
        <p:spPr bwMode="auto">
          <a:xfrm>
            <a:off x="1263650" y="2941638"/>
            <a:ext cx="160338" cy="16033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84419" name="Text Box 35"/>
          <p:cNvSpPr txBox="1">
            <a:spLocks noChangeArrowheads="1"/>
          </p:cNvSpPr>
          <p:nvPr/>
        </p:nvSpPr>
        <p:spPr bwMode="auto">
          <a:xfrm>
            <a:off x="1265238" y="2954338"/>
            <a:ext cx="236537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2</a:t>
            </a:r>
          </a:p>
        </p:txBody>
      </p:sp>
      <p:sp>
        <p:nvSpPr>
          <p:cNvPr id="784420" name="Oval 36"/>
          <p:cNvSpPr>
            <a:spLocks noChangeArrowheads="1"/>
          </p:cNvSpPr>
          <p:nvPr/>
        </p:nvSpPr>
        <p:spPr bwMode="auto">
          <a:xfrm>
            <a:off x="1474788" y="3368675"/>
            <a:ext cx="160337" cy="158750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84421" name="Text Box 37"/>
          <p:cNvSpPr txBox="1">
            <a:spLocks noChangeArrowheads="1"/>
          </p:cNvSpPr>
          <p:nvPr/>
        </p:nvSpPr>
        <p:spPr bwMode="auto">
          <a:xfrm>
            <a:off x="1482725" y="3376613"/>
            <a:ext cx="236538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3</a:t>
            </a:r>
          </a:p>
        </p:txBody>
      </p:sp>
      <p:sp>
        <p:nvSpPr>
          <p:cNvPr id="784422" name="Oval 38"/>
          <p:cNvSpPr>
            <a:spLocks noChangeArrowheads="1"/>
          </p:cNvSpPr>
          <p:nvPr/>
        </p:nvSpPr>
        <p:spPr bwMode="auto">
          <a:xfrm>
            <a:off x="2024063" y="2568575"/>
            <a:ext cx="160337" cy="1619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84423" name="Text Box 39"/>
          <p:cNvSpPr txBox="1">
            <a:spLocks noChangeArrowheads="1"/>
          </p:cNvSpPr>
          <p:nvPr/>
        </p:nvSpPr>
        <p:spPr bwMode="auto">
          <a:xfrm>
            <a:off x="2030413" y="2576513"/>
            <a:ext cx="236537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1</a:t>
            </a:r>
          </a:p>
        </p:txBody>
      </p:sp>
      <p:sp>
        <p:nvSpPr>
          <p:cNvPr id="784424" name="Line 40"/>
          <p:cNvSpPr>
            <a:spLocks noChangeShapeType="1"/>
          </p:cNvSpPr>
          <p:nvPr/>
        </p:nvSpPr>
        <p:spPr bwMode="auto">
          <a:xfrm flipH="1" flipV="1">
            <a:off x="1122363" y="4049713"/>
            <a:ext cx="15462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4553" name="Text Box 41"/>
          <p:cNvSpPr txBox="1">
            <a:spLocks noChangeArrowheads="1"/>
          </p:cNvSpPr>
          <p:nvPr/>
        </p:nvSpPr>
        <p:spPr bwMode="auto">
          <a:xfrm>
            <a:off x="841375" y="1522413"/>
            <a:ext cx="2627313" cy="4111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Verbindungsoptimierung</a:t>
            </a:r>
            <a:endParaRPr lang="en-US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84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84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84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84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84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84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84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84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84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784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784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84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84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784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84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784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784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784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784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784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784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784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784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784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784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784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784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784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784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784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784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784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784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500"/>
                                        <p:tgtEl>
                                          <p:spTgt spid="784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784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784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784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8" dur="500"/>
                                        <p:tgtEl>
                                          <p:spTgt spid="784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4387" grpId="0"/>
      <p:bldP spid="784388" grpId="0" animBg="1"/>
      <p:bldP spid="784389" grpId="0" animBg="1"/>
      <p:bldP spid="784390" grpId="0" animBg="1"/>
      <p:bldP spid="784391" grpId="0" animBg="1"/>
      <p:bldP spid="784392" grpId="0" animBg="1"/>
      <p:bldP spid="784393" grpId="0" animBg="1"/>
      <p:bldP spid="784394" grpId="0" animBg="1"/>
      <p:bldP spid="784395" grpId="0" animBg="1"/>
      <p:bldP spid="784396" grpId="0" animBg="1"/>
      <p:bldP spid="784397" grpId="0" animBg="1"/>
      <p:bldP spid="784398" grpId="0" animBg="1"/>
      <p:bldP spid="784399" grpId="0" animBg="1"/>
      <p:bldP spid="784400" grpId="0" animBg="1"/>
      <p:bldP spid="784401" grpId="0" animBg="1"/>
      <p:bldP spid="784402" grpId="0" animBg="1"/>
      <p:bldP spid="784403" grpId="0" animBg="1"/>
      <p:bldP spid="784404" grpId="0" animBg="1"/>
      <p:bldP spid="784405" grpId="0" animBg="1"/>
      <p:bldP spid="784406" grpId="0" animBg="1"/>
      <p:bldP spid="784407" grpId="0" animBg="1"/>
      <p:bldP spid="784408" grpId="0" animBg="1"/>
      <p:bldP spid="784409" grpId="0" animBg="1"/>
      <p:bldP spid="784410" grpId="0" animBg="1"/>
      <p:bldP spid="784411" grpId="0" animBg="1"/>
      <p:bldP spid="784412" grpId="0"/>
      <p:bldP spid="784413" grpId="0"/>
      <p:bldP spid="784414" grpId="0" animBg="1"/>
      <p:bldP spid="784415" grpId="0" animBg="1"/>
      <p:bldP spid="784416" grpId="0" animBg="1"/>
      <p:bldP spid="784417" grpId="0" animBg="1"/>
      <p:bldP spid="784418" grpId="0" animBg="1"/>
      <p:bldP spid="784419" grpId="0"/>
      <p:bldP spid="784420" grpId="0" animBg="1"/>
      <p:bldP spid="784421" grpId="0"/>
      <p:bldP spid="784422" grpId="0" animBg="1"/>
      <p:bldP spid="784423" grpId="0"/>
      <p:bldP spid="784424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7.7.1	 Rasterverdrahtung nach Lee: Multi-Pin-Netze</a:t>
            </a:r>
          </a:p>
        </p:txBody>
      </p:sp>
      <p:sp>
        <p:nvSpPr>
          <p:cNvPr id="65539" name="Text Box 3"/>
          <p:cNvSpPr txBox="1">
            <a:spLocks noChangeArrowheads="1"/>
          </p:cNvSpPr>
          <p:nvPr/>
        </p:nvSpPr>
        <p:spPr bwMode="auto">
          <a:xfrm>
            <a:off x="728663" y="4708525"/>
            <a:ext cx="23129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Originale Netzverbindung</a:t>
            </a:r>
            <a:endParaRPr lang="en-US" altLang="de-DE" sz="1500" i="1"/>
          </a:p>
        </p:txBody>
      </p:sp>
      <p:sp>
        <p:nvSpPr>
          <p:cNvPr id="65540" name="Text Box 4"/>
          <p:cNvSpPr txBox="1">
            <a:spLocks noChangeArrowheads="1"/>
          </p:cNvSpPr>
          <p:nvPr/>
        </p:nvSpPr>
        <p:spPr bwMode="auto">
          <a:xfrm>
            <a:off x="3430588" y="4708525"/>
            <a:ext cx="2227262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Auftrennung in Teilnetze</a:t>
            </a:r>
            <a:endParaRPr lang="en-US" altLang="de-DE" sz="1500"/>
          </a:p>
        </p:txBody>
      </p:sp>
      <p:sp>
        <p:nvSpPr>
          <p:cNvPr id="65541" name="Rectangle 5"/>
          <p:cNvSpPr>
            <a:spLocks noChangeArrowheads="1"/>
          </p:cNvSpPr>
          <p:nvPr/>
        </p:nvSpPr>
        <p:spPr bwMode="auto">
          <a:xfrm>
            <a:off x="3503613" y="2520950"/>
            <a:ext cx="2400300" cy="2033588"/>
          </a:xfrm>
          <a:prstGeom prst="rect">
            <a:avLst/>
          </a:prstGeom>
          <a:solidFill>
            <a:srgbClr val="EAEAE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5542" name="Line 6"/>
          <p:cNvSpPr>
            <a:spLocks noChangeShapeType="1"/>
          </p:cNvSpPr>
          <p:nvPr/>
        </p:nvSpPr>
        <p:spPr bwMode="auto">
          <a:xfrm flipH="1">
            <a:off x="3800475" y="4046538"/>
            <a:ext cx="1588" cy="4095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5543" name="Oval 7"/>
          <p:cNvSpPr>
            <a:spLocks noChangeArrowheads="1"/>
          </p:cNvSpPr>
          <p:nvPr/>
        </p:nvSpPr>
        <p:spPr bwMode="auto">
          <a:xfrm>
            <a:off x="5332413" y="3954463"/>
            <a:ext cx="160337" cy="1619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5544" name="Oval 8"/>
          <p:cNvSpPr>
            <a:spLocks noChangeArrowheads="1"/>
          </p:cNvSpPr>
          <p:nvPr/>
        </p:nvSpPr>
        <p:spPr bwMode="auto">
          <a:xfrm>
            <a:off x="3717925" y="4381500"/>
            <a:ext cx="158750" cy="1619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5545" name="Line 9"/>
          <p:cNvSpPr>
            <a:spLocks noChangeShapeType="1"/>
          </p:cNvSpPr>
          <p:nvPr/>
        </p:nvSpPr>
        <p:spPr bwMode="auto">
          <a:xfrm>
            <a:off x="3897313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46" name="Line 10"/>
          <p:cNvSpPr>
            <a:spLocks noChangeShapeType="1"/>
          </p:cNvSpPr>
          <p:nvPr/>
        </p:nvSpPr>
        <p:spPr bwMode="auto">
          <a:xfrm>
            <a:off x="409892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47" name="Line 11"/>
          <p:cNvSpPr>
            <a:spLocks noChangeShapeType="1"/>
          </p:cNvSpPr>
          <p:nvPr/>
        </p:nvSpPr>
        <p:spPr bwMode="auto">
          <a:xfrm>
            <a:off x="4303713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48" name="Line 12"/>
          <p:cNvSpPr>
            <a:spLocks noChangeShapeType="1"/>
          </p:cNvSpPr>
          <p:nvPr/>
        </p:nvSpPr>
        <p:spPr bwMode="auto">
          <a:xfrm>
            <a:off x="46990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49" name="Line 13"/>
          <p:cNvSpPr>
            <a:spLocks noChangeShapeType="1"/>
          </p:cNvSpPr>
          <p:nvPr/>
        </p:nvSpPr>
        <p:spPr bwMode="auto">
          <a:xfrm>
            <a:off x="449897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50" name="Line 14"/>
          <p:cNvSpPr>
            <a:spLocks noChangeShapeType="1"/>
          </p:cNvSpPr>
          <p:nvPr/>
        </p:nvSpPr>
        <p:spPr bwMode="auto">
          <a:xfrm>
            <a:off x="490378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51" name="Line 15"/>
          <p:cNvSpPr>
            <a:spLocks noChangeShapeType="1"/>
          </p:cNvSpPr>
          <p:nvPr/>
        </p:nvSpPr>
        <p:spPr bwMode="auto">
          <a:xfrm>
            <a:off x="50990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52" name="Line 16"/>
          <p:cNvSpPr>
            <a:spLocks noChangeShapeType="1"/>
          </p:cNvSpPr>
          <p:nvPr/>
        </p:nvSpPr>
        <p:spPr bwMode="auto">
          <a:xfrm>
            <a:off x="529748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53" name="Line 17"/>
          <p:cNvSpPr>
            <a:spLocks noChangeShapeType="1"/>
          </p:cNvSpPr>
          <p:nvPr/>
        </p:nvSpPr>
        <p:spPr bwMode="auto">
          <a:xfrm>
            <a:off x="54991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54" name="Line 18"/>
          <p:cNvSpPr>
            <a:spLocks noChangeShapeType="1"/>
          </p:cNvSpPr>
          <p:nvPr/>
        </p:nvSpPr>
        <p:spPr bwMode="auto">
          <a:xfrm>
            <a:off x="56959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55" name="Line 19"/>
          <p:cNvSpPr>
            <a:spLocks noChangeShapeType="1"/>
          </p:cNvSpPr>
          <p:nvPr/>
        </p:nvSpPr>
        <p:spPr bwMode="auto">
          <a:xfrm>
            <a:off x="370363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56" name="Line 20"/>
          <p:cNvSpPr>
            <a:spLocks noChangeShapeType="1"/>
          </p:cNvSpPr>
          <p:nvPr/>
        </p:nvSpPr>
        <p:spPr bwMode="auto">
          <a:xfrm>
            <a:off x="3503613" y="2740025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57" name="Line 21"/>
          <p:cNvSpPr>
            <a:spLocks noChangeShapeType="1"/>
          </p:cNvSpPr>
          <p:nvPr/>
        </p:nvSpPr>
        <p:spPr bwMode="auto">
          <a:xfrm>
            <a:off x="3503613" y="294798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58" name="Line 22"/>
          <p:cNvSpPr>
            <a:spLocks noChangeShapeType="1"/>
          </p:cNvSpPr>
          <p:nvPr/>
        </p:nvSpPr>
        <p:spPr bwMode="auto">
          <a:xfrm>
            <a:off x="3503613" y="314166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59" name="Line 23"/>
          <p:cNvSpPr>
            <a:spLocks noChangeShapeType="1"/>
          </p:cNvSpPr>
          <p:nvPr/>
        </p:nvSpPr>
        <p:spPr bwMode="auto">
          <a:xfrm>
            <a:off x="3503613" y="334168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60" name="Line 24"/>
          <p:cNvSpPr>
            <a:spLocks noChangeShapeType="1"/>
          </p:cNvSpPr>
          <p:nvPr/>
        </p:nvSpPr>
        <p:spPr bwMode="auto">
          <a:xfrm>
            <a:off x="3503613" y="354806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61" name="Line 25"/>
          <p:cNvSpPr>
            <a:spLocks noChangeShapeType="1"/>
          </p:cNvSpPr>
          <p:nvPr/>
        </p:nvSpPr>
        <p:spPr bwMode="auto">
          <a:xfrm>
            <a:off x="3503613" y="374173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62" name="Line 26"/>
          <p:cNvSpPr>
            <a:spLocks noChangeShapeType="1"/>
          </p:cNvSpPr>
          <p:nvPr/>
        </p:nvSpPr>
        <p:spPr bwMode="auto">
          <a:xfrm>
            <a:off x="3503613" y="394176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63" name="Line 27"/>
          <p:cNvSpPr>
            <a:spLocks noChangeShapeType="1"/>
          </p:cNvSpPr>
          <p:nvPr/>
        </p:nvSpPr>
        <p:spPr bwMode="auto">
          <a:xfrm>
            <a:off x="3503613" y="414813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64" name="Line 28"/>
          <p:cNvSpPr>
            <a:spLocks noChangeShapeType="1"/>
          </p:cNvSpPr>
          <p:nvPr/>
        </p:nvSpPr>
        <p:spPr bwMode="auto">
          <a:xfrm>
            <a:off x="3503613" y="434181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65" name="Text Box 29"/>
          <p:cNvSpPr txBox="1">
            <a:spLocks noChangeArrowheads="1"/>
          </p:cNvSpPr>
          <p:nvPr/>
        </p:nvSpPr>
        <p:spPr bwMode="auto">
          <a:xfrm>
            <a:off x="5337175" y="3963988"/>
            <a:ext cx="236538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4</a:t>
            </a:r>
          </a:p>
        </p:txBody>
      </p:sp>
      <p:sp>
        <p:nvSpPr>
          <p:cNvPr id="65566" name="Text Box 30"/>
          <p:cNvSpPr txBox="1">
            <a:spLocks noChangeArrowheads="1"/>
          </p:cNvSpPr>
          <p:nvPr/>
        </p:nvSpPr>
        <p:spPr bwMode="auto">
          <a:xfrm>
            <a:off x="3762375" y="4391025"/>
            <a:ext cx="100013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S</a:t>
            </a:r>
          </a:p>
        </p:txBody>
      </p:sp>
      <p:sp>
        <p:nvSpPr>
          <p:cNvPr id="65567" name="Line 31"/>
          <p:cNvSpPr>
            <a:spLocks noChangeShapeType="1"/>
          </p:cNvSpPr>
          <p:nvPr/>
        </p:nvSpPr>
        <p:spPr bwMode="auto">
          <a:xfrm flipV="1">
            <a:off x="4013200" y="3116263"/>
            <a:ext cx="0" cy="3333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5568" name="Line 32"/>
          <p:cNvSpPr>
            <a:spLocks noChangeShapeType="1"/>
          </p:cNvSpPr>
          <p:nvPr/>
        </p:nvSpPr>
        <p:spPr bwMode="auto">
          <a:xfrm flipH="1">
            <a:off x="4010025" y="3451225"/>
            <a:ext cx="1460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5569" name="Line 33"/>
          <p:cNvSpPr>
            <a:spLocks noChangeShapeType="1"/>
          </p:cNvSpPr>
          <p:nvPr/>
        </p:nvSpPr>
        <p:spPr bwMode="auto">
          <a:xfrm flipV="1">
            <a:off x="4006850" y="2627313"/>
            <a:ext cx="0" cy="4270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5570" name="Line 34"/>
          <p:cNvSpPr>
            <a:spLocks noChangeShapeType="1"/>
          </p:cNvSpPr>
          <p:nvPr/>
        </p:nvSpPr>
        <p:spPr bwMode="auto">
          <a:xfrm flipH="1" flipV="1">
            <a:off x="3995738" y="2635250"/>
            <a:ext cx="6889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5571" name="Oval 35"/>
          <p:cNvSpPr>
            <a:spLocks noChangeArrowheads="1"/>
          </p:cNvSpPr>
          <p:nvPr/>
        </p:nvSpPr>
        <p:spPr bwMode="auto">
          <a:xfrm>
            <a:off x="3930650" y="2941638"/>
            <a:ext cx="160338" cy="16033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5572" name="Text Box 36"/>
          <p:cNvSpPr txBox="1">
            <a:spLocks noChangeArrowheads="1"/>
          </p:cNvSpPr>
          <p:nvPr/>
        </p:nvSpPr>
        <p:spPr bwMode="auto">
          <a:xfrm>
            <a:off x="3937000" y="2949575"/>
            <a:ext cx="236538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2</a:t>
            </a:r>
          </a:p>
        </p:txBody>
      </p:sp>
      <p:sp>
        <p:nvSpPr>
          <p:cNvPr id="65573" name="Oval 37"/>
          <p:cNvSpPr>
            <a:spLocks noChangeArrowheads="1"/>
          </p:cNvSpPr>
          <p:nvPr/>
        </p:nvSpPr>
        <p:spPr bwMode="auto">
          <a:xfrm>
            <a:off x="4144963" y="3368675"/>
            <a:ext cx="158750" cy="158750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5574" name="Text Box 38"/>
          <p:cNvSpPr txBox="1">
            <a:spLocks noChangeArrowheads="1"/>
          </p:cNvSpPr>
          <p:nvPr/>
        </p:nvSpPr>
        <p:spPr bwMode="auto">
          <a:xfrm>
            <a:off x="4144963" y="3376613"/>
            <a:ext cx="236537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3</a:t>
            </a:r>
          </a:p>
        </p:txBody>
      </p:sp>
      <p:sp>
        <p:nvSpPr>
          <p:cNvPr id="65575" name="Oval 39"/>
          <p:cNvSpPr>
            <a:spLocks noChangeArrowheads="1"/>
          </p:cNvSpPr>
          <p:nvPr/>
        </p:nvSpPr>
        <p:spPr bwMode="auto">
          <a:xfrm>
            <a:off x="4692650" y="2568575"/>
            <a:ext cx="158750" cy="1619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5576" name="Text Box 40"/>
          <p:cNvSpPr txBox="1">
            <a:spLocks noChangeArrowheads="1"/>
          </p:cNvSpPr>
          <p:nvPr/>
        </p:nvSpPr>
        <p:spPr bwMode="auto">
          <a:xfrm>
            <a:off x="4703763" y="2576513"/>
            <a:ext cx="234950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1</a:t>
            </a:r>
          </a:p>
        </p:txBody>
      </p:sp>
      <p:sp>
        <p:nvSpPr>
          <p:cNvPr id="65577" name="Line 41"/>
          <p:cNvSpPr>
            <a:spLocks noChangeShapeType="1"/>
          </p:cNvSpPr>
          <p:nvPr/>
        </p:nvSpPr>
        <p:spPr bwMode="auto">
          <a:xfrm flipH="1" flipV="1">
            <a:off x="3789363" y="4049713"/>
            <a:ext cx="15462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5578" name="Rectangle 42"/>
          <p:cNvSpPr>
            <a:spLocks noChangeArrowheads="1"/>
          </p:cNvSpPr>
          <p:nvPr/>
        </p:nvSpPr>
        <p:spPr bwMode="auto">
          <a:xfrm>
            <a:off x="835025" y="2514600"/>
            <a:ext cx="2401888" cy="2033588"/>
          </a:xfrm>
          <a:prstGeom prst="rect">
            <a:avLst/>
          </a:prstGeom>
          <a:solidFill>
            <a:srgbClr val="EAEAE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5579" name="Line 43"/>
          <p:cNvSpPr>
            <a:spLocks noChangeShapeType="1"/>
          </p:cNvSpPr>
          <p:nvPr/>
        </p:nvSpPr>
        <p:spPr bwMode="auto">
          <a:xfrm>
            <a:off x="1130300" y="3441700"/>
            <a:ext cx="0" cy="10144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5580" name="Oval 44"/>
          <p:cNvSpPr>
            <a:spLocks noChangeArrowheads="1"/>
          </p:cNvSpPr>
          <p:nvPr/>
        </p:nvSpPr>
        <p:spPr bwMode="auto">
          <a:xfrm>
            <a:off x="2663825" y="3954463"/>
            <a:ext cx="158750" cy="1619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5581" name="Oval 45"/>
          <p:cNvSpPr>
            <a:spLocks noChangeArrowheads="1"/>
          </p:cNvSpPr>
          <p:nvPr/>
        </p:nvSpPr>
        <p:spPr bwMode="auto">
          <a:xfrm>
            <a:off x="1049338" y="4381500"/>
            <a:ext cx="158750" cy="1619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5582" name="Line 46"/>
          <p:cNvSpPr>
            <a:spLocks noChangeShapeType="1"/>
          </p:cNvSpPr>
          <p:nvPr/>
        </p:nvSpPr>
        <p:spPr bwMode="auto">
          <a:xfrm>
            <a:off x="122872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83" name="Line 47"/>
          <p:cNvSpPr>
            <a:spLocks noChangeShapeType="1"/>
          </p:cNvSpPr>
          <p:nvPr/>
        </p:nvSpPr>
        <p:spPr bwMode="auto">
          <a:xfrm>
            <a:off x="143192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84" name="Line 48"/>
          <p:cNvSpPr>
            <a:spLocks noChangeShapeType="1"/>
          </p:cNvSpPr>
          <p:nvPr/>
        </p:nvSpPr>
        <p:spPr bwMode="auto">
          <a:xfrm>
            <a:off x="163512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85" name="Line 49"/>
          <p:cNvSpPr>
            <a:spLocks noChangeShapeType="1"/>
          </p:cNvSpPr>
          <p:nvPr/>
        </p:nvSpPr>
        <p:spPr bwMode="auto">
          <a:xfrm>
            <a:off x="20320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86" name="Line 50"/>
          <p:cNvSpPr>
            <a:spLocks noChangeShapeType="1"/>
          </p:cNvSpPr>
          <p:nvPr/>
        </p:nvSpPr>
        <p:spPr bwMode="auto">
          <a:xfrm>
            <a:off x="183197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87" name="Line 51"/>
          <p:cNvSpPr>
            <a:spLocks noChangeShapeType="1"/>
          </p:cNvSpPr>
          <p:nvPr/>
        </p:nvSpPr>
        <p:spPr bwMode="auto">
          <a:xfrm>
            <a:off x="22352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88" name="Line 52"/>
          <p:cNvSpPr>
            <a:spLocks noChangeShapeType="1"/>
          </p:cNvSpPr>
          <p:nvPr/>
        </p:nvSpPr>
        <p:spPr bwMode="auto">
          <a:xfrm>
            <a:off x="24320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89" name="Line 53"/>
          <p:cNvSpPr>
            <a:spLocks noChangeShapeType="1"/>
          </p:cNvSpPr>
          <p:nvPr/>
        </p:nvSpPr>
        <p:spPr bwMode="auto">
          <a:xfrm>
            <a:off x="26289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90" name="Line 54"/>
          <p:cNvSpPr>
            <a:spLocks noChangeShapeType="1"/>
          </p:cNvSpPr>
          <p:nvPr/>
        </p:nvSpPr>
        <p:spPr bwMode="auto">
          <a:xfrm>
            <a:off x="28321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91" name="Line 55"/>
          <p:cNvSpPr>
            <a:spLocks noChangeShapeType="1"/>
          </p:cNvSpPr>
          <p:nvPr/>
        </p:nvSpPr>
        <p:spPr bwMode="auto">
          <a:xfrm>
            <a:off x="30289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92" name="Line 56"/>
          <p:cNvSpPr>
            <a:spLocks noChangeShapeType="1"/>
          </p:cNvSpPr>
          <p:nvPr/>
        </p:nvSpPr>
        <p:spPr bwMode="auto">
          <a:xfrm>
            <a:off x="10350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93" name="Line 57"/>
          <p:cNvSpPr>
            <a:spLocks noChangeShapeType="1"/>
          </p:cNvSpPr>
          <p:nvPr/>
        </p:nvSpPr>
        <p:spPr bwMode="auto">
          <a:xfrm>
            <a:off x="835025" y="2740025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94" name="Line 58"/>
          <p:cNvSpPr>
            <a:spLocks noChangeShapeType="1"/>
          </p:cNvSpPr>
          <p:nvPr/>
        </p:nvSpPr>
        <p:spPr bwMode="auto">
          <a:xfrm>
            <a:off x="835025" y="2947988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95" name="Line 59"/>
          <p:cNvSpPr>
            <a:spLocks noChangeShapeType="1"/>
          </p:cNvSpPr>
          <p:nvPr/>
        </p:nvSpPr>
        <p:spPr bwMode="auto">
          <a:xfrm>
            <a:off x="835025" y="3141663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96" name="Line 60"/>
          <p:cNvSpPr>
            <a:spLocks noChangeShapeType="1"/>
          </p:cNvSpPr>
          <p:nvPr/>
        </p:nvSpPr>
        <p:spPr bwMode="auto">
          <a:xfrm>
            <a:off x="835025" y="3341688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97" name="Line 61"/>
          <p:cNvSpPr>
            <a:spLocks noChangeShapeType="1"/>
          </p:cNvSpPr>
          <p:nvPr/>
        </p:nvSpPr>
        <p:spPr bwMode="auto">
          <a:xfrm>
            <a:off x="835025" y="3548063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98" name="Line 62"/>
          <p:cNvSpPr>
            <a:spLocks noChangeShapeType="1"/>
          </p:cNvSpPr>
          <p:nvPr/>
        </p:nvSpPr>
        <p:spPr bwMode="auto">
          <a:xfrm>
            <a:off x="835025" y="3741738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99" name="Line 63"/>
          <p:cNvSpPr>
            <a:spLocks noChangeShapeType="1"/>
          </p:cNvSpPr>
          <p:nvPr/>
        </p:nvSpPr>
        <p:spPr bwMode="auto">
          <a:xfrm>
            <a:off x="835025" y="3941763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600" name="Line 64"/>
          <p:cNvSpPr>
            <a:spLocks noChangeShapeType="1"/>
          </p:cNvSpPr>
          <p:nvPr/>
        </p:nvSpPr>
        <p:spPr bwMode="auto">
          <a:xfrm>
            <a:off x="835025" y="4148138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601" name="Line 65"/>
          <p:cNvSpPr>
            <a:spLocks noChangeShapeType="1"/>
          </p:cNvSpPr>
          <p:nvPr/>
        </p:nvSpPr>
        <p:spPr bwMode="auto">
          <a:xfrm>
            <a:off x="835025" y="4341813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602" name="Text Box 66"/>
          <p:cNvSpPr txBox="1">
            <a:spLocks noChangeArrowheads="1"/>
          </p:cNvSpPr>
          <p:nvPr/>
        </p:nvSpPr>
        <p:spPr bwMode="auto">
          <a:xfrm>
            <a:off x="2670175" y="3963988"/>
            <a:ext cx="236538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4</a:t>
            </a:r>
          </a:p>
        </p:txBody>
      </p:sp>
      <p:sp>
        <p:nvSpPr>
          <p:cNvPr id="65603" name="Text Box 67"/>
          <p:cNvSpPr txBox="1">
            <a:spLocks noChangeArrowheads="1"/>
          </p:cNvSpPr>
          <p:nvPr/>
        </p:nvSpPr>
        <p:spPr bwMode="auto">
          <a:xfrm>
            <a:off x="1093788" y="4391025"/>
            <a:ext cx="10160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S</a:t>
            </a:r>
          </a:p>
        </p:txBody>
      </p:sp>
      <p:sp>
        <p:nvSpPr>
          <p:cNvPr id="65604" name="Line 68"/>
          <p:cNvSpPr>
            <a:spLocks noChangeShapeType="1"/>
          </p:cNvSpPr>
          <p:nvPr/>
        </p:nvSpPr>
        <p:spPr bwMode="auto">
          <a:xfrm flipV="1">
            <a:off x="1346200" y="3116263"/>
            <a:ext cx="0" cy="325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5605" name="Line 69"/>
          <p:cNvSpPr>
            <a:spLocks noChangeShapeType="1"/>
          </p:cNvSpPr>
          <p:nvPr/>
        </p:nvSpPr>
        <p:spPr bwMode="auto">
          <a:xfrm flipH="1">
            <a:off x="1122363" y="3451225"/>
            <a:ext cx="366712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5606" name="Line 70"/>
          <p:cNvSpPr>
            <a:spLocks noChangeShapeType="1"/>
          </p:cNvSpPr>
          <p:nvPr/>
        </p:nvSpPr>
        <p:spPr bwMode="auto">
          <a:xfrm flipV="1">
            <a:off x="1339850" y="2627313"/>
            <a:ext cx="0" cy="4270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5607" name="Line 71"/>
          <p:cNvSpPr>
            <a:spLocks noChangeShapeType="1"/>
          </p:cNvSpPr>
          <p:nvPr/>
        </p:nvSpPr>
        <p:spPr bwMode="auto">
          <a:xfrm flipH="1" flipV="1">
            <a:off x="1328738" y="2635250"/>
            <a:ext cx="6873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5608" name="Oval 72"/>
          <p:cNvSpPr>
            <a:spLocks noChangeArrowheads="1"/>
          </p:cNvSpPr>
          <p:nvPr/>
        </p:nvSpPr>
        <p:spPr bwMode="auto">
          <a:xfrm>
            <a:off x="1263650" y="2941638"/>
            <a:ext cx="160338" cy="16033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5609" name="Text Box 73"/>
          <p:cNvSpPr txBox="1">
            <a:spLocks noChangeArrowheads="1"/>
          </p:cNvSpPr>
          <p:nvPr/>
        </p:nvSpPr>
        <p:spPr bwMode="auto">
          <a:xfrm>
            <a:off x="1265238" y="2954338"/>
            <a:ext cx="236537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2</a:t>
            </a:r>
          </a:p>
        </p:txBody>
      </p:sp>
      <p:sp>
        <p:nvSpPr>
          <p:cNvPr id="65610" name="Oval 74"/>
          <p:cNvSpPr>
            <a:spLocks noChangeArrowheads="1"/>
          </p:cNvSpPr>
          <p:nvPr/>
        </p:nvSpPr>
        <p:spPr bwMode="auto">
          <a:xfrm>
            <a:off x="1474788" y="3368675"/>
            <a:ext cx="160337" cy="158750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5611" name="Text Box 75"/>
          <p:cNvSpPr txBox="1">
            <a:spLocks noChangeArrowheads="1"/>
          </p:cNvSpPr>
          <p:nvPr/>
        </p:nvSpPr>
        <p:spPr bwMode="auto">
          <a:xfrm>
            <a:off x="1482725" y="3376613"/>
            <a:ext cx="236538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3</a:t>
            </a:r>
          </a:p>
        </p:txBody>
      </p:sp>
      <p:sp>
        <p:nvSpPr>
          <p:cNvPr id="65612" name="Oval 76"/>
          <p:cNvSpPr>
            <a:spLocks noChangeArrowheads="1"/>
          </p:cNvSpPr>
          <p:nvPr/>
        </p:nvSpPr>
        <p:spPr bwMode="auto">
          <a:xfrm>
            <a:off x="2024063" y="2568575"/>
            <a:ext cx="160337" cy="1619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5613" name="Text Box 77"/>
          <p:cNvSpPr txBox="1">
            <a:spLocks noChangeArrowheads="1"/>
          </p:cNvSpPr>
          <p:nvPr/>
        </p:nvSpPr>
        <p:spPr bwMode="auto">
          <a:xfrm>
            <a:off x="2030413" y="2576513"/>
            <a:ext cx="236537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1</a:t>
            </a:r>
          </a:p>
        </p:txBody>
      </p:sp>
      <p:sp>
        <p:nvSpPr>
          <p:cNvPr id="65614" name="Line 78"/>
          <p:cNvSpPr>
            <a:spLocks noChangeShapeType="1"/>
          </p:cNvSpPr>
          <p:nvPr/>
        </p:nvSpPr>
        <p:spPr bwMode="auto">
          <a:xfrm flipH="1" flipV="1">
            <a:off x="1122363" y="4049713"/>
            <a:ext cx="15462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5615" name="Text Box 79"/>
          <p:cNvSpPr txBox="1">
            <a:spLocks noChangeArrowheads="1"/>
          </p:cNvSpPr>
          <p:nvPr/>
        </p:nvSpPr>
        <p:spPr bwMode="auto">
          <a:xfrm>
            <a:off x="841375" y="1522413"/>
            <a:ext cx="2627313" cy="4111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Verbindungsoptimierung</a:t>
            </a:r>
            <a:endParaRPr lang="en-US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7.7.1	 Rasterverdrahtung nach Lee: Multi-Pin-Netze</a:t>
            </a:r>
          </a:p>
        </p:txBody>
      </p:sp>
      <p:sp>
        <p:nvSpPr>
          <p:cNvPr id="66563" name="Rectangle 3"/>
          <p:cNvSpPr>
            <a:spLocks noChangeArrowheads="1"/>
          </p:cNvSpPr>
          <p:nvPr/>
        </p:nvSpPr>
        <p:spPr bwMode="auto">
          <a:xfrm>
            <a:off x="6170613" y="2514600"/>
            <a:ext cx="2401887" cy="2033588"/>
          </a:xfrm>
          <a:prstGeom prst="rect">
            <a:avLst/>
          </a:prstGeom>
          <a:solidFill>
            <a:srgbClr val="EAEAE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6564" name="Line 4"/>
          <p:cNvSpPr>
            <a:spLocks noChangeShapeType="1"/>
          </p:cNvSpPr>
          <p:nvPr/>
        </p:nvSpPr>
        <p:spPr bwMode="auto">
          <a:xfrm flipV="1">
            <a:off x="6888163" y="3460750"/>
            <a:ext cx="7937" cy="5889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6565" name="Text Box 5"/>
          <p:cNvSpPr txBox="1">
            <a:spLocks noChangeArrowheads="1"/>
          </p:cNvSpPr>
          <p:nvPr/>
        </p:nvSpPr>
        <p:spPr bwMode="auto">
          <a:xfrm>
            <a:off x="728663" y="4708525"/>
            <a:ext cx="23129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Originale Netzverbindung</a:t>
            </a:r>
            <a:endParaRPr lang="en-US" altLang="de-DE" sz="1500" i="1"/>
          </a:p>
        </p:txBody>
      </p:sp>
      <p:sp>
        <p:nvSpPr>
          <p:cNvPr id="66566" name="Text Box 6"/>
          <p:cNvSpPr txBox="1">
            <a:spLocks noChangeArrowheads="1"/>
          </p:cNvSpPr>
          <p:nvPr/>
        </p:nvSpPr>
        <p:spPr bwMode="auto">
          <a:xfrm>
            <a:off x="3430588" y="4708525"/>
            <a:ext cx="2227262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Auftrennung in Teilnetze</a:t>
            </a:r>
            <a:endParaRPr lang="en-US" altLang="de-DE" sz="1500"/>
          </a:p>
        </p:txBody>
      </p:sp>
      <p:sp>
        <p:nvSpPr>
          <p:cNvPr id="66567" name="Text Box 7"/>
          <p:cNvSpPr txBox="1">
            <a:spLocks noChangeArrowheads="1"/>
          </p:cNvSpPr>
          <p:nvPr/>
        </p:nvSpPr>
        <p:spPr bwMode="auto">
          <a:xfrm>
            <a:off x="6118225" y="4708525"/>
            <a:ext cx="2436813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Netz nach Neuverdrahtung</a:t>
            </a:r>
            <a:endParaRPr lang="en-US" altLang="de-DE" sz="1500"/>
          </a:p>
        </p:txBody>
      </p:sp>
      <p:sp>
        <p:nvSpPr>
          <p:cNvPr id="66568" name="Line 8"/>
          <p:cNvSpPr>
            <a:spLocks noChangeShapeType="1"/>
          </p:cNvSpPr>
          <p:nvPr/>
        </p:nvSpPr>
        <p:spPr bwMode="auto">
          <a:xfrm flipH="1">
            <a:off x="6467475" y="4060825"/>
            <a:ext cx="3175" cy="3952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6569" name="Oval 9"/>
          <p:cNvSpPr>
            <a:spLocks noChangeArrowheads="1"/>
          </p:cNvSpPr>
          <p:nvPr/>
        </p:nvSpPr>
        <p:spPr bwMode="auto">
          <a:xfrm>
            <a:off x="7999413" y="3954463"/>
            <a:ext cx="160337" cy="1619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6570" name="Oval 10"/>
          <p:cNvSpPr>
            <a:spLocks noChangeArrowheads="1"/>
          </p:cNvSpPr>
          <p:nvPr/>
        </p:nvSpPr>
        <p:spPr bwMode="auto">
          <a:xfrm>
            <a:off x="6384925" y="4381500"/>
            <a:ext cx="158750" cy="1619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6571" name="Line 11"/>
          <p:cNvSpPr>
            <a:spLocks noChangeShapeType="1"/>
          </p:cNvSpPr>
          <p:nvPr/>
        </p:nvSpPr>
        <p:spPr bwMode="auto">
          <a:xfrm>
            <a:off x="6564313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72" name="Line 12"/>
          <p:cNvSpPr>
            <a:spLocks noChangeShapeType="1"/>
          </p:cNvSpPr>
          <p:nvPr/>
        </p:nvSpPr>
        <p:spPr bwMode="auto">
          <a:xfrm>
            <a:off x="676592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73" name="Line 13"/>
          <p:cNvSpPr>
            <a:spLocks noChangeShapeType="1"/>
          </p:cNvSpPr>
          <p:nvPr/>
        </p:nvSpPr>
        <p:spPr bwMode="auto">
          <a:xfrm>
            <a:off x="6970713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74" name="Line 14"/>
          <p:cNvSpPr>
            <a:spLocks noChangeShapeType="1"/>
          </p:cNvSpPr>
          <p:nvPr/>
        </p:nvSpPr>
        <p:spPr bwMode="auto">
          <a:xfrm>
            <a:off x="73660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75" name="Line 15"/>
          <p:cNvSpPr>
            <a:spLocks noChangeShapeType="1"/>
          </p:cNvSpPr>
          <p:nvPr/>
        </p:nvSpPr>
        <p:spPr bwMode="auto">
          <a:xfrm>
            <a:off x="716597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76" name="Line 16"/>
          <p:cNvSpPr>
            <a:spLocks noChangeShapeType="1"/>
          </p:cNvSpPr>
          <p:nvPr/>
        </p:nvSpPr>
        <p:spPr bwMode="auto">
          <a:xfrm>
            <a:off x="757078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77" name="Line 17"/>
          <p:cNvSpPr>
            <a:spLocks noChangeShapeType="1"/>
          </p:cNvSpPr>
          <p:nvPr/>
        </p:nvSpPr>
        <p:spPr bwMode="auto">
          <a:xfrm>
            <a:off x="77660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78" name="Line 18"/>
          <p:cNvSpPr>
            <a:spLocks noChangeShapeType="1"/>
          </p:cNvSpPr>
          <p:nvPr/>
        </p:nvSpPr>
        <p:spPr bwMode="auto">
          <a:xfrm>
            <a:off x="796448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79" name="Line 19"/>
          <p:cNvSpPr>
            <a:spLocks noChangeShapeType="1"/>
          </p:cNvSpPr>
          <p:nvPr/>
        </p:nvSpPr>
        <p:spPr bwMode="auto">
          <a:xfrm>
            <a:off x="81661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80" name="Line 20"/>
          <p:cNvSpPr>
            <a:spLocks noChangeShapeType="1"/>
          </p:cNvSpPr>
          <p:nvPr/>
        </p:nvSpPr>
        <p:spPr bwMode="auto">
          <a:xfrm>
            <a:off x="836453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81" name="Line 21"/>
          <p:cNvSpPr>
            <a:spLocks noChangeShapeType="1"/>
          </p:cNvSpPr>
          <p:nvPr/>
        </p:nvSpPr>
        <p:spPr bwMode="auto">
          <a:xfrm>
            <a:off x="637063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82" name="Line 22"/>
          <p:cNvSpPr>
            <a:spLocks noChangeShapeType="1"/>
          </p:cNvSpPr>
          <p:nvPr/>
        </p:nvSpPr>
        <p:spPr bwMode="auto">
          <a:xfrm>
            <a:off x="6170613" y="2740025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83" name="Line 23"/>
          <p:cNvSpPr>
            <a:spLocks noChangeShapeType="1"/>
          </p:cNvSpPr>
          <p:nvPr/>
        </p:nvSpPr>
        <p:spPr bwMode="auto">
          <a:xfrm>
            <a:off x="6170613" y="2947988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84" name="Line 24"/>
          <p:cNvSpPr>
            <a:spLocks noChangeShapeType="1"/>
          </p:cNvSpPr>
          <p:nvPr/>
        </p:nvSpPr>
        <p:spPr bwMode="auto">
          <a:xfrm>
            <a:off x="6170613" y="3141663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85" name="Line 25"/>
          <p:cNvSpPr>
            <a:spLocks noChangeShapeType="1"/>
          </p:cNvSpPr>
          <p:nvPr/>
        </p:nvSpPr>
        <p:spPr bwMode="auto">
          <a:xfrm>
            <a:off x="6170613" y="3341688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86" name="Line 26"/>
          <p:cNvSpPr>
            <a:spLocks noChangeShapeType="1"/>
          </p:cNvSpPr>
          <p:nvPr/>
        </p:nvSpPr>
        <p:spPr bwMode="auto">
          <a:xfrm>
            <a:off x="6170613" y="3548063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87" name="Line 27"/>
          <p:cNvSpPr>
            <a:spLocks noChangeShapeType="1"/>
          </p:cNvSpPr>
          <p:nvPr/>
        </p:nvSpPr>
        <p:spPr bwMode="auto">
          <a:xfrm>
            <a:off x="6170613" y="3741738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88" name="Line 28"/>
          <p:cNvSpPr>
            <a:spLocks noChangeShapeType="1"/>
          </p:cNvSpPr>
          <p:nvPr/>
        </p:nvSpPr>
        <p:spPr bwMode="auto">
          <a:xfrm>
            <a:off x="6170613" y="3941763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89" name="Line 29"/>
          <p:cNvSpPr>
            <a:spLocks noChangeShapeType="1"/>
          </p:cNvSpPr>
          <p:nvPr/>
        </p:nvSpPr>
        <p:spPr bwMode="auto">
          <a:xfrm>
            <a:off x="6170613" y="4148138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90" name="Line 30"/>
          <p:cNvSpPr>
            <a:spLocks noChangeShapeType="1"/>
          </p:cNvSpPr>
          <p:nvPr/>
        </p:nvSpPr>
        <p:spPr bwMode="auto">
          <a:xfrm>
            <a:off x="6170613" y="4341813"/>
            <a:ext cx="2401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91" name="Text Box 31"/>
          <p:cNvSpPr txBox="1">
            <a:spLocks noChangeArrowheads="1"/>
          </p:cNvSpPr>
          <p:nvPr/>
        </p:nvSpPr>
        <p:spPr bwMode="auto">
          <a:xfrm>
            <a:off x="8001000" y="3963988"/>
            <a:ext cx="234950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4</a:t>
            </a:r>
          </a:p>
        </p:txBody>
      </p:sp>
      <p:sp>
        <p:nvSpPr>
          <p:cNvPr id="66592" name="Text Box 32"/>
          <p:cNvSpPr txBox="1">
            <a:spLocks noChangeArrowheads="1"/>
          </p:cNvSpPr>
          <p:nvPr/>
        </p:nvSpPr>
        <p:spPr bwMode="auto">
          <a:xfrm>
            <a:off x="6429375" y="4391025"/>
            <a:ext cx="10160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S</a:t>
            </a:r>
          </a:p>
        </p:txBody>
      </p:sp>
      <p:sp>
        <p:nvSpPr>
          <p:cNvPr id="66593" name="Line 33"/>
          <p:cNvSpPr>
            <a:spLocks noChangeShapeType="1"/>
          </p:cNvSpPr>
          <p:nvPr/>
        </p:nvSpPr>
        <p:spPr bwMode="auto">
          <a:xfrm flipV="1">
            <a:off x="6680200" y="3116263"/>
            <a:ext cx="0" cy="3333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6594" name="Line 34"/>
          <p:cNvSpPr>
            <a:spLocks noChangeShapeType="1"/>
          </p:cNvSpPr>
          <p:nvPr/>
        </p:nvSpPr>
        <p:spPr bwMode="auto">
          <a:xfrm flipH="1">
            <a:off x="6672263" y="3451225"/>
            <a:ext cx="15240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6595" name="Line 35"/>
          <p:cNvSpPr>
            <a:spLocks noChangeShapeType="1"/>
          </p:cNvSpPr>
          <p:nvPr/>
        </p:nvSpPr>
        <p:spPr bwMode="auto">
          <a:xfrm flipV="1">
            <a:off x="6675438" y="2627313"/>
            <a:ext cx="0" cy="4270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6596" name="Line 36"/>
          <p:cNvSpPr>
            <a:spLocks noChangeShapeType="1"/>
          </p:cNvSpPr>
          <p:nvPr/>
        </p:nvSpPr>
        <p:spPr bwMode="auto">
          <a:xfrm flipH="1" flipV="1">
            <a:off x="6665913" y="2635250"/>
            <a:ext cx="6873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6597" name="Oval 37"/>
          <p:cNvSpPr>
            <a:spLocks noChangeArrowheads="1"/>
          </p:cNvSpPr>
          <p:nvPr/>
        </p:nvSpPr>
        <p:spPr bwMode="auto">
          <a:xfrm>
            <a:off x="6597650" y="2941638"/>
            <a:ext cx="161925" cy="16033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6598" name="Text Box 38"/>
          <p:cNvSpPr txBox="1">
            <a:spLocks noChangeArrowheads="1"/>
          </p:cNvSpPr>
          <p:nvPr/>
        </p:nvSpPr>
        <p:spPr bwMode="auto">
          <a:xfrm>
            <a:off x="6604000" y="2949575"/>
            <a:ext cx="238125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2</a:t>
            </a:r>
          </a:p>
        </p:txBody>
      </p:sp>
      <p:sp>
        <p:nvSpPr>
          <p:cNvPr id="66599" name="Oval 39"/>
          <p:cNvSpPr>
            <a:spLocks noChangeArrowheads="1"/>
          </p:cNvSpPr>
          <p:nvPr/>
        </p:nvSpPr>
        <p:spPr bwMode="auto">
          <a:xfrm>
            <a:off x="6811963" y="3368675"/>
            <a:ext cx="158750" cy="158750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6600" name="Text Box 40"/>
          <p:cNvSpPr txBox="1">
            <a:spLocks noChangeArrowheads="1"/>
          </p:cNvSpPr>
          <p:nvPr/>
        </p:nvSpPr>
        <p:spPr bwMode="auto">
          <a:xfrm>
            <a:off x="6813550" y="3376613"/>
            <a:ext cx="234950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3</a:t>
            </a:r>
          </a:p>
        </p:txBody>
      </p:sp>
      <p:sp>
        <p:nvSpPr>
          <p:cNvPr id="66601" name="Oval 41"/>
          <p:cNvSpPr>
            <a:spLocks noChangeArrowheads="1"/>
          </p:cNvSpPr>
          <p:nvPr/>
        </p:nvSpPr>
        <p:spPr bwMode="auto">
          <a:xfrm>
            <a:off x="7359650" y="2568575"/>
            <a:ext cx="158750" cy="1619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6602" name="Text Box 42"/>
          <p:cNvSpPr txBox="1">
            <a:spLocks noChangeArrowheads="1"/>
          </p:cNvSpPr>
          <p:nvPr/>
        </p:nvSpPr>
        <p:spPr bwMode="auto">
          <a:xfrm>
            <a:off x="7366000" y="2576513"/>
            <a:ext cx="236538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1</a:t>
            </a:r>
          </a:p>
        </p:txBody>
      </p:sp>
      <p:sp>
        <p:nvSpPr>
          <p:cNvPr id="66603" name="Line 43"/>
          <p:cNvSpPr>
            <a:spLocks noChangeShapeType="1"/>
          </p:cNvSpPr>
          <p:nvPr/>
        </p:nvSpPr>
        <p:spPr bwMode="auto">
          <a:xfrm flipH="1" flipV="1">
            <a:off x="6456363" y="4049713"/>
            <a:ext cx="1547812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6604" name="Rectangle 44"/>
          <p:cNvSpPr>
            <a:spLocks noChangeArrowheads="1"/>
          </p:cNvSpPr>
          <p:nvPr/>
        </p:nvSpPr>
        <p:spPr bwMode="auto">
          <a:xfrm>
            <a:off x="3503613" y="2520950"/>
            <a:ext cx="2400300" cy="2033588"/>
          </a:xfrm>
          <a:prstGeom prst="rect">
            <a:avLst/>
          </a:prstGeom>
          <a:solidFill>
            <a:srgbClr val="EAEAE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6605" name="Line 45"/>
          <p:cNvSpPr>
            <a:spLocks noChangeShapeType="1"/>
          </p:cNvSpPr>
          <p:nvPr/>
        </p:nvSpPr>
        <p:spPr bwMode="auto">
          <a:xfrm flipH="1">
            <a:off x="3800475" y="4046538"/>
            <a:ext cx="1588" cy="4095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6606" name="Oval 46"/>
          <p:cNvSpPr>
            <a:spLocks noChangeArrowheads="1"/>
          </p:cNvSpPr>
          <p:nvPr/>
        </p:nvSpPr>
        <p:spPr bwMode="auto">
          <a:xfrm>
            <a:off x="5332413" y="3954463"/>
            <a:ext cx="160337" cy="1619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6607" name="Oval 47"/>
          <p:cNvSpPr>
            <a:spLocks noChangeArrowheads="1"/>
          </p:cNvSpPr>
          <p:nvPr/>
        </p:nvSpPr>
        <p:spPr bwMode="auto">
          <a:xfrm>
            <a:off x="3717925" y="4381500"/>
            <a:ext cx="158750" cy="1619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6608" name="Line 48"/>
          <p:cNvSpPr>
            <a:spLocks noChangeShapeType="1"/>
          </p:cNvSpPr>
          <p:nvPr/>
        </p:nvSpPr>
        <p:spPr bwMode="auto">
          <a:xfrm>
            <a:off x="3897313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09" name="Line 49"/>
          <p:cNvSpPr>
            <a:spLocks noChangeShapeType="1"/>
          </p:cNvSpPr>
          <p:nvPr/>
        </p:nvSpPr>
        <p:spPr bwMode="auto">
          <a:xfrm>
            <a:off x="409892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10" name="Line 50"/>
          <p:cNvSpPr>
            <a:spLocks noChangeShapeType="1"/>
          </p:cNvSpPr>
          <p:nvPr/>
        </p:nvSpPr>
        <p:spPr bwMode="auto">
          <a:xfrm>
            <a:off x="4303713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11" name="Line 51"/>
          <p:cNvSpPr>
            <a:spLocks noChangeShapeType="1"/>
          </p:cNvSpPr>
          <p:nvPr/>
        </p:nvSpPr>
        <p:spPr bwMode="auto">
          <a:xfrm>
            <a:off x="46990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12" name="Line 52"/>
          <p:cNvSpPr>
            <a:spLocks noChangeShapeType="1"/>
          </p:cNvSpPr>
          <p:nvPr/>
        </p:nvSpPr>
        <p:spPr bwMode="auto">
          <a:xfrm>
            <a:off x="449897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13" name="Line 53"/>
          <p:cNvSpPr>
            <a:spLocks noChangeShapeType="1"/>
          </p:cNvSpPr>
          <p:nvPr/>
        </p:nvSpPr>
        <p:spPr bwMode="auto">
          <a:xfrm>
            <a:off x="490378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14" name="Line 54"/>
          <p:cNvSpPr>
            <a:spLocks noChangeShapeType="1"/>
          </p:cNvSpPr>
          <p:nvPr/>
        </p:nvSpPr>
        <p:spPr bwMode="auto">
          <a:xfrm>
            <a:off x="50990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15" name="Line 55"/>
          <p:cNvSpPr>
            <a:spLocks noChangeShapeType="1"/>
          </p:cNvSpPr>
          <p:nvPr/>
        </p:nvSpPr>
        <p:spPr bwMode="auto">
          <a:xfrm>
            <a:off x="529748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16" name="Line 56"/>
          <p:cNvSpPr>
            <a:spLocks noChangeShapeType="1"/>
          </p:cNvSpPr>
          <p:nvPr/>
        </p:nvSpPr>
        <p:spPr bwMode="auto">
          <a:xfrm>
            <a:off x="54991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17" name="Line 57"/>
          <p:cNvSpPr>
            <a:spLocks noChangeShapeType="1"/>
          </p:cNvSpPr>
          <p:nvPr/>
        </p:nvSpPr>
        <p:spPr bwMode="auto">
          <a:xfrm>
            <a:off x="56959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18" name="Line 58"/>
          <p:cNvSpPr>
            <a:spLocks noChangeShapeType="1"/>
          </p:cNvSpPr>
          <p:nvPr/>
        </p:nvSpPr>
        <p:spPr bwMode="auto">
          <a:xfrm>
            <a:off x="3703638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19" name="Line 59"/>
          <p:cNvSpPr>
            <a:spLocks noChangeShapeType="1"/>
          </p:cNvSpPr>
          <p:nvPr/>
        </p:nvSpPr>
        <p:spPr bwMode="auto">
          <a:xfrm>
            <a:off x="3503613" y="2740025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20" name="Line 60"/>
          <p:cNvSpPr>
            <a:spLocks noChangeShapeType="1"/>
          </p:cNvSpPr>
          <p:nvPr/>
        </p:nvSpPr>
        <p:spPr bwMode="auto">
          <a:xfrm>
            <a:off x="3503613" y="294798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21" name="Line 61"/>
          <p:cNvSpPr>
            <a:spLocks noChangeShapeType="1"/>
          </p:cNvSpPr>
          <p:nvPr/>
        </p:nvSpPr>
        <p:spPr bwMode="auto">
          <a:xfrm>
            <a:off x="3503613" y="314166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22" name="Line 62"/>
          <p:cNvSpPr>
            <a:spLocks noChangeShapeType="1"/>
          </p:cNvSpPr>
          <p:nvPr/>
        </p:nvSpPr>
        <p:spPr bwMode="auto">
          <a:xfrm>
            <a:off x="3503613" y="334168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23" name="Line 63"/>
          <p:cNvSpPr>
            <a:spLocks noChangeShapeType="1"/>
          </p:cNvSpPr>
          <p:nvPr/>
        </p:nvSpPr>
        <p:spPr bwMode="auto">
          <a:xfrm>
            <a:off x="3503613" y="354806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24" name="Line 64"/>
          <p:cNvSpPr>
            <a:spLocks noChangeShapeType="1"/>
          </p:cNvSpPr>
          <p:nvPr/>
        </p:nvSpPr>
        <p:spPr bwMode="auto">
          <a:xfrm>
            <a:off x="3503613" y="374173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25" name="Line 65"/>
          <p:cNvSpPr>
            <a:spLocks noChangeShapeType="1"/>
          </p:cNvSpPr>
          <p:nvPr/>
        </p:nvSpPr>
        <p:spPr bwMode="auto">
          <a:xfrm>
            <a:off x="3503613" y="394176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26" name="Line 66"/>
          <p:cNvSpPr>
            <a:spLocks noChangeShapeType="1"/>
          </p:cNvSpPr>
          <p:nvPr/>
        </p:nvSpPr>
        <p:spPr bwMode="auto">
          <a:xfrm>
            <a:off x="3503613" y="4148138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27" name="Line 67"/>
          <p:cNvSpPr>
            <a:spLocks noChangeShapeType="1"/>
          </p:cNvSpPr>
          <p:nvPr/>
        </p:nvSpPr>
        <p:spPr bwMode="auto">
          <a:xfrm>
            <a:off x="3503613" y="4341813"/>
            <a:ext cx="240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28" name="Text Box 68"/>
          <p:cNvSpPr txBox="1">
            <a:spLocks noChangeArrowheads="1"/>
          </p:cNvSpPr>
          <p:nvPr/>
        </p:nvSpPr>
        <p:spPr bwMode="auto">
          <a:xfrm>
            <a:off x="5337175" y="3963988"/>
            <a:ext cx="236538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4</a:t>
            </a:r>
          </a:p>
        </p:txBody>
      </p:sp>
      <p:sp>
        <p:nvSpPr>
          <p:cNvPr id="66629" name="Text Box 69"/>
          <p:cNvSpPr txBox="1">
            <a:spLocks noChangeArrowheads="1"/>
          </p:cNvSpPr>
          <p:nvPr/>
        </p:nvSpPr>
        <p:spPr bwMode="auto">
          <a:xfrm>
            <a:off x="3762375" y="4391025"/>
            <a:ext cx="100013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S</a:t>
            </a:r>
          </a:p>
        </p:txBody>
      </p:sp>
      <p:sp>
        <p:nvSpPr>
          <p:cNvPr id="66630" name="Line 70"/>
          <p:cNvSpPr>
            <a:spLocks noChangeShapeType="1"/>
          </p:cNvSpPr>
          <p:nvPr/>
        </p:nvSpPr>
        <p:spPr bwMode="auto">
          <a:xfrm flipV="1">
            <a:off x="4013200" y="3116263"/>
            <a:ext cx="0" cy="325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6631" name="Line 71"/>
          <p:cNvSpPr>
            <a:spLocks noChangeShapeType="1"/>
          </p:cNvSpPr>
          <p:nvPr/>
        </p:nvSpPr>
        <p:spPr bwMode="auto">
          <a:xfrm flipH="1">
            <a:off x="4010025" y="3451225"/>
            <a:ext cx="1460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6632" name="Line 72"/>
          <p:cNvSpPr>
            <a:spLocks noChangeShapeType="1"/>
          </p:cNvSpPr>
          <p:nvPr/>
        </p:nvSpPr>
        <p:spPr bwMode="auto">
          <a:xfrm flipV="1">
            <a:off x="4006850" y="2627313"/>
            <a:ext cx="0" cy="4270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6633" name="Line 73"/>
          <p:cNvSpPr>
            <a:spLocks noChangeShapeType="1"/>
          </p:cNvSpPr>
          <p:nvPr/>
        </p:nvSpPr>
        <p:spPr bwMode="auto">
          <a:xfrm flipH="1" flipV="1">
            <a:off x="3995738" y="2635250"/>
            <a:ext cx="6889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6634" name="Oval 74"/>
          <p:cNvSpPr>
            <a:spLocks noChangeArrowheads="1"/>
          </p:cNvSpPr>
          <p:nvPr/>
        </p:nvSpPr>
        <p:spPr bwMode="auto">
          <a:xfrm>
            <a:off x="3930650" y="2941638"/>
            <a:ext cx="160338" cy="16033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6635" name="Text Box 75"/>
          <p:cNvSpPr txBox="1">
            <a:spLocks noChangeArrowheads="1"/>
          </p:cNvSpPr>
          <p:nvPr/>
        </p:nvSpPr>
        <p:spPr bwMode="auto">
          <a:xfrm>
            <a:off x="3937000" y="2949575"/>
            <a:ext cx="236538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2</a:t>
            </a:r>
          </a:p>
        </p:txBody>
      </p:sp>
      <p:sp>
        <p:nvSpPr>
          <p:cNvPr id="66636" name="Oval 76"/>
          <p:cNvSpPr>
            <a:spLocks noChangeArrowheads="1"/>
          </p:cNvSpPr>
          <p:nvPr/>
        </p:nvSpPr>
        <p:spPr bwMode="auto">
          <a:xfrm>
            <a:off x="4144963" y="3368675"/>
            <a:ext cx="158750" cy="158750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6637" name="Text Box 77"/>
          <p:cNvSpPr txBox="1">
            <a:spLocks noChangeArrowheads="1"/>
          </p:cNvSpPr>
          <p:nvPr/>
        </p:nvSpPr>
        <p:spPr bwMode="auto">
          <a:xfrm>
            <a:off x="4144963" y="3376613"/>
            <a:ext cx="236537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3</a:t>
            </a:r>
          </a:p>
        </p:txBody>
      </p:sp>
      <p:sp>
        <p:nvSpPr>
          <p:cNvPr id="66638" name="Oval 78"/>
          <p:cNvSpPr>
            <a:spLocks noChangeArrowheads="1"/>
          </p:cNvSpPr>
          <p:nvPr/>
        </p:nvSpPr>
        <p:spPr bwMode="auto">
          <a:xfrm>
            <a:off x="4692650" y="2568575"/>
            <a:ext cx="158750" cy="1619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6639" name="Text Box 79"/>
          <p:cNvSpPr txBox="1">
            <a:spLocks noChangeArrowheads="1"/>
          </p:cNvSpPr>
          <p:nvPr/>
        </p:nvSpPr>
        <p:spPr bwMode="auto">
          <a:xfrm>
            <a:off x="4703763" y="2576513"/>
            <a:ext cx="234950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1</a:t>
            </a:r>
          </a:p>
        </p:txBody>
      </p:sp>
      <p:sp>
        <p:nvSpPr>
          <p:cNvPr id="66640" name="Line 80"/>
          <p:cNvSpPr>
            <a:spLocks noChangeShapeType="1"/>
          </p:cNvSpPr>
          <p:nvPr/>
        </p:nvSpPr>
        <p:spPr bwMode="auto">
          <a:xfrm flipH="1" flipV="1">
            <a:off x="3789363" y="4049713"/>
            <a:ext cx="15462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6641" name="Rectangle 81"/>
          <p:cNvSpPr>
            <a:spLocks noChangeArrowheads="1"/>
          </p:cNvSpPr>
          <p:nvPr/>
        </p:nvSpPr>
        <p:spPr bwMode="auto">
          <a:xfrm>
            <a:off x="835025" y="2514600"/>
            <a:ext cx="2401888" cy="2033588"/>
          </a:xfrm>
          <a:prstGeom prst="rect">
            <a:avLst/>
          </a:prstGeom>
          <a:solidFill>
            <a:srgbClr val="EAEAE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6642" name="Line 82"/>
          <p:cNvSpPr>
            <a:spLocks noChangeShapeType="1"/>
          </p:cNvSpPr>
          <p:nvPr/>
        </p:nvSpPr>
        <p:spPr bwMode="auto">
          <a:xfrm>
            <a:off x="1130300" y="3441700"/>
            <a:ext cx="0" cy="10144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6643" name="Oval 83"/>
          <p:cNvSpPr>
            <a:spLocks noChangeArrowheads="1"/>
          </p:cNvSpPr>
          <p:nvPr/>
        </p:nvSpPr>
        <p:spPr bwMode="auto">
          <a:xfrm>
            <a:off x="2663825" y="3954463"/>
            <a:ext cx="158750" cy="1619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6644" name="Oval 84"/>
          <p:cNvSpPr>
            <a:spLocks noChangeArrowheads="1"/>
          </p:cNvSpPr>
          <p:nvPr/>
        </p:nvSpPr>
        <p:spPr bwMode="auto">
          <a:xfrm>
            <a:off x="1049338" y="4381500"/>
            <a:ext cx="158750" cy="1619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6645" name="Line 85"/>
          <p:cNvSpPr>
            <a:spLocks noChangeShapeType="1"/>
          </p:cNvSpPr>
          <p:nvPr/>
        </p:nvSpPr>
        <p:spPr bwMode="auto">
          <a:xfrm>
            <a:off x="122872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46" name="Line 86"/>
          <p:cNvSpPr>
            <a:spLocks noChangeShapeType="1"/>
          </p:cNvSpPr>
          <p:nvPr/>
        </p:nvSpPr>
        <p:spPr bwMode="auto">
          <a:xfrm>
            <a:off x="143192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47" name="Line 87"/>
          <p:cNvSpPr>
            <a:spLocks noChangeShapeType="1"/>
          </p:cNvSpPr>
          <p:nvPr/>
        </p:nvSpPr>
        <p:spPr bwMode="auto">
          <a:xfrm>
            <a:off x="163512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48" name="Line 88"/>
          <p:cNvSpPr>
            <a:spLocks noChangeShapeType="1"/>
          </p:cNvSpPr>
          <p:nvPr/>
        </p:nvSpPr>
        <p:spPr bwMode="auto">
          <a:xfrm>
            <a:off x="20320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49" name="Line 89"/>
          <p:cNvSpPr>
            <a:spLocks noChangeShapeType="1"/>
          </p:cNvSpPr>
          <p:nvPr/>
        </p:nvSpPr>
        <p:spPr bwMode="auto">
          <a:xfrm>
            <a:off x="1831975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50" name="Line 90"/>
          <p:cNvSpPr>
            <a:spLocks noChangeShapeType="1"/>
          </p:cNvSpPr>
          <p:nvPr/>
        </p:nvSpPr>
        <p:spPr bwMode="auto">
          <a:xfrm>
            <a:off x="22352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51" name="Line 91"/>
          <p:cNvSpPr>
            <a:spLocks noChangeShapeType="1"/>
          </p:cNvSpPr>
          <p:nvPr/>
        </p:nvSpPr>
        <p:spPr bwMode="auto">
          <a:xfrm>
            <a:off x="24320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52" name="Line 92"/>
          <p:cNvSpPr>
            <a:spLocks noChangeShapeType="1"/>
          </p:cNvSpPr>
          <p:nvPr/>
        </p:nvSpPr>
        <p:spPr bwMode="auto">
          <a:xfrm>
            <a:off x="26289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53" name="Line 93"/>
          <p:cNvSpPr>
            <a:spLocks noChangeShapeType="1"/>
          </p:cNvSpPr>
          <p:nvPr/>
        </p:nvSpPr>
        <p:spPr bwMode="auto">
          <a:xfrm>
            <a:off x="283210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54" name="Line 94"/>
          <p:cNvSpPr>
            <a:spLocks noChangeShapeType="1"/>
          </p:cNvSpPr>
          <p:nvPr/>
        </p:nvSpPr>
        <p:spPr bwMode="auto">
          <a:xfrm>
            <a:off x="30289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55" name="Line 95"/>
          <p:cNvSpPr>
            <a:spLocks noChangeShapeType="1"/>
          </p:cNvSpPr>
          <p:nvPr/>
        </p:nvSpPr>
        <p:spPr bwMode="auto">
          <a:xfrm>
            <a:off x="1035050" y="2520950"/>
            <a:ext cx="0" cy="202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56" name="Line 96"/>
          <p:cNvSpPr>
            <a:spLocks noChangeShapeType="1"/>
          </p:cNvSpPr>
          <p:nvPr/>
        </p:nvSpPr>
        <p:spPr bwMode="auto">
          <a:xfrm>
            <a:off x="835025" y="2740025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57" name="Line 97"/>
          <p:cNvSpPr>
            <a:spLocks noChangeShapeType="1"/>
          </p:cNvSpPr>
          <p:nvPr/>
        </p:nvSpPr>
        <p:spPr bwMode="auto">
          <a:xfrm>
            <a:off x="835025" y="2947988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58" name="Line 98"/>
          <p:cNvSpPr>
            <a:spLocks noChangeShapeType="1"/>
          </p:cNvSpPr>
          <p:nvPr/>
        </p:nvSpPr>
        <p:spPr bwMode="auto">
          <a:xfrm>
            <a:off x="835025" y="3141663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59" name="Line 99"/>
          <p:cNvSpPr>
            <a:spLocks noChangeShapeType="1"/>
          </p:cNvSpPr>
          <p:nvPr/>
        </p:nvSpPr>
        <p:spPr bwMode="auto">
          <a:xfrm>
            <a:off x="835025" y="3341688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60" name="Line 100"/>
          <p:cNvSpPr>
            <a:spLocks noChangeShapeType="1"/>
          </p:cNvSpPr>
          <p:nvPr/>
        </p:nvSpPr>
        <p:spPr bwMode="auto">
          <a:xfrm>
            <a:off x="835025" y="3548063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61" name="Line 101"/>
          <p:cNvSpPr>
            <a:spLocks noChangeShapeType="1"/>
          </p:cNvSpPr>
          <p:nvPr/>
        </p:nvSpPr>
        <p:spPr bwMode="auto">
          <a:xfrm>
            <a:off x="835025" y="3741738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62" name="Line 102"/>
          <p:cNvSpPr>
            <a:spLocks noChangeShapeType="1"/>
          </p:cNvSpPr>
          <p:nvPr/>
        </p:nvSpPr>
        <p:spPr bwMode="auto">
          <a:xfrm>
            <a:off x="835025" y="3941763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63" name="Line 103"/>
          <p:cNvSpPr>
            <a:spLocks noChangeShapeType="1"/>
          </p:cNvSpPr>
          <p:nvPr/>
        </p:nvSpPr>
        <p:spPr bwMode="auto">
          <a:xfrm>
            <a:off x="835025" y="4148138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64" name="Line 104"/>
          <p:cNvSpPr>
            <a:spLocks noChangeShapeType="1"/>
          </p:cNvSpPr>
          <p:nvPr/>
        </p:nvSpPr>
        <p:spPr bwMode="auto">
          <a:xfrm>
            <a:off x="835025" y="4341813"/>
            <a:ext cx="240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65" name="Text Box 105"/>
          <p:cNvSpPr txBox="1">
            <a:spLocks noChangeArrowheads="1"/>
          </p:cNvSpPr>
          <p:nvPr/>
        </p:nvSpPr>
        <p:spPr bwMode="auto">
          <a:xfrm>
            <a:off x="2670175" y="3963988"/>
            <a:ext cx="236538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4</a:t>
            </a:r>
          </a:p>
        </p:txBody>
      </p:sp>
      <p:sp>
        <p:nvSpPr>
          <p:cNvPr id="66666" name="Text Box 106"/>
          <p:cNvSpPr txBox="1">
            <a:spLocks noChangeArrowheads="1"/>
          </p:cNvSpPr>
          <p:nvPr/>
        </p:nvSpPr>
        <p:spPr bwMode="auto">
          <a:xfrm>
            <a:off x="1093788" y="4391025"/>
            <a:ext cx="101600" cy="144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S</a:t>
            </a:r>
          </a:p>
        </p:txBody>
      </p:sp>
      <p:sp>
        <p:nvSpPr>
          <p:cNvPr id="66667" name="Line 107"/>
          <p:cNvSpPr>
            <a:spLocks noChangeShapeType="1"/>
          </p:cNvSpPr>
          <p:nvPr/>
        </p:nvSpPr>
        <p:spPr bwMode="auto">
          <a:xfrm flipV="1">
            <a:off x="1346200" y="3116263"/>
            <a:ext cx="0" cy="325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6668" name="Line 108"/>
          <p:cNvSpPr>
            <a:spLocks noChangeShapeType="1"/>
          </p:cNvSpPr>
          <p:nvPr/>
        </p:nvSpPr>
        <p:spPr bwMode="auto">
          <a:xfrm flipH="1">
            <a:off x="1122363" y="3451225"/>
            <a:ext cx="366712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6669" name="Line 109"/>
          <p:cNvSpPr>
            <a:spLocks noChangeShapeType="1"/>
          </p:cNvSpPr>
          <p:nvPr/>
        </p:nvSpPr>
        <p:spPr bwMode="auto">
          <a:xfrm flipV="1">
            <a:off x="1339850" y="2627313"/>
            <a:ext cx="0" cy="4270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6670" name="Line 110"/>
          <p:cNvSpPr>
            <a:spLocks noChangeShapeType="1"/>
          </p:cNvSpPr>
          <p:nvPr/>
        </p:nvSpPr>
        <p:spPr bwMode="auto">
          <a:xfrm flipH="1" flipV="1">
            <a:off x="1328738" y="2635250"/>
            <a:ext cx="6873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6671" name="Oval 111"/>
          <p:cNvSpPr>
            <a:spLocks noChangeArrowheads="1"/>
          </p:cNvSpPr>
          <p:nvPr/>
        </p:nvSpPr>
        <p:spPr bwMode="auto">
          <a:xfrm>
            <a:off x="1263650" y="2941638"/>
            <a:ext cx="160338" cy="160337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6672" name="Text Box 112"/>
          <p:cNvSpPr txBox="1">
            <a:spLocks noChangeArrowheads="1"/>
          </p:cNvSpPr>
          <p:nvPr/>
        </p:nvSpPr>
        <p:spPr bwMode="auto">
          <a:xfrm>
            <a:off x="1265238" y="2954338"/>
            <a:ext cx="236537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2</a:t>
            </a:r>
          </a:p>
        </p:txBody>
      </p:sp>
      <p:sp>
        <p:nvSpPr>
          <p:cNvPr id="66673" name="Oval 113"/>
          <p:cNvSpPr>
            <a:spLocks noChangeArrowheads="1"/>
          </p:cNvSpPr>
          <p:nvPr/>
        </p:nvSpPr>
        <p:spPr bwMode="auto">
          <a:xfrm>
            <a:off x="1474788" y="3368675"/>
            <a:ext cx="160337" cy="158750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6674" name="Text Box 114"/>
          <p:cNvSpPr txBox="1">
            <a:spLocks noChangeArrowheads="1"/>
          </p:cNvSpPr>
          <p:nvPr/>
        </p:nvSpPr>
        <p:spPr bwMode="auto">
          <a:xfrm>
            <a:off x="1482725" y="3376613"/>
            <a:ext cx="236538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3</a:t>
            </a:r>
          </a:p>
        </p:txBody>
      </p:sp>
      <p:sp>
        <p:nvSpPr>
          <p:cNvPr id="66675" name="Oval 115"/>
          <p:cNvSpPr>
            <a:spLocks noChangeArrowheads="1"/>
          </p:cNvSpPr>
          <p:nvPr/>
        </p:nvSpPr>
        <p:spPr bwMode="auto">
          <a:xfrm>
            <a:off x="2024063" y="2568575"/>
            <a:ext cx="160337" cy="1619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66676" name="Text Box 116"/>
          <p:cNvSpPr txBox="1">
            <a:spLocks noChangeArrowheads="1"/>
          </p:cNvSpPr>
          <p:nvPr/>
        </p:nvSpPr>
        <p:spPr bwMode="auto">
          <a:xfrm>
            <a:off x="2030413" y="2576513"/>
            <a:ext cx="236537" cy="14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000" b="1" i="1"/>
              <a:t>T</a:t>
            </a:r>
            <a:r>
              <a:rPr lang="de-DE" altLang="de-DE" sz="1000" b="1"/>
              <a:t>1</a:t>
            </a:r>
          </a:p>
        </p:txBody>
      </p:sp>
      <p:sp>
        <p:nvSpPr>
          <p:cNvPr id="66677" name="Line 117"/>
          <p:cNvSpPr>
            <a:spLocks noChangeShapeType="1"/>
          </p:cNvSpPr>
          <p:nvPr/>
        </p:nvSpPr>
        <p:spPr bwMode="auto">
          <a:xfrm flipH="1" flipV="1">
            <a:off x="1122363" y="4049713"/>
            <a:ext cx="15462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6678" name="Text Box 118"/>
          <p:cNvSpPr txBox="1">
            <a:spLocks noChangeArrowheads="1"/>
          </p:cNvSpPr>
          <p:nvPr/>
        </p:nvSpPr>
        <p:spPr bwMode="auto">
          <a:xfrm>
            <a:off x="841375" y="1522413"/>
            <a:ext cx="2627313" cy="4111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Verbindungsoptimierung</a:t>
            </a:r>
            <a:endParaRPr lang="en-US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7.2	Begriffsbestimmungen</a:t>
            </a:r>
          </a:p>
        </p:txBody>
      </p:sp>
      <p:sp>
        <p:nvSpPr>
          <p:cNvPr id="751728" name="Text Box 112"/>
          <p:cNvSpPr txBox="1">
            <a:spLocks noChangeArrowheads="1"/>
          </p:cNvSpPr>
          <p:nvPr/>
        </p:nvSpPr>
        <p:spPr bwMode="auto">
          <a:xfrm>
            <a:off x="830263" y="1370013"/>
            <a:ext cx="7389812" cy="4111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Rasterverdrahtung bzw. Labyrinthverdrahtung (Grid routing, maze routing)</a:t>
            </a:r>
            <a:endParaRPr lang="en-US" altLang="de-DE"/>
          </a:p>
        </p:txBody>
      </p:sp>
      <p:grpSp>
        <p:nvGrpSpPr>
          <p:cNvPr id="751731" name="Group 115"/>
          <p:cNvGrpSpPr>
            <a:grpSpLocks/>
          </p:cNvGrpSpPr>
          <p:nvPr/>
        </p:nvGrpSpPr>
        <p:grpSpPr bwMode="auto">
          <a:xfrm>
            <a:off x="830263" y="2344738"/>
            <a:ext cx="6262687" cy="3371850"/>
            <a:chOff x="523" y="1477"/>
            <a:chExt cx="3945" cy="2124"/>
          </a:xfrm>
        </p:grpSpPr>
        <p:sp>
          <p:nvSpPr>
            <p:cNvPr id="10245" name="Rectangle 3"/>
            <p:cNvSpPr>
              <a:spLocks noChangeArrowheads="1"/>
            </p:cNvSpPr>
            <p:nvPr/>
          </p:nvSpPr>
          <p:spPr bwMode="auto">
            <a:xfrm>
              <a:off x="523" y="1477"/>
              <a:ext cx="3945" cy="2124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246" name="Rectangle 4"/>
            <p:cNvSpPr>
              <a:spLocks noChangeArrowheads="1"/>
            </p:cNvSpPr>
            <p:nvPr/>
          </p:nvSpPr>
          <p:spPr bwMode="auto">
            <a:xfrm>
              <a:off x="2132" y="1907"/>
              <a:ext cx="989" cy="15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247" name="Rectangle 5"/>
            <p:cNvSpPr>
              <a:spLocks noChangeArrowheads="1"/>
            </p:cNvSpPr>
            <p:nvPr/>
          </p:nvSpPr>
          <p:spPr bwMode="auto">
            <a:xfrm>
              <a:off x="1455" y="1733"/>
              <a:ext cx="203" cy="20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miter lim="800000"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248" name="Rectangle 6"/>
            <p:cNvSpPr>
              <a:spLocks noChangeArrowheads="1"/>
            </p:cNvSpPr>
            <p:nvPr/>
          </p:nvSpPr>
          <p:spPr bwMode="auto">
            <a:xfrm>
              <a:off x="1728" y="1526"/>
              <a:ext cx="154" cy="154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49" name="Rectangle 7"/>
            <p:cNvSpPr>
              <a:spLocks noChangeArrowheads="1"/>
            </p:cNvSpPr>
            <p:nvPr/>
          </p:nvSpPr>
          <p:spPr bwMode="auto">
            <a:xfrm rot="10800000" flipV="1">
              <a:off x="2653" y="2455"/>
              <a:ext cx="203" cy="20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miter lim="800000"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50" name="Line 8"/>
            <p:cNvSpPr>
              <a:spLocks noChangeShapeType="1"/>
            </p:cNvSpPr>
            <p:nvPr/>
          </p:nvSpPr>
          <p:spPr bwMode="auto">
            <a:xfrm>
              <a:off x="527" y="1717"/>
              <a:ext cx="39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51" name="Line 9"/>
            <p:cNvSpPr>
              <a:spLocks noChangeShapeType="1"/>
            </p:cNvSpPr>
            <p:nvPr/>
          </p:nvSpPr>
          <p:spPr bwMode="auto">
            <a:xfrm>
              <a:off x="527" y="1958"/>
              <a:ext cx="39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52" name="Line 10"/>
            <p:cNvSpPr>
              <a:spLocks noChangeShapeType="1"/>
            </p:cNvSpPr>
            <p:nvPr/>
          </p:nvSpPr>
          <p:spPr bwMode="auto">
            <a:xfrm>
              <a:off x="527" y="2198"/>
              <a:ext cx="39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53" name="Line 11"/>
            <p:cNvSpPr>
              <a:spLocks noChangeShapeType="1"/>
            </p:cNvSpPr>
            <p:nvPr/>
          </p:nvSpPr>
          <p:spPr bwMode="auto">
            <a:xfrm>
              <a:off x="527" y="2438"/>
              <a:ext cx="39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54" name="Line 12"/>
            <p:cNvSpPr>
              <a:spLocks noChangeShapeType="1"/>
            </p:cNvSpPr>
            <p:nvPr/>
          </p:nvSpPr>
          <p:spPr bwMode="auto">
            <a:xfrm>
              <a:off x="527" y="2678"/>
              <a:ext cx="39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55" name="Line 13"/>
            <p:cNvSpPr>
              <a:spLocks noChangeShapeType="1"/>
            </p:cNvSpPr>
            <p:nvPr/>
          </p:nvSpPr>
          <p:spPr bwMode="auto">
            <a:xfrm>
              <a:off x="527" y="2918"/>
              <a:ext cx="39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56" name="Line 14"/>
            <p:cNvSpPr>
              <a:spLocks noChangeShapeType="1"/>
            </p:cNvSpPr>
            <p:nvPr/>
          </p:nvSpPr>
          <p:spPr bwMode="auto">
            <a:xfrm>
              <a:off x="527" y="3158"/>
              <a:ext cx="39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57" name="Line 15"/>
            <p:cNvSpPr>
              <a:spLocks noChangeShapeType="1"/>
            </p:cNvSpPr>
            <p:nvPr/>
          </p:nvSpPr>
          <p:spPr bwMode="auto">
            <a:xfrm>
              <a:off x="527" y="3399"/>
              <a:ext cx="39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58" name="Line 16"/>
            <p:cNvSpPr>
              <a:spLocks noChangeShapeType="1"/>
            </p:cNvSpPr>
            <p:nvPr/>
          </p:nvSpPr>
          <p:spPr bwMode="auto">
            <a:xfrm>
              <a:off x="720" y="1477"/>
              <a:ext cx="0" cy="2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59" name="Line 17"/>
            <p:cNvSpPr>
              <a:spLocks noChangeShapeType="1"/>
            </p:cNvSpPr>
            <p:nvPr/>
          </p:nvSpPr>
          <p:spPr bwMode="auto">
            <a:xfrm>
              <a:off x="959" y="1477"/>
              <a:ext cx="0" cy="2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60" name="Line 18"/>
            <p:cNvSpPr>
              <a:spLocks noChangeShapeType="1"/>
            </p:cNvSpPr>
            <p:nvPr/>
          </p:nvSpPr>
          <p:spPr bwMode="auto">
            <a:xfrm>
              <a:off x="1199" y="1477"/>
              <a:ext cx="0" cy="2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61" name="Line 19"/>
            <p:cNvSpPr>
              <a:spLocks noChangeShapeType="1"/>
            </p:cNvSpPr>
            <p:nvPr/>
          </p:nvSpPr>
          <p:spPr bwMode="auto">
            <a:xfrm>
              <a:off x="1440" y="1477"/>
              <a:ext cx="0" cy="2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62" name="Line 20"/>
            <p:cNvSpPr>
              <a:spLocks noChangeShapeType="1"/>
            </p:cNvSpPr>
            <p:nvPr/>
          </p:nvSpPr>
          <p:spPr bwMode="auto">
            <a:xfrm>
              <a:off x="1680" y="1477"/>
              <a:ext cx="0" cy="2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63" name="Line 21"/>
            <p:cNvSpPr>
              <a:spLocks noChangeShapeType="1"/>
            </p:cNvSpPr>
            <p:nvPr/>
          </p:nvSpPr>
          <p:spPr bwMode="auto">
            <a:xfrm>
              <a:off x="1920" y="1477"/>
              <a:ext cx="0" cy="2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64" name="Line 22"/>
            <p:cNvSpPr>
              <a:spLocks noChangeShapeType="1"/>
            </p:cNvSpPr>
            <p:nvPr/>
          </p:nvSpPr>
          <p:spPr bwMode="auto">
            <a:xfrm>
              <a:off x="2160" y="1477"/>
              <a:ext cx="0" cy="2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65" name="Line 23"/>
            <p:cNvSpPr>
              <a:spLocks noChangeShapeType="1"/>
            </p:cNvSpPr>
            <p:nvPr/>
          </p:nvSpPr>
          <p:spPr bwMode="auto">
            <a:xfrm>
              <a:off x="2400" y="1477"/>
              <a:ext cx="0" cy="2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66" name="Line 24"/>
            <p:cNvSpPr>
              <a:spLocks noChangeShapeType="1"/>
            </p:cNvSpPr>
            <p:nvPr/>
          </p:nvSpPr>
          <p:spPr bwMode="auto">
            <a:xfrm>
              <a:off x="2640" y="1477"/>
              <a:ext cx="0" cy="2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67" name="Line 25"/>
            <p:cNvSpPr>
              <a:spLocks noChangeShapeType="1"/>
            </p:cNvSpPr>
            <p:nvPr/>
          </p:nvSpPr>
          <p:spPr bwMode="auto">
            <a:xfrm>
              <a:off x="2881" y="1477"/>
              <a:ext cx="0" cy="2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68" name="Line 26"/>
            <p:cNvSpPr>
              <a:spLocks noChangeShapeType="1"/>
            </p:cNvSpPr>
            <p:nvPr/>
          </p:nvSpPr>
          <p:spPr bwMode="auto">
            <a:xfrm>
              <a:off x="3121" y="1477"/>
              <a:ext cx="0" cy="2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69" name="Line 27"/>
            <p:cNvSpPr>
              <a:spLocks noChangeShapeType="1"/>
            </p:cNvSpPr>
            <p:nvPr/>
          </p:nvSpPr>
          <p:spPr bwMode="auto">
            <a:xfrm>
              <a:off x="3360" y="1477"/>
              <a:ext cx="0" cy="2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0" name="Line 28"/>
            <p:cNvSpPr>
              <a:spLocks noChangeShapeType="1"/>
            </p:cNvSpPr>
            <p:nvPr/>
          </p:nvSpPr>
          <p:spPr bwMode="auto">
            <a:xfrm>
              <a:off x="3600" y="1477"/>
              <a:ext cx="0" cy="2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1" name="Line 29"/>
            <p:cNvSpPr>
              <a:spLocks noChangeShapeType="1"/>
            </p:cNvSpPr>
            <p:nvPr/>
          </p:nvSpPr>
          <p:spPr bwMode="auto">
            <a:xfrm>
              <a:off x="3841" y="1477"/>
              <a:ext cx="0" cy="2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2" name="Line 30"/>
            <p:cNvSpPr>
              <a:spLocks noChangeShapeType="1"/>
            </p:cNvSpPr>
            <p:nvPr/>
          </p:nvSpPr>
          <p:spPr bwMode="auto">
            <a:xfrm>
              <a:off x="4081" y="1477"/>
              <a:ext cx="0" cy="2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3" name="Line 31"/>
            <p:cNvSpPr>
              <a:spLocks noChangeShapeType="1"/>
            </p:cNvSpPr>
            <p:nvPr/>
          </p:nvSpPr>
          <p:spPr bwMode="auto">
            <a:xfrm>
              <a:off x="4298" y="1477"/>
              <a:ext cx="0" cy="2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4" name="Rectangle 32"/>
            <p:cNvSpPr>
              <a:spLocks noChangeArrowheads="1"/>
            </p:cNvSpPr>
            <p:nvPr/>
          </p:nvSpPr>
          <p:spPr bwMode="auto">
            <a:xfrm>
              <a:off x="1487" y="1526"/>
              <a:ext cx="155" cy="154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75" name="Rectangle 33"/>
            <p:cNvSpPr>
              <a:spLocks noChangeArrowheads="1"/>
            </p:cNvSpPr>
            <p:nvPr/>
          </p:nvSpPr>
          <p:spPr bwMode="auto">
            <a:xfrm>
              <a:off x="1248" y="1766"/>
              <a:ext cx="155" cy="15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76" name="Rectangle 34"/>
            <p:cNvSpPr>
              <a:spLocks noChangeArrowheads="1"/>
            </p:cNvSpPr>
            <p:nvPr/>
          </p:nvSpPr>
          <p:spPr bwMode="auto">
            <a:xfrm>
              <a:off x="1728" y="1766"/>
              <a:ext cx="154" cy="15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77" name="Rectangle 35"/>
            <p:cNvSpPr>
              <a:spLocks noChangeArrowheads="1"/>
            </p:cNvSpPr>
            <p:nvPr/>
          </p:nvSpPr>
          <p:spPr bwMode="auto">
            <a:xfrm>
              <a:off x="1248" y="1526"/>
              <a:ext cx="155" cy="154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78" name="Rectangle 36"/>
            <p:cNvSpPr>
              <a:spLocks noChangeArrowheads="1"/>
            </p:cNvSpPr>
            <p:nvPr/>
          </p:nvSpPr>
          <p:spPr bwMode="auto">
            <a:xfrm>
              <a:off x="1728" y="2005"/>
              <a:ext cx="154" cy="15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79" name="Rectangle 37"/>
            <p:cNvSpPr>
              <a:spLocks noChangeArrowheads="1"/>
            </p:cNvSpPr>
            <p:nvPr/>
          </p:nvSpPr>
          <p:spPr bwMode="auto">
            <a:xfrm>
              <a:off x="1487" y="2005"/>
              <a:ext cx="155" cy="15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80" name="Rectangle 38"/>
            <p:cNvSpPr>
              <a:spLocks noChangeArrowheads="1"/>
            </p:cNvSpPr>
            <p:nvPr/>
          </p:nvSpPr>
          <p:spPr bwMode="auto">
            <a:xfrm>
              <a:off x="1248" y="2005"/>
              <a:ext cx="155" cy="15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81" name="Rectangle 39"/>
            <p:cNvSpPr>
              <a:spLocks noChangeArrowheads="1"/>
            </p:cNvSpPr>
            <p:nvPr/>
          </p:nvSpPr>
          <p:spPr bwMode="auto">
            <a:xfrm>
              <a:off x="1728" y="2246"/>
              <a:ext cx="154" cy="154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FF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82" name="Rectangle 40"/>
            <p:cNvSpPr>
              <a:spLocks noChangeArrowheads="1"/>
            </p:cNvSpPr>
            <p:nvPr/>
          </p:nvSpPr>
          <p:spPr bwMode="auto">
            <a:xfrm>
              <a:off x="1487" y="2246"/>
              <a:ext cx="155" cy="154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83" name="Rectangle 41"/>
            <p:cNvSpPr>
              <a:spLocks noChangeArrowheads="1"/>
            </p:cNvSpPr>
            <p:nvPr/>
          </p:nvSpPr>
          <p:spPr bwMode="auto">
            <a:xfrm>
              <a:off x="1248" y="2246"/>
              <a:ext cx="155" cy="154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FF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84" name="Rectangle 42"/>
            <p:cNvSpPr>
              <a:spLocks noChangeArrowheads="1"/>
            </p:cNvSpPr>
            <p:nvPr/>
          </p:nvSpPr>
          <p:spPr bwMode="auto">
            <a:xfrm>
              <a:off x="1728" y="2486"/>
              <a:ext cx="154" cy="155"/>
            </a:xfrm>
            <a:prstGeom prst="rect">
              <a:avLst/>
            </a:prstGeom>
            <a:solidFill>
              <a:srgbClr val="00CC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FF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85" name="Rectangle 43"/>
            <p:cNvSpPr>
              <a:spLocks noChangeArrowheads="1"/>
            </p:cNvSpPr>
            <p:nvPr/>
          </p:nvSpPr>
          <p:spPr bwMode="auto">
            <a:xfrm>
              <a:off x="1487" y="2486"/>
              <a:ext cx="155" cy="155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FF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86" name="Rectangle 44"/>
            <p:cNvSpPr>
              <a:spLocks noChangeArrowheads="1"/>
            </p:cNvSpPr>
            <p:nvPr/>
          </p:nvSpPr>
          <p:spPr bwMode="auto">
            <a:xfrm>
              <a:off x="1248" y="2486"/>
              <a:ext cx="155" cy="155"/>
            </a:xfrm>
            <a:prstGeom prst="rect">
              <a:avLst/>
            </a:prstGeom>
            <a:solidFill>
              <a:srgbClr val="00CC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FF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87" name="Rectangle 45"/>
            <p:cNvSpPr>
              <a:spLocks noChangeArrowheads="1"/>
            </p:cNvSpPr>
            <p:nvPr/>
          </p:nvSpPr>
          <p:spPr bwMode="auto">
            <a:xfrm>
              <a:off x="1728" y="2726"/>
              <a:ext cx="154" cy="155"/>
            </a:xfrm>
            <a:prstGeom prst="rect">
              <a:avLst/>
            </a:prstGeom>
            <a:solidFill>
              <a:srgbClr val="99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88" name="Rectangle 46"/>
            <p:cNvSpPr>
              <a:spLocks noChangeArrowheads="1"/>
            </p:cNvSpPr>
            <p:nvPr/>
          </p:nvSpPr>
          <p:spPr bwMode="auto">
            <a:xfrm>
              <a:off x="1487" y="2726"/>
              <a:ext cx="155" cy="155"/>
            </a:xfrm>
            <a:prstGeom prst="rect">
              <a:avLst/>
            </a:prstGeom>
            <a:solidFill>
              <a:srgbClr val="00CC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FF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89" name="Rectangle 47"/>
            <p:cNvSpPr>
              <a:spLocks noChangeArrowheads="1"/>
            </p:cNvSpPr>
            <p:nvPr/>
          </p:nvSpPr>
          <p:spPr bwMode="auto">
            <a:xfrm>
              <a:off x="1248" y="2726"/>
              <a:ext cx="155" cy="155"/>
            </a:xfrm>
            <a:prstGeom prst="rect">
              <a:avLst/>
            </a:prstGeom>
            <a:solidFill>
              <a:srgbClr val="99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90" name="Rectangle 48"/>
            <p:cNvSpPr>
              <a:spLocks noChangeArrowheads="1"/>
            </p:cNvSpPr>
            <p:nvPr/>
          </p:nvSpPr>
          <p:spPr bwMode="auto">
            <a:xfrm>
              <a:off x="1728" y="2967"/>
              <a:ext cx="154" cy="154"/>
            </a:xfrm>
            <a:prstGeom prst="rect">
              <a:avLst/>
            </a:prstGeom>
            <a:solidFill>
              <a:srgbClr val="CC99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91" name="Rectangle 49"/>
            <p:cNvSpPr>
              <a:spLocks noChangeArrowheads="1"/>
            </p:cNvSpPr>
            <p:nvPr/>
          </p:nvSpPr>
          <p:spPr bwMode="auto">
            <a:xfrm>
              <a:off x="1487" y="2967"/>
              <a:ext cx="155" cy="154"/>
            </a:xfrm>
            <a:prstGeom prst="rect">
              <a:avLst/>
            </a:prstGeom>
            <a:solidFill>
              <a:srgbClr val="99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92" name="Rectangle 50"/>
            <p:cNvSpPr>
              <a:spLocks noChangeArrowheads="1"/>
            </p:cNvSpPr>
            <p:nvPr/>
          </p:nvSpPr>
          <p:spPr bwMode="auto">
            <a:xfrm>
              <a:off x="1248" y="2967"/>
              <a:ext cx="155" cy="154"/>
            </a:xfrm>
            <a:prstGeom prst="rect">
              <a:avLst/>
            </a:prstGeom>
            <a:solidFill>
              <a:srgbClr val="CC99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93" name="Rectangle 51"/>
            <p:cNvSpPr>
              <a:spLocks noChangeArrowheads="1"/>
            </p:cNvSpPr>
            <p:nvPr/>
          </p:nvSpPr>
          <p:spPr bwMode="auto">
            <a:xfrm>
              <a:off x="2448" y="2967"/>
              <a:ext cx="154" cy="154"/>
            </a:xfrm>
            <a:prstGeom prst="rect">
              <a:avLst/>
            </a:prstGeom>
            <a:solidFill>
              <a:srgbClr val="FF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94" name="Rectangle 52"/>
            <p:cNvSpPr>
              <a:spLocks noChangeArrowheads="1"/>
            </p:cNvSpPr>
            <p:nvPr/>
          </p:nvSpPr>
          <p:spPr bwMode="auto">
            <a:xfrm>
              <a:off x="2207" y="2967"/>
              <a:ext cx="155" cy="154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95" name="Rectangle 53"/>
            <p:cNvSpPr>
              <a:spLocks noChangeArrowheads="1"/>
            </p:cNvSpPr>
            <p:nvPr/>
          </p:nvSpPr>
          <p:spPr bwMode="auto">
            <a:xfrm>
              <a:off x="1968" y="2967"/>
              <a:ext cx="155" cy="154"/>
            </a:xfrm>
            <a:prstGeom prst="rect">
              <a:avLst/>
            </a:prstGeom>
            <a:solidFill>
              <a:srgbClr val="CC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96" name="Rectangle 54"/>
            <p:cNvSpPr>
              <a:spLocks noChangeArrowheads="1"/>
            </p:cNvSpPr>
            <p:nvPr/>
          </p:nvSpPr>
          <p:spPr bwMode="auto">
            <a:xfrm>
              <a:off x="2448" y="3206"/>
              <a:ext cx="154" cy="155"/>
            </a:xfrm>
            <a:prstGeom prst="rect">
              <a:avLst/>
            </a:prstGeom>
            <a:solidFill>
              <a:srgbClr val="CC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97" name="Rectangle 55"/>
            <p:cNvSpPr>
              <a:spLocks noChangeArrowheads="1"/>
            </p:cNvSpPr>
            <p:nvPr/>
          </p:nvSpPr>
          <p:spPr bwMode="auto">
            <a:xfrm>
              <a:off x="2207" y="3206"/>
              <a:ext cx="155" cy="155"/>
            </a:xfrm>
            <a:prstGeom prst="rect">
              <a:avLst/>
            </a:prstGeom>
            <a:solidFill>
              <a:srgbClr val="FF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98" name="Rectangle 56"/>
            <p:cNvSpPr>
              <a:spLocks noChangeArrowheads="1"/>
            </p:cNvSpPr>
            <p:nvPr/>
          </p:nvSpPr>
          <p:spPr bwMode="auto">
            <a:xfrm>
              <a:off x="1968" y="3206"/>
              <a:ext cx="155" cy="155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299" name="Rectangle 57"/>
            <p:cNvSpPr>
              <a:spLocks noChangeArrowheads="1"/>
            </p:cNvSpPr>
            <p:nvPr/>
          </p:nvSpPr>
          <p:spPr bwMode="auto">
            <a:xfrm>
              <a:off x="1728" y="3206"/>
              <a:ext cx="154" cy="155"/>
            </a:xfrm>
            <a:prstGeom prst="rect">
              <a:avLst/>
            </a:prstGeom>
            <a:solidFill>
              <a:srgbClr val="CC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00" name="Rectangle 58"/>
            <p:cNvSpPr>
              <a:spLocks noChangeArrowheads="1"/>
            </p:cNvSpPr>
            <p:nvPr/>
          </p:nvSpPr>
          <p:spPr bwMode="auto">
            <a:xfrm>
              <a:off x="1487" y="3206"/>
              <a:ext cx="155" cy="155"/>
            </a:xfrm>
            <a:prstGeom prst="rect">
              <a:avLst/>
            </a:prstGeom>
            <a:solidFill>
              <a:srgbClr val="CC99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01" name="Rectangle 59"/>
            <p:cNvSpPr>
              <a:spLocks noChangeArrowheads="1"/>
            </p:cNvSpPr>
            <p:nvPr/>
          </p:nvSpPr>
          <p:spPr bwMode="auto">
            <a:xfrm>
              <a:off x="1248" y="3206"/>
              <a:ext cx="155" cy="155"/>
            </a:xfrm>
            <a:prstGeom prst="rect">
              <a:avLst/>
            </a:prstGeom>
            <a:solidFill>
              <a:srgbClr val="CC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02" name="Rectangle 60"/>
            <p:cNvSpPr>
              <a:spLocks noChangeArrowheads="1"/>
            </p:cNvSpPr>
            <p:nvPr/>
          </p:nvSpPr>
          <p:spPr bwMode="auto">
            <a:xfrm>
              <a:off x="1728" y="3436"/>
              <a:ext cx="154" cy="154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03" name="Rectangle 61"/>
            <p:cNvSpPr>
              <a:spLocks noChangeArrowheads="1"/>
            </p:cNvSpPr>
            <p:nvPr/>
          </p:nvSpPr>
          <p:spPr bwMode="auto">
            <a:xfrm>
              <a:off x="1487" y="3436"/>
              <a:ext cx="155" cy="154"/>
            </a:xfrm>
            <a:prstGeom prst="rect">
              <a:avLst/>
            </a:prstGeom>
            <a:solidFill>
              <a:srgbClr val="CC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04" name="Rectangle 62"/>
            <p:cNvSpPr>
              <a:spLocks noChangeArrowheads="1"/>
            </p:cNvSpPr>
            <p:nvPr/>
          </p:nvSpPr>
          <p:spPr bwMode="auto">
            <a:xfrm>
              <a:off x="1248" y="3436"/>
              <a:ext cx="155" cy="154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05" name="Rectangle 63"/>
            <p:cNvSpPr>
              <a:spLocks noChangeArrowheads="1"/>
            </p:cNvSpPr>
            <p:nvPr/>
          </p:nvSpPr>
          <p:spPr bwMode="auto">
            <a:xfrm>
              <a:off x="2448" y="3446"/>
              <a:ext cx="154" cy="155"/>
            </a:xfrm>
            <a:prstGeom prst="rect">
              <a:avLst/>
            </a:prstGeom>
            <a:solidFill>
              <a:srgbClr val="9966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06" name="Rectangle 64"/>
            <p:cNvSpPr>
              <a:spLocks noChangeArrowheads="1"/>
            </p:cNvSpPr>
            <p:nvPr/>
          </p:nvSpPr>
          <p:spPr bwMode="auto">
            <a:xfrm>
              <a:off x="2207" y="3446"/>
              <a:ext cx="155" cy="155"/>
            </a:xfrm>
            <a:prstGeom prst="rect">
              <a:avLst/>
            </a:prstGeom>
            <a:solidFill>
              <a:srgbClr val="CC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07" name="Rectangle 65"/>
            <p:cNvSpPr>
              <a:spLocks noChangeArrowheads="1"/>
            </p:cNvSpPr>
            <p:nvPr/>
          </p:nvSpPr>
          <p:spPr bwMode="auto">
            <a:xfrm>
              <a:off x="1968" y="3446"/>
              <a:ext cx="155" cy="155"/>
            </a:xfrm>
            <a:prstGeom prst="rect">
              <a:avLst/>
            </a:prstGeom>
            <a:solidFill>
              <a:srgbClr val="FF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08" name="Rectangle 66"/>
            <p:cNvSpPr>
              <a:spLocks noChangeArrowheads="1"/>
            </p:cNvSpPr>
            <p:nvPr/>
          </p:nvSpPr>
          <p:spPr bwMode="auto">
            <a:xfrm>
              <a:off x="2928" y="2726"/>
              <a:ext cx="155" cy="155"/>
            </a:xfrm>
            <a:prstGeom prst="rect">
              <a:avLst/>
            </a:prstGeom>
            <a:solidFill>
              <a:srgbClr val="9966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09" name="Rectangle 67"/>
            <p:cNvSpPr>
              <a:spLocks noChangeArrowheads="1"/>
            </p:cNvSpPr>
            <p:nvPr/>
          </p:nvSpPr>
          <p:spPr bwMode="auto">
            <a:xfrm>
              <a:off x="2688" y="2726"/>
              <a:ext cx="154" cy="155"/>
            </a:xfrm>
            <a:prstGeom prst="rect">
              <a:avLst/>
            </a:prstGeom>
            <a:solidFill>
              <a:srgbClr val="CC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10" name="Rectangle 68"/>
            <p:cNvSpPr>
              <a:spLocks noChangeArrowheads="1"/>
            </p:cNvSpPr>
            <p:nvPr/>
          </p:nvSpPr>
          <p:spPr bwMode="auto">
            <a:xfrm>
              <a:off x="2449" y="2726"/>
              <a:ext cx="154" cy="155"/>
            </a:xfrm>
            <a:prstGeom prst="rect">
              <a:avLst/>
            </a:prstGeom>
            <a:solidFill>
              <a:srgbClr val="FF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11" name="Rectangle 69"/>
            <p:cNvSpPr>
              <a:spLocks noChangeArrowheads="1"/>
            </p:cNvSpPr>
            <p:nvPr/>
          </p:nvSpPr>
          <p:spPr bwMode="auto">
            <a:xfrm>
              <a:off x="2927" y="2956"/>
              <a:ext cx="155" cy="155"/>
            </a:xfrm>
            <a:prstGeom prst="rect">
              <a:avLst/>
            </a:prstGeom>
            <a:solidFill>
              <a:srgbClr val="9966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12" name="Rectangle 70"/>
            <p:cNvSpPr>
              <a:spLocks noChangeArrowheads="1"/>
            </p:cNvSpPr>
            <p:nvPr/>
          </p:nvSpPr>
          <p:spPr bwMode="auto">
            <a:xfrm>
              <a:off x="2688" y="2956"/>
              <a:ext cx="154" cy="155"/>
            </a:xfrm>
            <a:prstGeom prst="rect">
              <a:avLst/>
            </a:prstGeom>
            <a:solidFill>
              <a:srgbClr val="CC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13" name="Rectangle 71"/>
            <p:cNvSpPr>
              <a:spLocks noChangeArrowheads="1"/>
            </p:cNvSpPr>
            <p:nvPr/>
          </p:nvSpPr>
          <p:spPr bwMode="auto">
            <a:xfrm>
              <a:off x="2688" y="3206"/>
              <a:ext cx="154" cy="155"/>
            </a:xfrm>
            <a:prstGeom prst="rect">
              <a:avLst/>
            </a:prstGeom>
            <a:solidFill>
              <a:srgbClr val="9966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14" name="Rectangle 72"/>
            <p:cNvSpPr>
              <a:spLocks noChangeArrowheads="1"/>
            </p:cNvSpPr>
            <p:nvPr/>
          </p:nvSpPr>
          <p:spPr bwMode="auto">
            <a:xfrm>
              <a:off x="1007" y="3446"/>
              <a:ext cx="154" cy="155"/>
            </a:xfrm>
            <a:prstGeom prst="rect">
              <a:avLst/>
            </a:prstGeom>
            <a:solidFill>
              <a:srgbClr val="FF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15" name="Rectangle 73"/>
            <p:cNvSpPr>
              <a:spLocks noChangeArrowheads="1"/>
            </p:cNvSpPr>
            <p:nvPr/>
          </p:nvSpPr>
          <p:spPr bwMode="auto">
            <a:xfrm>
              <a:off x="766" y="3446"/>
              <a:ext cx="155" cy="155"/>
            </a:xfrm>
            <a:prstGeom prst="rect">
              <a:avLst/>
            </a:prstGeom>
            <a:solidFill>
              <a:srgbClr val="CC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16" name="Rectangle 74"/>
            <p:cNvSpPr>
              <a:spLocks noChangeArrowheads="1"/>
            </p:cNvSpPr>
            <p:nvPr/>
          </p:nvSpPr>
          <p:spPr bwMode="auto">
            <a:xfrm>
              <a:off x="537" y="3446"/>
              <a:ext cx="145" cy="155"/>
            </a:xfrm>
            <a:prstGeom prst="rect">
              <a:avLst/>
            </a:prstGeom>
            <a:solidFill>
              <a:srgbClr val="9966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17" name="Rectangle 75"/>
            <p:cNvSpPr>
              <a:spLocks noChangeArrowheads="1"/>
            </p:cNvSpPr>
            <p:nvPr/>
          </p:nvSpPr>
          <p:spPr bwMode="auto">
            <a:xfrm>
              <a:off x="997" y="3206"/>
              <a:ext cx="155" cy="155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18" name="Rectangle 76"/>
            <p:cNvSpPr>
              <a:spLocks noChangeArrowheads="1"/>
            </p:cNvSpPr>
            <p:nvPr/>
          </p:nvSpPr>
          <p:spPr bwMode="auto">
            <a:xfrm>
              <a:off x="757" y="3206"/>
              <a:ext cx="154" cy="155"/>
            </a:xfrm>
            <a:prstGeom prst="rect">
              <a:avLst/>
            </a:prstGeom>
            <a:solidFill>
              <a:srgbClr val="FF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19" name="Rectangle 77"/>
            <p:cNvSpPr>
              <a:spLocks noChangeArrowheads="1"/>
            </p:cNvSpPr>
            <p:nvPr/>
          </p:nvSpPr>
          <p:spPr bwMode="auto">
            <a:xfrm>
              <a:off x="531" y="3206"/>
              <a:ext cx="141" cy="155"/>
            </a:xfrm>
            <a:prstGeom prst="rect">
              <a:avLst/>
            </a:prstGeom>
            <a:solidFill>
              <a:srgbClr val="CC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20" name="Rectangle 78"/>
            <p:cNvSpPr>
              <a:spLocks noChangeArrowheads="1"/>
            </p:cNvSpPr>
            <p:nvPr/>
          </p:nvSpPr>
          <p:spPr bwMode="auto">
            <a:xfrm>
              <a:off x="1007" y="2956"/>
              <a:ext cx="154" cy="155"/>
            </a:xfrm>
            <a:prstGeom prst="rect">
              <a:avLst/>
            </a:prstGeom>
            <a:solidFill>
              <a:srgbClr val="CC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21" name="Rectangle 79"/>
            <p:cNvSpPr>
              <a:spLocks noChangeArrowheads="1"/>
            </p:cNvSpPr>
            <p:nvPr/>
          </p:nvSpPr>
          <p:spPr bwMode="auto">
            <a:xfrm>
              <a:off x="766" y="2956"/>
              <a:ext cx="155" cy="155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22" name="Rectangle 80"/>
            <p:cNvSpPr>
              <a:spLocks noChangeArrowheads="1"/>
            </p:cNvSpPr>
            <p:nvPr/>
          </p:nvSpPr>
          <p:spPr bwMode="auto">
            <a:xfrm>
              <a:off x="537" y="2956"/>
              <a:ext cx="145" cy="155"/>
            </a:xfrm>
            <a:prstGeom prst="rect">
              <a:avLst/>
            </a:prstGeom>
            <a:solidFill>
              <a:srgbClr val="FF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23" name="Rectangle 81"/>
            <p:cNvSpPr>
              <a:spLocks noChangeArrowheads="1"/>
            </p:cNvSpPr>
            <p:nvPr/>
          </p:nvSpPr>
          <p:spPr bwMode="auto">
            <a:xfrm>
              <a:off x="1007" y="2726"/>
              <a:ext cx="154" cy="155"/>
            </a:xfrm>
            <a:prstGeom prst="rect">
              <a:avLst/>
            </a:prstGeom>
            <a:solidFill>
              <a:srgbClr val="CC99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24" name="Rectangle 82"/>
            <p:cNvSpPr>
              <a:spLocks noChangeArrowheads="1"/>
            </p:cNvSpPr>
            <p:nvPr/>
          </p:nvSpPr>
          <p:spPr bwMode="auto">
            <a:xfrm>
              <a:off x="766" y="2726"/>
              <a:ext cx="155" cy="155"/>
            </a:xfrm>
            <a:prstGeom prst="rect">
              <a:avLst/>
            </a:prstGeom>
            <a:solidFill>
              <a:srgbClr val="CC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25" name="Rectangle 83"/>
            <p:cNvSpPr>
              <a:spLocks noChangeArrowheads="1"/>
            </p:cNvSpPr>
            <p:nvPr/>
          </p:nvSpPr>
          <p:spPr bwMode="auto">
            <a:xfrm>
              <a:off x="537" y="2726"/>
              <a:ext cx="145" cy="155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26" name="Rectangle 84"/>
            <p:cNvSpPr>
              <a:spLocks noChangeArrowheads="1"/>
            </p:cNvSpPr>
            <p:nvPr/>
          </p:nvSpPr>
          <p:spPr bwMode="auto">
            <a:xfrm>
              <a:off x="1007" y="2486"/>
              <a:ext cx="154" cy="155"/>
            </a:xfrm>
            <a:prstGeom prst="rect">
              <a:avLst/>
            </a:prstGeom>
            <a:solidFill>
              <a:srgbClr val="99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27" name="Rectangle 85"/>
            <p:cNvSpPr>
              <a:spLocks noChangeArrowheads="1"/>
            </p:cNvSpPr>
            <p:nvPr/>
          </p:nvSpPr>
          <p:spPr bwMode="auto">
            <a:xfrm>
              <a:off x="766" y="2486"/>
              <a:ext cx="155" cy="155"/>
            </a:xfrm>
            <a:prstGeom prst="rect">
              <a:avLst/>
            </a:prstGeom>
            <a:solidFill>
              <a:srgbClr val="CC99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28" name="Rectangle 86"/>
            <p:cNvSpPr>
              <a:spLocks noChangeArrowheads="1"/>
            </p:cNvSpPr>
            <p:nvPr/>
          </p:nvSpPr>
          <p:spPr bwMode="auto">
            <a:xfrm>
              <a:off x="537" y="2486"/>
              <a:ext cx="145" cy="155"/>
            </a:xfrm>
            <a:prstGeom prst="rect">
              <a:avLst/>
            </a:prstGeom>
            <a:solidFill>
              <a:srgbClr val="CC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29" name="Rectangle 87"/>
            <p:cNvSpPr>
              <a:spLocks noChangeArrowheads="1"/>
            </p:cNvSpPr>
            <p:nvPr/>
          </p:nvSpPr>
          <p:spPr bwMode="auto">
            <a:xfrm>
              <a:off x="997" y="2246"/>
              <a:ext cx="155" cy="154"/>
            </a:xfrm>
            <a:prstGeom prst="rect">
              <a:avLst/>
            </a:prstGeom>
            <a:solidFill>
              <a:srgbClr val="00CC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FF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30" name="Rectangle 88"/>
            <p:cNvSpPr>
              <a:spLocks noChangeArrowheads="1"/>
            </p:cNvSpPr>
            <p:nvPr/>
          </p:nvSpPr>
          <p:spPr bwMode="auto">
            <a:xfrm>
              <a:off x="757" y="2246"/>
              <a:ext cx="154" cy="154"/>
            </a:xfrm>
            <a:prstGeom prst="rect">
              <a:avLst/>
            </a:prstGeom>
            <a:solidFill>
              <a:srgbClr val="99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31" name="Rectangle 89"/>
            <p:cNvSpPr>
              <a:spLocks noChangeArrowheads="1"/>
            </p:cNvSpPr>
            <p:nvPr/>
          </p:nvSpPr>
          <p:spPr bwMode="auto">
            <a:xfrm>
              <a:off x="536" y="2246"/>
              <a:ext cx="136" cy="154"/>
            </a:xfrm>
            <a:prstGeom prst="rect">
              <a:avLst/>
            </a:prstGeom>
            <a:solidFill>
              <a:srgbClr val="CC99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32" name="Rectangle 90"/>
            <p:cNvSpPr>
              <a:spLocks noChangeArrowheads="1"/>
            </p:cNvSpPr>
            <p:nvPr/>
          </p:nvSpPr>
          <p:spPr bwMode="auto">
            <a:xfrm>
              <a:off x="1007" y="2005"/>
              <a:ext cx="154" cy="155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FF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33" name="Rectangle 91"/>
            <p:cNvSpPr>
              <a:spLocks noChangeArrowheads="1"/>
            </p:cNvSpPr>
            <p:nvPr/>
          </p:nvSpPr>
          <p:spPr bwMode="auto">
            <a:xfrm>
              <a:off x="766" y="2005"/>
              <a:ext cx="155" cy="155"/>
            </a:xfrm>
            <a:prstGeom prst="rect">
              <a:avLst/>
            </a:prstGeom>
            <a:solidFill>
              <a:srgbClr val="00CC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FF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34" name="Rectangle 92"/>
            <p:cNvSpPr>
              <a:spLocks noChangeArrowheads="1"/>
            </p:cNvSpPr>
            <p:nvPr/>
          </p:nvSpPr>
          <p:spPr bwMode="auto">
            <a:xfrm>
              <a:off x="537" y="2005"/>
              <a:ext cx="145" cy="155"/>
            </a:xfrm>
            <a:prstGeom prst="rect">
              <a:avLst/>
            </a:prstGeom>
            <a:solidFill>
              <a:srgbClr val="99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35" name="Rectangle 93"/>
            <p:cNvSpPr>
              <a:spLocks noChangeArrowheads="1"/>
            </p:cNvSpPr>
            <p:nvPr/>
          </p:nvSpPr>
          <p:spPr bwMode="auto">
            <a:xfrm>
              <a:off x="1007" y="1756"/>
              <a:ext cx="154" cy="154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36" name="Rectangle 94"/>
            <p:cNvSpPr>
              <a:spLocks noChangeArrowheads="1"/>
            </p:cNvSpPr>
            <p:nvPr/>
          </p:nvSpPr>
          <p:spPr bwMode="auto">
            <a:xfrm>
              <a:off x="766" y="1756"/>
              <a:ext cx="155" cy="154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FF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37" name="Rectangle 95"/>
            <p:cNvSpPr>
              <a:spLocks noChangeArrowheads="1"/>
            </p:cNvSpPr>
            <p:nvPr/>
          </p:nvSpPr>
          <p:spPr bwMode="auto">
            <a:xfrm>
              <a:off x="537" y="1756"/>
              <a:ext cx="145" cy="154"/>
            </a:xfrm>
            <a:prstGeom prst="rect">
              <a:avLst/>
            </a:prstGeom>
            <a:solidFill>
              <a:srgbClr val="00CC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FF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38" name="Rectangle 96"/>
            <p:cNvSpPr>
              <a:spLocks noChangeArrowheads="1"/>
            </p:cNvSpPr>
            <p:nvPr/>
          </p:nvSpPr>
          <p:spPr bwMode="auto">
            <a:xfrm>
              <a:off x="1007" y="1526"/>
              <a:ext cx="154" cy="154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FF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39" name="Rectangle 97"/>
            <p:cNvSpPr>
              <a:spLocks noChangeArrowheads="1"/>
            </p:cNvSpPr>
            <p:nvPr/>
          </p:nvSpPr>
          <p:spPr bwMode="auto">
            <a:xfrm>
              <a:off x="766" y="1526"/>
              <a:ext cx="155" cy="154"/>
            </a:xfrm>
            <a:prstGeom prst="rect">
              <a:avLst/>
            </a:prstGeom>
            <a:solidFill>
              <a:srgbClr val="00CC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FF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40" name="Rectangle 98"/>
            <p:cNvSpPr>
              <a:spLocks noChangeArrowheads="1"/>
            </p:cNvSpPr>
            <p:nvPr/>
          </p:nvSpPr>
          <p:spPr bwMode="auto">
            <a:xfrm>
              <a:off x="537" y="1526"/>
              <a:ext cx="145" cy="154"/>
            </a:xfrm>
            <a:prstGeom prst="rect">
              <a:avLst/>
            </a:prstGeom>
            <a:solidFill>
              <a:srgbClr val="99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41" name="Line 99"/>
            <p:cNvSpPr>
              <a:spLocks noChangeShapeType="1"/>
            </p:cNvSpPr>
            <p:nvPr/>
          </p:nvSpPr>
          <p:spPr bwMode="auto">
            <a:xfrm flipH="1">
              <a:off x="1573" y="1902"/>
              <a:ext cx="2" cy="361"/>
            </a:xfrm>
            <a:prstGeom prst="line">
              <a:avLst/>
            </a:prstGeom>
            <a:noFill/>
            <a:ln w="762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2" name="Line 100"/>
            <p:cNvSpPr>
              <a:spLocks noChangeShapeType="1"/>
            </p:cNvSpPr>
            <p:nvPr/>
          </p:nvSpPr>
          <p:spPr bwMode="auto">
            <a:xfrm>
              <a:off x="1573" y="2568"/>
              <a:ext cx="0" cy="254"/>
            </a:xfrm>
            <a:prstGeom prst="line">
              <a:avLst/>
            </a:prstGeom>
            <a:noFill/>
            <a:ln w="762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3" name="Line 101"/>
            <p:cNvSpPr>
              <a:spLocks noChangeShapeType="1"/>
            </p:cNvSpPr>
            <p:nvPr/>
          </p:nvSpPr>
          <p:spPr bwMode="auto">
            <a:xfrm>
              <a:off x="1573" y="2263"/>
              <a:ext cx="0" cy="305"/>
            </a:xfrm>
            <a:prstGeom prst="line">
              <a:avLst/>
            </a:prstGeom>
            <a:noFill/>
            <a:ln w="762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4" name="Line 102"/>
            <p:cNvSpPr>
              <a:spLocks noChangeShapeType="1"/>
            </p:cNvSpPr>
            <p:nvPr/>
          </p:nvSpPr>
          <p:spPr bwMode="auto">
            <a:xfrm>
              <a:off x="1573" y="2822"/>
              <a:ext cx="0" cy="254"/>
            </a:xfrm>
            <a:prstGeom prst="line">
              <a:avLst/>
            </a:prstGeom>
            <a:noFill/>
            <a:ln w="762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5" name="Line 103"/>
            <p:cNvSpPr>
              <a:spLocks noChangeShapeType="1"/>
            </p:cNvSpPr>
            <p:nvPr/>
          </p:nvSpPr>
          <p:spPr bwMode="auto">
            <a:xfrm rot="5400000">
              <a:off x="1751" y="2898"/>
              <a:ext cx="0" cy="356"/>
            </a:xfrm>
            <a:prstGeom prst="line">
              <a:avLst/>
            </a:prstGeom>
            <a:noFill/>
            <a:ln w="762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6" name="Line 104"/>
            <p:cNvSpPr>
              <a:spLocks noChangeShapeType="1"/>
            </p:cNvSpPr>
            <p:nvPr/>
          </p:nvSpPr>
          <p:spPr bwMode="auto">
            <a:xfrm rot="5400000">
              <a:off x="2056" y="2898"/>
              <a:ext cx="0" cy="356"/>
            </a:xfrm>
            <a:prstGeom prst="line">
              <a:avLst/>
            </a:prstGeom>
            <a:noFill/>
            <a:ln w="762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7" name="Line 105"/>
            <p:cNvSpPr>
              <a:spLocks noChangeShapeType="1"/>
            </p:cNvSpPr>
            <p:nvPr/>
          </p:nvSpPr>
          <p:spPr bwMode="auto">
            <a:xfrm rot="5400000">
              <a:off x="2336" y="2923"/>
              <a:ext cx="0" cy="305"/>
            </a:xfrm>
            <a:prstGeom prst="line">
              <a:avLst/>
            </a:prstGeom>
            <a:noFill/>
            <a:ln w="762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8" name="Line 106"/>
            <p:cNvSpPr>
              <a:spLocks noChangeShapeType="1"/>
            </p:cNvSpPr>
            <p:nvPr/>
          </p:nvSpPr>
          <p:spPr bwMode="auto">
            <a:xfrm rot="5400000">
              <a:off x="2615" y="2949"/>
              <a:ext cx="0" cy="254"/>
            </a:xfrm>
            <a:prstGeom prst="line">
              <a:avLst/>
            </a:prstGeom>
            <a:noFill/>
            <a:ln w="762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9" name="Line 107"/>
            <p:cNvSpPr>
              <a:spLocks noChangeShapeType="1"/>
            </p:cNvSpPr>
            <p:nvPr/>
          </p:nvSpPr>
          <p:spPr bwMode="auto">
            <a:xfrm>
              <a:off x="2759" y="2826"/>
              <a:ext cx="0" cy="254"/>
            </a:xfrm>
            <a:prstGeom prst="line">
              <a:avLst/>
            </a:prstGeom>
            <a:noFill/>
            <a:ln w="762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0" name="Line 108"/>
            <p:cNvSpPr>
              <a:spLocks noChangeShapeType="1"/>
            </p:cNvSpPr>
            <p:nvPr/>
          </p:nvSpPr>
          <p:spPr bwMode="auto">
            <a:xfrm>
              <a:off x="2759" y="2585"/>
              <a:ext cx="0" cy="254"/>
            </a:xfrm>
            <a:prstGeom prst="line">
              <a:avLst/>
            </a:prstGeom>
            <a:noFill/>
            <a:ln w="762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1" name="Rectangle 109"/>
            <p:cNvSpPr>
              <a:spLocks noChangeArrowheads="1"/>
            </p:cNvSpPr>
            <p:nvPr/>
          </p:nvSpPr>
          <p:spPr bwMode="auto">
            <a:xfrm>
              <a:off x="2063" y="1573"/>
              <a:ext cx="193" cy="1250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bg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352" name="Rectangle 110"/>
            <p:cNvSpPr>
              <a:spLocks noChangeArrowheads="1"/>
            </p:cNvSpPr>
            <p:nvPr/>
          </p:nvSpPr>
          <p:spPr bwMode="auto">
            <a:xfrm>
              <a:off x="2256" y="1822"/>
              <a:ext cx="1009" cy="492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bg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353" name="Rectangle 111"/>
            <p:cNvSpPr>
              <a:spLocks noChangeArrowheads="1"/>
            </p:cNvSpPr>
            <p:nvPr/>
          </p:nvSpPr>
          <p:spPr bwMode="auto">
            <a:xfrm>
              <a:off x="2461" y="2492"/>
              <a:ext cx="155" cy="155"/>
            </a:xfrm>
            <a:prstGeom prst="rect">
              <a:avLst/>
            </a:prstGeom>
            <a:solidFill>
              <a:srgbClr val="CC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marL="363538" indent="-363538"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2" charset="2"/>
                <a:buNone/>
              </a:pPr>
              <a:endParaRPr lang="de-DE" altLang="de-DE" sz="2100" b="1"/>
            </a:p>
          </p:txBody>
        </p:sp>
        <p:sp>
          <p:nvSpPr>
            <p:cNvPr id="10354" name="Text Box 113"/>
            <p:cNvSpPr txBox="1">
              <a:spLocks noChangeArrowheads="1"/>
            </p:cNvSpPr>
            <p:nvPr/>
          </p:nvSpPr>
          <p:spPr bwMode="auto">
            <a:xfrm>
              <a:off x="1391" y="1709"/>
              <a:ext cx="256" cy="2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95" tIns="44941" rIns="89883" bIns="67945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/>
              <a:r>
                <a:rPr lang="de-DE" altLang="de-DE" sz="1500" b="1" i="1">
                  <a:solidFill>
                    <a:schemeClr val="bg2"/>
                  </a:solidFill>
                </a:rPr>
                <a:t>S</a:t>
              </a:r>
              <a:endParaRPr lang="en-US" altLang="de-DE" sz="1500" b="1" i="1">
                <a:solidFill>
                  <a:schemeClr val="bg2"/>
                </a:solidFill>
              </a:endParaRPr>
            </a:p>
          </p:txBody>
        </p:sp>
        <p:sp>
          <p:nvSpPr>
            <p:cNvPr id="10355" name="Text Box 114"/>
            <p:cNvSpPr txBox="1">
              <a:spLocks noChangeArrowheads="1"/>
            </p:cNvSpPr>
            <p:nvPr/>
          </p:nvSpPr>
          <p:spPr bwMode="auto">
            <a:xfrm>
              <a:off x="2583" y="2429"/>
              <a:ext cx="249" cy="2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95" tIns="44941" rIns="89883" bIns="67945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/>
              <a:r>
                <a:rPr lang="de-DE" altLang="de-DE" sz="1500" b="1" i="1">
                  <a:solidFill>
                    <a:schemeClr val="bg2"/>
                  </a:solidFill>
                </a:rPr>
                <a:t>T</a:t>
              </a:r>
              <a:endParaRPr lang="en-US" altLang="de-DE" sz="1500" b="1" i="1">
                <a:solidFill>
                  <a:schemeClr val="bg2"/>
                </a:solidFill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51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51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1728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7.7.2	 Rasterverdrahtung mit Wegwichtung</a:t>
            </a:r>
          </a:p>
        </p:txBody>
      </p:sp>
      <p:sp>
        <p:nvSpPr>
          <p:cNvPr id="847922" name="Rectangle 50"/>
          <p:cNvSpPr>
            <a:spLocks noChangeArrowheads="1"/>
          </p:cNvSpPr>
          <p:nvPr/>
        </p:nvSpPr>
        <p:spPr bwMode="auto">
          <a:xfrm>
            <a:off x="2339975" y="1684338"/>
            <a:ext cx="3600450" cy="2249487"/>
          </a:xfrm>
          <a:prstGeom prst="rect">
            <a:avLst/>
          </a:prstGeom>
          <a:solidFill>
            <a:srgbClr val="DDDDDD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23" name="Rectangle 51"/>
          <p:cNvSpPr>
            <a:spLocks noChangeAspect="1" noChangeArrowheads="1"/>
          </p:cNvSpPr>
          <p:nvPr/>
        </p:nvSpPr>
        <p:spPr bwMode="auto">
          <a:xfrm rot="-5400000" flipH="1" flipV="1">
            <a:off x="5345113" y="2116138"/>
            <a:ext cx="223837" cy="90487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847924" name="Group 52"/>
          <p:cNvGrpSpPr>
            <a:grpSpLocks/>
          </p:cNvGrpSpPr>
          <p:nvPr/>
        </p:nvGrpSpPr>
        <p:grpSpPr bwMode="auto">
          <a:xfrm>
            <a:off x="3489325" y="2044700"/>
            <a:ext cx="2009775" cy="88900"/>
            <a:chOff x="4241" y="3723"/>
            <a:chExt cx="544" cy="70"/>
          </a:xfrm>
        </p:grpSpPr>
        <p:sp>
          <p:nvSpPr>
            <p:cNvPr id="67639" name="Rectangle 53"/>
            <p:cNvSpPr>
              <a:spLocks noChangeAspect="1" noChangeArrowheads="1"/>
            </p:cNvSpPr>
            <p:nvPr/>
          </p:nvSpPr>
          <p:spPr bwMode="auto">
            <a:xfrm flipH="1" flipV="1">
              <a:off x="4241" y="3733"/>
              <a:ext cx="544" cy="60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CC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7640" name="Rectangle 54"/>
            <p:cNvSpPr>
              <a:spLocks noChangeAspect="1" noChangeArrowheads="1"/>
            </p:cNvSpPr>
            <p:nvPr/>
          </p:nvSpPr>
          <p:spPr bwMode="auto">
            <a:xfrm flipH="1" flipV="1">
              <a:off x="4241" y="3723"/>
              <a:ext cx="544" cy="70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CC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847927" name="Group 55"/>
          <p:cNvGrpSpPr>
            <a:grpSpLocks/>
          </p:cNvGrpSpPr>
          <p:nvPr/>
        </p:nvGrpSpPr>
        <p:grpSpPr bwMode="auto">
          <a:xfrm>
            <a:off x="2747963" y="3017838"/>
            <a:ext cx="639762" cy="98425"/>
            <a:chOff x="4241" y="3723"/>
            <a:chExt cx="544" cy="70"/>
          </a:xfrm>
        </p:grpSpPr>
        <p:sp>
          <p:nvSpPr>
            <p:cNvPr id="67637" name="Rectangle 56"/>
            <p:cNvSpPr>
              <a:spLocks noChangeAspect="1" noChangeArrowheads="1"/>
            </p:cNvSpPr>
            <p:nvPr/>
          </p:nvSpPr>
          <p:spPr bwMode="auto">
            <a:xfrm flipH="1" flipV="1">
              <a:off x="4241" y="3733"/>
              <a:ext cx="544" cy="60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7638" name="Rectangle 57"/>
            <p:cNvSpPr>
              <a:spLocks noChangeAspect="1" noChangeArrowheads="1"/>
            </p:cNvSpPr>
            <p:nvPr/>
          </p:nvSpPr>
          <p:spPr bwMode="auto">
            <a:xfrm flipH="1" flipV="1">
              <a:off x="4241" y="3723"/>
              <a:ext cx="544" cy="70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chemeClr val="accent2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847930" name="Rectangle 58"/>
          <p:cNvSpPr>
            <a:spLocks noChangeAspect="1" noChangeArrowheads="1"/>
          </p:cNvSpPr>
          <p:nvPr/>
        </p:nvSpPr>
        <p:spPr bwMode="auto">
          <a:xfrm flipH="1" flipV="1">
            <a:off x="3335338" y="2006600"/>
            <a:ext cx="150812" cy="1058863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80808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31" name="Rectangle 59"/>
          <p:cNvSpPr>
            <a:spLocks noChangeAspect="1" noChangeArrowheads="1"/>
          </p:cNvSpPr>
          <p:nvPr/>
        </p:nvSpPr>
        <p:spPr bwMode="auto">
          <a:xfrm flipH="1" flipV="1">
            <a:off x="3335338" y="2006600"/>
            <a:ext cx="150812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32" name="Rectangle 60"/>
          <p:cNvSpPr>
            <a:spLocks noChangeAspect="1" noChangeArrowheads="1"/>
          </p:cNvSpPr>
          <p:nvPr/>
        </p:nvSpPr>
        <p:spPr bwMode="auto">
          <a:xfrm flipH="1" flipV="1">
            <a:off x="3335338" y="2976563"/>
            <a:ext cx="150812" cy="149225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33" name="Rectangle 61"/>
          <p:cNvSpPr>
            <a:spLocks noChangeAspect="1" noChangeArrowheads="1"/>
          </p:cNvSpPr>
          <p:nvPr/>
        </p:nvSpPr>
        <p:spPr bwMode="auto">
          <a:xfrm flipH="1" flipV="1">
            <a:off x="3335338" y="2976563"/>
            <a:ext cx="150812" cy="149225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34" name="Rectangle 62"/>
          <p:cNvSpPr>
            <a:spLocks noChangeAspect="1" noChangeArrowheads="1"/>
          </p:cNvSpPr>
          <p:nvPr/>
        </p:nvSpPr>
        <p:spPr bwMode="auto">
          <a:xfrm flipH="1" flipV="1">
            <a:off x="3371850" y="3011488"/>
            <a:ext cx="74613" cy="7461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35" name="Rectangle 63"/>
          <p:cNvSpPr>
            <a:spLocks noChangeAspect="1" noChangeArrowheads="1"/>
          </p:cNvSpPr>
          <p:nvPr/>
        </p:nvSpPr>
        <p:spPr bwMode="auto">
          <a:xfrm flipH="1" flipV="1">
            <a:off x="3335338" y="2016125"/>
            <a:ext cx="150812" cy="150813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36" name="Rectangle 64"/>
          <p:cNvSpPr>
            <a:spLocks noChangeAspect="1" noChangeArrowheads="1"/>
          </p:cNvSpPr>
          <p:nvPr/>
        </p:nvSpPr>
        <p:spPr bwMode="auto">
          <a:xfrm flipH="1" flipV="1">
            <a:off x="3335338" y="2016125"/>
            <a:ext cx="150812" cy="150813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37" name="Rectangle 65"/>
          <p:cNvSpPr>
            <a:spLocks noChangeAspect="1" noChangeArrowheads="1"/>
          </p:cNvSpPr>
          <p:nvPr/>
        </p:nvSpPr>
        <p:spPr bwMode="auto">
          <a:xfrm flipH="1" flipV="1">
            <a:off x="3371850" y="2052638"/>
            <a:ext cx="74613" cy="730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38" name="Rectangle 66"/>
          <p:cNvSpPr>
            <a:spLocks noChangeAspect="1" noChangeArrowheads="1"/>
          </p:cNvSpPr>
          <p:nvPr/>
        </p:nvSpPr>
        <p:spPr bwMode="auto">
          <a:xfrm rot="16200000" flipH="1">
            <a:off x="2473325" y="2654300"/>
            <a:ext cx="876300" cy="32385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 i="1"/>
              <a:t>IC1</a:t>
            </a:r>
            <a:endParaRPr lang="en-US" altLang="de-DE" sz="1500" i="1"/>
          </a:p>
        </p:txBody>
      </p:sp>
      <p:sp>
        <p:nvSpPr>
          <p:cNvPr id="847939" name="Rectangle 67"/>
          <p:cNvSpPr>
            <a:spLocks noChangeAspect="1" noChangeArrowheads="1"/>
          </p:cNvSpPr>
          <p:nvPr/>
        </p:nvSpPr>
        <p:spPr bwMode="auto">
          <a:xfrm flipH="1">
            <a:off x="3073400" y="2540000"/>
            <a:ext cx="161925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40" name="Rectangle 68"/>
          <p:cNvSpPr>
            <a:spLocks noChangeAspect="1" noChangeArrowheads="1"/>
          </p:cNvSpPr>
          <p:nvPr/>
        </p:nvSpPr>
        <p:spPr bwMode="auto">
          <a:xfrm flipH="1">
            <a:off x="3073400" y="2978150"/>
            <a:ext cx="161925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41" name="Rectangle 69"/>
          <p:cNvSpPr>
            <a:spLocks noChangeAspect="1" noChangeArrowheads="1"/>
          </p:cNvSpPr>
          <p:nvPr/>
        </p:nvSpPr>
        <p:spPr bwMode="auto">
          <a:xfrm flipH="1">
            <a:off x="2587625" y="2540000"/>
            <a:ext cx="161925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42" name="Rectangle 70"/>
          <p:cNvSpPr>
            <a:spLocks noChangeAspect="1" noChangeArrowheads="1"/>
          </p:cNvSpPr>
          <p:nvPr/>
        </p:nvSpPr>
        <p:spPr bwMode="auto">
          <a:xfrm flipH="1">
            <a:off x="2587625" y="2978150"/>
            <a:ext cx="161925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43" name="Text Box 71"/>
          <p:cNvSpPr txBox="1">
            <a:spLocks noChangeAspect="1" noChangeArrowheads="1"/>
          </p:cNvSpPr>
          <p:nvPr/>
        </p:nvSpPr>
        <p:spPr bwMode="auto">
          <a:xfrm flipH="1">
            <a:off x="3100388" y="2949575"/>
            <a:ext cx="166687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4</a:t>
            </a:r>
          </a:p>
        </p:txBody>
      </p:sp>
      <p:sp>
        <p:nvSpPr>
          <p:cNvPr id="847944" name="Text Box 72"/>
          <p:cNvSpPr txBox="1">
            <a:spLocks noChangeAspect="1" noChangeArrowheads="1"/>
          </p:cNvSpPr>
          <p:nvPr/>
        </p:nvSpPr>
        <p:spPr bwMode="auto">
          <a:xfrm flipH="1">
            <a:off x="2622550" y="2522538"/>
            <a:ext cx="166688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847945" name="Rectangle 73"/>
          <p:cNvSpPr>
            <a:spLocks noChangeAspect="1" noChangeArrowheads="1"/>
          </p:cNvSpPr>
          <p:nvPr/>
        </p:nvSpPr>
        <p:spPr bwMode="auto">
          <a:xfrm rot="16200000" flipH="1">
            <a:off x="3574257" y="2653506"/>
            <a:ext cx="876300" cy="325437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 i="1"/>
              <a:t>IC2</a:t>
            </a:r>
            <a:endParaRPr lang="en-US" altLang="de-DE" sz="1500" i="1"/>
          </a:p>
        </p:txBody>
      </p:sp>
      <p:sp>
        <p:nvSpPr>
          <p:cNvPr id="847946" name="Rectangle 74"/>
          <p:cNvSpPr>
            <a:spLocks noChangeAspect="1" noChangeArrowheads="1"/>
          </p:cNvSpPr>
          <p:nvPr/>
        </p:nvSpPr>
        <p:spPr bwMode="auto">
          <a:xfrm flipH="1">
            <a:off x="4175125" y="2540000"/>
            <a:ext cx="161925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47" name="Rectangle 75"/>
          <p:cNvSpPr>
            <a:spLocks noChangeAspect="1" noChangeArrowheads="1"/>
          </p:cNvSpPr>
          <p:nvPr/>
        </p:nvSpPr>
        <p:spPr bwMode="auto">
          <a:xfrm flipH="1">
            <a:off x="4175125" y="2978150"/>
            <a:ext cx="161925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48" name="Rectangle 76"/>
          <p:cNvSpPr>
            <a:spLocks noChangeAspect="1" noChangeArrowheads="1"/>
          </p:cNvSpPr>
          <p:nvPr/>
        </p:nvSpPr>
        <p:spPr bwMode="auto">
          <a:xfrm flipH="1">
            <a:off x="3689350" y="2540000"/>
            <a:ext cx="160338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49" name="Rectangle 77"/>
          <p:cNvSpPr>
            <a:spLocks noChangeAspect="1" noChangeArrowheads="1"/>
          </p:cNvSpPr>
          <p:nvPr/>
        </p:nvSpPr>
        <p:spPr bwMode="auto">
          <a:xfrm flipH="1">
            <a:off x="3689350" y="2978150"/>
            <a:ext cx="160338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50" name="Text Box 78"/>
          <p:cNvSpPr txBox="1">
            <a:spLocks noChangeAspect="1" noChangeArrowheads="1"/>
          </p:cNvSpPr>
          <p:nvPr/>
        </p:nvSpPr>
        <p:spPr bwMode="auto">
          <a:xfrm flipH="1">
            <a:off x="4210050" y="2955925"/>
            <a:ext cx="166688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4</a:t>
            </a:r>
          </a:p>
        </p:txBody>
      </p:sp>
      <p:sp>
        <p:nvSpPr>
          <p:cNvPr id="847951" name="Text Box 79"/>
          <p:cNvSpPr txBox="1">
            <a:spLocks noChangeAspect="1" noChangeArrowheads="1"/>
          </p:cNvSpPr>
          <p:nvPr/>
        </p:nvSpPr>
        <p:spPr bwMode="auto">
          <a:xfrm flipH="1">
            <a:off x="3721100" y="2520950"/>
            <a:ext cx="168275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847952" name="Rectangle 80"/>
          <p:cNvSpPr>
            <a:spLocks noChangeAspect="1" noChangeArrowheads="1"/>
          </p:cNvSpPr>
          <p:nvPr/>
        </p:nvSpPr>
        <p:spPr bwMode="auto">
          <a:xfrm flipH="1">
            <a:off x="4803775" y="2327275"/>
            <a:ext cx="874713" cy="322263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 i="1"/>
              <a:t>IC3</a:t>
            </a:r>
            <a:endParaRPr lang="en-US" altLang="de-DE" sz="1500" i="1"/>
          </a:p>
        </p:txBody>
      </p:sp>
      <p:sp>
        <p:nvSpPr>
          <p:cNvPr id="847953" name="Rectangle 81"/>
          <p:cNvSpPr>
            <a:spLocks noChangeAspect="1" noChangeArrowheads="1"/>
          </p:cNvSpPr>
          <p:nvPr/>
        </p:nvSpPr>
        <p:spPr bwMode="auto">
          <a:xfrm flipH="1">
            <a:off x="5380038" y="2166938"/>
            <a:ext cx="160337" cy="16033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54" name="Rectangle 82"/>
          <p:cNvSpPr>
            <a:spLocks noChangeAspect="1" noChangeArrowheads="1"/>
          </p:cNvSpPr>
          <p:nvPr/>
        </p:nvSpPr>
        <p:spPr bwMode="auto">
          <a:xfrm flipH="1">
            <a:off x="4987925" y="2166938"/>
            <a:ext cx="161925" cy="16033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55" name="Rectangle 83"/>
          <p:cNvSpPr>
            <a:spLocks noChangeAspect="1" noChangeArrowheads="1"/>
          </p:cNvSpPr>
          <p:nvPr/>
        </p:nvSpPr>
        <p:spPr bwMode="auto">
          <a:xfrm flipH="1">
            <a:off x="5380038" y="2649538"/>
            <a:ext cx="160337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56" name="Rectangle 84"/>
          <p:cNvSpPr>
            <a:spLocks noChangeAspect="1" noChangeArrowheads="1"/>
          </p:cNvSpPr>
          <p:nvPr/>
        </p:nvSpPr>
        <p:spPr bwMode="auto">
          <a:xfrm flipH="1">
            <a:off x="4987925" y="2649538"/>
            <a:ext cx="161925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57" name="Text Box 85"/>
          <p:cNvSpPr txBox="1">
            <a:spLocks noChangeAspect="1" noChangeArrowheads="1"/>
          </p:cNvSpPr>
          <p:nvPr/>
        </p:nvSpPr>
        <p:spPr bwMode="auto">
          <a:xfrm flipH="1">
            <a:off x="5421313" y="2151063"/>
            <a:ext cx="165100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4</a:t>
            </a:r>
          </a:p>
        </p:txBody>
      </p:sp>
      <p:sp>
        <p:nvSpPr>
          <p:cNvPr id="847958" name="Text Box 86"/>
          <p:cNvSpPr txBox="1">
            <a:spLocks noChangeAspect="1" noChangeArrowheads="1"/>
          </p:cNvSpPr>
          <p:nvPr/>
        </p:nvSpPr>
        <p:spPr bwMode="auto">
          <a:xfrm flipH="1">
            <a:off x="5027613" y="2635250"/>
            <a:ext cx="165100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847960" name="Text Box 88"/>
          <p:cNvSpPr txBox="1">
            <a:spLocks noChangeArrowheads="1"/>
          </p:cNvSpPr>
          <p:nvPr/>
        </p:nvSpPr>
        <p:spPr bwMode="auto">
          <a:xfrm>
            <a:off x="2355850" y="4259263"/>
            <a:ext cx="2671763" cy="118586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br>
              <a:rPr lang="de-DE" altLang="de-DE" sz="1500"/>
            </a:br>
            <a:endParaRPr lang="de-DE" altLang="de-DE" sz="1600"/>
          </a:p>
        </p:txBody>
      </p:sp>
      <p:grpSp>
        <p:nvGrpSpPr>
          <p:cNvPr id="847961" name="Group 89"/>
          <p:cNvGrpSpPr>
            <a:grpSpLocks/>
          </p:cNvGrpSpPr>
          <p:nvPr/>
        </p:nvGrpSpPr>
        <p:grpSpPr bwMode="auto">
          <a:xfrm>
            <a:off x="2517775" y="4464050"/>
            <a:ext cx="431800" cy="61913"/>
            <a:chOff x="4241" y="3723"/>
            <a:chExt cx="544" cy="70"/>
          </a:xfrm>
        </p:grpSpPr>
        <p:sp>
          <p:nvSpPr>
            <p:cNvPr id="67635" name="Rectangle 90"/>
            <p:cNvSpPr>
              <a:spLocks noChangeAspect="1" noChangeArrowheads="1"/>
            </p:cNvSpPr>
            <p:nvPr/>
          </p:nvSpPr>
          <p:spPr bwMode="auto">
            <a:xfrm flipH="1" flipV="1">
              <a:off x="4241" y="3733"/>
              <a:ext cx="544" cy="60"/>
            </a:xfrm>
            <a:prstGeom prst="rect">
              <a:avLst/>
            </a:prstGeom>
            <a:solidFill>
              <a:srgbClr val="3333CC"/>
            </a:solidFill>
            <a:ln w="0">
              <a:solidFill>
                <a:srgbClr val="3333CC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7636" name="Rectangle 91"/>
            <p:cNvSpPr>
              <a:spLocks noChangeAspect="1" noChangeArrowheads="1"/>
            </p:cNvSpPr>
            <p:nvPr/>
          </p:nvSpPr>
          <p:spPr bwMode="auto">
            <a:xfrm flipH="1" flipV="1">
              <a:off x="4241" y="3723"/>
              <a:ext cx="544" cy="70"/>
            </a:xfrm>
            <a:prstGeom prst="rect">
              <a:avLst/>
            </a:prstGeom>
            <a:solidFill>
              <a:srgbClr val="3333CC"/>
            </a:solidFill>
            <a:ln w="31750">
              <a:solidFill>
                <a:srgbClr val="3333CC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847964" name="Group 92"/>
          <p:cNvGrpSpPr>
            <a:grpSpLocks/>
          </p:cNvGrpSpPr>
          <p:nvPr/>
        </p:nvGrpSpPr>
        <p:grpSpPr bwMode="auto">
          <a:xfrm>
            <a:off x="2517775" y="4624388"/>
            <a:ext cx="130175" cy="350837"/>
            <a:chOff x="4014" y="3113"/>
            <a:chExt cx="127" cy="906"/>
          </a:xfrm>
        </p:grpSpPr>
        <p:sp>
          <p:nvSpPr>
            <p:cNvPr id="67633" name="Rectangle 93"/>
            <p:cNvSpPr>
              <a:spLocks noChangeAspect="1" noChangeArrowheads="1"/>
            </p:cNvSpPr>
            <p:nvPr/>
          </p:nvSpPr>
          <p:spPr bwMode="auto">
            <a:xfrm flipH="1" flipV="1">
              <a:off x="4014" y="3113"/>
              <a:ext cx="127" cy="899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80808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7634" name="Rectangle 94"/>
            <p:cNvSpPr>
              <a:spLocks noChangeAspect="1" noChangeArrowheads="1"/>
            </p:cNvSpPr>
            <p:nvPr/>
          </p:nvSpPr>
          <p:spPr bwMode="auto">
            <a:xfrm flipH="1" flipV="1">
              <a:off x="4014" y="3113"/>
              <a:ext cx="127" cy="9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847967" name="Rectangle 95"/>
          <p:cNvSpPr>
            <a:spLocks noChangeAspect="1" noChangeArrowheads="1"/>
          </p:cNvSpPr>
          <p:nvPr/>
        </p:nvSpPr>
        <p:spPr bwMode="auto">
          <a:xfrm flipH="1" flipV="1">
            <a:off x="2517775" y="5103813"/>
            <a:ext cx="147638" cy="150812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68" name="Rectangle 96"/>
          <p:cNvSpPr>
            <a:spLocks noChangeAspect="1" noChangeArrowheads="1"/>
          </p:cNvSpPr>
          <p:nvPr/>
        </p:nvSpPr>
        <p:spPr bwMode="auto">
          <a:xfrm flipH="1" flipV="1">
            <a:off x="2517775" y="5103813"/>
            <a:ext cx="147638" cy="150812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69" name="Rectangle 97"/>
          <p:cNvSpPr>
            <a:spLocks noChangeAspect="1" noChangeArrowheads="1"/>
          </p:cNvSpPr>
          <p:nvPr/>
        </p:nvSpPr>
        <p:spPr bwMode="auto">
          <a:xfrm flipH="1" flipV="1">
            <a:off x="2552700" y="5140325"/>
            <a:ext cx="74613" cy="730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7970" name="Text Box 98"/>
          <p:cNvSpPr txBox="1">
            <a:spLocks noChangeArrowheads="1"/>
          </p:cNvSpPr>
          <p:nvPr/>
        </p:nvSpPr>
        <p:spPr bwMode="auto">
          <a:xfrm>
            <a:off x="2989263" y="4300538"/>
            <a:ext cx="1900237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/>
              <a:t>Metal1 (H-Ebene)</a:t>
            </a:r>
            <a:endParaRPr lang="en-US" altLang="de-DE"/>
          </a:p>
        </p:txBody>
      </p:sp>
      <p:sp>
        <p:nvSpPr>
          <p:cNvPr id="847971" name="Text Box 99"/>
          <p:cNvSpPr txBox="1">
            <a:spLocks noChangeArrowheads="1"/>
          </p:cNvSpPr>
          <p:nvPr/>
        </p:nvSpPr>
        <p:spPr bwMode="auto">
          <a:xfrm>
            <a:off x="2989263" y="4630738"/>
            <a:ext cx="1889125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/>
              <a:t>Metal2 (V-Ebene)</a:t>
            </a:r>
            <a:endParaRPr lang="en-US" altLang="de-DE"/>
          </a:p>
        </p:txBody>
      </p:sp>
      <p:sp>
        <p:nvSpPr>
          <p:cNvPr id="847972" name="Text Box 100"/>
          <p:cNvSpPr txBox="1">
            <a:spLocks noChangeArrowheads="1"/>
          </p:cNvSpPr>
          <p:nvPr/>
        </p:nvSpPr>
        <p:spPr bwMode="auto">
          <a:xfrm>
            <a:off x="2989263" y="4986338"/>
            <a:ext cx="506412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/>
              <a:t>Via</a:t>
            </a:r>
            <a:endParaRPr lang="en-US" altLang="de-DE"/>
          </a:p>
        </p:txBody>
      </p:sp>
      <p:sp>
        <p:nvSpPr>
          <p:cNvPr id="847974" name="Line 102"/>
          <p:cNvSpPr>
            <a:spLocks noChangeShapeType="1"/>
          </p:cNvSpPr>
          <p:nvPr/>
        </p:nvSpPr>
        <p:spPr bwMode="auto">
          <a:xfrm flipH="1">
            <a:off x="5586413" y="1814513"/>
            <a:ext cx="244475" cy="242887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  <p:sp>
        <p:nvSpPr>
          <p:cNvPr id="847975" name="Line 103"/>
          <p:cNvSpPr>
            <a:spLocks noChangeShapeType="1"/>
          </p:cNvSpPr>
          <p:nvPr/>
        </p:nvSpPr>
        <p:spPr bwMode="auto">
          <a:xfrm flipH="1" flipV="1">
            <a:off x="4572000" y="4986338"/>
            <a:ext cx="1106488" cy="819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  <p:sp>
        <p:nvSpPr>
          <p:cNvPr id="847976" name="Line 104"/>
          <p:cNvSpPr>
            <a:spLocks noChangeShapeType="1"/>
          </p:cNvSpPr>
          <p:nvPr/>
        </p:nvSpPr>
        <p:spPr bwMode="auto">
          <a:xfrm flipH="1" flipV="1">
            <a:off x="4878388" y="4630738"/>
            <a:ext cx="952500" cy="117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  <p:sp>
        <p:nvSpPr>
          <p:cNvPr id="847977" name="Text Box 105"/>
          <p:cNvSpPr txBox="1">
            <a:spLocks noChangeArrowheads="1"/>
          </p:cNvSpPr>
          <p:nvPr/>
        </p:nvSpPr>
        <p:spPr bwMode="auto">
          <a:xfrm>
            <a:off x="5380038" y="5599113"/>
            <a:ext cx="2085975" cy="4111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de-DE" altLang="de-DE"/>
              <a:t>Vorzugsrichtungen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47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47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47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47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47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47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47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47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47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8479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847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47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847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847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847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8479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8479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8479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8479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8479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847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847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8479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847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8479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8479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8479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8479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847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847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847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847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847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500"/>
                                        <p:tgtEl>
                                          <p:spTgt spid="8479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8479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847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847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8" dur="500"/>
                                        <p:tgtEl>
                                          <p:spTgt spid="847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500"/>
                                        <p:tgtEl>
                                          <p:spTgt spid="847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500"/>
                                        <p:tgtEl>
                                          <p:spTgt spid="847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7" dur="500"/>
                                        <p:tgtEl>
                                          <p:spTgt spid="8479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847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3" dur="500"/>
                                        <p:tgtEl>
                                          <p:spTgt spid="847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 nodeType="clickPar">
                      <p:stCondLst>
                        <p:cond delay="indefinite"/>
                      </p:stCondLst>
                      <p:childTnLst>
                        <p:par>
                          <p:cTn id="1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8" dur="500"/>
                                        <p:tgtEl>
                                          <p:spTgt spid="8479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1" dur="500"/>
                                        <p:tgtEl>
                                          <p:spTgt spid="8479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4" dur="500"/>
                                        <p:tgtEl>
                                          <p:spTgt spid="847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7922" grpId="0" animBg="1"/>
      <p:bldP spid="847923" grpId="0" animBg="1"/>
      <p:bldP spid="847930" grpId="0" animBg="1"/>
      <p:bldP spid="847931" grpId="0" animBg="1"/>
      <p:bldP spid="847932" grpId="0" animBg="1"/>
      <p:bldP spid="847933" grpId="0" animBg="1"/>
      <p:bldP spid="847934" grpId="0" animBg="1"/>
      <p:bldP spid="847935" grpId="0" animBg="1"/>
      <p:bldP spid="847936" grpId="0" animBg="1"/>
      <p:bldP spid="847937" grpId="0" animBg="1"/>
      <p:bldP spid="847938" grpId="0" animBg="1"/>
      <p:bldP spid="847939" grpId="0" animBg="1"/>
      <p:bldP spid="847940" grpId="0" animBg="1"/>
      <p:bldP spid="847941" grpId="0" animBg="1"/>
      <p:bldP spid="847942" grpId="0" animBg="1"/>
      <p:bldP spid="847943" grpId="0"/>
      <p:bldP spid="847944" grpId="0"/>
      <p:bldP spid="847945" grpId="0" animBg="1"/>
      <p:bldP spid="847946" grpId="0" animBg="1"/>
      <p:bldP spid="847947" grpId="0" animBg="1"/>
      <p:bldP spid="847948" grpId="0" animBg="1"/>
      <p:bldP spid="847949" grpId="0" animBg="1"/>
      <p:bldP spid="847950" grpId="0"/>
      <p:bldP spid="847951" grpId="0"/>
      <p:bldP spid="847952" grpId="0" animBg="1"/>
      <p:bldP spid="847953" grpId="0" animBg="1"/>
      <p:bldP spid="847954" grpId="0" animBg="1"/>
      <p:bldP spid="847955" grpId="0" animBg="1"/>
      <p:bldP spid="847956" grpId="0" animBg="1"/>
      <p:bldP spid="847957" grpId="0"/>
      <p:bldP spid="847958" grpId="0"/>
      <p:bldP spid="847960" grpId="0" animBg="1"/>
      <p:bldP spid="847967" grpId="0" animBg="1"/>
      <p:bldP spid="847968" grpId="0" animBg="1"/>
      <p:bldP spid="847969" grpId="0" animBg="1"/>
      <p:bldP spid="847970" grpId="0"/>
      <p:bldP spid="847971" grpId="0"/>
      <p:bldP spid="847972" grpId="0"/>
      <p:bldP spid="847974" grpId="0" animBg="1"/>
      <p:bldP spid="847975" grpId="0" animBg="1"/>
      <p:bldP spid="847976" grpId="0" animBg="1"/>
      <p:bldP spid="847977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7.7.2	 Rasterverdrahtung mit Wegwichtung</a:t>
            </a:r>
          </a:p>
        </p:txBody>
      </p:sp>
      <p:sp>
        <p:nvSpPr>
          <p:cNvPr id="9082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84313"/>
            <a:ext cx="8004175" cy="4841875"/>
          </a:xfrm>
          <a:noFill/>
        </p:spPr>
        <p:txBody>
          <a:bodyPr lIns="191095" tIns="44941" rIns="89883" bIns="44941"/>
          <a:lstStyle/>
          <a:p>
            <a:pPr defTabSz="762000">
              <a:tabLst/>
            </a:pPr>
            <a:r>
              <a:rPr lang="de-DE" altLang="de-DE"/>
              <a:t>Optimierte Wegsuche hinsichtlich Wegkosten, welche die Vorzugsrichtungen in den einzelnen Ebenen </a:t>
            </a:r>
            <a:r>
              <a:rPr lang="de-DE" altLang="de-DE" u="sng"/>
              <a:t>sowie</a:t>
            </a:r>
            <a:r>
              <a:rPr lang="de-DE" altLang="de-DE"/>
              <a:t> Kosten für Vias berücksichtigen und gegeneinander abwägen</a:t>
            </a:r>
            <a:r>
              <a:rPr lang="en-US" altLang="de-DE"/>
              <a:t> </a:t>
            </a:r>
          </a:p>
          <a:p>
            <a:pPr defTabSz="762000">
              <a:buFont typeface="Symbol" pitchFamily="18" charset="2"/>
              <a:buChar char="Þ"/>
              <a:tabLst/>
            </a:pPr>
            <a:r>
              <a:rPr lang="de-DE" altLang="de-DE"/>
              <a:t>Damit Ebenenwechsel kostenoptimiert, nämlich nur dann, wenn die durch Verlegung in Vorzugsrichtung niedrigeren Kosten die aufgrund eines damit verbundenen Ebenenwechsels notwendigen Viakosten kompensieren</a:t>
            </a:r>
          </a:p>
          <a:p>
            <a:pPr defTabSz="762000">
              <a:buFont typeface="Symbol" pitchFamily="18" charset="2"/>
              <a:buChar char="Þ"/>
              <a:tabLst/>
            </a:pPr>
            <a:r>
              <a:rPr lang="de-DE" altLang="de-DE"/>
              <a:t>Einhaltung von Vorzugsrichtungen von der jeweiligen Segmentlänge abhängig, d.h. kurze Segmente toleriert man auch auf der Ebene mit einer dem Segment entgegengesetzten Vorzugsrichtung</a:t>
            </a:r>
            <a:r>
              <a:rPr lang="en-US" altLang="de-DE"/>
              <a:t> </a:t>
            </a:r>
            <a:endParaRPr lang="de-DE" altLang="de-DE"/>
          </a:p>
        </p:txBody>
      </p:sp>
      <p:grpSp>
        <p:nvGrpSpPr>
          <p:cNvPr id="908292" name="Group 4"/>
          <p:cNvGrpSpPr>
            <a:grpSpLocks/>
          </p:cNvGrpSpPr>
          <p:nvPr/>
        </p:nvGrpSpPr>
        <p:grpSpPr bwMode="auto">
          <a:xfrm>
            <a:off x="1187450" y="4565650"/>
            <a:ext cx="5745163" cy="1682750"/>
            <a:chOff x="748" y="2876"/>
            <a:chExt cx="3619" cy="1060"/>
          </a:xfrm>
        </p:grpSpPr>
        <p:sp>
          <p:nvSpPr>
            <p:cNvPr id="68613" name="Rectangle 5"/>
            <p:cNvSpPr>
              <a:spLocks noChangeArrowheads="1"/>
            </p:cNvSpPr>
            <p:nvPr/>
          </p:nvSpPr>
          <p:spPr bwMode="auto">
            <a:xfrm>
              <a:off x="754" y="2878"/>
              <a:ext cx="953" cy="96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14" name="Line 6"/>
            <p:cNvSpPr>
              <a:spLocks noChangeShapeType="1"/>
            </p:cNvSpPr>
            <p:nvPr/>
          </p:nvSpPr>
          <p:spPr bwMode="auto">
            <a:xfrm>
              <a:off x="1520" y="2878"/>
              <a:ext cx="0" cy="96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8615" name="Line 7"/>
            <p:cNvSpPr>
              <a:spLocks noChangeShapeType="1"/>
            </p:cNvSpPr>
            <p:nvPr/>
          </p:nvSpPr>
          <p:spPr bwMode="auto">
            <a:xfrm flipH="1">
              <a:off x="1327" y="2878"/>
              <a:ext cx="1" cy="96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8616" name="Line 8"/>
            <p:cNvSpPr>
              <a:spLocks noChangeShapeType="1"/>
            </p:cNvSpPr>
            <p:nvPr/>
          </p:nvSpPr>
          <p:spPr bwMode="auto">
            <a:xfrm>
              <a:off x="1135" y="2878"/>
              <a:ext cx="0" cy="96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68617" name="Group 9"/>
            <p:cNvGrpSpPr>
              <a:grpSpLocks/>
            </p:cNvGrpSpPr>
            <p:nvPr/>
          </p:nvGrpSpPr>
          <p:grpSpPr bwMode="auto">
            <a:xfrm rot="5400000">
              <a:off x="940" y="3633"/>
              <a:ext cx="188" cy="68"/>
              <a:chOff x="703" y="3974"/>
              <a:chExt cx="635" cy="64"/>
            </a:xfrm>
          </p:grpSpPr>
          <p:sp>
            <p:nvSpPr>
              <p:cNvPr id="68655" name="Rectangle 10"/>
              <p:cNvSpPr>
                <a:spLocks noChangeArrowheads="1"/>
              </p:cNvSpPr>
              <p:nvPr/>
            </p:nvSpPr>
            <p:spPr bwMode="auto">
              <a:xfrm flipH="1" flipV="1">
                <a:off x="703" y="3974"/>
                <a:ext cx="580" cy="58"/>
              </a:xfrm>
              <a:prstGeom prst="rect">
                <a:avLst/>
              </a:prstGeom>
              <a:solidFill>
                <a:srgbClr val="DFDFDF"/>
              </a:solidFill>
              <a:ln w="0">
                <a:solidFill>
                  <a:srgbClr val="DFDFD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68656" name="Rectangle 11"/>
              <p:cNvSpPr>
                <a:spLocks noChangeArrowheads="1"/>
              </p:cNvSpPr>
              <p:nvPr/>
            </p:nvSpPr>
            <p:spPr bwMode="auto">
              <a:xfrm flipH="1" flipV="1">
                <a:off x="703" y="3974"/>
                <a:ext cx="635" cy="64"/>
              </a:xfrm>
              <a:prstGeom prst="rect">
                <a:avLst/>
              </a:prstGeom>
              <a:noFill/>
              <a:ln w="317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grpSp>
          <p:nvGrpSpPr>
            <p:cNvPr id="68618" name="Group 12"/>
            <p:cNvGrpSpPr>
              <a:grpSpLocks/>
            </p:cNvGrpSpPr>
            <p:nvPr/>
          </p:nvGrpSpPr>
          <p:grpSpPr bwMode="auto">
            <a:xfrm>
              <a:off x="1000" y="3694"/>
              <a:ext cx="672" cy="68"/>
              <a:chOff x="703" y="3974"/>
              <a:chExt cx="635" cy="64"/>
            </a:xfrm>
          </p:grpSpPr>
          <p:sp>
            <p:nvSpPr>
              <p:cNvPr id="68653" name="Rectangle 13"/>
              <p:cNvSpPr>
                <a:spLocks noChangeArrowheads="1"/>
              </p:cNvSpPr>
              <p:nvPr/>
            </p:nvSpPr>
            <p:spPr bwMode="auto">
              <a:xfrm flipH="1" flipV="1">
                <a:off x="703" y="3974"/>
                <a:ext cx="580" cy="58"/>
              </a:xfrm>
              <a:prstGeom prst="rect">
                <a:avLst/>
              </a:prstGeom>
              <a:solidFill>
                <a:srgbClr val="DFDFDF"/>
              </a:solidFill>
              <a:ln w="0">
                <a:solidFill>
                  <a:srgbClr val="DFDFD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68654" name="Rectangle 14"/>
              <p:cNvSpPr>
                <a:spLocks noChangeArrowheads="1"/>
              </p:cNvSpPr>
              <p:nvPr/>
            </p:nvSpPr>
            <p:spPr bwMode="auto">
              <a:xfrm flipH="1" flipV="1">
                <a:off x="703" y="3974"/>
                <a:ext cx="635" cy="64"/>
              </a:xfrm>
              <a:prstGeom prst="rect">
                <a:avLst/>
              </a:prstGeom>
              <a:noFill/>
              <a:ln w="317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sp>
          <p:nvSpPr>
            <p:cNvPr id="68619" name="Line 15"/>
            <p:cNvSpPr>
              <a:spLocks noChangeShapeType="1"/>
            </p:cNvSpPr>
            <p:nvPr/>
          </p:nvSpPr>
          <p:spPr bwMode="auto">
            <a:xfrm>
              <a:off x="751" y="3262"/>
              <a:ext cx="961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8620" name="Line 16"/>
            <p:cNvSpPr>
              <a:spLocks noChangeShapeType="1"/>
            </p:cNvSpPr>
            <p:nvPr/>
          </p:nvSpPr>
          <p:spPr bwMode="auto">
            <a:xfrm>
              <a:off x="751" y="3454"/>
              <a:ext cx="961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68621" name="Group 17"/>
            <p:cNvGrpSpPr>
              <a:grpSpLocks/>
            </p:cNvGrpSpPr>
            <p:nvPr/>
          </p:nvGrpSpPr>
          <p:grpSpPr bwMode="auto">
            <a:xfrm>
              <a:off x="1576" y="3214"/>
              <a:ext cx="81" cy="529"/>
              <a:chOff x="2562" y="3067"/>
              <a:chExt cx="137" cy="862"/>
            </a:xfrm>
          </p:grpSpPr>
          <p:sp>
            <p:nvSpPr>
              <p:cNvPr id="68651" name="Rectangle 18"/>
              <p:cNvSpPr>
                <a:spLocks noChangeArrowheads="1"/>
              </p:cNvSpPr>
              <p:nvPr/>
            </p:nvSpPr>
            <p:spPr bwMode="auto">
              <a:xfrm flipH="1" flipV="1">
                <a:off x="2562" y="3067"/>
                <a:ext cx="137" cy="862"/>
              </a:xfrm>
              <a:prstGeom prst="rect">
                <a:avLst/>
              </a:prstGeom>
              <a:solidFill>
                <a:srgbClr val="808080"/>
              </a:solidFill>
              <a:ln w="0">
                <a:solidFill>
                  <a:srgbClr val="8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68652" name="Rectangle 19"/>
              <p:cNvSpPr>
                <a:spLocks noChangeArrowheads="1"/>
              </p:cNvSpPr>
              <p:nvPr/>
            </p:nvSpPr>
            <p:spPr bwMode="auto">
              <a:xfrm flipH="1" flipV="1">
                <a:off x="2562" y="3067"/>
                <a:ext cx="137" cy="862"/>
              </a:xfrm>
              <a:prstGeom prst="rect">
                <a:avLst/>
              </a:prstGeom>
              <a:noFill/>
              <a:ln w="317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sp>
          <p:nvSpPr>
            <p:cNvPr id="68622" name="Line 20"/>
            <p:cNvSpPr>
              <a:spLocks noChangeShapeType="1"/>
            </p:cNvSpPr>
            <p:nvPr/>
          </p:nvSpPr>
          <p:spPr bwMode="auto">
            <a:xfrm>
              <a:off x="944" y="2878"/>
              <a:ext cx="0" cy="96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8623" name="Line 21"/>
            <p:cNvSpPr>
              <a:spLocks noChangeShapeType="1"/>
            </p:cNvSpPr>
            <p:nvPr/>
          </p:nvSpPr>
          <p:spPr bwMode="auto">
            <a:xfrm>
              <a:off x="751" y="3645"/>
              <a:ext cx="961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68624" name="Group 22"/>
            <p:cNvGrpSpPr>
              <a:grpSpLocks/>
            </p:cNvGrpSpPr>
            <p:nvPr/>
          </p:nvGrpSpPr>
          <p:grpSpPr bwMode="auto">
            <a:xfrm>
              <a:off x="963" y="3479"/>
              <a:ext cx="157" cy="145"/>
              <a:chOff x="3878" y="1280"/>
              <a:chExt cx="148" cy="137"/>
            </a:xfrm>
          </p:grpSpPr>
          <p:sp>
            <p:nvSpPr>
              <p:cNvPr id="68649" name="Oval 23"/>
              <p:cNvSpPr>
                <a:spLocks noChangeArrowheads="1"/>
              </p:cNvSpPr>
              <p:nvPr/>
            </p:nvSpPr>
            <p:spPr bwMode="auto">
              <a:xfrm>
                <a:off x="3878" y="1280"/>
                <a:ext cx="148" cy="137"/>
              </a:xfrm>
              <a:prstGeom prst="ellipse">
                <a:avLst/>
              </a:prstGeom>
              <a:solidFill>
                <a:srgbClr val="FFFFC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68650" name="Text Box 24"/>
              <p:cNvSpPr txBox="1">
                <a:spLocks noChangeArrowheads="1"/>
              </p:cNvSpPr>
              <p:nvPr/>
            </p:nvSpPr>
            <p:spPr bwMode="auto">
              <a:xfrm>
                <a:off x="3917" y="1287"/>
                <a:ext cx="85" cy="1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BE0E3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300" b="1" i="1">
                    <a:solidFill>
                      <a:srgbClr val="000000"/>
                    </a:solidFill>
                  </a:rPr>
                  <a:t>S</a:t>
                </a:r>
              </a:p>
            </p:txBody>
          </p:sp>
        </p:grpSp>
        <p:grpSp>
          <p:nvGrpSpPr>
            <p:cNvPr id="68625" name="Group 25"/>
            <p:cNvGrpSpPr>
              <a:grpSpLocks/>
            </p:cNvGrpSpPr>
            <p:nvPr/>
          </p:nvGrpSpPr>
          <p:grpSpPr bwMode="auto">
            <a:xfrm>
              <a:off x="1540" y="3094"/>
              <a:ext cx="156" cy="145"/>
              <a:chOff x="4014" y="1416"/>
              <a:chExt cx="148" cy="137"/>
            </a:xfrm>
          </p:grpSpPr>
          <p:sp>
            <p:nvSpPr>
              <p:cNvPr id="68647" name="Oval 26"/>
              <p:cNvSpPr>
                <a:spLocks noChangeArrowheads="1"/>
              </p:cNvSpPr>
              <p:nvPr/>
            </p:nvSpPr>
            <p:spPr bwMode="auto">
              <a:xfrm>
                <a:off x="4014" y="1416"/>
                <a:ext cx="148" cy="137"/>
              </a:xfrm>
              <a:prstGeom prst="ellipse">
                <a:avLst/>
              </a:prstGeom>
              <a:solidFill>
                <a:srgbClr val="FFFFC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68648" name="Text Box 27"/>
              <p:cNvSpPr txBox="1">
                <a:spLocks noChangeArrowheads="1"/>
              </p:cNvSpPr>
              <p:nvPr/>
            </p:nvSpPr>
            <p:spPr bwMode="auto">
              <a:xfrm>
                <a:off x="4053" y="1423"/>
                <a:ext cx="85" cy="1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BE0E3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300" b="1" i="1">
                    <a:solidFill>
                      <a:srgbClr val="000000"/>
                    </a:solidFill>
                  </a:rPr>
                  <a:t>T</a:t>
                </a:r>
              </a:p>
            </p:txBody>
          </p:sp>
        </p:grpSp>
        <p:sp>
          <p:nvSpPr>
            <p:cNvPr id="68626" name="Rectangle 28"/>
            <p:cNvSpPr>
              <a:spLocks noChangeAspect="1" noChangeArrowheads="1"/>
            </p:cNvSpPr>
            <p:nvPr/>
          </p:nvSpPr>
          <p:spPr bwMode="auto">
            <a:xfrm flipH="1" flipV="1">
              <a:off x="1545" y="3675"/>
              <a:ext cx="132" cy="130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27" name="Rectangle 29"/>
            <p:cNvSpPr>
              <a:spLocks noChangeAspect="1" noChangeArrowheads="1"/>
            </p:cNvSpPr>
            <p:nvPr/>
          </p:nvSpPr>
          <p:spPr bwMode="auto">
            <a:xfrm flipH="1" flipV="1">
              <a:off x="1545" y="3675"/>
              <a:ext cx="132" cy="130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28" name="Rectangle 30"/>
            <p:cNvSpPr>
              <a:spLocks noChangeAspect="1" noChangeArrowheads="1"/>
            </p:cNvSpPr>
            <p:nvPr/>
          </p:nvSpPr>
          <p:spPr bwMode="auto">
            <a:xfrm flipH="1" flipV="1">
              <a:off x="1580" y="3706"/>
              <a:ext cx="66" cy="6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29" name="Rectangle 31"/>
            <p:cNvSpPr>
              <a:spLocks noChangeArrowheads="1"/>
            </p:cNvSpPr>
            <p:nvPr/>
          </p:nvSpPr>
          <p:spPr bwMode="auto">
            <a:xfrm>
              <a:off x="748" y="2876"/>
              <a:ext cx="960" cy="181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CC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30" name="Rectangle 32"/>
            <p:cNvSpPr>
              <a:spLocks noChangeArrowheads="1"/>
            </p:cNvSpPr>
            <p:nvPr/>
          </p:nvSpPr>
          <p:spPr bwMode="auto">
            <a:xfrm>
              <a:off x="750" y="3054"/>
              <a:ext cx="765" cy="2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31" name="Rectangle 33"/>
            <p:cNvSpPr>
              <a:spLocks noChangeArrowheads="1"/>
            </p:cNvSpPr>
            <p:nvPr/>
          </p:nvSpPr>
          <p:spPr bwMode="auto">
            <a:xfrm>
              <a:off x="947" y="3257"/>
              <a:ext cx="569" cy="193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32" name="Rectangle 34"/>
            <p:cNvSpPr>
              <a:spLocks noChangeArrowheads="1"/>
            </p:cNvSpPr>
            <p:nvPr/>
          </p:nvSpPr>
          <p:spPr bwMode="auto">
            <a:xfrm>
              <a:off x="1136" y="3431"/>
              <a:ext cx="380" cy="210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33" name="Rectangle 35"/>
            <p:cNvSpPr>
              <a:spLocks noChangeArrowheads="1"/>
            </p:cNvSpPr>
            <p:nvPr/>
          </p:nvSpPr>
          <p:spPr bwMode="auto">
            <a:xfrm rot="5400000" flipH="1" flipV="1">
              <a:off x="981" y="3658"/>
              <a:ext cx="103" cy="47"/>
            </a:xfrm>
            <a:prstGeom prst="rect">
              <a:avLst/>
            </a:prstGeom>
            <a:solidFill>
              <a:srgbClr val="DFDF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>
                  <a:solidFill>
                    <a:srgbClr val="DFDFD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34" name="Rectangle 36"/>
            <p:cNvSpPr>
              <a:spLocks noChangeArrowheads="1"/>
            </p:cNvSpPr>
            <p:nvPr/>
          </p:nvSpPr>
          <p:spPr bwMode="auto">
            <a:xfrm>
              <a:off x="752" y="2878"/>
              <a:ext cx="960" cy="960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35" name="Line 37"/>
            <p:cNvSpPr>
              <a:spLocks noChangeShapeType="1"/>
            </p:cNvSpPr>
            <p:nvPr/>
          </p:nvSpPr>
          <p:spPr bwMode="auto">
            <a:xfrm>
              <a:off x="1520" y="3054"/>
              <a:ext cx="1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80500" tIns="42449" rIns="84899" bIns="64178">
              <a:spAutoFit/>
            </a:bodyPr>
            <a:lstStyle/>
            <a:p>
              <a:endParaRPr lang="de-DE"/>
            </a:p>
          </p:txBody>
        </p:sp>
        <p:sp>
          <p:nvSpPr>
            <p:cNvPr id="68636" name="Text Box 38"/>
            <p:cNvSpPr txBox="1">
              <a:spLocks noChangeArrowheads="1"/>
            </p:cNvSpPr>
            <p:nvPr/>
          </p:nvSpPr>
          <p:spPr bwMode="auto">
            <a:xfrm>
              <a:off x="2064" y="3554"/>
              <a:ext cx="816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000000"/>
                  </a:solidFill>
                </a:rPr>
                <a:t>Ebene 1 (H)</a:t>
              </a:r>
            </a:p>
          </p:txBody>
        </p:sp>
        <p:sp>
          <p:nvSpPr>
            <p:cNvPr id="68637" name="Text Box 39"/>
            <p:cNvSpPr txBox="1">
              <a:spLocks noChangeArrowheads="1"/>
            </p:cNvSpPr>
            <p:nvPr/>
          </p:nvSpPr>
          <p:spPr bwMode="auto">
            <a:xfrm>
              <a:off x="3516" y="3547"/>
              <a:ext cx="816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000000"/>
                  </a:solidFill>
                </a:rPr>
                <a:t>Ebene 2 (V)</a:t>
              </a:r>
            </a:p>
          </p:txBody>
        </p:sp>
        <p:grpSp>
          <p:nvGrpSpPr>
            <p:cNvPr id="68638" name="Group 40"/>
            <p:cNvGrpSpPr>
              <a:grpSpLocks/>
            </p:cNvGrpSpPr>
            <p:nvPr/>
          </p:nvGrpSpPr>
          <p:grpSpPr bwMode="auto">
            <a:xfrm>
              <a:off x="2843" y="3615"/>
              <a:ext cx="309" cy="62"/>
              <a:chOff x="703" y="3974"/>
              <a:chExt cx="635" cy="64"/>
            </a:xfrm>
          </p:grpSpPr>
          <p:sp>
            <p:nvSpPr>
              <p:cNvPr id="68645" name="Rectangle 41"/>
              <p:cNvSpPr>
                <a:spLocks noChangeArrowheads="1"/>
              </p:cNvSpPr>
              <p:nvPr/>
            </p:nvSpPr>
            <p:spPr bwMode="auto">
              <a:xfrm flipH="1" flipV="1">
                <a:off x="703" y="3974"/>
                <a:ext cx="580" cy="58"/>
              </a:xfrm>
              <a:prstGeom prst="rect">
                <a:avLst/>
              </a:prstGeom>
              <a:solidFill>
                <a:srgbClr val="DFDFDF"/>
              </a:solidFill>
              <a:ln w="0">
                <a:solidFill>
                  <a:srgbClr val="DFDFD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68646" name="Rectangle 42"/>
              <p:cNvSpPr>
                <a:spLocks noChangeArrowheads="1"/>
              </p:cNvSpPr>
              <p:nvPr/>
            </p:nvSpPr>
            <p:spPr bwMode="auto">
              <a:xfrm flipH="1" flipV="1">
                <a:off x="703" y="3974"/>
                <a:ext cx="635" cy="64"/>
              </a:xfrm>
              <a:prstGeom prst="rect">
                <a:avLst/>
              </a:prstGeom>
              <a:noFill/>
              <a:ln w="317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grpSp>
          <p:nvGrpSpPr>
            <p:cNvPr id="68639" name="Group 43"/>
            <p:cNvGrpSpPr>
              <a:grpSpLocks/>
            </p:cNvGrpSpPr>
            <p:nvPr/>
          </p:nvGrpSpPr>
          <p:grpSpPr bwMode="auto">
            <a:xfrm>
              <a:off x="4286" y="3501"/>
              <a:ext cx="81" cy="292"/>
              <a:chOff x="2562" y="3067"/>
              <a:chExt cx="137" cy="862"/>
            </a:xfrm>
          </p:grpSpPr>
          <p:sp>
            <p:nvSpPr>
              <p:cNvPr id="68643" name="Rectangle 44"/>
              <p:cNvSpPr>
                <a:spLocks noChangeArrowheads="1"/>
              </p:cNvSpPr>
              <p:nvPr/>
            </p:nvSpPr>
            <p:spPr bwMode="auto">
              <a:xfrm flipH="1" flipV="1">
                <a:off x="2562" y="3067"/>
                <a:ext cx="137" cy="862"/>
              </a:xfrm>
              <a:prstGeom prst="rect">
                <a:avLst/>
              </a:prstGeom>
              <a:solidFill>
                <a:srgbClr val="808080"/>
              </a:solidFill>
              <a:ln w="0">
                <a:solidFill>
                  <a:srgbClr val="8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68644" name="Rectangle 45"/>
              <p:cNvSpPr>
                <a:spLocks noChangeArrowheads="1"/>
              </p:cNvSpPr>
              <p:nvPr/>
            </p:nvSpPr>
            <p:spPr bwMode="auto">
              <a:xfrm flipH="1" flipV="1">
                <a:off x="2562" y="3067"/>
                <a:ext cx="137" cy="862"/>
              </a:xfrm>
              <a:prstGeom prst="rect">
                <a:avLst/>
              </a:prstGeom>
              <a:noFill/>
              <a:ln w="317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sp>
          <p:nvSpPr>
            <p:cNvPr id="68640" name="Freeform 46"/>
            <p:cNvSpPr>
              <a:spLocks/>
            </p:cNvSpPr>
            <p:nvPr/>
          </p:nvSpPr>
          <p:spPr bwMode="auto">
            <a:xfrm>
              <a:off x="1247" y="3748"/>
              <a:ext cx="1225" cy="188"/>
            </a:xfrm>
            <a:custGeom>
              <a:avLst/>
              <a:gdLst>
                <a:gd name="T0" fmla="*/ 1225 w 1225"/>
                <a:gd name="T1" fmla="*/ 0 h 188"/>
                <a:gd name="T2" fmla="*/ 680 w 1225"/>
                <a:gd name="T3" fmla="*/ 181 h 188"/>
                <a:gd name="T4" fmla="*/ 0 w 1225"/>
                <a:gd name="T5" fmla="*/ 45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5" h="188">
                  <a:moveTo>
                    <a:pt x="1225" y="0"/>
                  </a:moveTo>
                  <a:cubicBezTo>
                    <a:pt x="1054" y="87"/>
                    <a:pt x="884" y="174"/>
                    <a:pt x="680" y="181"/>
                  </a:cubicBezTo>
                  <a:cubicBezTo>
                    <a:pt x="476" y="188"/>
                    <a:pt x="238" y="116"/>
                    <a:pt x="0" y="45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/>
            <a:p>
              <a:endParaRPr lang="de-DE"/>
            </a:p>
          </p:txBody>
        </p:sp>
        <p:sp>
          <p:nvSpPr>
            <p:cNvPr id="68641" name="Freeform 47"/>
            <p:cNvSpPr>
              <a:spLocks/>
            </p:cNvSpPr>
            <p:nvPr/>
          </p:nvSpPr>
          <p:spPr bwMode="auto">
            <a:xfrm>
              <a:off x="1746" y="3385"/>
              <a:ext cx="1996" cy="181"/>
            </a:xfrm>
            <a:custGeom>
              <a:avLst/>
              <a:gdLst>
                <a:gd name="T0" fmla="*/ 1996 w 1996"/>
                <a:gd name="T1" fmla="*/ 181 h 181"/>
                <a:gd name="T2" fmla="*/ 1270 w 1996"/>
                <a:gd name="T3" fmla="*/ 45 h 181"/>
                <a:gd name="T4" fmla="*/ 0 w 1996"/>
                <a:gd name="T5" fmla="*/ 0 h 1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96" h="181">
                  <a:moveTo>
                    <a:pt x="1996" y="181"/>
                  </a:moveTo>
                  <a:cubicBezTo>
                    <a:pt x="1799" y="128"/>
                    <a:pt x="1603" y="75"/>
                    <a:pt x="1270" y="45"/>
                  </a:cubicBezTo>
                  <a:cubicBezTo>
                    <a:pt x="937" y="15"/>
                    <a:pt x="468" y="7"/>
                    <a:pt x="0" y="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/>
            <a:p>
              <a:endParaRPr lang="de-DE"/>
            </a:p>
          </p:txBody>
        </p:sp>
        <p:sp>
          <p:nvSpPr>
            <p:cNvPr id="68642" name="Line 48"/>
            <p:cNvSpPr>
              <a:spLocks noChangeShapeType="1"/>
            </p:cNvSpPr>
            <p:nvPr/>
          </p:nvSpPr>
          <p:spPr bwMode="auto">
            <a:xfrm flipV="1">
              <a:off x="748" y="3706"/>
              <a:ext cx="199" cy="65"/>
            </a:xfrm>
            <a:prstGeom prst="line">
              <a:avLst/>
            </a:prstGeom>
            <a:noFill/>
            <a:ln w="5715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>
              <a:spAutoFit/>
            </a:bodyPr>
            <a:lstStyle/>
            <a:p>
              <a:endParaRPr lang="de-DE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2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082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2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082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2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082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08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8291" grpId="0" build="p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7.7.2	 Rasterverdrahtung mit Wegwichtung</a:t>
            </a:r>
          </a:p>
        </p:txBody>
      </p:sp>
      <p:sp>
        <p:nvSpPr>
          <p:cNvPr id="696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84313"/>
            <a:ext cx="8004175" cy="4841875"/>
          </a:xfrm>
          <a:noFill/>
        </p:spPr>
        <p:txBody>
          <a:bodyPr lIns="191095" tIns="44941" rIns="89883" bIns="44941"/>
          <a:lstStyle/>
          <a:p>
            <a:pPr defTabSz="762000">
              <a:tabLst/>
            </a:pP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Während der Wegsuche werden jedem Rasterpunkt 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α 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zwei Bewertungskriterien 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d</a:t>
            </a:r>
            <a:r>
              <a:rPr lang="de-DE" altLang="de-DE" baseline="-30000">
                <a:solidFill>
                  <a:srgbClr val="000000"/>
                </a:solidFill>
                <a:cs typeface="Times New Roman" pitchFamily="18" charset="0"/>
              </a:rPr>
              <a:t>w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(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α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)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und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 d</a:t>
            </a:r>
            <a:r>
              <a:rPr lang="de-DE" altLang="de-DE" baseline="-30000">
                <a:solidFill>
                  <a:srgbClr val="000000"/>
                </a:solidFill>
                <a:cs typeface="Times New Roman" pitchFamily="18" charset="0"/>
              </a:rPr>
              <a:t>m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(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α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)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zugeordnet: </a:t>
            </a:r>
          </a:p>
          <a:p>
            <a:pPr marL="800100" lvl="1" indent="-342900" defTabSz="762000">
              <a:buFont typeface="Times New Roman" pitchFamily="18" charset="0"/>
              <a:buChar char="–"/>
              <a:tabLst/>
            </a:pP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Die </a:t>
            </a:r>
            <a:r>
              <a:rPr lang="de-DE" altLang="de-DE">
                <a:solidFill>
                  <a:srgbClr val="CC0000"/>
                </a:solidFill>
                <a:cs typeface="Times New Roman" pitchFamily="18" charset="0"/>
              </a:rPr>
              <a:t>Wegkosten</a:t>
            </a:r>
            <a:r>
              <a:rPr lang="de-DE" altLang="de-DE" i="1">
                <a:solidFill>
                  <a:srgbClr val="CC0000"/>
                </a:solidFill>
                <a:cs typeface="Times New Roman" pitchFamily="18" charset="0"/>
              </a:rPr>
              <a:t> d</a:t>
            </a:r>
            <a:r>
              <a:rPr lang="de-DE" altLang="de-DE" baseline="-30000">
                <a:solidFill>
                  <a:srgbClr val="CC0000"/>
                </a:solidFill>
                <a:cs typeface="Times New Roman" pitchFamily="18" charset="0"/>
              </a:rPr>
              <a:t>w</a:t>
            </a:r>
            <a:r>
              <a:rPr lang="de-DE" altLang="de-DE">
                <a:solidFill>
                  <a:srgbClr val="CC0000"/>
                </a:solidFill>
                <a:cs typeface="Times New Roman" pitchFamily="18" charset="0"/>
              </a:rPr>
              <a:t>(</a:t>
            </a:r>
            <a:r>
              <a:rPr lang="de-DE" altLang="de-DE" i="1">
                <a:solidFill>
                  <a:srgbClr val="CC0000"/>
                </a:solidFill>
                <a:cs typeface="Times New Roman" pitchFamily="18" charset="0"/>
              </a:rPr>
              <a:t>α</a:t>
            </a:r>
            <a:r>
              <a:rPr lang="de-DE" altLang="de-DE">
                <a:solidFill>
                  <a:srgbClr val="CC0000"/>
                </a:solidFill>
                <a:cs typeface="Times New Roman" pitchFamily="18" charset="0"/>
              </a:rPr>
              <a:t>)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 des Rasterpunktes 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α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, die seine </a:t>
            </a:r>
            <a:r>
              <a:rPr lang="de-DE" altLang="de-DE" u="sng">
                <a:solidFill>
                  <a:srgbClr val="000000"/>
                </a:solidFill>
                <a:cs typeface="Times New Roman" pitchFamily="18" charset="0"/>
              </a:rPr>
              <a:t>gewichtete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 Entfernung zum Start verkörpern. </a:t>
            </a:r>
            <a:br>
              <a:rPr lang="de-DE" altLang="de-DE">
                <a:solidFill>
                  <a:srgbClr val="000000"/>
                </a:solidFill>
                <a:cs typeface="Times New Roman" pitchFamily="18" charset="0"/>
              </a:rPr>
            </a:b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Einbezogenen Faktoren: horizontale und vertikale Abstandsgewichtungen in der Verdrahtungsebene 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z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,  d.h. 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w</a:t>
            </a:r>
            <a:r>
              <a:rPr lang="de-DE" altLang="de-DE" baseline="-30000">
                <a:solidFill>
                  <a:srgbClr val="000000"/>
                </a:solidFill>
                <a:cs typeface="Times New Roman" pitchFamily="18" charset="0"/>
              </a:rPr>
              <a:t>h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(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z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)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und 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w</a:t>
            </a:r>
            <a:r>
              <a:rPr lang="de-DE" altLang="de-DE" baseline="-30000">
                <a:solidFill>
                  <a:srgbClr val="000000"/>
                </a:solidFill>
                <a:cs typeface="Times New Roman" pitchFamily="18" charset="0"/>
              </a:rPr>
              <a:t>v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(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z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),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  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sowie Viakosten 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w</a:t>
            </a:r>
            <a:r>
              <a:rPr lang="de-DE" altLang="de-DE" baseline="-30000">
                <a:solidFill>
                  <a:srgbClr val="000000"/>
                </a:solidFill>
                <a:cs typeface="Times New Roman" pitchFamily="18" charset="0"/>
              </a:rPr>
              <a:t>via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.</a:t>
            </a:r>
          </a:p>
          <a:p>
            <a:pPr marL="800100" lvl="1" indent="-342900" defTabSz="762000">
              <a:buFont typeface="Times New Roman" pitchFamily="18" charset="0"/>
              <a:buChar char="–"/>
              <a:tabLst/>
            </a:pP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Die </a:t>
            </a:r>
            <a:r>
              <a:rPr lang="de-DE" altLang="de-DE">
                <a:solidFill>
                  <a:srgbClr val="CC0000"/>
                </a:solidFill>
                <a:cs typeface="Times New Roman" pitchFamily="18" charset="0"/>
              </a:rPr>
              <a:t>Zielentfernung</a:t>
            </a:r>
            <a:r>
              <a:rPr lang="de-DE" altLang="de-DE" i="1">
                <a:solidFill>
                  <a:srgbClr val="CC0000"/>
                </a:solidFill>
                <a:cs typeface="Times New Roman" pitchFamily="18" charset="0"/>
              </a:rPr>
              <a:t> d</a:t>
            </a:r>
            <a:r>
              <a:rPr lang="de-DE" altLang="de-DE" baseline="-30000">
                <a:solidFill>
                  <a:srgbClr val="CC0000"/>
                </a:solidFill>
                <a:cs typeface="Times New Roman" pitchFamily="18" charset="0"/>
              </a:rPr>
              <a:t>m</a:t>
            </a:r>
            <a:r>
              <a:rPr lang="de-DE" altLang="de-DE">
                <a:solidFill>
                  <a:srgbClr val="CC0000"/>
                </a:solidFill>
                <a:cs typeface="Times New Roman" pitchFamily="18" charset="0"/>
              </a:rPr>
              <a:t>(</a:t>
            </a:r>
            <a:r>
              <a:rPr lang="de-DE" altLang="de-DE" i="1">
                <a:solidFill>
                  <a:srgbClr val="CC0000"/>
                </a:solidFill>
                <a:cs typeface="Times New Roman" pitchFamily="18" charset="0"/>
              </a:rPr>
              <a:t>α</a:t>
            </a:r>
            <a:r>
              <a:rPr lang="de-DE" altLang="de-DE">
                <a:solidFill>
                  <a:srgbClr val="CC0000"/>
                </a:solidFill>
                <a:cs typeface="Times New Roman" pitchFamily="18" charset="0"/>
              </a:rPr>
              <a:t>)</a:t>
            </a:r>
            <a:r>
              <a:rPr lang="de-DE" altLang="de-DE">
                <a:cs typeface="Times New Roman" pitchFamily="18" charset="0"/>
              </a:rPr>
              <a:t>,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 welche die Manhattan-Entfernung des Rasterpunktes 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α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 zum Ziel angibt.</a:t>
            </a:r>
            <a:r>
              <a:rPr lang="de-DE" altLang="de-DE"/>
              <a:t> </a:t>
            </a:r>
            <a:br>
              <a:rPr lang="de-DE" altLang="de-DE"/>
            </a:br>
            <a:endParaRPr lang="de-DE" altLang="de-DE"/>
          </a:p>
          <a:p>
            <a:pPr defTabSz="762000">
              <a:tabLst/>
            </a:pP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Der Rasterpunkt 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α</a:t>
            </a:r>
            <a:r>
              <a:rPr lang="de-DE" altLang="de-DE" baseline="-30000">
                <a:solidFill>
                  <a:srgbClr val="000000"/>
                </a:solidFill>
                <a:cs typeface="Times New Roman" pitchFamily="18" charset="0"/>
              </a:rPr>
              <a:t>i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 mit minimaler Summe 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d</a:t>
            </a:r>
            <a:r>
              <a:rPr lang="de-DE" altLang="de-DE" baseline="-30000">
                <a:solidFill>
                  <a:srgbClr val="000000"/>
                </a:solidFill>
                <a:cs typeface="Times New Roman" pitchFamily="18" charset="0"/>
              </a:rPr>
              <a:t>w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(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α</a:t>
            </a:r>
            <a:r>
              <a:rPr lang="de-DE" altLang="de-DE" baseline="-30000">
                <a:solidFill>
                  <a:srgbClr val="000000"/>
                </a:solidFill>
                <a:cs typeface="Times New Roman" pitchFamily="18" charset="0"/>
              </a:rPr>
              <a:t>i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) + 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d</a:t>
            </a:r>
            <a:r>
              <a:rPr lang="de-DE" altLang="de-DE" baseline="-30000">
                <a:solidFill>
                  <a:srgbClr val="000000"/>
                </a:solidFill>
                <a:cs typeface="Times New Roman" pitchFamily="18" charset="0"/>
              </a:rPr>
              <a:t>m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(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α</a:t>
            </a:r>
            <a:r>
              <a:rPr lang="de-DE" altLang="de-DE" baseline="-30000">
                <a:solidFill>
                  <a:srgbClr val="000000"/>
                </a:solidFill>
                <a:cs typeface="Times New Roman" pitchFamily="18" charset="0"/>
              </a:rPr>
              <a:t>i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)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indiziert jeweils seine Nachbarn. Gibt es hier mehrere Rasterpunkte 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α</a:t>
            </a:r>
            <a:r>
              <a:rPr lang="de-DE" altLang="de-DE" baseline="-30000">
                <a:solidFill>
                  <a:srgbClr val="000000"/>
                </a:solidFill>
                <a:cs typeface="Times New Roman" pitchFamily="18" charset="0"/>
              </a:rPr>
              <a:t>i</a:t>
            </a:r>
            <a:r>
              <a:rPr lang="de-DE" altLang="de-DE" i="1" baseline="-3000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, so ist der Punkt mit minimaler Manhattan-Entfernung zum Ziel zu nehmen.</a:t>
            </a:r>
            <a:r>
              <a:rPr lang="de-DE" altLang="de-DE"/>
              <a:t> </a:t>
            </a:r>
            <a:br>
              <a:rPr lang="de-DE" altLang="de-DE"/>
            </a:br>
            <a:endParaRPr lang="de-DE" altLang="de-DE"/>
          </a:p>
          <a:p>
            <a:pPr defTabSz="762000">
              <a:tabLst/>
            </a:pPr>
            <a:r>
              <a:rPr lang="de-DE" altLang="de-DE"/>
              <a:t>Rückverfolgung nach Zielerreichung</a:t>
            </a:r>
          </a:p>
          <a:p>
            <a:pPr defTabSz="762000">
              <a:tabLst/>
            </a:pPr>
            <a:endParaRPr lang="de-DE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7.7.2	 Rasterverdrahtung mit Wegwichtung: Beispiel</a:t>
            </a:r>
          </a:p>
        </p:txBody>
      </p:sp>
      <p:sp>
        <p:nvSpPr>
          <p:cNvPr id="706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84313"/>
            <a:ext cx="8004175" cy="4841875"/>
          </a:xfrm>
          <a:noFill/>
        </p:spPr>
        <p:txBody>
          <a:bodyPr lIns="191095" tIns="44941" rIns="89883" bIns="44941"/>
          <a:lstStyle/>
          <a:p>
            <a:pPr defTabSz="762000">
              <a:lnSpc>
                <a:spcPct val="100000"/>
              </a:lnSpc>
              <a:tabLst/>
            </a:pPr>
            <a:r>
              <a:rPr lang="de-DE" altLang="de-DE"/>
              <a:t>Die Start- und Ziel-Rasterpunkte </a:t>
            </a:r>
            <a:r>
              <a:rPr lang="de-DE" altLang="de-DE" i="1"/>
              <a:t>S</a:t>
            </a:r>
            <a:r>
              <a:rPr lang="de-DE" altLang="de-DE"/>
              <a:t> und </a:t>
            </a:r>
            <a:r>
              <a:rPr lang="de-DE" altLang="de-DE" i="1"/>
              <a:t>T</a:t>
            </a:r>
            <a:r>
              <a:rPr lang="de-DE" altLang="de-DE"/>
              <a:t> sind jeweils auf beiden Ebenen vorhanden. </a:t>
            </a:r>
          </a:p>
          <a:p>
            <a:pPr defTabSz="762000">
              <a:lnSpc>
                <a:spcPct val="100000"/>
              </a:lnSpc>
              <a:tabLst/>
            </a:pPr>
            <a:r>
              <a:rPr lang="de-DE" altLang="de-DE"/>
              <a:t>In jedem Rasterpunkt sind die gewichtete Entfernung zum Start (</a:t>
            </a:r>
            <a:r>
              <a:rPr lang="de-DE" altLang="de-DE">
                <a:solidFill>
                  <a:srgbClr val="CC0000"/>
                </a:solidFill>
              </a:rPr>
              <a:t>Wegkosten</a:t>
            </a:r>
            <a:r>
              <a:rPr lang="de-DE" altLang="de-DE"/>
              <a:t>) und die Manhattan-Entfernung zum Ziel (</a:t>
            </a:r>
            <a:r>
              <a:rPr lang="de-DE" altLang="de-DE">
                <a:solidFill>
                  <a:srgbClr val="CC0000"/>
                </a:solidFill>
              </a:rPr>
              <a:t>Zielentfernung</a:t>
            </a:r>
            <a:r>
              <a:rPr lang="de-DE" altLang="de-DE"/>
              <a:t>) angegeben</a:t>
            </a:r>
            <a:br>
              <a:rPr lang="de-DE" altLang="de-DE"/>
            </a:br>
            <a:endParaRPr lang="de-DE" altLang="de-DE"/>
          </a:p>
        </p:txBody>
      </p:sp>
      <p:grpSp>
        <p:nvGrpSpPr>
          <p:cNvPr id="787526" name="Group 70"/>
          <p:cNvGrpSpPr>
            <a:grpSpLocks/>
          </p:cNvGrpSpPr>
          <p:nvPr/>
        </p:nvGrpSpPr>
        <p:grpSpPr bwMode="auto">
          <a:xfrm>
            <a:off x="1230313" y="3184525"/>
            <a:ext cx="2262187" cy="2620963"/>
            <a:chOff x="775" y="2006"/>
            <a:chExt cx="1425" cy="1651"/>
          </a:xfrm>
        </p:grpSpPr>
        <p:grpSp>
          <p:nvGrpSpPr>
            <p:cNvPr id="70661" name="Group 37"/>
            <p:cNvGrpSpPr>
              <a:grpSpLocks/>
            </p:cNvGrpSpPr>
            <p:nvPr/>
          </p:nvGrpSpPr>
          <p:grpSpPr bwMode="auto">
            <a:xfrm>
              <a:off x="781" y="2166"/>
              <a:ext cx="948" cy="764"/>
              <a:chOff x="163" y="1829"/>
              <a:chExt cx="896" cy="722"/>
            </a:xfrm>
          </p:grpSpPr>
          <p:sp>
            <p:nvSpPr>
              <p:cNvPr id="70689" name="Rectangle 38"/>
              <p:cNvSpPr>
                <a:spLocks noChangeArrowheads="1"/>
              </p:cNvSpPr>
              <p:nvPr/>
            </p:nvSpPr>
            <p:spPr bwMode="auto">
              <a:xfrm>
                <a:off x="164" y="2008"/>
                <a:ext cx="167" cy="408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70690" name="Rectangle 39"/>
              <p:cNvSpPr>
                <a:spLocks noChangeArrowheads="1"/>
              </p:cNvSpPr>
              <p:nvPr/>
            </p:nvSpPr>
            <p:spPr bwMode="auto">
              <a:xfrm>
                <a:off x="163" y="2382"/>
                <a:ext cx="896" cy="169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70691" name="Rectangle 40"/>
              <p:cNvSpPr>
                <a:spLocks noChangeArrowheads="1"/>
              </p:cNvSpPr>
              <p:nvPr/>
            </p:nvSpPr>
            <p:spPr bwMode="auto">
              <a:xfrm>
                <a:off x="308" y="2195"/>
                <a:ext cx="204" cy="350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rgbClr val="DDDDDD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70692" name="Rectangle 41"/>
              <p:cNvSpPr>
                <a:spLocks noChangeArrowheads="1"/>
              </p:cNvSpPr>
              <p:nvPr/>
            </p:nvSpPr>
            <p:spPr bwMode="auto">
              <a:xfrm>
                <a:off x="888" y="1829"/>
                <a:ext cx="167" cy="582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rgbClr val="DDDDDD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sp>
          <p:nvSpPr>
            <p:cNvPr id="70662" name="Line 42"/>
            <p:cNvSpPr>
              <a:spLocks noChangeShapeType="1"/>
            </p:cNvSpPr>
            <p:nvPr/>
          </p:nvSpPr>
          <p:spPr bwMode="auto">
            <a:xfrm>
              <a:off x="775" y="2350"/>
              <a:ext cx="0" cy="5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0663" name="Line 43"/>
            <p:cNvSpPr>
              <a:spLocks noChangeShapeType="1"/>
            </p:cNvSpPr>
            <p:nvPr/>
          </p:nvSpPr>
          <p:spPr bwMode="auto">
            <a:xfrm>
              <a:off x="775" y="2934"/>
              <a:ext cx="96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0664" name="Line 44"/>
            <p:cNvSpPr>
              <a:spLocks noChangeShapeType="1"/>
            </p:cNvSpPr>
            <p:nvPr/>
          </p:nvSpPr>
          <p:spPr bwMode="auto">
            <a:xfrm flipV="1">
              <a:off x="1735" y="2156"/>
              <a:ext cx="0" cy="77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0665" name="Line 45"/>
            <p:cNvSpPr>
              <a:spLocks noChangeShapeType="1"/>
            </p:cNvSpPr>
            <p:nvPr/>
          </p:nvSpPr>
          <p:spPr bwMode="auto">
            <a:xfrm flipH="1">
              <a:off x="1543" y="2156"/>
              <a:ext cx="19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0666" name="Line 46"/>
            <p:cNvSpPr>
              <a:spLocks noChangeShapeType="1"/>
            </p:cNvSpPr>
            <p:nvPr/>
          </p:nvSpPr>
          <p:spPr bwMode="auto">
            <a:xfrm>
              <a:off x="1543" y="2156"/>
              <a:ext cx="0" cy="58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0667" name="Line 47"/>
            <p:cNvSpPr>
              <a:spLocks noChangeShapeType="1"/>
            </p:cNvSpPr>
            <p:nvPr/>
          </p:nvSpPr>
          <p:spPr bwMode="auto">
            <a:xfrm flipH="1">
              <a:off x="1160" y="2739"/>
              <a:ext cx="38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0668" name="Line 48"/>
            <p:cNvSpPr>
              <a:spLocks noChangeShapeType="1"/>
            </p:cNvSpPr>
            <p:nvPr/>
          </p:nvSpPr>
          <p:spPr bwMode="auto">
            <a:xfrm flipV="1">
              <a:off x="1160" y="2545"/>
              <a:ext cx="0" cy="19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0669" name="Line 49"/>
            <p:cNvSpPr>
              <a:spLocks noChangeShapeType="1"/>
            </p:cNvSpPr>
            <p:nvPr/>
          </p:nvSpPr>
          <p:spPr bwMode="auto">
            <a:xfrm flipH="1">
              <a:off x="968" y="2545"/>
              <a:ext cx="19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0670" name="Line 50"/>
            <p:cNvSpPr>
              <a:spLocks noChangeShapeType="1"/>
            </p:cNvSpPr>
            <p:nvPr/>
          </p:nvSpPr>
          <p:spPr bwMode="auto">
            <a:xfrm flipV="1">
              <a:off x="968" y="2350"/>
              <a:ext cx="0" cy="19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0671" name="Line 51"/>
            <p:cNvSpPr>
              <a:spLocks noChangeShapeType="1"/>
            </p:cNvSpPr>
            <p:nvPr/>
          </p:nvSpPr>
          <p:spPr bwMode="auto">
            <a:xfrm flipH="1">
              <a:off x="775" y="2350"/>
              <a:ext cx="19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0672" name="Line 52"/>
            <p:cNvSpPr>
              <a:spLocks noChangeShapeType="1"/>
            </p:cNvSpPr>
            <p:nvPr/>
          </p:nvSpPr>
          <p:spPr bwMode="auto">
            <a:xfrm>
              <a:off x="775" y="2545"/>
              <a:ext cx="19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0673" name="Line 53"/>
            <p:cNvSpPr>
              <a:spLocks noChangeShapeType="1"/>
            </p:cNvSpPr>
            <p:nvPr/>
          </p:nvSpPr>
          <p:spPr bwMode="auto">
            <a:xfrm>
              <a:off x="775" y="2739"/>
              <a:ext cx="38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0674" name="Line 54"/>
            <p:cNvSpPr>
              <a:spLocks noChangeShapeType="1"/>
            </p:cNvSpPr>
            <p:nvPr/>
          </p:nvSpPr>
          <p:spPr bwMode="auto">
            <a:xfrm>
              <a:off x="1543" y="2350"/>
              <a:ext cx="19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0675" name="Line 55"/>
            <p:cNvSpPr>
              <a:spLocks noChangeShapeType="1"/>
            </p:cNvSpPr>
            <p:nvPr/>
          </p:nvSpPr>
          <p:spPr bwMode="auto">
            <a:xfrm>
              <a:off x="1543" y="2545"/>
              <a:ext cx="19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0676" name="Line 56"/>
            <p:cNvSpPr>
              <a:spLocks noChangeShapeType="1"/>
            </p:cNvSpPr>
            <p:nvPr/>
          </p:nvSpPr>
          <p:spPr bwMode="auto">
            <a:xfrm>
              <a:off x="1543" y="2739"/>
              <a:ext cx="19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0677" name="Line 57"/>
            <p:cNvSpPr>
              <a:spLocks noChangeShapeType="1"/>
            </p:cNvSpPr>
            <p:nvPr/>
          </p:nvSpPr>
          <p:spPr bwMode="auto">
            <a:xfrm>
              <a:off x="968" y="2545"/>
              <a:ext cx="0" cy="38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0678" name="Line 58"/>
            <p:cNvSpPr>
              <a:spLocks noChangeShapeType="1"/>
            </p:cNvSpPr>
            <p:nvPr/>
          </p:nvSpPr>
          <p:spPr bwMode="auto">
            <a:xfrm>
              <a:off x="1160" y="2739"/>
              <a:ext cx="0" cy="19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0679" name="Line 59"/>
            <p:cNvSpPr>
              <a:spLocks noChangeShapeType="1"/>
            </p:cNvSpPr>
            <p:nvPr/>
          </p:nvSpPr>
          <p:spPr bwMode="auto">
            <a:xfrm>
              <a:off x="1352" y="2739"/>
              <a:ext cx="0" cy="19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0680" name="Line 60"/>
            <p:cNvSpPr>
              <a:spLocks noChangeShapeType="1"/>
            </p:cNvSpPr>
            <p:nvPr/>
          </p:nvSpPr>
          <p:spPr bwMode="auto">
            <a:xfrm>
              <a:off x="1543" y="2739"/>
              <a:ext cx="0" cy="19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0681" name="Text Box 62"/>
            <p:cNvSpPr txBox="1">
              <a:spLocks noChangeArrowheads="1"/>
            </p:cNvSpPr>
            <p:nvPr/>
          </p:nvSpPr>
          <p:spPr bwMode="auto">
            <a:xfrm>
              <a:off x="1088" y="2636"/>
              <a:ext cx="95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000000"/>
                  </a:solidFill>
                </a:rPr>
                <a:t>5</a:t>
              </a:r>
            </a:p>
          </p:txBody>
        </p:sp>
        <p:sp>
          <p:nvSpPr>
            <p:cNvPr id="70682" name="Text Box 63"/>
            <p:cNvSpPr txBox="1">
              <a:spLocks noChangeArrowheads="1"/>
            </p:cNvSpPr>
            <p:nvPr/>
          </p:nvSpPr>
          <p:spPr bwMode="auto">
            <a:xfrm>
              <a:off x="975" y="2540"/>
              <a:ext cx="97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70683" name="Text Box 64"/>
            <p:cNvSpPr txBox="1">
              <a:spLocks noChangeArrowheads="1"/>
            </p:cNvSpPr>
            <p:nvPr/>
          </p:nvSpPr>
          <p:spPr bwMode="auto">
            <a:xfrm>
              <a:off x="991" y="2394"/>
              <a:ext cx="265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000000"/>
                  </a:solidFill>
                </a:rPr>
                <a:t>Start</a:t>
              </a:r>
            </a:p>
          </p:txBody>
        </p:sp>
        <p:sp>
          <p:nvSpPr>
            <p:cNvPr id="70684" name="Text Box 65"/>
            <p:cNvSpPr txBox="1">
              <a:spLocks noChangeArrowheads="1"/>
            </p:cNvSpPr>
            <p:nvPr/>
          </p:nvSpPr>
          <p:spPr bwMode="auto">
            <a:xfrm>
              <a:off x="1535" y="2006"/>
              <a:ext cx="265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000000"/>
                  </a:solidFill>
                </a:rPr>
                <a:t>Ziel</a:t>
              </a:r>
            </a:p>
          </p:txBody>
        </p:sp>
        <p:sp>
          <p:nvSpPr>
            <p:cNvPr id="70685" name="Text Box 66"/>
            <p:cNvSpPr txBox="1">
              <a:spLocks noChangeArrowheads="1"/>
            </p:cNvSpPr>
            <p:nvPr/>
          </p:nvSpPr>
          <p:spPr bwMode="auto">
            <a:xfrm>
              <a:off x="808" y="3177"/>
              <a:ext cx="649" cy="480"/>
            </a:xfrm>
            <a:prstGeom prst="rect">
              <a:avLst/>
            </a:prstGeom>
            <a:solidFill>
              <a:srgbClr val="A7CE7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38113" tIns="38113" rIns="38113" bIns="38113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>
                <a:lnSpc>
                  <a:spcPct val="100000"/>
                </a:lnSpc>
              </a:pPr>
              <a:r>
                <a:rPr lang="de-DE" altLang="de-DE" sz="1500" dirty="0"/>
                <a:t>Gewichtete</a:t>
              </a:r>
              <a:br>
                <a:rPr lang="de-DE" altLang="de-DE" sz="1500" dirty="0"/>
              </a:br>
              <a:r>
                <a:rPr lang="de-DE" altLang="de-DE" sz="1500" dirty="0"/>
                <a:t>Entfernung</a:t>
              </a:r>
              <a:br>
                <a:rPr lang="de-DE" altLang="de-DE" sz="1500" dirty="0"/>
              </a:br>
              <a:r>
                <a:rPr lang="de-DE" altLang="de-DE" sz="1500" dirty="0"/>
                <a:t>zum Start</a:t>
              </a:r>
              <a:endParaRPr lang="en-US" altLang="de-DE" sz="1500" dirty="0"/>
            </a:p>
          </p:txBody>
        </p:sp>
        <p:sp>
          <p:nvSpPr>
            <p:cNvPr id="70686" name="Text Box 67"/>
            <p:cNvSpPr txBox="1">
              <a:spLocks noChangeArrowheads="1"/>
            </p:cNvSpPr>
            <p:nvPr/>
          </p:nvSpPr>
          <p:spPr bwMode="auto">
            <a:xfrm>
              <a:off x="1544" y="3177"/>
              <a:ext cx="656" cy="480"/>
            </a:xfrm>
            <a:prstGeom prst="rect">
              <a:avLst/>
            </a:prstGeom>
            <a:solidFill>
              <a:srgbClr val="A7CE7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38113" tIns="38113" rIns="38113" bIns="38113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>
                <a:lnSpc>
                  <a:spcPct val="100000"/>
                </a:lnSpc>
              </a:pPr>
              <a:r>
                <a:rPr lang="de-DE" altLang="de-DE" sz="1500" dirty="0"/>
                <a:t>Manhattan-</a:t>
              </a:r>
              <a:br>
                <a:rPr lang="de-DE" altLang="de-DE" sz="1500" dirty="0"/>
              </a:br>
              <a:r>
                <a:rPr lang="de-DE" altLang="de-DE" sz="1500" dirty="0"/>
                <a:t>Entfernung</a:t>
              </a:r>
              <a:br>
                <a:rPr lang="de-DE" altLang="de-DE" sz="1500" dirty="0"/>
              </a:br>
              <a:r>
                <a:rPr lang="de-DE" altLang="de-DE" sz="1500" dirty="0"/>
                <a:t>zum Ziel</a:t>
              </a:r>
              <a:endParaRPr lang="en-US" altLang="de-DE" sz="1500" dirty="0"/>
            </a:p>
          </p:txBody>
        </p:sp>
        <p:sp>
          <p:nvSpPr>
            <p:cNvPr id="70687" name="Line 68"/>
            <p:cNvSpPr>
              <a:spLocks noChangeShapeType="1"/>
            </p:cNvSpPr>
            <p:nvPr/>
          </p:nvSpPr>
          <p:spPr bwMode="auto">
            <a:xfrm flipH="1" flipV="1">
              <a:off x="1160" y="2786"/>
              <a:ext cx="565" cy="39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80500" tIns="42449" rIns="84899" bIns="64178">
              <a:spAutoFit/>
            </a:bodyPr>
            <a:lstStyle/>
            <a:p>
              <a:endParaRPr lang="de-DE"/>
            </a:p>
          </p:txBody>
        </p:sp>
        <p:sp>
          <p:nvSpPr>
            <p:cNvPr id="70688" name="Line 69"/>
            <p:cNvSpPr>
              <a:spLocks noChangeShapeType="1"/>
            </p:cNvSpPr>
            <p:nvPr/>
          </p:nvSpPr>
          <p:spPr bwMode="auto">
            <a:xfrm flipV="1">
              <a:off x="991" y="2739"/>
              <a:ext cx="0" cy="43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80500" tIns="42449" rIns="84899" bIns="64178">
              <a:spAutoFit/>
            </a:bodyPr>
            <a:lstStyle/>
            <a:p>
              <a:endParaRPr lang="de-DE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87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7.7.2	 Rasterverdrahtung mit Wegwichtung: Beispiel</a:t>
            </a:r>
          </a:p>
        </p:txBody>
      </p:sp>
      <p:sp>
        <p:nvSpPr>
          <p:cNvPr id="8755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84313"/>
            <a:ext cx="8356600" cy="4841875"/>
          </a:xfrm>
          <a:noFill/>
        </p:spPr>
        <p:txBody>
          <a:bodyPr lIns="191095" tIns="44941" rIns="89883" bIns="44941"/>
          <a:lstStyle/>
          <a:p>
            <a:pPr defTabSz="762000">
              <a:lnSpc>
                <a:spcPct val="100000"/>
              </a:lnSpc>
              <a:tabLst/>
            </a:pPr>
            <a:r>
              <a:rPr lang="de-DE" altLang="de-DE"/>
              <a:t>Für Ermittlung der </a:t>
            </a:r>
            <a:r>
              <a:rPr lang="de-DE" altLang="de-DE">
                <a:solidFill>
                  <a:srgbClr val="CC0000"/>
                </a:solidFill>
              </a:rPr>
              <a:t>Wegkosten</a:t>
            </a:r>
            <a:r>
              <a:rPr lang="de-DE" altLang="de-DE"/>
              <a:t> (gewichtete Entfernung zum Start) notwendigen Faktoren der horizontalen und vertikalen Abstandsgewichtung: </a:t>
            </a:r>
            <a:endParaRPr lang="de-DE" altLang="de-DE" i="1"/>
          </a:p>
          <a:p>
            <a:pPr marL="800100" lvl="1" indent="-342900" defTabSz="762000">
              <a:lnSpc>
                <a:spcPct val="100000"/>
              </a:lnSpc>
              <a:spcBef>
                <a:spcPct val="20000"/>
              </a:spcBef>
              <a:buFont typeface="Arial" charset="0"/>
              <a:buChar char="–"/>
              <a:tabLst/>
            </a:pPr>
            <a:r>
              <a:rPr lang="de-DE" altLang="de-DE" i="1"/>
              <a:t>w</a:t>
            </a:r>
            <a:r>
              <a:rPr lang="de-DE" altLang="de-DE" baseline="-25000"/>
              <a:t>h</a:t>
            </a:r>
            <a:r>
              <a:rPr lang="de-DE" altLang="de-DE"/>
              <a:t>(Ebene 1)</a:t>
            </a:r>
            <a:r>
              <a:rPr lang="de-DE" altLang="de-DE" i="1"/>
              <a:t> = </a:t>
            </a:r>
            <a:r>
              <a:rPr lang="de-DE" altLang="de-DE"/>
              <a:t>1, </a:t>
            </a:r>
            <a:r>
              <a:rPr lang="de-DE" altLang="de-DE" i="1"/>
              <a:t>w</a:t>
            </a:r>
            <a:r>
              <a:rPr lang="de-DE" altLang="de-DE" baseline="-25000"/>
              <a:t>v</a:t>
            </a:r>
            <a:r>
              <a:rPr lang="de-DE" altLang="de-DE"/>
              <a:t>(Ebene 1)</a:t>
            </a:r>
            <a:r>
              <a:rPr lang="de-DE" altLang="de-DE" i="1"/>
              <a:t> = </a:t>
            </a:r>
            <a:r>
              <a:rPr lang="de-DE" altLang="de-DE"/>
              <a:t>2, </a:t>
            </a:r>
            <a:endParaRPr lang="de-DE" altLang="de-DE" i="1"/>
          </a:p>
          <a:p>
            <a:pPr marL="800100" lvl="1" indent="-342900" defTabSz="762000">
              <a:lnSpc>
                <a:spcPct val="100000"/>
              </a:lnSpc>
              <a:spcBef>
                <a:spcPct val="20000"/>
              </a:spcBef>
              <a:buFont typeface="Arial" charset="0"/>
              <a:buChar char="–"/>
              <a:tabLst/>
            </a:pPr>
            <a:r>
              <a:rPr lang="de-DE" altLang="de-DE" i="1"/>
              <a:t>w</a:t>
            </a:r>
            <a:r>
              <a:rPr lang="de-DE" altLang="de-DE" baseline="-25000"/>
              <a:t>h</a:t>
            </a:r>
            <a:r>
              <a:rPr lang="de-DE" altLang="de-DE"/>
              <a:t>(Ebene 2)</a:t>
            </a:r>
            <a:r>
              <a:rPr lang="de-DE" altLang="de-DE" i="1"/>
              <a:t> </a:t>
            </a:r>
            <a:r>
              <a:rPr lang="de-DE" altLang="de-DE"/>
              <a:t>= 2, </a:t>
            </a:r>
            <a:r>
              <a:rPr lang="de-DE" altLang="de-DE" i="1"/>
              <a:t>w</a:t>
            </a:r>
            <a:r>
              <a:rPr lang="de-DE" altLang="de-DE" baseline="-25000"/>
              <a:t>v</a:t>
            </a:r>
            <a:r>
              <a:rPr lang="de-DE" altLang="de-DE"/>
              <a:t>(Ebene 2) </a:t>
            </a:r>
            <a:r>
              <a:rPr lang="de-DE" altLang="de-DE" i="1"/>
              <a:t> </a:t>
            </a:r>
            <a:r>
              <a:rPr lang="de-DE" altLang="de-DE"/>
              <a:t>= 1,</a:t>
            </a:r>
            <a:endParaRPr lang="de-DE" altLang="de-DE" i="1"/>
          </a:p>
          <a:p>
            <a:pPr marL="800100" lvl="1" indent="-342900" defTabSz="762000">
              <a:lnSpc>
                <a:spcPct val="100000"/>
              </a:lnSpc>
              <a:spcBef>
                <a:spcPct val="20000"/>
              </a:spcBef>
              <a:buFont typeface="Arial" charset="0"/>
              <a:buChar char="–"/>
              <a:tabLst/>
            </a:pPr>
            <a:r>
              <a:rPr lang="de-DE" altLang="de-DE" i="1"/>
              <a:t>w</a:t>
            </a:r>
            <a:r>
              <a:rPr lang="de-DE" altLang="de-DE" baseline="-25000"/>
              <a:t>via</a:t>
            </a:r>
            <a:r>
              <a:rPr lang="de-DE" altLang="de-DE" i="1"/>
              <a:t> = </a:t>
            </a:r>
            <a:r>
              <a:rPr lang="de-DE" altLang="de-DE"/>
              <a:t>1</a:t>
            </a:r>
          </a:p>
          <a:p>
            <a:pPr defTabSz="762000">
              <a:lnSpc>
                <a:spcPct val="100000"/>
              </a:lnSpc>
              <a:buFont typeface="Symbol" pitchFamily="18" charset="2"/>
              <a:buChar char="Þ"/>
              <a:tabLst/>
            </a:pPr>
            <a:r>
              <a:rPr lang="de-DE" altLang="de-DE"/>
              <a:t>Erste Ebene mit horizontaler und zweite Ebene mit vertikaler Vorzugsrichtung</a:t>
            </a:r>
            <a:r>
              <a:rPr lang="en-US" altLang="de-DE"/>
              <a:t> </a:t>
            </a:r>
            <a:endParaRPr lang="de-DE" altLang="de-DE"/>
          </a:p>
        </p:txBody>
      </p:sp>
      <p:grpSp>
        <p:nvGrpSpPr>
          <p:cNvPr id="875524" name="Group 4"/>
          <p:cNvGrpSpPr>
            <a:grpSpLocks/>
          </p:cNvGrpSpPr>
          <p:nvPr/>
        </p:nvGrpSpPr>
        <p:grpSpPr bwMode="auto">
          <a:xfrm>
            <a:off x="1288032" y="3760788"/>
            <a:ext cx="2262187" cy="2620962"/>
            <a:chOff x="775" y="2006"/>
            <a:chExt cx="1425" cy="1651"/>
          </a:xfrm>
        </p:grpSpPr>
        <p:grpSp>
          <p:nvGrpSpPr>
            <p:cNvPr id="71751" name="Group 5"/>
            <p:cNvGrpSpPr>
              <a:grpSpLocks/>
            </p:cNvGrpSpPr>
            <p:nvPr/>
          </p:nvGrpSpPr>
          <p:grpSpPr bwMode="auto">
            <a:xfrm>
              <a:off x="781" y="2166"/>
              <a:ext cx="948" cy="764"/>
              <a:chOff x="163" y="1829"/>
              <a:chExt cx="896" cy="722"/>
            </a:xfrm>
          </p:grpSpPr>
          <p:sp>
            <p:nvSpPr>
              <p:cNvPr id="71779" name="Rectangle 6"/>
              <p:cNvSpPr>
                <a:spLocks noChangeArrowheads="1"/>
              </p:cNvSpPr>
              <p:nvPr/>
            </p:nvSpPr>
            <p:spPr bwMode="auto">
              <a:xfrm>
                <a:off x="164" y="2008"/>
                <a:ext cx="167" cy="408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71780" name="Rectangle 7"/>
              <p:cNvSpPr>
                <a:spLocks noChangeArrowheads="1"/>
              </p:cNvSpPr>
              <p:nvPr/>
            </p:nvSpPr>
            <p:spPr bwMode="auto">
              <a:xfrm>
                <a:off x="163" y="2382"/>
                <a:ext cx="896" cy="169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71781" name="Rectangle 8"/>
              <p:cNvSpPr>
                <a:spLocks noChangeArrowheads="1"/>
              </p:cNvSpPr>
              <p:nvPr/>
            </p:nvSpPr>
            <p:spPr bwMode="auto">
              <a:xfrm>
                <a:off x="308" y="2195"/>
                <a:ext cx="204" cy="350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rgbClr val="DDDDDD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71782" name="Rectangle 9"/>
              <p:cNvSpPr>
                <a:spLocks noChangeArrowheads="1"/>
              </p:cNvSpPr>
              <p:nvPr/>
            </p:nvSpPr>
            <p:spPr bwMode="auto">
              <a:xfrm>
                <a:off x="888" y="1829"/>
                <a:ext cx="167" cy="582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rgbClr val="DDDDDD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sp>
          <p:nvSpPr>
            <p:cNvPr id="71752" name="Line 10"/>
            <p:cNvSpPr>
              <a:spLocks noChangeShapeType="1"/>
            </p:cNvSpPr>
            <p:nvPr/>
          </p:nvSpPr>
          <p:spPr bwMode="auto">
            <a:xfrm>
              <a:off x="775" y="2350"/>
              <a:ext cx="0" cy="5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1753" name="Line 11"/>
            <p:cNvSpPr>
              <a:spLocks noChangeShapeType="1"/>
            </p:cNvSpPr>
            <p:nvPr/>
          </p:nvSpPr>
          <p:spPr bwMode="auto">
            <a:xfrm>
              <a:off x="775" y="2934"/>
              <a:ext cx="96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1754" name="Line 12"/>
            <p:cNvSpPr>
              <a:spLocks noChangeShapeType="1"/>
            </p:cNvSpPr>
            <p:nvPr/>
          </p:nvSpPr>
          <p:spPr bwMode="auto">
            <a:xfrm flipV="1">
              <a:off x="1735" y="2156"/>
              <a:ext cx="0" cy="77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1755" name="Line 13"/>
            <p:cNvSpPr>
              <a:spLocks noChangeShapeType="1"/>
            </p:cNvSpPr>
            <p:nvPr/>
          </p:nvSpPr>
          <p:spPr bwMode="auto">
            <a:xfrm flipH="1">
              <a:off x="1543" y="2156"/>
              <a:ext cx="19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1756" name="Line 14"/>
            <p:cNvSpPr>
              <a:spLocks noChangeShapeType="1"/>
            </p:cNvSpPr>
            <p:nvPr/>
          </p:nvSpPr>
          <p:spPr bwMode="auto">
            <a:xfrm>
              <a:off x="1543" y="2156"/>
              <a:ext cx="0" cy="58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1757" name="Line 15"/>
            <p:cNvSpPr>
              <a:spLocks noChangeShapeType="1"/>
            </p:cNvSpPr>
            <p:nvPr/>
          </p:nvSpPr>
          <p:spPr bwMode="auto">
            <a:xfrm flipH="1">
              <a:off x="1160" y="2739"/>
              <a:ext cx="38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1758" name="Line 16"/>
            <p:cNvSpPr>
              <a:spLocks noChangeShapeType="1"/>
            </p:cNvSpPr>
            <p:nvPr/>
          </p:nvSpPr>
          <p:spPr bwMode="auto">
            <a:xfrm flipV="1">
              <a:off x="1160" y="2545"/>
              <a:ext cx="0" cy="19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1759" name="Line 17"/>
            <p:cNvSpPr>
              <a:spLocks noChangeShapeType="1"/>
            </p:cNvSpPr>
            <p:nvPr/>
          </p:nvSpPr>
          <p:spPr bwMode="auto">
            <a:xfrm flipH="1">
              <a:off x="968" y="2545"/>
              <a:ext cx="19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1760" name="Line 18"/>
            <p:cNvSpPr>
              <a:spLocks noChangeShapeType="1"/>
            </p:cNvSpPr>
            <p:nvPr/>
          </p:nvSpPr>
          <p:spPr bwMode="auto">
            <a:xfrm flipV="1">
              <a:off x="968" y="2350"/>
              <a:ext cx="0" cy="19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1761" name="Line 19"/>
            <p:cNvSpPr>
              <a:spLocks noChangeShapeType="1"/>
            </p:cNvSpPr>
            <p:nvPr/>
          </p:nvSpPr>
          <p:spPr bwMode="auto">
            <a:xfrm flipH="1">
              <a:off x="775" y="2350"/>
              <a:ext cx="19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1762" name="Line 20"/>
            <p:cNvSpPr>
              <a:spLocks noChangeShapeType="1"/>
            </p:cNvSpPr>
            <p:nvPr/>
          </p:nvSpPr>
          <p:spPr bwMode="auto">
            <a:xfrm>
              <a:off x="775" y="2545"/>
              <a:ext cx="19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1763" name="Line 21"/>
            <p:cNvSpPr>
              <a:spLocks noChangeShapeType="1"/>
            </p:cNvSpPr>
            <p:nvPr/>
          </p:nvSpPr>
          <p:spPr bwMode="auto">
            <a:xfrm>
              <a:off x="775" y="2739"/>
              <a:ext cx="38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1764" name="Line 22"/>
            <p:cNvSpPr>
              <a:spLocks noChangeShapeType="1"/>
            </p:cNvSpPr>
            <p:nvPr/>
          </p:nvSpPr>
          <p:spPr bwMode="auto">
            <a:xfrm>
              <a:off x="1543" y="2350"/>
              <a:ext cx="19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1765" name="Line 23"/>
            <p:cNvSpPr>
              <a:spLocks noChangeShapeType="1"/>
            </p:cNvSpPr>
            <p:nvPr/>
          </p:nvSpPr>
          <p:spPr bwMode="auto">
            <a:xfrm>
              <a:off x="1543" y="2545"/>
              <a:ext cx="19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1766" name="Line 24"/>
            <p:cNvSpPr>
              <a:spLocks noChangeShapeType="1"/>
            </p:cNvSpPr>
            <p:nvPr/>
          </p:nvSpPr>
          <p:spPr bwMode="auto">
            <a:xfrm>
              <a:off x="1543" y="2739"/>
              <a:ext cx="19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1767" name="Line 25"/>
            <p:cNvSpPr>
              <a:spLocks noChangeShapeType="1"/>
            </p:cNvSpPr>
            <p:nvPr/>
          </p:nvSpPr>
          <p:spPr bwMode="auto">
            <a:xfrm>
              <a:off x="968" y="2545"/>
              <a:ext cx="0" cy="38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1768" name="Line 26"/>
            <p:cNvSpPr>
              <a:spLocks noChangeShapeType="1"/>
            </p:cNvSpPr>
            <p:nvPr/>
          </p:nvSpPr>
          <p:spPr bwMode="auto">
            <a:xfrm>
              <a:off x="1160" y="2739"/>
              <a:ext cx="0" cy="19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1769" name="Line 27"/>
            <p:cNvSpPr>
              <a:spLocks noChangeShapeType="1"/>
            </p:cNvSpPr>
            <p:nvPr/>
          </p:nvSpPr>
          <p:spPr bwMode="auto">
            <a:xfrm>
              <a:off x="1352" y="2739"/>
              <a:ext cx="0" cy="19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1770" name="Line 28"/>
            <p:cNvSpPr>
              <a:spLocks noChangeShapeType="1"/>
            </p:cNvSpPr>
            <p:nvPr/>
          </p:nvSpPr>
          <p:spPr bwMode="auto">
            <a:xfrm>
              <a:off x="1543" y="2739"/>
              <a:ext cx="0" cy="19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1771" name="Text Box 29"/>
            <p:cNvSpPr txBox="1">
              <a:spLocks noChangeArrowheads="1"/>
            </p:cNvSpPr>
            <p:nvPr/>
          </p:nvSpPr>
          <p:spPr bwMode="auto">
            <a:xfrm>
              <a:off x="1088" y="2636"/>
              <a:ext cx="95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000000"/>
                  </a:solidFill>
                </a:rPr>
                <a:t>5</a:t>
              </a:r>
            </a:p>
          </p:txBody>
        </p:sp>
        <p:sp>
          <p:nvSpPr>
            <p:cNvPr id="71772" name="Text Box 30"/>
            <p:cNvSpPr txBox="1">
              <a:spLocks noChangeArrowheads="1"/>
            </p:cNvSpPr>
            <p:nvPr/>
          </p:nvSpPr>
          <p:spPr bwMode="auto">
            <a:xfrm>
              <a:off x="975" y="2540"/>
              <a:ext cx="97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71773" name="Text Box 31"/>
            <p:cNvSpPr txBox="1">
              <a:spLocks noChangeArrowheads="1"/>
            </p:cNvSpPr>
            <p:nvPr/>
          </p:nvSpPr>
          <p:spPr bwMode="auto">
            <a:xfrm>
              <a:off x="991" y="2394"/>
              <a:ext cx="265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000000"/>
                  </a:solidFill>
                </a:rPr>
                <a:t>Start</a:t>
              </a:r>
            </a:p>
          </p:txBody>
        </p:sp>
        <p:sp>
          <p:nvSpPr>
            <p:cNvPr id="71774" name="Text Box 32"/>
            <p:cNvSpPr txBox="1">
              <a:spLocks noChangeArrowheads="1"/>
            </p:cNvSpPr>
            <p:nvPr/>
          </p:nvSpPr>
          <p:spPr bwMode="auto">
            <a:xfrm>
              <a:off x="1535" y="2006"/>
              <a:ext cx="265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>
                  <a:solidFill>
                    <a:srgbClr val="000000"/>
                  </a:solidFill>
                </a:rPr>
                <a:t>Ziel</a:t>
              </a:r>
            </a:p>
          </p:txBody>
        </p:sp>
        <p:sp>
          <p:nvSpPr>
            <p:cNvPr id="71775" name="Text Box 33"/>
            <p:cNvSpPr txBox="1">
              <a:spLocks noChangeArrowheads="1"/>
            </p:cNvSpPr>
            <p:nvPr/>
          </p:nvSpPr>
          <p:spPr bwMode="auto">
            <a:xfrm>
              <a:off x="808" y="3177"/>
              <a:ext cx="649" cy="480"/>
            </a:xfrm>
            <a:prstGeom prst="rect">
              <a:avLst/>
            </a:prstGeom>
            <a:solidFill>
              <a:srgbClr val="A7CE7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38113" tIns="38113" rIns="38113" bIns="38113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>
                <a:lnSpc>
                  <a:spcPct val="100000"/>
                </a:lnSpc>
              </a:pPr>
              <a:r>
                <a:rPr lang="de-DE" altLang="de-DE" sz="1500" u="sng" dirty="0">
                  <a:solidFill>
                    <a:srgbClr val="CC0000"/>
                  </a:solidFill>
                </a:rPr>
                <a:t>Gewichtete</a:t>
              </a:r>
              <a:br>
                <a:rPr lang="de-DE" altLang="de-DE" sz="1500" dirty="0">
                  <a:solidFill>
                    <a:srgbClr val="CC0000"/>
                  </a:solidFill>
                </a:rPr>
              </a:br>
              <a:r>
                <a:rPr lang="de-DE" altLang="de-DE" sz="1500" dirty="0">
                  <a:solidFill>
                    <a:srgbClr val="CC0000"/>
                  </a:solidFill>
                </a:rPr>
                <a:t>Entfernung</a:t>
              </a:r>
              <a:br>
                <a:rPr lang="de-DE" altLang="de-DE" sz="1500" dirty="0">
                  <a:solidFill>
                    <a:srgbClr val="CC0000"/>
                  </a:solidFill>
                </a:rPr>
              </a:br>
              <a:r>
                <a:rPr lang="de-DE" altLang="de-DE" sz="1500" dirty="0">
                  <a:solidFill>
                    <a:srgbClr val="CC0000"/>
                  </a:solidFill>
                </a:rPr>
                <a:t>zum Start</a:t>
              </a:r>
              <a:endParaRPr lang="en-US" altLang="de-DE" sz="1500" dirty="0">
                <a:solidFill>
                  <a:srgbClr val="CC0000"/>
                </a:solidFill>
              </a:endParaRPr>
            </a:p>
          </p:txBody>
        </p:sp>
        <p:sp>
          <p:nvSpPr>
            <p:cNvPr id="71776" name="Text Box 34"/>
            <p:cNvSpPr txBox="1">
              <a:spLocks noChangeArrowheads="1"/>
            </p:cNvSpPr>
            <p:nvPr/>
          </p:nvSpPr>
          <p:spPr bwMode="auto">
            <a:xfrm>
              <a:off x="1544" y="3177"/>
              <a:ext cx="656" cy="480"/>
            </a:xfrm>
            <a:prstGeom prst="rect">
              <a:avLst/>
            </a:prstGeom>
            <a:solidFill>
              <a:srgbClr val="A7CE7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38113" tIns="38113" rIns="38113" bIns="38113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>
                <a:lnSpc>
                  <a:spcPct val="100000"/>
                </a:lnSpc>
              </a:pPr>
              <a:r>
                <a:rPr lang="de-DE" altLang="de-DE" sz="1500" dirty="0"/>
                <a:t>Manhattan-</a:t>
              </a:r>
              <a:br>
                <a:rPr lang="de-DE" altLang="de-DE" sz="1500" dirty="0"/>
              </a:br>
              <a:r>
                <a:rPr lang="de-DE" altLang="de-DE" sz="1500" dirty="0"/>
                <a:t>Entfernung</a:t>
              </a:r>
              <a:br>
                <a:rPr lang="de-DE" altLang="de-DE" sz="1500" dirty="0"/>
              </a:br>
              <a:r>
                <a:rPr lang="de-DE" altLang="de-DE" sz="1500" dirty="0"/>
                <a:t>zum Ziel</a:t>
              </a:r>
              <a:endParaRPr lang="en-US" altLang="de-DE" sz="1500" dirty="0"/>
            </a:p>
          </p:txBody>
        </p:sp>
        <p:sp>
          <p:nvSpPr>
            <p:cNvPr id="71777" name="Line 35"/>
            <p:cNvSpPr>
              <a:spLocks noChangeShapeType="1"/>
            </p:cNvSpPr>
            <p:nvPr/>
          </p:nvSpPr>
          <p:spPr bwMode="auto">
            <a:xfrm flipH="1" flipV="1">
              <a:off x="1160" y="2786"/>
              <a:ext cx="565" cy="39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80500" tIns="42449" rIns="84899" bIns="64178">
              <a:spAutoFit/>
            </a:bodyPr>
            <a:lstStyle/>
            <a:p>
              <a:endParaRPr lang="de-DE"/>
            </a:p>
          </p:txBody>
        </p:sp>
        <p:sp>
          <p:nvSpPr>
            <p:cNvPr id="71778" name="Line 36"/>
            <p:cNvSpPr>
              <a:spLocks noChangeShapeType="1"/>
            </p:cNvSpPr>
            <p:nvPr/>
          </p:nvSpPr>
          <p:spPr bwMode="auto">
            <a:xfrm flipV="1">
              <a:off x="991" y="2739"/>
              <a:ext cx="0" cy="43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80500" tIns="42449" rIns="84899" bIns="64178">
              <a:spAutoFit/>
            </a:bodyPr>
            <a:lstStyle/>
            <a:p>
              <a:endParaRPr lang="de-DE"/>
            </a:p>
          </p:txBody>
        </p:sp>
      </p:grpSp>
      <p:grpSp>
        <p:nvGrpSpPr>
          <p:cNvPr id="875624" name="Group 104"/>
          <p:cNvGrpSpPr>
            <a:grpSpLocks/>
          </p:cNvGrpSpPr>
          <p:nvPr/>
        </p:nvGrpSpPr>
        <p:grpSpPr bwMode="auto">
          <a:xfrm>
            <a:off x="3563938" y="4837113"/>
            <a:ext cx="4537075" cy="1390650"/>
            <a:chOff x="2245" y="3047"/>
            <a:chExt cx="2858" cy="876"/>
          </a:xfrm>
        </p:grpSpPr>
        <p:sp>
          <p:nvSpPr>
            <p:cNvPr id="71719" name="Line 77"/>
            <p:cNvSpPr>
              <a:spLocks noChangeShapeType="1"/>
            </p:cNvSpPr>
            <p:nvPr/>
          </p:nvSpPr>
          <p:spPr bwMode="auto">
            <a:xfrm flipH="1">
              <a:off x="3764" y="3099"/>
              <a:ext cx="19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1720" name="Group 101"/>
            <p:cNvGrpSpPr>
              <a:grpSpLocks/>
            </p:cNvGrpSpPr>
            <p:nvPr/>
          </p:nvGrpSpPr>
          <p:grpSpPr bwMode="auto">
            <a:xfrm>
              <a:off x="2245" y="3047"/>
              <a:ext cx="2858" cy="876"/>
              <a:chOff x="2245" y="3047"/>
              <a:chExt cx="2858" cy="876"/>
            </a:xfrm>
          </p:grpSpPr>
          <p:sp>
            <p:nvSpPr>
              <p:cNvPr id="71721" name="Text Box 68"/>
              <p:cNvSpPr txBox="1">
                <a:spLocks noChangeArrowheads="1"/>
              </p:cNvSpPr>
              <p:nvPr/>
            </p:nvSpPr>
            <p:spPr bwMode="auto">
              <a:xfrm>
                <a:off x="4323" y="3454"/>
                <a:ext cx="780" cy="203"/>
              </a:xfrm>
              <a:prstGeom prst="rect">
                <a:avLst/>
              </a:prstGeom>
              <a:solidFill>
                <a:srgbClr val="A7CE7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 dirty="0">
                    <a:solidFill>
                      <a:srgbClr val="000000"/>
                    </a:solidFill>
                  </a:rPr>
                  <a:t>Ebene 2 (V)</a:t>
                </a:r>
              </a:p>
            </p:txBody>
          </p:sp>
          <p:grpSp>
            <p:nvGrpSpPr>
              <p:cNvPr id="71722" name="Group 69"/>
              <p:cNvGrpSpPr>
                <a:grpSpLocks/>
              </p:cNvGrpSpPr>
              <p:nvPr/>
            </p:nvGrpSpPr>
            <p:grpSpPr bwMode="auto">
              <a:xfrm>
                <a:off x="3004" y="3107"/>
                <a:ext cx="949" cy="765"/>
                <a:chOff x="163" y="1829"/>
                <a:chExt cx="896" cy="722"/>
              </a:xfrm>
            </p:grpSpPr>
            <p:sp>
              <p:nvSpPr>
                <p:cNvPr id="71747" name="Rectangle 70"/>
                <p:cNvSpPr>
                  <a:spLocks noChangeArrowheads="1"/>
                </p:cNvSpPr>
                <p:nvPr/>
              </p:nvSpPr>
              <p:spPr bwMode="auto">
                <a:xfrm>
                  <a:off x="164" y="2008"/>
                  <a:ext cx="167" cy="408"/>
                </a:xfrm>
                <a:prstGeom prst="rect">
                  <a:avLst/>
                </a:prstGeom>
                <a:solidFill>
                  <a:srgbClr val="DDDDDD"/>
                </a:solidFill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71748" name="Rectangle 71"/>
                <p:cNvSpPr>
                  <a:spLocks noChangeArrowheads="1"/>
                </p:cNvSpPr>
                <p:nvPr/>
              </p:nvSpPr>
              <p:spPr bwMode="auto">
                <a:xfrm>
                  <a:off x="163" y="2382"/>
                  <a:ext cx="896" cy="169"/>
                </a:xfrm>
                <a:prstGeom prst="rect">
                  <a:avLst/>
                </a:prstGeom>
                <a:solidFill>
                  <a:srgbClr val="DDDDDD"/>
                </a:solidFill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71749" name="Rectangle 72"/>
                <p:cNvSpPr>
                  <a:spLocks noChangeArrowheads="1"/>
                </p:cNvSpPr>
                <p:nvPr/>
              </p:nvSpPr>
              <p:spPr bwMode="auto">
                <a:xfrm>
                  <a:off x="308" y="2195"/>
                  <a:ext cx="204" cy="350"/>
                </a:xfrm>
                <a:prstGeom prst="rect">
                  <a:avLst/>
                </a:prstGeom>
                <a:solidFill>
                  <a:srgbClr val="DDDDDD"/>
                </a:solidFill>
                <a:ln w="9525">
                  <a:solidFill>
                    <a:srgbClr val="DDDDDD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71750" name="Rectangle 73"/>
                <p:cNvSpPr>
                  <a:spLocks noChangeArrowheads="1"/>
                </p:cNvSpPr>
                <p:nvPr/>
              </p:nvSpPr>
              <p:spPr bwMode="auto">
                <a:xfrm>
                  <a:off x="888" y="1829"/>
                  <a:ext cx="167" cy="582"/>
                </a:xfrm>
                <a:prstGeom prst="rect">
                  <a:avLst/>
                </a:prstGeom>
                <a:solidFill>
                  <a:srgbClr val="DDDDDD"/>
                </a:solidFill>
                <a:ln w="9525">
                  <a:solidFill>
                    <a:srgbClr val="DDDDDD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endParaRPr lang="de-DE" altLang="de-DE"/>
                </a:p>
              </p:txBody>
            </p:sp>
          </p:grpSp>
          <p:sp>
            <p:nvSpPr>
              <p:cNvPr id="71723" name="Line 74"/>
              <p:cNvSpPr>
                <a:spLocks noChangeShapeType="1"/>
              </p:cNvSpPr>
              <p:nvPr/>
            </p:nvSpPr>
            <p:spPr bwMode="auto">
              <a:xfrm>
                <a:off x="2997" y="3293"/>
                <a:ext cx="0" cy="5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24" name="Line 75"/>
              <p:cNvSpPr>
                <a:spLocks noChangeShapeType="1"/>
              </p:cNvSpPr>
              <p:nvPr/>
            </p:nvSpPr>
            <p:spPr bwMode="auto">
              <a:xfrm>
                <a:off x="2997" y="3877"/>
                <a:ext cx="96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25" name="Line 76"/>
              <p:cNvSpPr>
                <a:spLocks noChangeShapeType="1"/>
              </p:cNvSpPr>
              <p:nvPr/>
            </p:nvSpPr>
            <p:spPr bwMode="auto">
              <a:xfrm flipV="1">
                <a:off x="3957" y="3099"/>
                <a:ext cx="0" cy="77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26" name="Line 78"/>
              <p:cNvSpPr>
                <a:spLocks noChangeShapeType="1"/>
              </p:cNvSpPr>
              <p:nvPr/>
            </p:nvSpPr>
            <p:spPr bwMode="auto">
              <a:xfrm>
                <a:off x="3764" y="3099"/>
                <a:ext cx="0" cy="58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27" name="Line 79"/>
              <p:cNvSpPr>
                <a:spLocks noChangeShapeType="1"/>
              </p:cNvSpPr>
              <p:nvPr/>
            </p:nvSpPr>
            <p:spPr bwMode="auto">
              <a:xfrm flipH="1">
                <a:off x="3381" y="3682"/>
                <a:ext cx="38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28" name="Line 80"/>
              <p:cNvSpPr>
                <a:spLocks noChangeShapeType="1"/>
              </p:cNvSpPr>
              <p:nvPr/>
            </p:nvSpPr>
            <p:spPr bwMode="auto">
              <a:xfrm flipV="1">
                <a:off x="3381" y="3488"/>
                <a:ext cx="0" cy="19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29" name="Line 81"/>
              <p:cNvSpPr>
                <a:spLocks noChangeShapeType="1"/>
              </p:cNvSpPr>
              <p:nvPr/>
            </p:nvSpPr>
            <p:spPr bwMode="auto">
              <a:xfrm flipH="1">
                <a:off x="3189" y="3488"/>
                <a:ext cx="19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30" name="Line 82"/>
              <p:cNvSpPr>
                <a:spLocks noChangeShapeType="1"/>
              </p:cNvSpPr>
              <p:nvPr/>
            </p:nvSpPr>
            <p:spPr bwMode="auto">
              <a:xfrm flipV="1">
                <a:off x="3189" y="3293"/>
                <a:ext cx="0" cy="19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31" name="Line 83"/>
              <p:cNvSpPr>
                <a:spLocks noChangeShapeType="1"/>
              </p:cNvSpPr>
              <p:nvPr/>
            </p:nvSpPr>
            <p:spPr bwMode="auto">
              <a:xfrm flipH="1">
                <a:off x="2997" y="3293"/>
                <a:ext cx="19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32" name="Line 84"/>
              <p:cNvSpPr>
                <a:spLocks noChangeShapeType="1"/>
              </p:cNvSpPr>
              <p:nvPr/>
            </p:nvSpPr>
            <p:spPr bwMode="auto">
              <a:xfrm>
                <a:off x="2997" y="3488"/>
                <a:ext cx="19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33" name="Line 85"/>
              <p:cNvSpPr>
                <a:spLocks noChangeShapeType="1"/>
              </p:cNvSpPr>
              <p:nvPr/>
            </p:nvSpPr>
            <p:spPr bwMode="auto">
              <a:xfrm>
                <a:off x="2997" y="3682"/>
                <a:ext cx="38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34" name="Line 86"/>
              <p:cNvSpPr>
                <a:spLocks noChangeShapeType="1"/>
              </p:cNvSpPr>
              <p:nvPr/>
            </p:nvSpPr>
            <p:spPr bwMode="auto">
              <a:xfrm>
                <a:off x="3764" y="3293"/>
                <a:ext cx="19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35" name="Line 87"/>
              <p:cNvSpPr>
                <a:spLocks noChangeShapeType="1"/>
              </p:cNvSpPr>
              <p:nvPr/>
            </p:nvSpPr>
            <p:spPr bwMode="auto">
              <a:xfrm>
                <a:off x="3764" y="3488"/>
                <a:ext cx="19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36" name="Line 88"/>
              <p:cNvSpPr>
                <a:spLocks noChangeShapeType="1"/>
              </p:cNvSpPr>
              <p:nvPr/>
            </p:nvSpPr>
            <p:spPr bwMode="auto">
              <a:xfrm>
                <a:off x="3764" y="3682"/>
                <a:ext cx="19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37" name="Line 89"/>
              <p:cNvSpPr>
                <a:spLocks noChangeShapeType="1"/>
              </p:cNvSpPr>
              <p:nvPr/>
            </p:nvSpPr>
            <p:spPr bwMode="auto">
              <a:xfrm>
                <a:off x="3189" y="3488"/>
                <a:ext cx="0" cy="38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38" name="Line 90"/>
              <p:cNvSpPr>
                <a:spLocks noChangeShapeType="1"/>
              </p:cNvSpPr>
              <p:nvPr/>
            </p:nvSpPr>
            <p:spPr bwMode="auto">
              <a:xfrm>
                <a:off x="3381" y="3682"/>
                <a:ext cx="0" cy="19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39" name="Line 91"/>
              <p:cNvSpPr>
                <a:spLocks noChangeShapeType="1"/>
              </p:cNvSpPr>
              <p:nvPr/>
            </p:nvSpPr>
            <p:spPr bwMode="auto">
              <a:xfrm>
                <a:off x="3574" y="3682"/>
                <a:ext cx="0" cy="19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40" name="Line 92"/>
              <p:cNvSpPr>
                <a:spLocks noChangeShapeType="1"/>
              </p:cNvSpPr>
              <p:nvPr/>
            </p:nvSpPr>
            <p:spPr bwMode="auto">
              <a:xfrm>
                <a:off x="3764" y="3682"/>
                <a:ext cx="0" cy="19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41" name="Text Box 93"/>
              <p:cNvSpPr txBox="1">
                <a:spLocks noChangeArrowheads="1"/>
              </p:cNvSpPr>
              <p:nvPr/>
            </p:nvSpPr>
            <p:spPr bwMode="auto">
              <a:xfrm>
                <a:off x="3016" y="3488"/>
                <a:ext cx="95" cy="1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BE0E3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>
                    <a:solidFill>
                      <a:srgbClr val="CC0000"/>
                    </a:solidFill>
                  </a:rPr>
                  <a:t>2</a:t>
                </a:r>
              </a:p>
            </p:txBody>
          </p:sp>
          <p:sp>
            <p:nvSpPr>
              <p:cNvPr id="71742" name="Text Box 94"/>
              <p:cNvSpPr txBox="1">
                <a:spLocks noChangeArrowheads="1"/>
              </p:cNvSpPr>
              <p:nvPr/>
            </p:nvSpPr>
            <p:spPr bwMode="auto">
              <a:xfrm>
                <a:off x="3124" y="3584"/>
                <a:ext cx="96" cy="1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BE0E3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/>
                  <a:t>6</a:t>
                </a:r>
              </a:p>
            </p:txBody>
          </p:sp>
          <p:sp>
            <p:nvSpPr>
              <p:cNvPr id="71743" name="Text Box 95"/>
              <p:cNvSpPr txBox="1">
                <a:spLocks noChangeArrowheads="1"/>
              </p:cNvSpPr>
              <p:nvPr/>
            </p:nvSpPr>
            <p:spPr bwMode="auto">
              <a:xfrm>
                <a:off x="3323" y="3779"/>
                <a:ext cx="95" cy="1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BE0E3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/>
                  <a:t>6</a:t>
                </a:r>
              </a:p>
            </p:txBody>
          </p:sp>
          <p:sp>
            <p:nvSpPr>
              <p:cNvPr id="71744" name="Text Box 96"/>
              <p:cNvSpPr txBox="1">
                <a:spLocks noChangeArrowheads="1"/>
              </p:cNvSpPr>
              <p:nvPr/>
            </p:nvSpPr>
            <p:spPr bwMode="auto">
              <a:xfrm>
                <a:off x="3207" y="3682"/>
                <a:ext cx="97" cy="1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BE0E3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>
                    <a:solidFill>
                      <a:srgbClr val="CC0000"/>
                    </a:solidFill>
                  </a:rPr>
                  <a:t>1</a:t>
                </a:r>
              </a:p>
            </p:txBody>
          </p:sp>
          <p:sp>
            <p:nvSpPr>
              <p:cNvPr id="71745" name="Text Box 97"/>
              <p:cNvSpPr txBox="1">
                <a:spLocks noChangeArrowheads="1"/>
              </p:cNvSpPr>
              <p:nvPr/>
            </p:nvSpPr>
            <p:spPr bwMode="auto">
              <a:xfrm>
                <a:off x="3183" y="3483"/>
                <a:ext cx="193" cy="20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BE0E3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>
                    <a:solidFill>
                      <a:srgbClr val="000000"/>
                    </a:solidFill>
                  </a:rPr>
                  <a:t>+</a:t>
                </a:r>
              </a:p>
            </p:txBody>
          </p:sp>
          <p:sp>
            <p:nvSpPr>
              <p:cNvPr id="71746" name="AutoShape 99"/>
              <p:cNvSpPr>
                <a:spLocks noChangeArrowheads="1"/>
              </p:cNvSpPr>
              <p:nvPr/>
            </p:nvSpPr>
            <p:spPr bwMode="auto">
              <a:xfrm rot="1133581">
                <a:off x="2245" y="3047"/>
                <a:ext cx="287" cy="360"/>
              </a:xfrm>
              <a:prstGeom prst="rightArrow">
                <a:avLst>
                  <a:gd name="adj1" fmla="val 50000"/>
                  <a:gd name="adj2" fmla="val 25000"/>
                </a:avLst>
              </a:prstGeom>
              <a:gradFill rotWithShape="1">
                <a:gsLst>
                  <a:gs pos="0">
                    <a:srgbClr val="EAEAEA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</p:grpSp>
      <p:grpSp>
        <p:nvGrpSpPr>
          <p:cNvPr id="875623" name="Group 103"/>
          <p:cNvGrpSpPr>
            <a:grpSpLocks/>
          </p:cNvGrpSpPr>
          <p:nvPr/>
        </p:nvGrpSpPr>
        <p:grpSpPr bwMode="auto">
          <a:xfrm>
            <a:off x="3643882" y="3500438"/>
            <a:ext cx="4514850" cy="1306512"/>
            <a:chOff x="2259" y="2205"/>
            <a:chExt cx="2844" cy="823"/>
          </a:xfrm>
        </p:grpSpPr>
        <p:grpSp>
          <p:nvGrpSpPr>
            <p:cNvPr id="71687" name="Group 102"/>
            <p:cNvGrpSpPr>
              <a:grpSpLocks/>
            </p:cNvGrpSpPr>
            <p:nvPr/>
          </p:nvGrpSpPr>
          <p:grpSpPr bwMode="auto">
            <a:xfrm>
              <a:off x="2259" y="2205"/>
              <a:ext cx="2844" cy="778"/>
              <a:chOff x="2259" y="2205"/>
              <a:chExt cx="2844" cy="778"/>
            </a:xfrm>
          </p:grpSpPr>
          <p:grpSp>
            <p:nvGrpSpPr>
              <p:cNvPr id="71689" name="Group 37"/>
              <p:cNvGrpSpPr>
                <a:grpSpLocks/>
              </p:cNvGrpSpPr>
              <p:nvPr/>
            </p:nvGrpSpPr>
            <p:grpSpPr bwMode="auto">
              <a:xfrm>
                <a:off x="2999" y="2210"/>
                <a:ext cx="948" cy="764"/>
                <a:chOff x="163" y="1829"/>
                <a:chExt cx="896" cy="722"/>
              </a:xfrm>
            </p:grpSpPr>
            <p:sp>
              <p:nvSpPr>
                <p:cNvPr id="71715" name="Rectangle 38"/>
                <p:cNvSpPr>
                  <a:spLocks noChangeArrowheads="1"/>
                </p:cNvSpPr>
                <p:nvPr/>
              </p:nvSpPr>
              <p:spPr bwMode="auto">
                <a:xfrm>
                  <a:off x="164" y="2008"/>
                  <a:ext cx="167" cy="408"/>
                </a:xfrm>
                <a:prstGeom prst="rect">
                  <a:avLst/>
                </a:prstGeom>
                <a:solidFill>
                  <a:srgbClr val="DDDDDD"/>
                </a:solidFill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71716" name="Rectangle 39"/>
                <p:cNvSpPr>
                  <a:spLocks noChangeArrowheads="1"/>
                </p:cNvSpPr>
                <p:nvPr/>
              </p:nvSpPr>
              <p:spPr bwMode="auto">
                <a:xfrm>
                  <a:off x="163" y="2382"/>
                  <a:ext cx="896" cy="169"/>
                </a:xfrm>
                <a:prstGeom prst="rect">
                  <a:avLst/>
                </a:prstGeom>
                <a:solidFill>
                  <a:srgbClr val="DDDDDD"/>
                </a:solidFill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71717" name="Rectangle 40"/>
                <p:cNvSpPr>
                  <a:spLocks noChangeArrowheads="1"/>
                </p:cNvSpPr>
                <p:nvPr/>
              </p:nvSpPr>
              <p:spPr bwMode="auto">
                <a:xfrm>
                  <a:off x="308" y="2195"/>
                  <a:ext cx="204" cy="350"/>
                </a:xfrm>
                <a:prstGeom prst="rect">
                  <a:avLst/>
                </a:prstGeom>
                <a:solidFill>
                  <a:srgbClr val="DDDDDD"/>
                </a:solidFill>
                <a:ln w="9525">
                  <a:solidFill>
                    <a:srgbClr val="DDDDDD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71718" name="Rectangle 41"/>
                <p:cNvSpPr>
                  <a:spLocks noChangeArrowheads="1"/>
                </p:cNvSpPr>
                <p:nvPr/>
              </p:nvSpPr>
              <p:spPr bwMode="auto">
                <a:xfrm>
                  <a:off x="888" y="1829"/>
                  <a:ext cx="167" cy="582"/>
                </a:xfrm>
                <a:prstGeom prst="rect">
                  <a:avLst/>
                </a:prstGeom>
                <a:solidFill>
                  <a:srgbClr val="DDDDDD"/>
                </a:solidFill>
                <a:ln w="9525">
                  <a:solidFill>
                    <a:srgbClr val="DDDDDD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lnSpc>
                      <a:spcPts val="235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endParaRPr lang="de-DE" altLang="de-DE"/>
                </a:p>
              </p:txBody>
            </p:sp>
          </p:grpSp>
          <p:sp>
            <p:nvSpPr>
              <p:cNvPr id="71690" name="Line 42"/>
              <p:cNvSpPr>
                <a:spLocks noChangeShapeType="1"/>
              </p:cNvSpPr>
              <p:nvPr/>
            </p:nvSpPr>
            <p:spPr bwMode="auto">
              <a:xfrm>
                <a:off x="2987" y="2398"/>
                <a:ext cx="0" cy="58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691" name="Line 43"/>
              <p:cNvSpPr>
                <a:spLocks noChangeShapeType="1"/>
              </p:cNvSpPr>
              <p:nvPr/>
            </p:nvSpPr>
            <p:spPr bwMode="auto">
              <a:xfrm>
                <a:off x="2987" y="2983"/>
                <a:ext cx="96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692" name="Line 44"/>
              <p:cNvSpPr>
                <a:spLocks noChangeShapeType="1"/>
              </p:cNvSpPr>
              <p:nvPr/>
            </p:nvSpPr>
            <p:spPr bwMode="auto">
              <a:xfrm flipV="1">
                <a:off x="3947" y="2205"/>
                <a:ext cx="0" cy="77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693" name="Line 45"/>
              <p:cNvSpPr>
                <a:spLocks noChangeShapeType="1"/>
              </p:cNvSpPr>
              <p:nvPr/>
            </p:nvSpPr>
            <p:spPr bwMode="auto">
              <a:xfrm flipH="1">
                <a:off x="3755" y="2205"/>
                <a:ext cx="19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694" name="Line 46"/>
              <p:cNvSpPr>
                <a:spLocks noChangeShapeType="1"/>
              </p:cNvSpPr>
              <p:nvPr/>
            </p:nvSpPr>
            <p:spPr bwMode="auto">
              <a:xfrm>
                <a:off x="3755" y="2205"/>
                <a:ext cx="0" cy="58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695" name="Line 47"/>
              <p:cNvSpPr>
                <a:spLocks noChangeShapeType="1"/>
              </p:cNvSpPr>
              <p:nvPr/>
            </p:nvSpPr>
            <p:spPr bwMode="auto">
              <a:xfrm flipH="1">
                <a:off x="3371" y="2788"/>
                <a:ext cx="38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696" name="Line 48"/>
              <p:cNvSpPr>
                <a:spLocks noChangeShapeType="1"/>
              </p:cNvSpPr>
              <p:nvPr/>
            </p:nvSpPr>
            <p:spPr bwMode="auto">
              <a:xfrm flipV="1">
                <a:off x="3371" y="2593"/>
                <a:ext cx="0" cy="19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697" name="Line 49"/>
              <p:cNvSpPr>
                <a:spLocks noChangeShapeType="1"/>
              </p:cNvSpPr>
              <p:nvPr/>
            </p:nvSpPr>
            <p:spPr bwMode="auto">
              <a:xfrm flipH="1">
                <a:off x="3180" y="2593"/>
                <a:ext cx="191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698" name="Line 50"/>
              <p:cNvSpPr>
                <a:spLocks noChangeShapeType="1"/>
              </p:cNvSpPr>
              <p:nvPr/>
            </p:nvSpPr>
            <p:spPr bwMode="auto">
              <a:xfrm flipV="1">
                <a:off x="3180" y="2398"/>
                <a:ext cx="0" cy="19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699" name="Line 51"/>
              <p:cNvSpPr>
                <a:spLocks noChangeShapeType="1"/>
              </p:cNvSpPr>
              <p:nvPr/>
            </p:nvSpPr>
            <p:spPr bwMode="auto">
              <a:xfrm flipH="1">
                <a:off x="2987" y="2398"/>
                <a:ext cx="19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00" name="Line 52"/>
              <p:cNvSpPr>
                <a:spLocks noChangeShapeType="1"/>
              </p:cNvSpPr>
              <p:nvPr/>
            </p:nvSpPr>
            <p:spPr bwMode="auto">
              <a:xfrm>
                <a:off x="2987" y="2593"/>
                <a:ext cx="19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01" name="Line 53"/>
              <p:cNvSpPr>
                <a:spLocks noChangeShapeType="1"/>
              </p:cNvSpPr>
              <p:nvPr/>
            </p:nvSpPr>
            <p:spPr bwMode="auto">
              <a:xfrm>
                <a:off x="2987" y="2788"/>
                <a:ext cx="38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02" name="Line 54"/>
              <p:cNvSpPr>
                <a:spLocks noChangeShapeType="1"/>
              </p:cNvSpPr>
              <p:nvPr/>
            </p:nvSpPr>
            <p:spPr bwMode="auto">
              <a:xfrm>
                <a:off x="3755" y="2398"/>
                <a:ext cx="19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03" name="Line 55"/>
              <p:cNvSpPr>
                <a:spLocks noChangeShapeType="1"/>
              </p:cNvSpPr>
              <p:nvPr/>
            </p:nvSpPr>
            <p:spPr bwMode="auto">
              <a:xfrm>
                <a:off x="3755" y="2593"/>
                <a:ext cx="19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04" name="Line 56"/>
              <p:cNvSpPr>
                <a:spLocks noChangeShapeType="1"/>
              </p:cNvSpPr>
              <p:nvPr/>
            </p:nvSpPr>
            <p:spPr bwMode="auto">
              <a:xfrm>
                <a:off x="3755" y="2788"/>
                <a:ext cx="19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05" name="Line 57"/>
              <p:cNvSpPr>
                <a:spLocks noChangeShapeType="1"/>
              </p:cNvSpPr>
              <p:nvPr/>
            </p:nvSpPr>
            <p:spPr bwMode="auto">
              <a:xfrm>
                <a:off x="3180" y="2593"/>
                <a:ext cx="0" cy="39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06" name="Line 58"/>
              <p:cNvSpPr>
                <a:spLocks noChangeShapeType="1"/>
              </p:cNvSpPr>
              <p:nvPr/>
            </p:nvSpPr>
            <p:spPr bwMode="auto">
              <a:xfrm>
                <a:off x="3371" y="2788"/>
                <a:ext cx="0" cy="19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07" name="Line 59"/>
              <p:cNvSpPr>
                <a:spLocks noChangeShapeType="1"/>
              </p:cNvSpPr>
              <p:nvPr/>
            </p:nvSpPr>
            <p:spPr bwMode="auto">
              <a:xfrm>
                <a:off x="3564" y="2788"/>
                <a:ext cx="0" cy="19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08" name="Line 60"/>
              <p:cNvSpPr>
                <a:spLocks noChangeShapeType="1"/>
              </p:cNvSpPr>
              <p:nvPr/>
            </p:nvSpPr>
            <p:spPr bwMode="auto">
              <a:xfrm>
                <a:off x="3755" y="2788"/>
                <a:ext cx="0" cy="19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09" name="Text Box 61"/>
              <p:cNvSpPr txBox="1">
                <a:spLocks noChangeArrowheads="1"/>
              </p:cNvSpPr>
              <p:nvPr/>
            </p:nvSpPr>
            <p:spPr bwMode="auto">
              <a:xfrm>
                <a:off x="3006" y="2593"/>
                <a:ext cx="95" cy="1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BE0E3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>
                    <a:solidFill>
                      <a:srgbClr val="CC0000"/>
                    </a:solidFill>
                  </a:rPr>
                  <a:t>1</a:t>
                </a:r>
              </a:p>
            </p:txBody>
          </p:sp>
          <p:sp>
            <p:nvSpPr>
              <p:cNvPr id="71710" name="Text Box 62"/>
              <p:cNvSpPr txBox="1">
                <a:spLocks noChangeArrowheads="1"/>
              </p:cNvSpPr>
              <p:nvPr/>
            </p:nvSpPr>
            <p:spPr bwMode="auto">
              <a:xfrm>
                <a:off x="3114" y="2690"/>
                <a:ext cx="96" cy="1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BE0E3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/>
                  <a:t>6</a:t>
                </a:r>
              </a:p>
            </p:txBody>
          </p:sp>
          <p:sp>
            <p:nvSpPr>
              <p:cNvPr id="71711" name="Text Box 64"/>
              <p:cNvSpPr txBox="1">
                <a:spLocks noChangeArrowheads="1"/>
              </p:cNvSpPr>
              <p:nvPr/>
            </p:nvSpPr>
            <p:spPr bwMode="auto">
              <a:xfrm>
                <a:off x="3198" y="2788"/>
                <a:ext cx="96" cy="1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BE0E3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>
                    <a:solidFill>
                      <a:srgbClr val="CC0000"/>
                    </a:solidFill>
                  </a:rPr>
                  <a:t>2</a:t>
                </a:r>
              </a:p>
            </p:txBody>
          </p:sp>
          <p:sp>
            <p:nvSpPr>
              <p:cNvPr id="71712" name="Text Box 65"/>
              <p:cNvSpPr txBox="1">
                <a:spLocks noChangeArrowheads="1"/>
              </p:cNvSpPr>
              <p:nvPr/>
            </p:nvSpPr>
            <p:spPr bwMode="auto">
              <a:xfrm>
                <a:off x="3173" y="2589"/>
                <a:ext cx="193" cy="20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BE0E3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>
                    <a:solidFill>
                      <a:srgbClr val="000000"/>
                    </a:solidFill>
                  </a:rPr>
                  <a:t>+</a:t>
                </a:r>
              </a:p>
            </p:txBody>
          </p:sp>
          <p:sp>
            <p:nvSpPr>
              <p:cNvPr id="71713" name="Text Box 67"/>
              <p:cNvSpPr txBox="1">
                <a:spLocks noChangeArrowheads="1"/>
              </p:cNvSpPr>
              <p:nvPr/>
            </p:nvSpPr>
            <p:spPr bwMode="auto">
              <a:xfrm>
                <a:off x="4323" y="2422"/>
                <a:ext cx="780" cy="203"/>
              </a:xfrm>
              <a:prstGeom prst="rect">
                <a:avLst/>
              </a:prstGeom>
              <a:solidFill>
                <a:srgbClr val="A7CE7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l" eaLnBrk="1" hangingPunct="1">
                  <a:lnSpc>
                    <a:spcPct val="100000"/>
                  </a:lnSpc>
                  <a:spcBef>
                    <a:spcPct val="50000"/>
                  </a:spcBef>
                </a:pPr>
                <a:r>
                  <a:rPr lang="de-DE" altLang="de-DE" sz="1500" dirty="0">
                    <a:solidFill>
                      <a:srgbClr val="000000"/>
                    </a:solidFill>
                  </a:rPr>
                  <a:t>Ebene 1 (H)</a:t>
                </a:r>
              </a:p>
            </p:txBody>
          </p:sp>
          <p:sp>
            <p:nvSpPr>
              <p:cNvPr id="71714" name="AutoShape 98"/>
              <p:cNvSpPr>
                <a:spLocks noChangeArrowheads="1"/>
              </p:cNvSpPr>
              <p:nvPr/>
            </p:nvSpPr>
            <p:spPr bwMode="auto">
              <a:xfrm rot="-864548">
                <a:off x="2259" y="2608"/>
                <a:ext cx="287" cy="360"/>
              </a:xfrm>
              <a:prstGeom prst="rightArrow">
                <a:avLst>
                  <a:gd name="adj1" fmla="val 50000"/>
                  <a:gd name="adj2" fmla="val 25000"/>
                </a:avLst>
              </a:prstGeom>
              <a:gradFill rotWithShape="1">
                <a:gsLst>
                  <a:gs pos="0">
                    <a:srgbClr val="EAEAEA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sp>
          <p:nvSpPr>
            <p:cNvPr id="71688" name="Text Box 63"/>
            <p:cNvSpPr txBox="1">
              <a:spLocks noChangeArrowheads="1"/>
            </p:cNvSpPr>
            <p:nvPr/>
          </p:nvSpPr>
          <p:spPr bwMode="auto">
            <a:xfrm>
              <a:off x="3313" y="2884"/>
              <a:ext cx="95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500"/>
                <a:t>6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5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755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5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755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5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755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5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755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5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755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75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75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875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5523" grpId="0" build="p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7.7.2	 Rasterverdrahtung mit Wegwichtung: Beispiel</a:t>
            </a:r>
          </a:p>
        </p:txBody>
      </p:sp>
      <p:grpSp>
        <p:nvGrpSpPr>
          <p:cNvPr id="72707" name="Group 3"/>
          <p:cNvGrpSpPr>
            <a:grpSpLocks/>
          </p:cNvGrpSpPr>
          <p:nvPr/>
        </p:nvGrpSpPr>
        <p:grpSpPr bwMode="auto">
          <a:xfrm>
            <a:off x="160338" y="2425700"/>
            <a:ext cx="1504950" cy="1212850"/>
            <a:chOff x="163" y="1829"/>
            <a:chExt cx="896" cy="722"/>
          </a:xfrm>
        </p:grpSpPr>
        <p:sp>
          <p:nvSpPr>
            <p:cNvPr id="72770" name="Rectangle 4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2771" name="Rectangle 5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2772" name="Rectangle 6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2773" name="Rectangle 7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2708" name="Group 8"/>
          <p:cNvGrpSpPr>
            <a:grpSpLocks/>
          </p:cNvGrpSpPr>
          <p:nvPr/>
        </p:nvGrpSpPr>
        <p:grpSpPr bwMode="auto">
          <a:xfrm>
            <a:off x="158750" y="3959225"/>
            <a:ext cx="1504950" cy="1212850"/>
            <a:chOff x="163" y="1829"/>
            <a:chExt cx="896" cy="722"/>
          </a:xfrm>
        </p:grpSpPr>
        <p:sp>
          <p:nvSpPr>
            <p:cNvPr id="72766" name="Rectangle 9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2767" name="Rectangle 10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2768" name="Rectangle 11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2769" name="Rectangle 12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72709" name="Line 13"/>
          <p:cNvSpPr>
            <a:spLocks noChangeShapeType="1"/>
          </p:cNvSpPr>
          <p:nvPr/>
        </p:nvSpPr>
        <p:spPr bwMode="auto">
          <a:xfrm>
            <a:off x="149225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10" name="Line 14"/>
          <p:cNvSpPr>
            <a:spLocks noChangeShapeType="1"/>
          </p:cNvSpPr>
          <p:nvPr/>
        </p:nvSpPr>
        <p:spPr bwMode="auto">
          <a:xfrm>
            <a:off x="149225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11" name="Line 15"/>
          <p:cNvSpPr>
            <a:spLocks noChangeShapeType="1"/>
          </p:cNvSpPr>
          <p:nvPr/>
        </p:nvSpPr>
        <p:spPr bwMode="auto">
          <a:xfrm flipV="1">
            <a:off x="1673225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12" name="Line 16"/>
          <p:cNvSpPr>
            <a:spLocks noChangeShapeType="1"/>
          </p:cNvSpPr>
          <p:nvPr/>
        </p:nvSpPr>
        <p:spPr bwMode="auto">
          <a:xfrm flipH="1">
            <a:off x="1368425" y="3943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13" name="Line 17"/>
          <p:cNvSpPr>
            <a:spLocks noChangeShapeType="1"/>
          </p:cNvSpPr>
          <p:nvPr/>
        </p:nvSpPr>
        <p:spPr bwMode="auto">
          <a:xfrm>
            <a:off x="1368425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14" name="Line 18"/>
          <p:cNvSpPr>
            <a:spLocks noChangeShapeType="1"/>
          </p:cNvSpPr>
          <p:nvPr/>
        </p:nvSpPr>
        <p:spPr bwMode="auto">
          <a:xfrm flipH="1">
            <a:off x="760413" y="4868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15" name="Line 19"/>
          <p:cNvSpPr>
            <a:spLocks noChangeShapeType="1"/>
          </p:cNvSpPr>
          <p:nvPr/>
        </p:nvSpPr>
        <p:spPr bwMode="auto">
          <a:xfrm flipV="1">
            <a:off x="760413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16" name="Line 20"/>
          <p:cNvSpPr>
            <a:spLocks noChangeShapeType="1"/>
          </p:cNvSpPr>
          <p:nvPr/>
        </p:nvSpPr>
        <p:spPr bwMode="auto">
          <a:xfrm flipH="1">
            <a:off x="455613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17" name="Line 21"/>
          <p:cNvSpPr>
            <a:spLocks noChangeShapeType="1"/>
          </p:cNvSpPr>
          <p:nvPr/>
        </p:nvSpPr>
        <p:spPr bwMode="auto">
          <a:xfrm flipV="1">
            <a:off x="455613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18" name="Line 22"/>
          <p:cNvSpPr>
            <a:spLocks noChangeShapeType="1"/>
          </p:cNvSpPr>
          <p:nvPr/>
        </p:nvSpPr>
        <p:spPr bwMode="auto">
          <a:xfrm flipH="1">
            <a:off x="149225" y="4251325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19" name="Line 23"/>
          <p:cNvSpPr>
            <a:spLocks noChangeShapeType="1"/>
          </p:cNvSpPr>
          <p:nvPr/>
        </p:nvSpPr>
        <p:spPr bwMode="auto">
          <a:xfrm>
            <a:off x="149225" y="456088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20" name="Line 24"/>
          <p:cNvSpPr>
            <a:spLocks noChangeShapeType="1"/>
          </p:cNvSpPr>
          <p:nvPr/>
        </p:nvSpPr>
        <p:spPr bwMode="auto">
          <a:xfrm>
            <a:off x="149225" y="4868863"/>
            <a:ext cx="6111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21" name="Line 25"/>
          <p:cNvSpPr>
            <a:spLocks noChangeShapeType="1"/>
          </p:cNvSpPr>
          <p:nvPr/>
        </p:nvSpPr>
        <p:spPr bwMode="auto">
          <a:xfrm>
            <a:off x="1368425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22" name="Line 26"/>
          <p:cNvSpPr>
            <a:spLocks noChangeShapeType="1"/>
          </p:cNvSpPr>
          <p:nvPr/>
        </p:nvSpPr>
        <p:spPr bwMode="auto">
          <a:xfrm>
            <a:off x="1368425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23" name="Line 27"/>
          <p:cNvSpPr>
            <a:spLocks noChangeShapeType="1"/>
          </p:cNvSpPr>
          <p:nvPr/>
        </p:nvSpPr>
        <p:spPr bwMode="auto">
          <a:xfrm>
            <a:off x="1368425" y="4868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24" name="Line 28"/>
          <p:cNvSpPr>
            <a:spLocks noChangeShapeType="1"/>
          </p:cNvSpPr>
          <p:nvPr/>
        </p:nvSpPr>
        <p:spPr bwMode="auto">
          <a:xfrm>
            <a:off x="455613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25" name="Line 29"/>
          <p:cNvSpPr>
            <a:spLocks noChangeShapeType="1"/>
          </p:cNvSpPr>
          <p:nvPr/>
        </p:nvSpPr>
        <p:spPr bwMode="auto">
          <a:xfrm>
            <a:off x="7604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26" name="Line 30"/>
          <p:cNvSpPr>
            <a:spLocks noChangeShapeType="1"/>
          </p:cNvSpPr>
          <p:nvPr/>
        </p:nvSpPr>
        <p:spPr bwMode="auto">
          <a:xfrm>
            <a:off x="10652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27" name="Line 31"/>
          <p:cNvSpPr>
            <a:spLocks noChangeShapeType="1"/>
          </p:cNvSpPr>
          <p:nvPr/>
        </p:nvSpPr>
        <p:spPr bwMode="auto">
          <a:xfrm>
            <a:off x="1368425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28" name="Line 32"/>
          <p:cNvSpPr>
            <a:spLocks noChangeShapeType="1"/>
          </p:cNvSpPr>
          <p:nvPr/>
        </p:nvSpPr>
        <p:spPr bwMode="auto">
          <a:xfrm>
            <a:off x="149225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29" name="Line 33"/>
          <p:cNvSpPr>
            <a:spLocks noChangeShapeType="1"/>
          </p:cNvSpPr>
          <p:nvPr/>
        </p:nvSpPr>
        <p:spPr bwMode="auto">
          <a:xfrm>
            <a:off x="149225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30" name="Line 34"/>
          <p:cNvSpPr>
            <a:spLocks noChangeShapeType="1"/>
          </p:cNvSpPr>
          <p:nvPr/>
        </p:nvSpPr>
        <p:spPr bwMode="auto">
          <a:xfrm flipV="1">
            <a:off x="1673225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31" name="Line 35"/>
          <p:cNvSpPr>
            <a:spLocks noChangeShapeType="1"/>
          </p:cNvSpPr>
          <p:nvPr/>
        </p:nvSpPr>
        <p:spPr bwMode="auto">
          <a:xfrm flipH="1">
            <a:off x="1368425" y="2419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32" name="Line 36"/>
          <p:cNvSpPr>
            <a:spLocks noChangeShapeType="1"/>
          </p:cNvSpPr>
          <p:nvPr/>
        </p:nvSpPr>
        <p:spPr bwMode="auto">
          <a:xfrm>
            <a:off x="1368425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33" name="Line 37"/>
          <p:cNvSpPr>
            <a:spLocks noChangeShapeType="1"/>
          </p:cNvSpPr>
          <p:nvPr/>
        </p:nvSpPr>
        <p:spPr bwMode="auto">
          <a:xfrm flipH="1">
            <a:off x="760413" y="3344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34" name="Line 38"/>
          <p:cNvSpPr>
            <a:spLocks noChangeShapeType="1"/>
          </p:cNvSpPr>
          <p:nvPr/>
        </p:nvSpPr>
        <p:spPr bwMode="auto">
          <a:xfrm flipV="1">
            <a:off x="760413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35" name="Line 39"/>
          <p:cNvSpPr>
            <a:spLocks noChangeShapeType="1"/>
          </p:cNvSpPr>
          <p:nvPr/>
        </p:nvSpPr>
        <p:spPr bwMode="auto">
          <a:xfrm flipH="1">
            <a:off x="4556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36" name="Line 40"/>
          <p:cNvSpPr>
            <a:spLocks noChangeShapeType="1"/>
          </p:cNvSpPr>
          <p:nvPr/>
        </p:nvSpPr>
        <p:spPr bwMode="auto">
          <a:xfrm flipV="1">
            <a:off x="455613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37" name="Line 41"/>
          <p:cNvSpPr>
            <a:spLocks noChangeShapeType="1"/>
          </p:cNvSpPr>
          <p:nvPr/>
        </p:nvSpPr>
        <p:spPr bwMode="auto">
          <a:xfrm flipH="1">
            <a:off x="149225" y="272573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38" name="Line 42"/>
          <p:cNvSpPr>
            <a:spLocks noChangeShapeType="1"/>
          </p:cNvSpPr>
          <p:nvPr/>
        </p:nvSpPr>
        <p:spPr bwMode="auto">
          <a:xfrm>
            <a:off x="149225" y="303530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39" name="Line 43"/>
          <p:cNvSpPr>
            <a:spLocks noChangeShapeType="1"/>
          </p:cNvSpPr>
          <p:nvPr/>
        </p:nvSpPr>
        <p:spPr bwMode="auto">
          <a:xfrm>
            <a:off x="149225" y="3344863"/>
            <a:ext cx="6111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40" name="Line 44"/>
          <p:cNvSpPr>
            <a:spLocks noChangeShapeType="1"/>
          </p:cNvSpPr>
          <p:nvPr/>
        </p:nvSpPr>
        <p:spPr bwMode="auto">
          <a:xfrm>
            <a:off x="1368425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41" name="Line 45"/>
          <p:cNvSpPr>
            <a:spLocks noChangeShapeType="1"/>
          </p:cNvSpPr>
          <p:nvPr/>
        </p:nvSpPr>
        <p:spPr bwMode="auto">
          <a:xfrm>
            <a:off x="1368425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42" name="Line 46"/>
          <p:cNvSpPr>
            <a:spLocks noChangeShapeType="1"/>
          </p:cNvSpPr>
          <p:nvPr/>
        </p:nvSpPr>
        <p:spPr bwMode="auto">
          <a:xfrm>
            <a:off x="1368425" y="3344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43" name="Line 47"/>
          <p:cNvSpPr>
            <a:spLocks noChangeShapeType="1"/>
          </p:cNvSpPr>
          <p:nvPr/>
        </p:nvSpPr>
        <p:spPr bwMode="auto">
          <a:xfrm>
            <a:off x="455613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44" name="Line 48"/>
          <p:cNvSpPr>
            <a:spLocks noChangeShapeType="1"/>
          </p:cNvSpPr>
          <p:nvPr/>
        </p:nvSpPr>
        <p:spPr bwMode="auto">
          <a:xfrm>
            <a:off x="7604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45" name="Line 49"/>
          <p:cNvSpPr>
            <a:spLocks noChangeShapeType="1"/>
          </p:cNvSpPr>
          <p:nvPr/>
        </p:nvSpPr>
        <p:spPr bwMode="auto">
          <a:xfrm>
            <a:off x="10652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46" name="Line 50"/>
          <p:cNvSpPr>
            <a:spLocks noChangeShapeType="1"/>
          </p:cNvSpPr>
          <p:nvPr/>
        </p:nvSpPr>
        <p:spPr bwMode="auto">
          <a:xfrm>
            <a:off x="1368425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47" name="Text Box 51"/>
          <p:cNvSpPr txBox="1">
            <a:spLocks noChangeArrowheads="1"/>
          </p:cNvSpPr>
          <p:nvPr/>
        </p:nvSpPr>
        <p:spPr bwMode="auto">
          <a:xfrm>
            <a:off x="642938" y="3179763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2748" name="Text Box 52"/>
          <p:cNvSpPr txBox="1">
            <a:spLocks noChangeArrowheads="1"/>
          </p:cNvSpPr>
          <p:nvPr/>
        </p:nvSpPr>
        <p:spPr bwMode="auto">
          <a:xfrm>
            <a:off x="492125" y="30289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788533" name="Oval 53"/>
          <p:cNvSpPr>
            <a:spLocks noChangeArrowheads="1"/>
          </p:cNvSpPr>
          <p:nvPr/>
        </p:nvSpPr>
        <p:spPr bwMode="auto">
          <a:xfrm>
            <a:off x="377825" y="2951163"/>
            <a:ext cx="457200" cy="461962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2750" name="Text Box 54"/>
          <p:cNvSpPr txBox="1">
            <a:spLocks noChangeArrowheads="1"/>
          </p:cNvSpPr>
          <p:nvPr/>
        </p:nvSpPr>
        <p:spPr bwMode="auto">
          <a:xfrm>
            <a:off x="646113" y="47053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2751" name="Text Box 55"/>
          <p:cNvSpPr txBox="1">
            <a:spLocks noChangeArrowheads="1"/>
          </p:cNvSpPr>
          <p:nvPr/>
        </p:nvSpPr>
        <p:spPr bwMode="auto">
          <a:xfrm>
            <a:off x="466725" y="45529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72752" name="Text Box 56"/>
          <p:cNvSpPr txBox="1">
            <a:spLocks noChangeArrowheads="1"/>
          </p:cNvSpPr>
          <p:nvPr/>
        </p:nvSpPr>
        <p:spPr bwMode="auto">
          <a:xfrm>
            <a:off x="492125" y="2798763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Start</a:t>
            </a:r>
          </a:p>
        </p:txBody>
      </p:sp>
      <p:sp>
        <p:nvSpPr>
          <p:cNvPr id="72753" name="Text Box 57"/>
          <p:cNvSpPr txBox="1">
            <a:spLocks noChangeArrowheads="1"/>
          </p:cNvSpPr>
          <p:nvPr/>
        </p:nvSpPr>
        <p:spPr bwMode="auto">
          <a:xfrm>
            <a:off x="1355725" y="2181225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Ziel</a:t>
            </a:r>
          </a:p>
        </p:txBody>
      </p:sp>
      <p:sp>
        <p:nvSpPr>
          <p:cNvPr id="72754" name="Text Box 58"/>
          <p:cNvSpPr txBox="1">
            <a:spLocks noChangeArrowheads="1"/>
          </p:cNvSpPr>
          <p:nvPr/>
        </p:nvSpPr>
        <p:spPr bwMode="auto">
          <a:xfrm>
            <a:off x="2436813" y="2763838"/>
            <a:ext cx="1238250" cy="3222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Ebene 1 (H)</a:t>
            </a:r>
          </a:p>
        </p:txBody>
      </p:sp>
      <p:sp>
        <p:nvSpPr>
          <p:cNvPr id="72755" name="Text Box 59"/>
          <p:cNvSpPr txBox="1">
            <a:spLocks noChangeArrowheads="1"/>
          </p:cNvSpPr>
          <p:nvPr/>
        </p:nvSpPr>
        <p:spPr bwMode="auto">
          <a:xfrm>
            <a:off x="2436813" y="4402138"/>
            <a:ext cx="1238250" cy="3222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Ebene 2 (V)</a:t>
            </a:r>
          </a:p>
        </p:txBody>
      </p:sp>
      <p:sp>
        <p:nvSpPr>
          <p:cNvPr id="72756" name="Text Box 60"/>
          <p:cNvSpPr txBox="1">
            <a:spLocks noChangeArrowheads="1"/>
          </p:cNvSpPr>
          <p:nvPr/>
        </p:nvSpPr>
        <p:spPr bwMode="auto">
          <a:xfrm>
            <a:off x="130175" y="1905000"/>
            <a:ext cx="912813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1:</a:t>
            </a:r>
          </a:p>
        </p:txBody>
      </p:sp>
      <p:sp>
        <p:nvSpPr>
          <p:cNvPr id="72757" name="Text Box 61"/>
          <p:cNvSpPr txBox="1">
            <a:spLocks noChangeArrowheads="1"/>
          </p:cNvSpPr>
          <p:nvPr/>
        </p:nvSpPr>
        <p:spPr bwMode="auto">
          <a:xfrm>
            <a:off x="492125" y="4321175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Start</a:t>
            </a:r>
          </a:p>
        </p:txBody>
      </p:sp>
      <p:sp>
        <p:nvSpPr>
          <p:cNvPr id="72758" name="Text Box 62"/>
          <p:cNvSpPr txBox="1">
            <a:spLocks noChangeArrowheads="1"/>
          </p:cNvSpPr>
          <p:nvPr/>
        </p:nvSpPr>
        <p:spPr bwMode="auto">
          <a:xfrm>
            <a:off x="1355725" y="3705225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Ziel</a:t>
            </a:r>
          </a:p>
        </p:txBody>
      </p:sp>
      <p:sp>
        <p:nvSpPr>
          <p:cNvPr id="72759" name="Text Box 63"/>
          <p:cNvSpPr txBox="1">
            <a:spLocks noChangeArrowheads="1"/>
          </p:cNvSpPr>
          <p:nvPr/>
        </p:nvSpPr>
        <p:spPr bwMode="auto">
          <a:xfrm>
            <a:off x="201613" y="5564188"/>
            <a:ext cx="1017587" cy="7524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38113" tIns="38113" rIns="38113" bIns="38113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 sz="1500"/>
              <a:t>Gewichtete</a:t>
            </a:r>
            <a:br>
              <a:rPr lang="de-DE" altLang="de-DE" sz="1500"/>
            </a:br>
            <a:r>
              <a:rPr lang="de-DE" altLang="de-DE" sz="1500"/>
              <a:t>Entfernung</a:t>
            </a:r>
            <a:br>
              <a:rPr lang="de-DE" altLang="de-DE" sz="1500"/>
            </a:br>
            <a:r>
              <a:rPr lang="de-DE" altLang="de-DE" sz="1500"/>
              <a:t>zum Start</a:t>
            </a:r>
            <a:endParaRPr lang="en-US" altLang="de-DE" sz="1500"/>
          </a:p>
        </p:txBody>
      </p:sp>
      <p:sp>
        <p:nvSpPr>
          <p:cNvPr id="72760" name="Text Box 64"/>
          <p:cNvSpPr txBox="1">
            <a:spLocks noChangeArrowheads="1"/>
          </p:cNvSpPr>
          <p:nvPr/>
        </p:nvSpPr>
        <p:spPr bwMode="auto">
          <a:xfrm>
            <a:off x="1370013" y="5564188"/>
            <a:ext cx="1025525" cy="7524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38113" tIns="38113" rIns="38113" bIns="38113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 sz="1500"/>
              <a:t>Manhattan-</a:t>
            </a:r>
            <a:br>
              <a:rPr lang="de-DE" altLang="de-DE" sz="1500"/>
            </a:br>
            <a:r>
              <a:rPr lang="de-DE" altLang="de-DE" sz="1500"/>
              <a:t>Entfernung</a:t>
            </a:r>
            <a:br>
              <a:rPr lang="de-DE" altLang="de-DE" sz="1500"/>
            </a:br>
            <a:r>
              <a:rPr lang="de-DE" altLang="de-DE" sz="1500"/>
              <a:t>zum Ziel</a:t>
            </a:r>
            <a:endParaRPr lang="en-US" altLang="de-DE" sz="1500"/>
          </a:p>
        </p:txBody>
      </p:sp>
      <p:sp>
        <p:nvSpPr>
          <p:cNvPr id="72761" name="Line 65"/>
          <p:cNvSpPr>
            <a:spLocks noChangeShapeType="1"/>
          </p:cNvSpPr>
          <p:nvPr/>
        </p:nvSpPr>
        <p:spPr bwMode="auto">
          <a:xfrm flipH="1" flipV="1">
            <a:off x="760413" y="4943475"/>
            <a:ext cx="896937" cy="6207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2762" name="Line 66"/>
          <p:cNvSpPr>
            <a:spLocks noChangeShapeType="1"/>
          </p:cNvSpPr>
          <p:nvPr/>
        </p:nvSpPr>
        <p:spPr bwMode="auto">
          <a:xfrm flipV="1">
            <a:off x="492125" y="4868863"/>
            <a:ext cx="0" cy="6953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88547" name="Text Box 67"/>
          <p:cNvSpPr txBox="1">
            <a:spLocks noChangeArrowheads="1"/>
          </p:cNvSpPr>
          <p:nvPr/>
        </p:nvSpPr>
        <p:spPr bwMode="auto">
          <a:xfrm>
            <a:off x="2436813" y="1909763"/>
            <a:ext cx="2298700" cy="527050"/>
          </a:xfrm>
          <a:prstGeom prst="rect">
            <a:avLst/>
          </a:pr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38113" tIns="38113" rIns="38113" bIns="38113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 sz="1500"/>
              <a:t>Punkt, der seine Nachbarn</a:t>
            </a:r>
            <a:br>
              <a:rPr lang="de-DE" altLang="de-DE" sz="1500"/>
            </a:br>
            <a:r>
              <a:rPr lang="de-DE" altLang="de-DE" sz="1500"/>
              <a:t>als nächstes indiziert</a:t>
            </a:r>
            <a:endParaRPr lang="en-US" altLang="de-DE" sz="1500"/>
          </a:p>
        </p:txBody>
      </p:sp>
      <p:sp>
        <p:nvSpPr>
          <p:cNvPr id="788548" name="Line 68"/>
          <p:cNvSpPr>
            <a:spLocks noChangeShapeType="1"/>
          </p:cNvSpPr>
          <p:nvPr/>
        </p:nvSpPr>
        <p:spPr bwMode="auto">
          <a:xfrm flipH="1">
            <a:off x="841375" y="2227263"/>
            <a:ext cx="1595438" cy="812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2765" name="Text Box 69"/>
          <p:cNvSpPr txBox="1">
            <a:spLocks noChangeArrowheads="1"/>
          </p:cNvSpPr>
          <p:nvPr/>
        </p:nvSpPr>
        <p:spPr bwMode="auto">
          <a:xfrm>
            <a:off x="6138863" y="6184900"/>
            <a:ext cx="2854325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800">
                <a:solidFill>
                  <a:srgbClr val="B2B2B2"/>
                </a:solidFill>
              </a:rPr>
              <a:t>Nach Müller, H.: Algorithmen zur Mehrlagenverdrahtung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88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88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88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8533" grpId="0" animBg="1"/>
      <p:bldP spid="788547" grpId="0" animBg="1"/>
      <p:bldP spid="788548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7.7.2	 Rasterverdrahtung mit Wegwichtung: Beispiel</a:t>
            </a:r>
          </a:p>
        </p:txBody>
      </p:sp>
      <p:grpSp>
        <p:nvGrpSpPr>
          <p:cNvPr id="73731" name="Group 3"/>
          <p:cNvGrpSpPr>
            <a:grpSpLocks/>
          </p:cNvGrpSpPr>
          <p:nvPr/>
        </p:nvGrpSpPr>
        <p:grpSpPr bwMode="auto">
          <a:xfrm>
            <a:off x="2452688" y="3962400"/>
            <a:ext cx="1504950" cy="1212850"/>
            <a:chOff x="163" y="1829"/>
            <a:chExt cx="896" cy="722"/>
          </a:xfrm>
        </p:grpSpPr>
        <p:sp>
          <p:nvSpPr>
            <p:cNvPr id="73850" name="Rectangle 4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3851" name="Rectangle 5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3852" name="Rectangle 6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3853" name="Rectangle 7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3732" name="Group 8"/>
          <p:cNvGrpSpPr>
            <a:grpSpLocks/>
          </p:cNvGrpSpPr>
          <p:nvPr/>
        </p:nvGrpSpPr>
        <p:grpSpPr bwMode="auto">
          <a:xfrm>
            <a:off x="2455863" y="2427288"/>
            <a:ext cx="1504950" cy="1212850"/>
            <a:chOff x="163" y="1829"/>
            <a:chExt cx="896" cy="722"/>
          </a:xfrm>
        </p:grpSpPr>
        <p:sp>
          <p:nvSpPr>
            <p:cNvPr id="73846" name="Rectangle 9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3847" name="Rectangle 10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3848" name="Rectangle 11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3849" name="Rectangle 12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3733" name="Group 13"/>
          <p:cNvGrpSpPr>
            <a:grpSpLocks/>
          </p:cNvGrpSpPr>
          <p:nvPr/>
        </p:nvGrpSpPr>
        <p:grpSpPr bwMode="auto">
          <a:xfrm>
            <a:off x="160338" y="2425700"/>
            <a:ext cx="1504950" cy="1212850"/>
            <a:chOff x="163" y="1829"/>
            <a:chExt cx="896" cy="722"/>
          </a:xfrm>
        </p:grpSpPr>
        <p:sp>
          <p:nvSpPr>
            <p:cNvPr id="73842" name="Rectangle 14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3843" name="Rectangle 15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3844" name="Rectangle 16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3845" name="Rectangle 17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3734" name="Group 18"/>
          <p:cNvGrpSpPr>
            <a:grpSpLocks/>
          </p:cNvGrpSpPr>
          <p:nvPr/>
        </p:nvGrpSpPr>
        <p:grpSpPr bwMode="auto">
          <a:xfrm>
            <a:off x="158750" y="3959225"/>
            <a:ext cx="1504950" cy="1212850"/>
            <a:chOff x="163" y="1829"/>
            <a:chExt cx="896" cy="722"/>
          </a:xfrm>
        </p:grpSpPr>
        <p:sp>
          <p:nvSpPr>
            <p:cNvPr id="73838" name="Rectangle 19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3839" name="Rectangle 20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3840" name="Rectangle 21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3841" name="Rectangle 22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73735" name="Line 23"/>
          <p:cNvSpPr>
            <a:spLocks noChangeShapeType="1"/>
          </p:cNvSpPr>
          <p:nvPr/>
        </p:nvSpPr>
        <p:spPr bwMode="auto">
          <a:xfrm>
            <a:off x="2436813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36" name="Line 24"/>
          <p:cNvSpPr>
            <a:spLocks noChangeShapeType="1"/>
          </p:cNvSpPr>
          <p:nvPr/>
        </p:nvSpPr>
        <p:spPr bwMode="auto">
          <a:xfrm>
            <a:off x="2436813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37" name="Line 25"/>
          <p:cNvSpPr>
            <a:spLocks noChangeShapeType="1"/>
          </p:cNvSpPr>
          <p:nvPr/>
        </p:nvSpPr>
        <p:spPr bwMode="auto">
          <a:xfrm flipV="1">
            <a:off x="3960813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38" name="Line 26"/>
          <p:cNvSpPr>
            <a:spLocks noChangeShapeType="1"/>
          </p:cNvSpPr>
          <p:nvPr/>
        </p:nvSpPr>
        <p:spPr bwMode="auto">
          <a:xfrm flipH="1">
            <a:off x="3656013" y="2419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39" name="Line 27"/>
          <p:cNvSpPr>
            <a:spLocks noChangeShapeType="1"/>
          </p:cNvSpPr>
          <p:nvPr/>
        </p:nvSpPr>
        <p:spPr bwMode="auto">
          <a:xfrm>
            <a:off x="3656013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40" name="Line 28"/>
          <p:cNvSpPr>
            <a:spLocks noChangeShapeType="1"/>
          </p:cNvSpPr>
          <p:nvPr/>
        </p:nvSpPr>
        <p:spPr bwMode="auto">
          <a:xfrm flipH="1">
            <a:off x="3046413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41" name="Line 29"/>
          <p:cNvSpPr>
            <a:spLocks noChangeShapeType="1"/>
          </p:cNvSpPr>
          <p:nvPr/>
        </p:nvSpPr>
        <p:spPr bwMode="auto">
          <a:xfrm flipV="1">
            <a:off x="3046413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42" name="Line 30"/>
          <p:cNvSpPr>
            <a:spLocks noChangeShapeType="1"/>
          </p:cNvSpPr>
          <p:nvPr/>
        </p:nvSpPr>
        <p:spPr bwMode="auto">
          <a:xfrm flipH="1">
            <a:off x="2743200" y="3035300"/>
            <a:ext cx="3032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43" name="Line 31"/>
          <p:cNvSpPr>
            <a:spLocks noChangeShapeType="1"/>
          </p:cNvSpPr>
          <p:nvPr/>
        </p:nvSpPr>
        <p:spPr bwMode="auto">
          <a:xfrm flipV="1">
            <a:off x="2743200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44" name="Line 32"/>
          <p:cNvSpPr>
            <a:spLocks noChangeShapeType="1"/>
          </p:cNvSpPr>
          <p:nvPr/>
        </p:nvSpPr>
        <p:spPr bwMode="auto">
          <a:xfrm flipH="1">
            <a:off x="2436813" y="272573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45" name="Line 33"/>
          <p:cNvSpPr>
            <a:spLocks noChangeShapeType="1"/>
          </p:cNvSpPr>
          <p:nvPr/>
        </p:nvSpPr>
        <p:spPr bwMode="auto">
          <a:xfrm>
            <a:off x="2436813" y="3035300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46" name="Line 34"/>
          <p:cNvSpPr>
            <a:spLocks noChangeShapeType="1"/>
          </p:cNvSpPr>
          <p:nvPr/>
        </p:nvSpPr>
        <p:spPr bwMode="auto">
          <a:xfrm>
            <a:off x="2436813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47" name="Line 35"/>
          <p:cNvSpPr>
            <a:spLocks noChangeShapeType="1"/>
          </p:cNvSpPr>
          <p:nvPr/>
        </p:nvSpPr>
        <p:spPr bwMode="auto">
          <a:xfrm>
            <a:off x="3656013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48" name="Line 36"/>
          <p:cNvSpPr>
            <a:spLocks noChangeShapeType="1"/>
          </p:cNvSpPr>
          <p:nvPr/>
        </p:nvSpPr>
        <p:spPr bwMode="auto">
          <a:xfrm>
            <a:off x="36560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49" name="Line 37"/>
          <p:cNvSpPr>
            <a:spLocks noChangeShapeType="1"/>
          </p:cNvSpPr>
          <p:nvPr/>
        </p:nvSpPr>
        <p:spPr bwMode="auto">
          <a:xfrm>
            <a:off x="3656013" y="3344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50" name="Line 38"/>
          <p:cNvSpPr>
            <a:spLocks noChangeShapeType="1"/>
          </p:cNvSpPr>
          <p:nvPr/>
        </p:nvSpPr>
        <p:spPr bwMode="auto">
          <a:xfrm>
            <a:off x="2743200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51" name="Line 39"/>
          <p:cNvSpPr>
            <a:spLocks noChangeShapeType="1"/>
          </p:cNvSpPr>
          <p:nvPr/>
        </p:nvSpPr>
        <p:spPr bwMode="auto">
          <a:xfrm>
            <a:off x="30464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52" name="Line 40"/>
          <p:cNvSpPr>
            <a:spLocks noChangeShapeType="1"/>
          </p:cNvSpPr>
          <p:nvPr/>
        </p:nvSpPr>
        <p:spPr bwMode="auto">
          <a:xfrm>
            <a:off x="3352800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53" name="Line 41"/>
          <p:cNvSpPr>
            <a:spLocks noChangeShapeType="1"/>
          </p:cNvSpPr>
          <p:nvPr/>
        </p:nvSpPr>
        <p:spPr bwMode="auto">
          <a:xfrm>
            <a:off x="36560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54" name="Text Box 42"/>
          <p:cNvSpPr txBox="1">
            <a:spLocks noChangeArrowheads="1"/>
          </p:cNvSpPr>
          <p:nvPr/>
        </p:nvSpPr>
        <p:spPr bwMode="auto">
          <a:xfrm>
            <a:off x="2466975" y="303530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1</a:t>
            </a:r>
          </a:p>
        </p:txBody>
      </p:sp>
      <p:sp>
        <p:nvSpPr>
          <p:cNvPr id="73755" name="Text Box 43"/>
          <p:cNvSpPr txBox="1">
            <a:spLocks noChangeArrowheads="1"/>
          </p:cNvSpPr>
          <p:nvPr/>
        </p:nvSpPr>
        <p:spPr bwMode="auto">
          <a:xfrm>
            <a:off x="2638425" y="3189288"/>
            <a:ext cx="152400" cy="223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6</a:t>
            </a:r>
          </a:p>
        </p:txBody>
      </p:sp>
      <p:sp>
        <p:nvSpPr>
          <p:cNvPr id="73756" name="Text Box 44"/>
          <p:cNvSpPr txBox="1">
            <a:spLocks noChangeArrowheads="1"/>
          </p:cNvSpPr>
          <p:nvPr/>
        </p:nvSpPr>
        <p:spPr bwMode="auto">
          <a:xfrm>
            <a:off x="2954338" y="3497263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6</a:t>
            </a:r>
          </a:p>
        </p:txBody>
      </p:sp>
      <p:sp>
        <p:nvSpPr>
          <p:cNvPr id="73757" name="Text Box 45"/>
          <p:cNvSpPr txBox="1">
            <a:spLocks noChangeArrowheads="1"/>
          </p:cNvSpPr>
          <p:nvPr/>
        </p:nvSpPr>
        <p:spPr bwMode="auto">
          <a:xfrm>
            <a:off x="2771775" y="3344863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2</a:t>
            </a:r>
          </a:p>
        </p:txBody>
      </p:sp>
      <p:sp>
        <p:nvSpPr>
          <p:cNvPr id="73758" name="Text Box 46"/>
          <p:cNvSpPr txBox="1">
            <a:spLocks noChangeArrowheads="1"/>
          </p:cNvSpPr>
          <p:nvPr/>
        </p:nvSpPr>
        <p:spPr bwMode="auto">
          <a:xfrm>
            <a:off x="2732088" y="30289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3759" name="Line 47"/>
          <p:cNvSpPr>
            <a:spLocks noChangeShapeType="1"/>
          </p:cNvSpPr>
          <p:nvPr/>
        </p:nvSpPr>
        <p:spPr bwMode="auto">
          <a:xfrm>
            <a:off x="149225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60" name="Line 48"/>
          <p:cNvSpPr>
            <a:spLocks noChangeShapeType="1"/>
          </p:cNvSpPr>
          <p:nvPr/>
        </p:nvSpPr>
        <p:spPr bwMode="auto">
          <a:xfrm>
            <a:off x="149225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61" name="Line 49"/>
          <p:cNvSpPr>
            <a:spLocks noChangeShapeType="1"/>
          </p:cNvSpPr>
          <p:nvPr/>
        </p:nvSpPr>
        <p:spPr bwMode="auto">
          <a:xfrm flipV="1">
            <a:off x="1673225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62" name="Line 50"/>
          <p:cNvSpPr>
            <a:spLocks noChangeShapeType="1"/>
          </p:cNvSpPr>
          <p:nvPr/>
        </p:nvSpPr>
        <p:spPr bwMode="auto">
          <a:xfrm flipH="1">
            <a:off x="1368425" y="3943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63" name="Line 51"/>
          <p:cNvSpPr>
            <a:spLocks noChangeShapeType="1"/>
          </p:cNvSpPr>
          <p:nvPr/>
        </p:nvSpPr>
        <p:spPr bwMode="auto">
          <a:xfrm>
            <a:off x="1368425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64" name="Line 52"/>
          <p:cNvSpPr>
            <a:spLocks noChangeShapeType="1"/>
          </p:cNvSpPr>
          <p:nvPr/>
        </p:nvSpPr>
        <p:spPr bwMode="auto">
          <a:xfrm flipH="1">
            <a:off x="760413" y="4868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65" name="Line 53"/>
          <p:cNvSpPr>
            <a:spLocks noChangeShapeType="1"/>
          </p:cNvSpPr>
          <p:nvPr/>
        </p:nvSpPr>
        <p:spPr bwMode="auto">
          <a:xfrm flipV="1">
            <a:off x="760413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66" name="Line 54"/>
          <p:cNvSpPr>
            <a:spLocks noChangeShapeType="1"/>
          </p:cNvSpPr>
          <p:nvPr/>
        </p:nvSpPr>
        <p:spPr bwMode="auto">
          <a:xfrm flipH="1">
            <a:off x="455613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67" name="Line 55"/>
          <p:cNvSpPr>
            <a:spLocks noChangeShapeType="1"/>
          </p:cNvSpPr>
          <p:nvPr/>
        </p:nvSpPr>
        <p:spPr bwMode="auto">
          <a:xfrm flipV="1">
            <a:off x="455613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68" name="Line 56"/>
          <p:cNvSpPr>
            <a:spLocks noChangeShapeType="1"/>
          </p:cNvSpPr>
          <p:nvPr/>
        </p:nvSpPr>
        <p:spPr bwMode="auto">
          <a:xfrm flipH="1">
            <a:off x="149225" y="4251325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69" name="Line 57"/>
          <p:cNvSpPr>
            <a:spLocks noChangeShapeType="1"/>
          </p:cNvSpPr>
          <p:nvPr/>
        </p:nvSpPr>
        <p:spPr bwMode="auto">
          <a:xfrm>
            <a:off x="149225" y="456088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70" name="Line 58"/>
          <p:cNvSpPr>
            <a:spLocks noChangeShapeType="1"/>
          </p:cNvSpPr>
          <p:nvPr/>
        </p:nvSpPr>
        <p:spPr bwMode="auto">
          <a:xfrm>
            <a:off x="149225" y="4868863"/>
            <a:ext cx="6111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71" name="Line 59"/>
          <p:cNvSpPr>
            <a:spLocks noChangeShapeType="1"/>
          </p:cNvSpPr>
          <p:nvPr/>
        </p:nvSpPr>
        <p:spPr bwMode="auto">
          <a:xfrm>
            <a:off x="1368425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72" name="Line 60"/>
          <p:cNvSpPr>
            <a:spLocks noChangeShapeType="1"/>
          </p:cNvSpPr>
          <p:nvPr/>
        </p:nvSpPr>
        <p:spPr bwMode="auto">
          <a:xfrm>
            <a:off x="1368425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73" name="Line 61"/>
          <p:cNvSpPr>
            <a:spLocks noChangeShapeType="1"/>
          </p:cNvSpPr>
          <p:nvPr/>
        </p:nvSpPr>
        <p:spPr bwMode="auto">
          <a:xfrm>
            <a:off x="1368425" y="4868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74" name="Line 62"/>
          <p:cNvSpPr>
            <a:spLocks noChangeShapeType="1"/>
          </p:cNvSpPr>
          <p:nvPr/>
        </p:nvSpPr>
        <p:spPr bwMode="auto">
          <a:xfrm>
            <a:off x="455613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75" name="Line 63"/>
          <p:cNvSpPr>
            <a:spLocks noChangeShapeType="1"/>
          </p:cNvSpPr>
          <p:nvPr/>
        </p:nvSpPr>
        <p:spPr bwMode="auto">
          <a:xfrm>
            <a:off x="7604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76" name="Line 64"/>
          <p:cNvSpPr>
            <a:spLocks noChangeShapeType="1"/>
          </p:cNvSpPr>
          <p:nvPr/>
        </p:nvSpPr>
        <p:spPr bwMode="auto">
          <a:xfrm>
            <a:off x="10652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77" name="Line 65"/>
          <p:cNvSpPr>
            <a:spLocks noChangeShapeType="1"/>
          </p:cNvSpPr>
          <p:nvPr/>
        </p:nvSpPr>
        <p:spPr bwMode="auto">
          <a:xfrm>
            <a:off x="1368425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78" name="Line 66"/>
          <p:cNvSpPr>
            <a:spLocks noChangeShapeType="1"/>
          </p:cNvSpPr>
          <p:nvPr/>
        </p:nvSpPr>
        <p:spPr bwMode="auto">
          <a:xfrm>
            <a:off x="149225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79" name="Line 67"/>
          <p:cNvSpPr>
            <a:spLocks noChangeShapeType="1"/>
          </p:cNvSpPr>
          <p:nvPr/>
        </p:nvSpPr>
        <p:spPr bwMode="auto">
          <a:xfrm>
            <a:off x="149225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80" name="Line 68"/>
          <p:cNvSpPr>
            <a:spLocks noChangeShapeType="1"/>
          </p:cNvSpPr>
          <p:nvPr/>
        </p:nvSpPr>
        <p:spPr bwMode="auto">
          <a:xfrm flipV="1">
            <a:off x="1673225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81" name="Line 69"/>
          <p:cNvSpPr>
            <a:spLocks noChangeShapeType="1"/>
          </p:cNvSpPr>
          <p:nvPr/>
        </p:nvSpPr>
        <p:spPr bwMode="auto">
          <a:xfrm flipH="1">
            <a:off x="1368425" y="2419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82" name="Line 70"/>
          <p:cNvSpPr>
            <a:spLocks noChangeShapeType="1"/>
          </p:cNvSpPr>
          <p:nvPr/>
        </p:nvSpPr>
        <p:spPr bwMode="auto">
          <a:xfrm>
            <a:off x="1368425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83" name="Line 71"/>
          <p:cNvSpPr>
            <a:spLocks noChangeShapeType="1"/>
          </p:cNvSpPr>
          <p:nvPr/>
        </p:nvSpPr>
        <p:spPr bwMode="auto">
          <a:xfrm flipH="1">
            <a:off x="760413" y="3344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84" name="Line 72"/>
          <p:cNvSpPr>
            <a:spLocks noChangeShapeType="1"/>
          </p:cNvSpPr>
          <p:nvPr/>
        </p:nvSpPr>
        <p:spPr bwMode="auto">
          <a:xfrm flipV="1">
            <a:off x="760413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85" name="Line 73"/>
          <p:cNvSpPr>
            <a:spLocks noChangeShapeType="1"/>
          </p:cNvSpPr>
          <p:nvPr/>
        </p:nvSpPr>
        <p:spPr bwMode="auto">
          <a:xfrm flipH="1">
            <a:off x="4556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86" name="Line 74"/>
          <p:cNvSpPr>
            <a:spLocks noChangeShapeType="1"/>
          </p:cNvSpPr>
          <p:nvPr/>
        </p:nvSpPr>
        <p:spPr bwMode="auto">
          <a:xfrm flipV="1">
            <a:off x="455613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87" name="Line 75"/>
          <p:cNvSpPr>
            <a:spLocks noChangeShapeType="1"/>
          </p:cNvSpPr>
          <p:nvPr/>
        </p:nvSpPr>
        <p:spPr bwMode="auto">
          <a:xfrm flipH="1">
            <a:off x="149225" y="272573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88" name="Line 76"/>
          <p:cNvSpPr>
            <a:spLocks noChangeShapeType="1"/>
          </p:cNvSpPr>
          <p:nvPr/>
        </p:nvSpPr>
        <p:spPr bwMode="auto">
          <a:xfrm>
            <a:off x="149225" y="303530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89" name="Line 77"/>
          <p:cNvSpPr>
            <a:spLocks noChangeShapeType="1"/>
          </p:cNvSpPr>
          <p:nvPr/>
        </p:nvSpPr>
        <p:spPr bwMode="auto">
          <a:xfrm>
            <a:off x="149225" y="3344863"/>
            <a:ext cx="6111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90" name="Line 78"/>
          <p:cNvSpPr>
            <a:spLocks noChangeShapeType="1"/>
          </p:cNvSpPr>
          <p:nvPr/>
        </p:nvSpPr>
        <p:spPr bwMode="auto">
          <a:xfrm>
            <a:off x="1368425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91" name="Line 79"/>
          <p:cNvSpPr>
            <a:spLocks noChangeShapeType="1"/>
          </p:cNvSpPr>
          <p:nvPr/>
        </p:nvSpPr>
        <p:spPr bwMode="auto">
          <a:xfrm>
            <a:off x="1368425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92" name="Line 80"/>
          <p:cNvSpPr>
            <a:spLocks noChangeShapeType="1"/>
          </p:cNvSpPr>
          <p:nvPr/>
        </p:nvSpPr>
        <p:spPr bwMode="auto">
          <a:xfrm>
            <a:off x="1368425" y="3344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93" name="Line 81"/>
          <p:cNvSpPr>
            <a:spLocks noChangeShapeType="1"/>
          </p:cNvSpPr>
          <p:nvPr/>
        </p:nvSpPr>
        <p:spPr bwMode="auto">
          <a:xfrm>
            <a:off x="455613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94" name="Line 82"/>
          <p:cNvSpPr>
            <a:spLocks noChangeShapeType="1"/>
          </p:cNvSpPr>
          <p:nvPr/>
        </p:nvSpPr>
        <p:spPr bwMode="auto">
          <a:xfrm>
            <a:off x="7604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95" name="Line 83"/>
          <p:cNvSpPr>
            <a:spLocks noChangeShapeType="1"/>
          </p:cNvSpPr>
          <p:nvPr/>
        </p:nvSpPr>
        <p:spPr bwMode="auto">
          <a:xfrm>
            <a:off x="10652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96" name="Line 84"/>
          <p:cNvSpPr>
            <a:spLocks noChangeShapeType="1"/>
          </p:cNvSpPr>
          <p:nvPr/>
        </p:nvSpPr>
        <p:spPr bwMode="auto">
          <a:xfrm>
            <a:off x="1368425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97" name="Text Box 85"/>
          <p:cNvSpPr txBox="1">
            <a:spLocks noChangeArrowheads="1"/>
          </p:cNvSpPr>
          <p:nvPr/>
        </p:nvSpPr>
        <p:spPr bwMode="auto">
          <a:xfrm>
            <a:off x="642938" y="3179763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3798" name="Text Box 86"/>
          <p:cNvSpPr txBox="1">
            <a:spLocks noChangeArrowheads="1"/>
          </p:cNvSpPr>
          <p:nvPr/>
        </p:nvSpPr>
        <p:spPr bwMode="auto">
          <a:xfrm>
            <a:off x="492125" y="30289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73799" name="Oval 87"/>
          <p:cNvSpPr>
            <a:spLocks noChangeArrowheads="1"/>
          </p:cNvSpPr>
          <p:nvPr/>
        </p:nvSpPr>
        <p:spPr bwMode="auto">
          <a:xfrm>
            <a:off x="377825" y="2951163"/>
            <a:ext cx="457200" cy="461962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3800" name="Line 88"/>
          <p:cNvSpPr>
            <a:spLocks noChangeShapeType="1"/>
          </p:cNvSpPr>
          <p:nvPr/>
        </p:nvSpPr>
        <p:spPr bwMode="auto">
          <a:xfrm>
            <a:off x="2436813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801" name="Line 89"/>
          <p:cNvSpPr>
            <a:spLocks noChangeShapeType="1"/>
          </p:cNvSpPr>
          <p:nvPr/>
        </p:nvSpPr>
        <p:spPr bwMode="auto">
          <a:xfrm>
            <a:off x="2436813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802" name="Line 90"/>
          <p:cNvSpPr>
            <a:spLocks noChangeShapeType="1"/>
          </p:cNvSpPr>
          <p:nvPr/>
        </p:nvSpPr>
        <p:spPr bwMode="auto">
          <a:xfrm flipV="1">
            <a:off x="3960813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803" name="Line 91"/>
          <p:cNvSpPr>
            <a:spLocks noChangeShapeType="1"/>
          </p:cNvSpPr>
          <p:nvPr/>
        </p:nvSpPr>
        <p:spPr bwMode="auto">
          <a:xfrm flipH="1">
            <a:off x="3656013" y="3943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804" name="Line 92"/>
          <p:cNvSpPr>
            <a:spLocks noChangeShapeType="1"/>
          </p:cNvSpPr>
          <p:nvPr/>
        </p:nvSpPr>
        <p:spPr bwMode="auto">
          <a:xfrm>
            <a:off x="3656013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805" name="Line 93"/>
          <p:cNvSpPr>
            <a:spLocks noChangeShapeType="1"/>
          </p:cNvSpPr>
          <p:nvPr/>
        </p:nvSpPr>
        <p:spPr bwMode="auto">
          <a:xfrm flipH="1">
            <a:off x="3046413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806" name="Line 94"/>
          <p:cNvSpPr>
            <a:spLocks noChangeShapeType="1"/>
          </p:cNvSpPr>
          <p:nvPr/>
        </p:nvSpPr>
        <p:spPr bwMode="auto">
          <a:xfrm flipH="1">
            <a:off x="2436813" y="4251325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807" name="Line 95"/>
          <p:cNvSpPr>
            <a:spLocks noChangeShapeType="1"/>
          </p:cNvSpPr>
          <p:nvPr/>
        </p:nvSpPr>
        <p:spPr bwMode="auto">
          <a:xfrm>
            <a:off x="2436813" y="456088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808" name="Line 96"/>
          <p:cNvSpPr>
            <a:spLocks noChangeShapeType="1"/>
          </p:cNvSpPr>
          <p:nvPr/>
        </p:nvSpPr>
        <p:spPr bwMode="auto">
          <a:xfrm>
            <a:off x="2436813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809" name="Line 97"/>
          <p:cNvSpPr>
            <a:spLocks noChangeShapeType="1"/>
          </p:cNvSpPr>
          <p:nvPr/>
        </p:nvSpPr>
        <p:spPr bwMode="auto">
          <a:xfrm>
            <a:off x="3656013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810" name="Line 98"/>
          <p:cNvSpPr>
            <a:spLocks noChangeShapeType="1"/>
          </p:cNvSpPr>
          <p:nvPr/>
        </p:nvSpPr>
        <p:spPr bwMode="auto">
          <a:xfrm>
            <a:off x="3656013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811" name="Line 99"/>
          <p:cNvSpPr>
            <a:spLocks noChangeShapeType="1"/>
          </p:cNvSpPr>
          <p:nvPr/>
        </p:nvSpPr>
        <p:spPr bwMode="auto">
          <a:xfrm>
            <a:off x="3656013" y="4868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812" name="Line 100"/>
          <p:cNvSpPr>
            <a:spLocks noChangeShapeType="1"/>
          </p:cNvSpPr>
          <p:nvPr/>
        </p:nvSpPr>
        <p:spPr bwMode="auto">
          <a:xfrm>
            <a:off x="3352800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813" name="Line 101"/>
          <p:cNvSpPr>
            <a:spLocks noChangeShapeType="1"/>
          </p:cNvSpPr>
          <p:nvPr/>
        </p:nvSpPr>
        <p:spPr bwMode="auto">
          <a:xfrm>
            <a:off x="36560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814" name="Line 102"/>
          <p:cNvSpPr>
            <a:spLocks noChangeShapeType="1"/>
          </p:cNvSpPr>
          <p:nvPr/>
        </p:nvSpPr>
        <p:spPr bwMode="auto">
          <a:xfrm flipV="1">
            <a:off x="3046413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815" name="Line 103"/>
          <p:cNvSpPr>
            <a:spLocks noChangeShapeType="1"/>
          </p:cNvSpPr>
          <p:nvPr/>
        </p:nvSpPr>
        <p:spPr bwMode="auto">
          <a:xfrm flipH="1">
            <a:off x="2743200" y="4560888"/>
            <a:ext cx="3032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816" name="Line 104"/>
          <p:cNvSpPr>
            <a:spLocks noChangeShapeType="1"/>
          </p:cNvSpPr>
          <p:nvPr/>
        </p:nvSpPr>
        <p:spPr bwMode="auto">
          <a:xfrm flipV="1">
            <a:off x="2743200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817" name="Line 105"/>
          <p:cNvSpPr>
            <a:spLocks noChangeShapeType="1"/>
          </p:cNvSpPr>
          <p:nvPr/>
        </p:nvSpPr>
        <p:spPr bwMode="auto">
          <a:xfrm>
            <a:off x="2743200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818" name="Line 106"/>
          <p:cNvSpPr>
            <a:spLocks noChangeShapeType="1"/>
          </p:cNvSpPr>
          <p:nvPr/>
        </p:nvSpPr>
        <p:spPr bwMode="auto">
          <a:xfrm>
            <a:off x="30464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819" name="Text Box 107"/>
          <p:cNvSpPr txBox="1">
            <a:spLocks noChangeArrowheads="1"/>
          </p:cNvSpPr>
          <p:nvPr/>
        </p:nvSpPr>
        <p:spPr bwMode="auto">
          <a:xfrm>
            <a:off x="2930525" y="47053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3820" name="Text Box 108"/>
          <p:cNvSpPr txBox="1">
            <a:spLocks noChangeArrowheads="1"/>
          </p:cNvSpPr>
          <p:nvPr/>
        </p:nvSpPr>
        <p:spPr bwMode="auto">
          <a:xfrm>
            <a:off x="2752725" y="45529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73821" name="Text Box 109"/>
          <p:cNvSpPr txBox="1">
            <a:spLocks noChangeArrowheads="1"/>
          </p:cNvSpPr>
          <p:nvPr/>
        </p:nvSpPr>
        <p:spPr bwMode="auto">
          <a:xfrm>
            <a:off x="646113" y="47053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3822" name="Text Box 110"/>
          <p:cNvSpPr txBox="1">
            <a:spLocks noChangeArrowheads="1"/>
          </p:cNvSpPr>
          <p:nvPr/>
        </p:nvSpPr>
        <p:spPr bwMode="auto">
          <a:xfrm>
            <a:off x="466725" y="45529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73823" name="Text Box 111"/>
          <p:cNvSpPr txBox="1">
            <a:spLocks noChangeArrowheads="1"/>
          </p:cNvSpPr>
          <p:nvPr/>
        </p:nvSpPr>
        <p:spPr bwMode="auto">
          <a:xfrm>
            <a:off x="492125" y="2798763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Start</a:t>
            </a:r>
          </a:p>
        </p:txBody>
      </p:sp>
      <p:sp>
        <p:nvSpPr>
          <p:cNvPr id="73824" name="Text Box 112"/>
          <p:cNvSpPr txBox="1">
            <a:spLocks noChangeArrowheads="1"/>
          </p:cNvSpPr>
          <p:nvPr/>
        </p:nvSpPr>
        <p:spPr bwMode="auto">
          <a:xfrm>
            <a:off x="1355725" y="2181225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Ziel</a:t>
            </a:r>
          </a:p>
        </p:txBody>
      </p:sp>
      <p:sp>
        <p:nvSpPr>
          <p:cNvPr id="73825" name="Text Box 113"/>
          <p:cNvSpPr txBox="1">
            <a:spLocks noChangeArrowheads="1"/>
          </p:cNvSpPr>
          <p:nvPr/>
        </p:nvSpPr>
        <p:spPr bwMode="auto">
          <a:xfrm>
            <a:off x="130175" y="1905000"/>
            <a:ext cx="912813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1:</a:t>
            </a:r>
          </a:p>
        </p:txBody>
      </p:sp>
      <p:sp>
        <p:nvSpPr>
          <p:cNvPr id="73826" name="Text Box 114"/>
          <p:cNvSpPr txBox="1">
            <a:spLocks noChangeArrowheads="1"/>
          </p:cNvSpPr>
          <p:nvPr/>
        </p:nvSpPr>
        <p:spPr bwMode="auto">
          <a:xfrm>
            <a:off x="2436813" y="1905000"/>
            <a:ext cx="914400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2:</a:t>
            </a:r>
          </a:p>
        </p:txBody>
      </p:sp>
      <p:sp>
        <p:nvSpPr>
          <p:cNvPr id="73827" name="Text Box 115"/>
          <p:cNvSpPr txBox="1">
            <a:spLocks noChangeArrowheads="1"/>
          </p:cNvSpPr>
          <p:nvPr/>
        </p:nvSpPr>
        <p:spPr bwMode="auto">
          <a:xfrm>
            <a:off x="492125" y="4321175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Start</a:t>
            </a:r>
          </a:p>
        </p:txBody>
      </p:sp>
      <p:sp>
        <p:nvSpPr>
          <p:cNvPr id="73828" name="Text Box 116"/>
          <p:cNvSpPr txBox="1">
            <a:spLocks noChangeArrowheads="1"/>
          </p:cNvSpPr>
          <p:nvPr/>
        </p:nvSpPr>
        <p:spPr bwMode="auto">
          <a:xfrm>
            <a:off x="1355725" y="3705225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Ziel</a:t>
            </a:r>
          </a:p>
        </p:txBody>
      </p:sp>
      <p:sp>
        <p:nvSpPr>
          <p:cNvPr id="73829" name="Text Box 117"/>
          <p:cNvSpPr txBox="1">
            <a:spLocks noChangeArrowheads="1"/>
          </p:cNvSpPr>
          <p:nvPr/>
        </p:nvSpPr>
        <p:spPr bwMode="auto">
          <a:xfrm>
            <a:off x="201613" y="5564188"/>
            <a:ext cx="1017587" cy="7524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38113" tIns="38113" rIns="38113" bIns="38113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 sz="1500"/>
              <a:t>Gewichtete</a:t>
            </a:r>
            <a:br>
              <a:rPr lang="de-DE" altLang="de-DE" sz="1500"/>
            </a:br>
            <a:r>
              <a:rPr lang="de-DE" altLang="de-DE" sz="1500"/>
              <a:t>Entfernung</a:t>
            </a:r>
            <a:br>
              <a:rPr lang="de-DE" altLang="de-DE" sz="1500"/>
            </a:br>
            <a:r>
              <a:rPr lang="de-DE" altLang="de-DE" sz="1500"/>
              <a:t>zum Start</a:t>
            </a:r>
            <a:endParaRPr lang="en-US" altLang="de-DE" sz="1500"/>
          </a:p>
        </p:txBody>
      </p:sp>
      <p:sp>
        <p:nvSpPr>
          <p:cNvPr id="73830" name="Text Box 118"/>
          <p:cNvSpPr txBox="1">
            <a:spLocks noChangeArrowheads="1"/>
          </p:cNvSpPr>
          <p:nvPr/>
        </p:nvSpPr>
        <p:spPr bwMode="auto">
          <a:xfrm>
            <a:off x="1370013" y="5564188"/>
            <a:ext cx="1025525" cy="7524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38113" tIns="38113" rIns="38113" bIns="38113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 sz="1500"/>
              <a:t>Manhattan-</a:t>
            </a:r>
            <a:br>
              <a:rPr lang="de-DE" altLang="de-DE" sz="1500"/>
            </a:br>
            <a:r>
              <a:rPr lang="de-DE" altLang="de-DE" sz="1500"/>
              <a:t>Entfernung</a:t>
            </a:r>
            <a:br>
              <a:rPr lang="de-DE" altLang="de-DE" sz="1500"/>
            </a:br>
            <a:r>
              <a:rPr lang="de-DE" altLang="de-DE" sz="1500"/>
              <a:t>zum Ziel</a:t>
            </a:r>
            <a:endParaRPr lang="en-US" altLang="de-DE" sz="1500"/>
          </a:p>
        </p:txBody>
      </p:sp>
      <p:sp>
        <p:nvSpPr>
          <p:cNvPr id="73831" name="Line 119"/>
          <p:cNvSpPr>
            <a:spLocks noChangeShapeType="1"/>
          </p:cNvSpPr>
          <p:nvPr/>
        </p:nvSpPr>
        <p:spPr bwMode="auto">
          <a:xfrm flipH="1" flipV="1">
            <a:off x="760413" y="4943475"/>
            <a:ext cx="896937" cy="6207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3832" name="Line 120"/>
          <p:cNvSpPr>
            <a:spLocks noChangeShapeType="1"/>
          </p:cNvSpPr>
          <p:nvPr/>
        </p:nvSpPr>
        <p:spPr bwMode="auto">
          <a:xfrm flipV="1">
            <a:off x="492125" y="4868863"/>
            <a:ext cx="0" cy="6953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3833" name="Text Box 121"/>
          <p:cNvSpPr txBox="1">
            <a:spLocks noChangeArrowheads="1"/>
          </p:cNvSpPr>
          <p:nvPr/>
        </p:nvSpPr>
        <p:spPr bwMode="auto">
          <a:xfrm>
            <a:off x="4557713" y="2763838"/>
            <a:ext cx="1238250" cy="3222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Ebene 1 (H)</a:t>
            </a:r>
          </a:p>
        </p:txBody>
      </p:sp>
      <p:sp>
        <p:nvSpPr>
          <p:cNvPr id="73834" name="Text Box 122"/>
          <p:cNvSpPr txBox="1">
            <a:spLocks noChangeArrowheads="1"/>
          </p:cNvSpPr>
          <p:nvPr/>
        </p:nvSpPr>
        <p:spPr bwMode="auto">
          <a:xfrm>
            <a:off x="4557713" y="4402138"/>
            <a:ext cx="1238250" cy="3222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Ebene 2 (V)</a:t>
            </a:r>
          </a:p>
        </p:txBody>
      </p:sp>
      <p:sp>
        <p:nvSpPr>
          <p:cNvPr id="73835" name="Line 123"/>
          <p:cNvSpPr>
            <a:spLocks noChangeShapeType="1"/>
          </p:cNvSpPr>
          <p:nvPr/>
        </p:nvSpPr>
        <p:spPr bwMode="auto">
          <a:xfrm>
            <a:off x="841375" y="3124200"/>
            <a:ext cx="1554163" cy="0"/>
          </a:xfrm>
          <a:prstGeom prst="line">
            <a:avLst/>
          </a:prstGeom>
          <a:noFill/>
          <a:ln w="9525">
            <a:solidFill>
              <a:srgbClr val="CC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3836" name="Line 124"/>
          <p:cNvSpPr>
            <a:spLocks noChangeShapeType="1"/>
          </p:cNvSpPr>
          <p:nvPr/>
        </p:nvSpPr>
        <p:spPr bwMode="auto">
          <a:xfrm>
            <a:off x="835025" y="3254375"/>
            <a:ext cx="1828800" cy="242888"/>
          </a:xfrm>
          <a:prstGeom prst="line">
            <a:avLst/>
          </a:prstGeom>
          <a:noFill/>
          <a:ln w="9525">
            <a:solidFill>
              <a:srgbClr val="CC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3837" name="Text Box 125"/>
          <p:cNvSpPr txBox="1">
            <a:spLocks noChangeArrowheads="1"/>
          </p:cNvSpPr>
          <p:nvPr/>
        </p:nvSpPr>
        <p:spPr bwMode="auto">
          <a:xfrm>
            <a:off x="6138863" y="6184900"/>
            <a:ext cx="2854325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800">
                <a:solidFill>
                  <a:srgbClr val="B2B2B2"/>
                </a:solidFill>
              </a:rPr>
              <a:t>Nach Müller, H.: Algorithmen zur Mehrlagenverdrahtung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7.7.2	 Rasterverdrahtung mit Wegwichtung: Beispiel</a:t>
            </a:r>
          </a:p>
        </p:txBody>
      </p:sp>
      <p:grpSp>
        <p:nvGrpSpPr>
          <p:cNvPr id="74755" name="Group 3"/>
          <p:cNvGrpSpPr>
            <a:grpSpLocks/>
          </p:cNvGrpSpPr>
          <p:nvPr/>
        </p:nvGrpSpPr>
        <p:grpSpPr bwMode="auto">
          <a:xfrm>
            <a:off x="2452688" y="3962400"/>
            <a:ext cx="1504950" cy="1212850"/>
            <a:chOff x="163" y="1829"/>
            <a:chExt cx="896" cy="722"/>
          </a:xfrm>
        </p:grpSpPr>
        <p:sp>
          <p:nvSpPr>
            <p:cNvPr id="74874" name="Rectangle 4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4875" name="Rectangle 5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4876" name="Rectangle 6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4877" name="Rectangle 7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4756" name="Group 8"/>
          <p:cNvGrpSpPr>
            <a:grpSpLocks/>
          </p:cNvGrpSpPr>
          <p:nvPr/>
        </p:nvGrpSpPr>
        <p:grpSpPr bwMode="auto">
          <a:xfrm>
            <a:off x="2455863" y="2427288"/>
            <a:ext cx="1504950" cy="1212850"/>
            <a:chOff x="163" y="1829"/>
            <a:chExt cx="896" cy="722"/>
          </a:xfrm>
        </p:grpSpPr>
        <p:sp>
          <p:nvSpPr>
            <p:cNvPr id="74870" name="Rectangle 9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4871" name="Rectangle 10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4872" name="Rectangle 11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4873" name="Rectangle 12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4757" name="Group 13"/>
          <p:cNvGrpSpPr>
            <a:grpSpLocks/>
          </p:cNvGrpSpPr>
          <p:nvPr/>
        </p:nvGrpSpPr>
        <p:grpSpPr bwMode="auto">
          <a:xfrm>
            <a:off x="160338" y="2425700"/>
            <a:ext cx="1504950" cy="1212850"/>
            <a:chOff x="163" y="1829"/>
            <a:chExt cx="896" cy="722"/>
          </a:xfrm>
        </p:grpSpPr>
        <p:sp>
          <p:nvSpPr>
            <p:cNvPr id="74866" name="Rectangle 14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4867" name="Rectangle 15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4868" name="Rectangle 16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4869" name="Rectangle 17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4758" name="Group 18"/>
          <p:cNvGrpSpPr>
            <a:grpSpLocks/>
          </p:cNvGrpSpPr>
          <p:nvPr/>
        </p:nvGrpSpPr>
        <p:grpSpPr bwMode="auto">
          <a:xfrm>
            <a:off x="158750" y="3959225"/>
            <a:ext cx="1504950" cy="1212850"/>
            <a:chOff x="163" y="1829"/>
            <a:chExt cx="896" cy="722"/>
          </a:xfrm>
        </p:grpSpPr>
        <p:sp>
          <p:nvSpPr>
            <p:cNvPr id="74862" name="Rectangle 19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4863" name="Rectangle 20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4864" name="Rectangle 21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4865" name="Rectangle 22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74759" name="Line 23"/>
          <p:cNvSpPr>
            <a:spLocks noChangeShapeType="1"/>
          </p:cNvSpPr>
          <p:nvPr/>
        </p:nvSpPr>
        <p:spPr bwMode="auto">
          <a:xfrm>
            <a:off x="2436813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60" name="Line 24"/>
          <p:cNvSpPr>
            <a:spLocks noChangeShapeType="1"/>
          </p:cNvSpPr>
          <p:nvPr/>
        </p:nvSpPr>
        <p:spPr bwMode="auto">
          <a:xfrm>
            <a:off x="2436813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61" name="Line 25"/>
          <p:cNvSpPr>
            <a:spLocks noChangeShapeType="1"/>
          </p:cNvSpPr>
          <p:nvPr/>
        </p:nvSpPr>
        <p:spPr bwMode="auto">
          <a:xfrm flipV="1">
            <a:off x="3960813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62" name="Line 26"/>
          <p:cNvSpPr>
            <a:spLocks noChangeShapeType="1"/>
          </p:cNvSpPr>
          <p:nvPr/>
        </p:nvSpPr>
        <p:spPr bwMode="auto">
          <a:xfrm flipH="1">
            <a:off x="3656013" y="2419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63" name="Line 27"/>
          <p:cNvSpPr>
            <a:spLocks noChangeShapeType="1"/>
          </p:cNvSpPr>
          <p:nvPr/>
        </p:nvSpPr>
        <p:spPr bwMode="auto">
          <a:xfrm>
            <a:off x="3656013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64" name="Line 28"/>
          <p:cNvSpPr>
            <a:spLocks noChangeShapeType="1"/>
          </p:cNvSpPr>
          <p:nvPr/>
        </p:nvSpPr>
        <p:spPr bwMode="auto">
          <a:xfrm flipH="1">
            <a:off x="3046413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65" name="Line 29"/>
          <p:cNvSpPr>
            <a:spLocks noChangeShapeType="1"/>
          </p:cNvSpPr>
          <p:nvPr/>
        </p:nvSpPr>
        <p:spPr bwMode="auto">
          <a:xfrm flipV="1">
            <a:off x="3046413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66" name="Line 30"/>
          <p:cNvSpPr>
            <a:spLocks noChangeShapeType="1"/>
          </p:cNvSpPr>
          <p:nvPr/>
        </p:nvSpPr>
        <p:spPr bwMode="auto">
          <a:xfrm flipH="1">
            <a:off x="2743200" y="3035300"/>
            <a:ext cx="3032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67" name="Line 31"/>
          <p:cNvSpPr>
            <a:spLocks noChangeShapeType="1"/>
          </p:cNvSpPr>
          <p:nvPr/>
        </p:nvSpPr>
        <p:spPr bwMode="auto">
          <a:xfrm flipV="1">
            <a:off x="2743200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68" name="Line 32"/>
          <p:cNvSpPr>
            <a:spLocks noChangeShapeType="1"/>
          </p:cNvSpPr>
          <p:nvPr/>
        </p:nvSpPr>
        <p:spPr bwMode="auto">
          <a:xfrm flipH="1">
            <a:off x="2436813" y="272573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69" name="Line 33"/>
          <p:cNvSpPr>
            <a:spLocks noChangeShapeType="1"/>
          </p:cNvSpPr>
          <p:nvPr/>
        </p:nvSpPr>
        <p:spPr bwMode="auto">
          <a:xfrm>
            <a:off x="2436813" y="3035300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70" name="Line 34"/>
          <p:cNvSpPr>
            <a:spLocks noChangeShapeType="1"/>
          </p:cNvSpPr>
          <p:nvPr/>
        </p:nvSpPr>
        <p:spPr bwMode="auto">
          <a:xfrm>
            <a:off x="2436813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71" name="Line 35"/>
          <p:cNvSpPr>
            <a:spLocks noChangeShapeType="1"/>
          </p:cNvSpPr>
          <p:nvPr/>
        </p:nvSpPr>
        <p:spPr bwMode="auto">
          <a:xfrm>
            <a:off x="3656013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72" name="Line 36"/>
          <p:cNvSpPr>
            <a:spLocks noChangeShapeType="1"/>
          </p:cNvSpPr>
          <p:nvPr/>
        </p:nvSpPr>
        <p:spPr bwMode="auto">
          <a:xfrm>
            <a:off x="36560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73" name="Line 37"/>
          <p:cNvSpPr>
            <a:spLocks noChangeShapeType="1"/>
          </p:cNvSpPr>
          <p:nvPr/>
        </p:nvSpPr>
        <p:spPr bwMode="auto">
          <a:xfrm>
            <a:off x="3656013" y="3344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74" name="Line 38"/>
          <p:cNvSpPr>
            <a:spLocks noChangeShapeType="1"/>
          </p:cNvSpPr>
          <p:nvPr/>
        </p:nvSpPr>
        <p:spPr bwMode="auto">
          <a:xfrm>
            <a:off x="2743200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75" name="Line 39"/>
          <p:cNvSpPr>
            <a:spLocks noChangeShapeType="1"/>
          </p:cNvSpPr>
          <p:nvPr/>
        </p:nvSpPr>
        <p:spPr bwMode="auto">
          <a:xfrm>
            <a:off x="30464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76" name="Line 40"/>
          <p:cNvSpPr>
            <a:spLocks noChangeShapeType="1"/>
          </p:cNvSpPr>
          <p:nvPr/>
        </p:nvSpPr>
        <p:spPr bwMode="auto">
          <a:xfrm>
            <a:off x="3352800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77" name="Line 41"/>
          <p:cNvSpPr>
            <a:spLocks noChangeShapeType="1"/>
          </p:cNvSpPr>
          <p:nvPr/>
        </p:nvSpPr>
        <p:spPr bwMode="auto">
          <a:xfrm>
            <a:off x="36560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78" name="Text Box 42"/>
          <p:cNvSpPr txBox="1">
            <a:spLocks noChangeArrowheads="1"/>
          </p:cNvSpPr>
          <p:nvPr/>
        </p:nvSpPr>
        <p:spPr bwMode="auto">
          <a:xfrm>
            <a:off x="2466975" y="303530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74779" name="Text Box 43"/>
          <p:cNvSpPr txBox="1">
            <a:spLocks noChangeArrowheads="1"/>
          </p:cNvSpPr>
          <p:nvPr/>
        </p:nvSpPr>
        <p:spPr bwMode="auto">
          <a:xfrm>
            <a:off x="2638425" y="3189288"/>
            <a:ext cx="152400" cy="223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4780" name="Text Box 44"/>
          <p:cNvSpPr txBox="1">
            <a:spLocks noChangeArrowheads="1"/>
          </p:cNvSpPr>
          <p:nvPr/>
        </p:nvSpPr>
        <p:spPr bwMode="auto">
          <a:xfrm>
            <a:off x="2954338" y="3497263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4781" name="Text Box 45"/>
          <p:cNvSpPr txBox="1">
            <a:spLocks noChangeArrowheads="1"/>
          </p:cNvSpPr>
          <p:nvPr/>
        </p:nvSpPr>
        <p:spPr bwMode="auto">
          <a:xfrm>
            <a:off x="2771775" y="3344863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74782" name="Text Box 46"/>
          <p:cNvSpPr txBox="1">
            <a:spLocks noChangeArrowheads="1"/>
          </p:cNvSpPr>
          <p:nvPr/>
        </p:nvSpPr>
        <p:spPr bwMode="auto">
          <a:xfrm>
            <a:off x="2732088" y="30289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4783" name="Line 47"/>
          <p:cNvSpPr>
            <a:spLocks noChangeShapeType="1"/>
          </p:cNvSpPr>
          <p:nvPr/>
        </p:nvSpPr>
        <p:spPr bwMode="auto">
          <a:xfrm>
            <a:off x="149225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84" name="Line 48"/>
          <p:cNvSpPr>
            <a:spLocks noChangeShapeType="1"/>
          </p:cNvSpPr>
          <p:nvPr/>
        </p:nvSpPr>
        <p:spPr bwMode="auto">
          <a:xfrm>
            <a:off x="149225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85" name="Line 49"/>
          <p:cNvSpPr>
            <a:spLocks noChangeShapeType="1"/>
          </p:cNvSpPr>
          <p:nvPr/>
        </p:nvSpPr>
        <p:spPr bwMode="auto">
          <a:xfrm flipV="1">
            <a:off x="1673225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86" name="Line 50"/>
          <p:cNvSpPr>
            <a:spLocks noChangeShapeType="1"/>
          </p:cNvSpPr>
          <p:nvPr/>
        </p:nvSpPr>
        <p:spPr bwMode="auto">
          <a:xfrm flipH="1">
            <a:off x="1368425" y="3943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87" name="Line 51"/>
          <p:cNvSpPr>
            <a:spLocks noChangeShapeType="1"/>
          </p:cNvSpPr>
          <p:nvPr/>
        </p:nvSpPr>
        <p:spPr bwMode="auto">
          <a:xfrm>
            <a:off x="1368425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88" name="Line 52"/>
          <p:cNvSpPr>
            <a:spLocks noChangeShapeType="1"/>
          </p:cNvSpPr>
          <p:nvPr/>
        </p:nvSpPr>
        <p:spPr bwMode="auto">
          <a:xfrm flipH="1">
            <a:off x="760413" y="4868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89" name="Line 53"/>
          <p:cNvSpPr>
            <a:spLocks noChangeShapeType="1"/>
          </p:cNvSpPr>
          <p:nvPr/>
        </p:nvSpPr>
        <p:spPr bwMode="auto">
          <a:xfrm flipV="1">
            <a:off x="760413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90" name="Line 54"/>
          <p:cNvSpPr>
            <a:spLocks noChangeShapeType="1"/>
          </p:cNvSpPr>
          <p:nvPr/>
        </p:nvSpPr>
        <p:spPr bwMode="auto">
          <a:xfrm flipH="1">
            <a:off x="455613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91" name="Line 55"/>
          <p:cNvSpPr>
            <a:spLocks noChangeShapeType="1"/>
          </p:cNvSpPr>
          <p:nvPr/>
        </p:nvSpPr>
        <p:spPr bwMode="auto">
          <a:xfrm flipV="1">
            <a:off x="455613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92" name="Line 56"/>
          <p:cNvSpPr>
            <a:spLocks noChangeShapeType="1"/>
          </p:cNvSpPr>
          <p:nvPr/>
        </p:nvSpPr>
        <p:spPr bwMode="auto">
          <a:xfrm flipH="1">
            <a:off x="149225" y="4251325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93" name="Line 57"/>
          <p:cNvSpPr>
            <a:spLocks noChangeShapeType="1"/>
          </p:cNvSpPr>
          <p:nvPr/>
        </p:nvSpPr>
        <p:spPr bwMode="auto">
          <a:xfrm>
            <a:off x="149225" y="456088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94" name="Line 58"/>
          <p:cNvSpPr>
            <a:spLocks noChangeShapeType="1"/>
          </p:cNvSpPr>
          <p:nvPr/>
        </p:nvSpPr>
        <p:spPr bwMode="auto">
          <a:xfrm>
            <a:off x="149225" y="4868863"/>
            <a:ext cx="6111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95" name="Line 59"/>
          <p:cNvSpPr>
            <a:spLocks noChangeShapeType="1"/>
          </p:cNvSpPr>
          <p:nvPr/>
        </p:nvSpPr>
        <p:spPr bwMode="auto">
          <a:xfrm>
            <a:off x="1368425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96" name="Line 60"/>
          <p:cNvSpPr>
            <a:spLocks noChangeShapeType="1"/>
          </p:cNvSpPr>
          <p:nvPr/>
        </p:nvSpPr>
        <p:spPr bwMode="auto">
          <a:xfrm>
            <a:off x="1368425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97" name="Line 61"/>
          <p:cNvSpPr>
            <a:spLocks noChangeShapeType="1"/>
          </p:cNvSpPr>
          <p:nvPr/>
        </p:nvSpPr>
        <p:spPr bwMode="auto">
          <a:xfrm>
            <a:off x="1368425" y="4868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98" name="Line 62"/>
          <p:cNvSpPr>
            <a:spLocks noChangeShapeType="1"/>
          </p:cNvSpPr>
          <p:nvPr/>
        </p:nvSpPr>
        <p:spPr bwMode="auto">
          <a:xfrm>
            <a:off x="455613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99" name="Line 63"/>
          <p:cNvSpPr>
            <a:spLocks noChangeShapeType="1"/>
          </p:cNvSpPr>
          <p:nvPr/>
        </p:nvSpPr>
        <p:spPr bwMode="auto">
          <a:xfrm>
            <a:off x="7604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00" name="Line 64"/>
          <p:cNvSpPr>
            <a:spLocks noChangeShapeType="1"/>
          </p:cNvSpPr>
          <p:nvPr/>
        </p:nvSpPr>
        <p:spPr bwMode="auto">
          <a:xfrm>
            <a:off x="10652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01" name="Line 65"/>
          <p:cNvSpPr>
            <a:spLocks noChangeShapeType="1"/>
          </p:cNvSpPr>
          <p:nvPr/>
        </p:nvSpPr>
        <p:spPr bwMode="auto">
          <a:xfrm>
            <a:off x="1368425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02" name="Line 66"/>
          <p:cNvSpPr>
            <a:spLocks noChangeShapeType="1"/>
          </p:cNvSpPr>
          <p:nvPr/>
        </p:nvSpPr>
        <p:spPr bwMode="auto">
          <a:xfrm>
            <a:off x="149225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03" name="Line 67"/>
          <p:cNvSpPr>
            <a:spLocks noChangeShapeType="1"/>
          </p:cNvSpPr>
          <p:nvPr/>
        </p:nvSpPr>
        <p:spPr bwMode="auto">
          <a:xfrm>
            <a:off x="149225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04" name="Line 68"/>
          <p:cNvSpPr>
            <a:spLocks noChangeShapeType="1"/>
          </p:cNvSpPr>
          <p:nvPr/>
        </p:nvSpPr>
        <p:spPr bwMode="auto">
          <a:xfrm flipV="1">
            <a:off x="1673225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05" name="Line 69"/>
          <p:cNvSpPr>
            <a:spLocks noChangeShapeType="1"/>
          </p:cNvSpPr>
          <p:nvPr/>
        </p:nvSpPr>
        <p:spPr bwMode="auto">
          <a:xfrm flipH="1">
            <a:off x="1368425" y="2419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06" name="Line 70"/>
          <p:cNvSpPr>
            <a:spLocks noChangeShapeType="1"/>
          </p:cNvSpPr>
          <p:nvPr/>
        </p:nvSpPr>
        <p:spPr bwMode="auto">
          <a:xfrm>
            <a:off x="1368425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07" name="Line 71"/>
          <p:cNvSpPr>
            <a:spLocks noChangeShapeType="1"/>
          </p:cNvSpPr>
          <p:nvPr/>
        </p:nvSpPr>
        <p:spPr bwMode="auto">
          <a:xfrm flipH="1">
            <a:off x="760413" y="3344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08" name="Line 72"/>
          <p:cNvSpPr>
            <a:spLocks noChangeShapeType="1"/>
          </p:cNvSpPr>
          <p:nvPr/>
        </p:nvSpPr>
        <p:spPr bwMode="auto">
          <a:xfrm flipV="1">
            <a:off x="760413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09" name="Line 73"/>
          <p:cNvSpPr>
            <a:spLocks noChangeShapeType="1"/>
          </p:cNvSpPr>
          <p:nvPr/>
        </p:nvSpPr>
        <p:spPr bwMode="auto">
          <a:xfrm flipH="1">
            <a:off x="4556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10" name="Line 74"/>
          <p:cNvSpPr>
            <a:spLocks noChangeShapeType="1"/>
          </p:cNvSpPr>
          <p:nvPr/>
        </p:nvSpPr>
        <p:spPr bwMode="auto">
          <a:xfrm flipV="1">
            <a:off x="455613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11" name="Line 75"/>
          <p:cNvSpPr>
            <a:spLocks noChangeShapeType="1"/>
          </p:cNvSpPr>
          <p:nvPr/>
        </p:nvSpPr>
        <p:spPr bwMode="auto">
          <a:xfrm flipH="1">
            <a:off x="149225" y="272573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12" name="Line 76"/>
          <p:cNvSpPr>
            <a:spLocks noChangeShapeType="1"/>
          </p:cNvSpPr>
          <p:nvPr/>
        </p:nvSpPr>
        <p:spPr bwMode="auto">
          <a:xfrm>
            <a:off x="149225" y="303530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13" name="Line 77"/>
          <p:cNvSpPr>
            <a:spLocks noChangeShapeType="1"/>
          </p:cNvSpPr>
          <p:nvPr/>
        </p:nvSpPr>
        <p:spPr bwMode="auto">
          <a:xfrm>
            <a:off x="149225" y="3344863"/>
            <a:ext cx="6111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14" name="Line 78"/>
          <p:cNvSpPr>
            <a:spLocks noChangeShapeType="1"/>
          </p:cNvSpPr>
          <p:nvPr/>
        </p:nvSpPr>
        <p:spPr bwMode="auto">
          <a:xfrm>
            <a:off x="1368425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15" name="Line 79"/>
          <p:cNvSpPr>
            <a:spLocks noChangeShapeType="1"/>
          </p:cNvSpPr>
          <p:nvPr/>
        </p:nvSpPr>
        <p:spPr bwMode="auto">
          <a:xfrm>
            <a:off x="1368425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16" name="Line 80"/>
          <p:cNvSpPr>
            <a:spLocks noChangeShapeType="1"/>
          </p:cNvSpPr>
          <p:nvPr/>
        </p:nvSpPr>
        <p:spPr bwMode="auto">
          <a:xfrm>
            <a:off x="1368425" y="3344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17" name="Line 81"/>
          <p:cNvSpPr>
            <a:spLocks noChangeShapeType="1"/>
          </p:cNvSpPr>
          <p:nvPr/>
        </p:nvSpPr>
        <p:spPr bwMode="auto">
          <a:xfrm>
            <a:off x="455613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18" name="Line 82"/>
          <p:cNvSpPr>
            <a:spLocks noChangeShapeType="1"/>
          </p:cNvSpPr>
          <p:nvPr/>
        </p:nvSpPr>
        <p:spPr bwMode="auto">
          <a:xfrm>
            <a:off x="7604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19" name="Line 83"/>
          <p:cNvSpPr>
            <a:spLocks noChangeShapeType="1"/>
          </p:cNvSpPr>
          <p:nvPr/>
        </p:nvSpPr>
        <p:spPr bwMode="auto">
          <a:xfrm>
            <a:off x="10652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20" name="Line 84"/>
          <p:cNvSpPr>
            <a:spLocks noChangeShapeType="1"/>
          </p:cNvSpPr>
          <p:nvPr/>
        </p:nvSpPr>
        <p:spPr bwMode="auto">
          <a:xfrm>
            <a:off x="1368425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21" name="Text Box 85"/>
          <p:cNvSpPr txBox="1">
            <a:spLocks noChangeArrowheads="1"/>
          </p:cNvSpPr>
          <p:nvPr/>
        </p:nvSpPr>
        <p:spPr bwMode="auto">
          <a:xfrm>
            <a:off x="642938" y="3179763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4822" name="Text Box 86"/>
          <p:cNvSpPr txBox="1">
            <a:spLocks noChangeArrowheads="1"/>
          </p:cNvSpPr>
          <p:nvPr/>
        </p:nvSpPr>
        <p:spPr bwMode="auto">
          <a:xfrm>
            <a:off x="492125" y="30289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74823" name="Oval 87"/>
          <p:cNvSpPr>
            <a:spLocks noChangeArrowheads="1"/>
          </p:cNvSpPr>
          <p:nvPr/>
        </p:nvSpPr>
        <p:spPr bwMode="auto">
          <a:xfrm>
            <a:off x="377825" y="2951163"/>
            <a:ext cx="457200" cy="461962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4824" name="Line 88"/>
          <p:cNvSpPr>
            <a:spLocks noChangeShapeType="1"/>
          </p:cNvSpPr>
          <p:nvPr/>
        </p:nvSpPr>
        <p:spPr bwMode="auto">
          <a:xfrm>
            <a:off x="2436813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25" name="Line 89"/>
          <p:cNvSpPr>
            <a:spLocks noChangeShapeType="1"/>
          </p:cNvSpPr>
          <p:nvPr/>
        </p:nvSpPr>
        <p:spPr bwMode="auto">
          <a:xfrm>
            <a:off x="2436813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26" name="Line 90"/>
          <p:cNvSpPr>
            <a:spLocks noChangeShapeType="1"/>
          </p:cNvSpPr>
          <p:nvPr/>
        </p:nvSpPr>
        <p:spPr bwMode="auto">
          <a:xfrm flipV="1">
            <a:off x="3960813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27" name="Line 91"/>
          <p:cNvSpPr>
            <a:spLocks noChangeShapeType="1"/>
          </p:cNvSpPr>
          <p:nvPr/>
        </p:nvSpPr>
        <p:spPr bwMode="auto">
          <a:xfrm flipH="1">
            <a:off x="3656013" y="3943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28" name="Line 92"/>
          <p:cNvSpPr>
            <a:spLocks noChangeShapeType="1"/>
          </p:cNvSpPr>
          <p:nvPr/>
        </p:nvSpPr>
        <p:spPr bwMode="auto">
          <a:xfrm>
            <a:off x="3656013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29" name="Line 93"/>
          <p:cNvSpPr>
            <a:spLocks noChangeShapeType="1"/>
          </p:cNvSpPr>
          <p:nvPr/>
        </p:nvSpPr>
        <p:spPr bwMode="auto">
          <a:xfrm flipH="1">
            <a:off x="3046413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30" name="Line 94"/>
          <p:cNvSpPr>
            <a:spLocks noChangeShapeType="1"/>
          </p:cNvSpPr>
          <p:nvPr/>
        </p:nvSpPr>
        <p:spPr bwMode="auto">
          <a:xfrm flipH="1">
            <a:off x="2436813" y="4251325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31" name="Line 95"/>
          <p:cNvSpPr>
            <a:spLocks noChangeShapeType="1"/>
          </p:cNvSpPr>
          <p:nvPr/>
        </p:nvSpPr>
        <p:spPr bwMode="auto">
          <a:xfrm>
            <a:off x="2436813" y="456088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32" name="Line 96"/>
          <p:cNvSpPr>
            <a:spLocks noChangeShapeType="1"/>
          </p:cNvSpPr>
          <p:nvPr/>
        </p:nvSpPr>
        <p:spPr bwMode="auto">
          <a:xfrm>
            <a:off x="2436813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33" name="Line 97"/>
          <p:cNvSpPr>
            <a:spLocks noChangeShapeType="1"/>
          </p:cNvSpPr>
          <p:nvPr/>
        </p:nvSpPr>
        <p:spPr bwMode="auto">
          <a:xfrm>
            <a:off x="3656013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34" name="Line 98"/>
          <p:cNvSpPr>
            <a:spLocks noChangeShapeType="1"/>
          </p:cNvSpPr>
          <p:nvPr/>
        </p:nvSpPr>
        <p:spPr bwMode="auto">
          <a:xfrm>
            <a:off x="3656013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35" name="Line 99"/>
          <p:cNvSpPr>
            <a:spLocks noChangeShapeType="1"/>
          </p:cNvSpPr>
          <p:nvPr/>
        </p:nvSpPr>
        <p:spPr bwMode="auto">
          <a:xfrm>
            <a:off x="3656013" y="4868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36" name="Line 100"/>
          <p:cNvSpPr>
            <a:spLocks noChangeShapeType="1"/>
          </p:cNvSpPr>
          <p:nvPr/>
        </p:nvSpPr>
        <p:spPr bwMode="auto">
          <a:xfrm>
            <a:off x="3352800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37" name="Line 101"/>
          <p:cNvSpPr>
            <a:spLocks noChangeShapeType="1"/>
          </p:cNvSpPr>
          <p:nvPr/>
        </p:nvSpPr>
        <p:spPr bwMode="auto">
          <a:xfrm>
            <a:off x="36560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38" name="Line 102"/>
          <p:cNvSpPr>
            <a:spLocks noChangeShapeType="1"/>
          </p:cNvSpPr>
          <p:nvPr/>
        </p:nvSpPr>
        <p:spPr bwMode="auto">
          <a:xfrm flipV="1">
            <a:off x="3046413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39" name="Line 103"/>
          <p:cNvSpPr>
            <a:spLocks noChangeShapeType="1"/>
          </p:cNvSpPr>
          <p:nvPr/>
        </p:nvSpPr>
        <p:spPr bwMode="auto">
          <a:xfrm flipH="1">
            <a:off x="2743200" y="4560888"/>
            <a:ext cx="3032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40" name="Line 104"/>
          <p:cNvSpPr>
            <a:spLocks noChangeShapeType="1"/>
          </p:cNvSpPr>
          <p:nvPr/>
        </p:nvSpPr>
        <p:spPr bwMode="auto">
          <a:xfrm flipV="1">
            <a:off x="2743200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41" name="Line 105"/>
          <p:cNvSpPr>
            <a:spLocks noChangeShapeType="1"/>
          </p:cNvSpPr>
          <p:nvPr/>
        </p:nvSpPr>
        <p:spPr bwMode="auto">
          <a:xfrm>
            <a:off x="2743200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42" name="Line 106"/>
          <p:cNvSpPr>
            <a:spLocks noChangeShapeType="1"/>
          </p:cNvSpPr>
          <p:nvPr/>
        </p:nvSpPr>
        <p:spPr bwMode="auto">
          <a:xfrm>
            <a:off x="30464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43" name="Text Box 107"/>
          <p:cNvSpPr txBox="1">
            <a:spLocks noChangeArrowheads="1"/>
          </p:cNvSpPr>
          <p:nvPr/>
        </p:nvSpPr>
        <p:spPr bwMode="auto">
          <a:xfrm>
            <a:off x="2930525" y="47053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4844" name="Text Box 108"/>
          <p:cNvSpPr txBox="1">
            <a:spLocks noChangeArrowheads="1"/>
          </p:cNvSpPr>
          <p:nvPr/>
        </p:nvSpPr>
        <p:spPr bwMode="auto">
          <a:xfrm>
            <a:off x="2752725" y="45529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74845" name="Text Box 109"/>
          <p:cNvSpPr txBox="1">
            <a:spLocks noChangeArrowheads="1"/>
          </p:cNvSpPr>
          <p:nvPr/>
        </p:nvSpPr>
        <p:spPr bwMode="auto">
          <a:xfrm>
            <a:off x="646113" y="47053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4846" name="Text Box 110"/>
          <p:cNvSpPr txBox="1">
            <a:spLocks noChangeArrowheads="1"/>
          </p:cNvSpPr>
          <p:nvPr/>
        </p:nvSpPr>
        <p:spPr bwMode="auto">
          <a:xfrm>
            <a:off x="466725" y="45529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74847" name="Text Box 111"/>
          <p:cNvSpPr txBox="1">
            <a:spLocks noChangeArrowheads="1"/>
          </p:cNvSpPr>
          <p:nvPr/>
        </p:nvSpPr>
        <p:spPr bwMode="auto">
          <a:xfrm>
            <a:off x="492125" y="2798763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Start</a:t>
            </a:r>
          </a:p>
        </p:txBody>
      </p:sp>
      <p:sp>
        <p:nvSpPr>
          <p:cNvPr id="74848" name="Text Box 112"/>
          <p:cNvSpPr txBox="1">
            <a:spLocks noChangeArrowheads="1"/>
          </p:cNvSpPr>
          <p:nvPr/>
        </p:nvSpPr>
        <p:spPr bwMode="auto">
          <a:xfrm>
            <a:off x="1355725" y="2181225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Ziel</a:t>
            </a:r>
          </a:p>
        </p:txBody>
      </p:sp>
      <p:sp>
        <p:nvSpPr>
          <p:cNvPr id="74849" name="Text Box 113"/>
          <p:cNvSpPr txBox="1">
            <a:spLocks noChangeArrowheads="1"/>
          </p:cNvSpPr>
          <p:nvPr/>
        </p:nvSpPr>
        <p:spPr bwMode="auto">
          <a:xfrm>
            <a:off x="130175" y="1905000"/>
            <a:ext cx="912813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1:</a:t>
            </a:r>
          </a:p>
        </p:txBody>
      </p:sp>
      <p:sp>
        <p:nvSpPr>
          <p:cNvPr id="74850" name="Text Box 114"/>
          <p:cNvSpPr txBox="1">
            <a:spLocks noChangeArrowheads="1"/>
          </p:cNvSpPr>
          <p:nvPr/>
        </p:nvSpPr>
        <p:spPr bwMode="auto">
          <a:xfrm>
            <a:off x="2436813" y="1905000"/>
            <a:ext cx="914400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2:</a:t>
            </a:r>
          </a:p>
        </p:txBody>
      </p:sp>
      <p:sp>
        <p:nvSpPr>
          <p:cNvPr id="74851" name="Text Box 115"/>
          <p:cNvSpPr txBox="1">
            <a:spLocks noChangeArrowheads="1"/>
          </p:cNvSpPr>
          <p:nvPr/>
        </p:nvSpPr>
        <p:spPr bwMode="auto">
          <a:xfrm>
            <a:off x="492125" y="4321175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Start</a:t>
            </a:r>
          </a:p>
        </p:txBody>
      </p:sp>
      <p:sp>
        <p:nvSpPr>
          <p:cNvPr id="74852" name="Text Box 116"/>
          <p:cNvSpPr txBox="1">
            <a:spLocks noChangeArrowheads="1"/>
          </p:cNvSpPr>
          <p:nvPr/>
        </p:nvSpPr>
        <p:spPr bwMode="auto">
          <a:xfrm>
            <a:off x="1355725" y="3705225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Ziel</a:t>
            </a:r>
          </a:p>
        </p:txBody>
      </p:sp>
      <p:sp>
        <p:nvSpPr>
          <p:cNvPr id="74853" name="Text Box 117"/>
          <p:cNvSpPr txBox="1">
            <a:spLocks noChangeArrowheads="1"/>
          </p:cNvSpPr>
          <p:nvPr/>
        </p:nvSpPr>
        <p:spPr bwMode="auto">
          <a:xfrm>
            <a:off x="201613" y="5564188"/>
            <a:ext cx="1017587" cy="7524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38113" tIns="38113" rIns="38113" bIns="38113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 sz="1500"/>
              <a:t>Gewichtete</a:t>
            </a:r>
            <a:br>
              <a:rPr lang="de-DE" altLang="de-DE" sz="1500"/>
            </a:br>
            <a:r>
              <a:rPr lang="de-DE" altLang="de-DE" sz="1500"/>
              <a:t>Entfernung</a:t>
            </a:r>
            <a:br>
              <a:rPr lang="de-DE" altLang="de-DE" sz="1500"/>
            </a:br>
            <a:r>
              <a:rPr lang="de-DE" altLang="de-DE" sz="1500"/>
              <a:t>zum Start</a:t>
            </a:r>
            <a:endParaRPr lang="en-US" altLang="de-DE" sz="1500"/>
          </a:p>
        </p:txBody>
      </p:sp>
      <p:sp>
        <p:nvSpPr>
          <p:cNvPr id="74854" name="Text Box 118"/>
          <p:cNvSpPr txBox="1">
            <a:spLocks noChangeArrowheads="1"/>
          </p:cNvSpPr>
          <p:nvPr/>
        </p:nvSpPr>
        <p:spPr bwMode="auto">
          <a:xfrm>
            <a:off x="1370013" y="5564188"/>
            <a:ext cx="1025525" cy="7524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38113" tIns="38113" rIns="38113" bIns="38113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 sz="1500"/>
              <a:t>Manhattan-</a:t>
            </a:r>
            <a:br>
              <a:rPr lang="de-DE" altLang="de-DE" sz="1500"/>
            </a:br>
            <a:r>
              <a:rPr lang="de-DE" altLang="de-DE" sz="1500"/>
              <a:t>Entfernung</a:t>
            </a:r>
            <a:br>
              <a:rPr lang="de-DE" altLang="de-DE" sz="1500"/>
            </a:br>
            <a:r>
              <a:rPr lang="de-DE" altLang="de-DE" sz="1500"/>
              <a:t>zum Ziel</a:t>
            </a:r>
            <a:endParaRPr lang="en-US" altLang="de-DE" sz="1500"/>
          </a:p>
        </p:txBody>
      </p:sp>
      <p:sp>
        <p:nvSpPr>
          <p:cNvPr id="74855" name="Line 119"/>
          <p:cNvSpPr>
            <a:spLocks noChangeShapeType="1"/>
          </p:cNvSpPr>
          <p:nvPr/>
        </p:nvSpPr>
        <p:spPr bwMode="auto">
          <a:xfrm flipH="1" flipV="1">
            <a:off x="760413" y="4943475"/>
            <a:ext cx="896937" cy="6207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4856" name="Line 120"/>
          <p:cNvSpPr>
            <a:spLocks noChangeShapeType="1"/>
          </p:cNvSpPr>
          <p:nvPr/>
        </p:nvSpPr>
        <p:spPr bwMode="auto">
          <a:xfrm flipV="1">
            <a:off x="492125" y="4868863"/>
            <a:ext cx="0" cy="6953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4857" name="Text Box 121"/>
          <p:cNvSpPr txBox="1">
            <a:spLocks noChangeArrowheads="1"/>
          </p:cNvSpPr>
          <p:nvPr/>
        </p:nvSpPr>
        <p:spPr bwMode="auto">
          <a:xfrm>
            <a:off x="4557713" y="2763838"/>
            <a:ext cx="1238250" cy="3222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Ebene 1 (H)</a:t>
            </a:r>
          </a:p>
        </p:txBody>
      </p:sp>
      <p:sp>
        <p:nvSpPr>
          <p:cNvPr id="74858" name="Text Box 122"/>
          <p:cNvSpPr txBox="1">
            <a:spLocks noChangeArrowheads="1"/>
          </p:cNvSpPr>
          <p:nvPr/>
        </p:nvSpPr>
        <p:spPr bwMode="auto">
          <a:xfrm>
            <a:off x="4557713" y="4402138"/>
            <a:ext cx="1238250" cy="3222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Ebene 2 (V)</a:t>
            </a:r>
          </a:p>
        </p:txBody>
      </p:sp>
      <p:sp>
        <p:nvSpPr>
          <p:cNvPr id="74859" name="Text Box 123"/>
          <p:cNvSpPr txBox="1">
            <a:spLocks noChangeArrowheads="1"/>
          </p:cNvSpPr>
          <p:nvPr/>
        </p:nvSpPr>
        <p:spPr bwMode="auto">
          <a:xfrm>
            <a:off x="3810000" y="1376363"/>
            <a:ext cx="3495675" cy="533400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38113" tIns="38113" rIns="38113" bIns="38113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 sz="1500"/>
              <a:t>Ehemaliger Punkt mit minimaler Summe</a:t>
            </a:r>
          </a:p>
          <a:p>
            <a:pPr algn="l">
              <a:lnSpc>
                <a:spcPct val="100000"/>
              </a:lnSpc>
            </a:pPr>
            <a:r>
              <a:rPr lang="de-DE" altLang="de-DE" sz="1500"/>
              <a:t>(möglicher Rückverfolgungsweg)</a:t>
            </a:r>
            <a:endParaRPr lang="en-US" altLang="de-DE" sz="1500"/>
          </a:p>
        </p:txBody>
      </p:sp>
      <p:sp>
        <p:nvSpPr>
          <p:cNvPr id="74860" name="Line 124"/>
          <p:cNvSpPr>
            <a:spLocks noChangeShapeType="1"/>
          </p:cNvSpPr>
          <p:nvPr/>
        </p:nvSpPr>
        <p:spPr bwMode="auto">
          <a:xfrm flipH="1">
            <a:off x="2954338" y="1905000"/>
            <a:ext cx="855662" cy="1181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4861" name="Text Box 125"/>
          <p:cNvSpPr txBox="1">
            <a:spLocks noChangeArrowheads="1"/>
          </p:cNvSpPr>
          <p:nvPr/>
        </p:nvSpPr>
        <p:spPr bwMode="auto">
          <a:xfrm>
            <a:off x="6138863" y="6184900"/>
            <a:ext cx="2854325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800">
                <a:solidFill>
                  <a:srgbClr val="B2B2B2"/>
                </a:solidFill>
              </a:rPr>
              <a:t>Nach Müller, H.: Algorithmen zur Mehrlagenverdrahtung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7.7.2	 Rasterverdrahtung mit Wegwichtung: Beispiel</a:t>
            </a:r>
          </a:p>
        </p:txBody>
      </p:sp>
      <p:grpSp>
        <p:nvGrpSpPr>
          <p:cNvPr id="75779" name="Group 3"/>
          <p:cNvGrpSpPr>
            <a:grpSpLocks/>
          </p:cNvGrpSpPr>
          <p:nvPr/>
        </p:nvGrpSpPr>
        <p:grpSpPr bwMode="auto">
          <a:xfrm>
            <a:off x="2452688" y="3962400"/>
            <a:ext cx="1504950" cy="1212850"/>
            <a:chOff x="163" y="1829"/>
            <a:chExt cx="896" cy="722"/>
          </a:xfrm>
        </p:grpSpPr>
        <p:sp>
          <p:nvSpPr>
            <p:cNvPr id="75900" name="Rectangle 4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5901" name="Rectangle 5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5902" name="Rectangle 6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5903" name="Rectangle 7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5780" name="Group 8"/>
          <p:cNvGrpSpPr>
            <a:grpSpLocks/>
          </p:cNvGrpSpPr>
          <p:nvPr/>
        </p:nvGrpSpPr>
        <p:grpSpPr bwMode="auto">
          <a:xfrm>
            <a:off x="2455863" y="2427288"/>
            <a:ext cx="1504950" cy="1212850"/>
            <a:chOff x="163" y="1829"/>
            <a:chExt cx="896" cy="722"/>
          </a:xfrm>
        </p:grpSpPr>
        <p:sp>
          <p:nvSpPr>
            <p:cNvPr id="75896" name="Rectangle 9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5897" name="Rectangle 10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5898" name="Rectangle 11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5899" name="Rectangle 12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5781" name="Group 13"/>
          <p:cNvGrpSpPr>
            <a:grpSpLocks/>
          </p:cNvGrpSpPr>
          <p:nvPr/>
        </p:nvGrpSpPr>
        <p:grpSpPr bwMode="auto">
          <a:xfrm>
            <a:off x="160338" y="2425700"/>
            <a:ext cx="1504950" cy="1212850"/>
            <a:chOff x="163" y="1829"/>
            <a:chExt cx="896" cy="722"/>
          </a:xfrm>
        </p:grpSpPr>
        <p:sp>
          <p:nvSpPr>
            <p:cNvPr id="75892" name="Rectangle 14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5893" name="Rectangle 15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5894" name="Rectangle 16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5895" name="Rectangle 17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5782" name="Group 18"/>
          <p:cNvGrpSpPr>
            <a:grpSpLocks/>
          </p:cNvGrpSpPr>
          <p:nvPr/>
        </p:nvGrpSpPr>
        <p:grpSpPr bwMode="auto">
          <a:xfrm>
            <a:off x="158750" y="3959225"/>
            <a:ext cx="1504950" cy="1212850"/>
            <a:chOff x="163" y="1829"/>
            <a:chExt cx="896" cy="722"/>
          </a:xfrm>
        </p:grpSpPr>
        <p:sp>
          <p:nvSpPr>
            <p:cNvPr id="75888" name="Rectangle 19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5889" name="Rectangle 20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5890" name="Rectangle 21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5891" name="Rectangle 22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75783" name="Line 23"/>
          <p:cNvSpPr>
            <a:spLocks noChangeShapeType="1"/>
          </p:cNvSpPr>
          <p:nvPr/>
        </p:nvSpPr>
        <p:spPr bwMode="auto">
          <a:xfrm>
            <a:off x="2436813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84" name="Line 24"/>
          <p:cNvSpPr>
            <a:spLocks noChangeShapeType="1"/>
          </p:cNvSpPr>
          <p:nvPr/>
        </p:nvSpPr>
        <p:spPr bwMode="auto">
          <a:xfrm>
            <a:off x="2436813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85" name="Line 25"/>
          <p:cNvSpPr>
            <a:spLocks noChangeShapeType="1"/>
          </p:cNvSpPr>
          <p:nvPr/>
        </p:nvSpPr>
        <p:spPr bwMode="auto">
          <a:xfrm flipV="1">
            <a:off x="3960813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86" name="Line 26"/>
          <p:cNvSpPr>
            <a:spLocks noChangeShapeType="1"/>
          </p:cNvSpPr>
          <p:nvPr/>
        </p:nvSpPr>
        <p:spPr bwMode="auto">
          <a:xfrm flipH="1">
            <a:off x="3656013" y="2419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87" name="Line 27"/>
          <p:cNvSpPr>
            <a:spLocks noChangeShapeType="1"/>
          </p:cNvSpPr>
          <p:nvPr/>
        </p:nvSpPr>
        <p:spPr bwMode="auto">
          <a:xfrm>
            <a:off x="3656013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88" name="Line 28"/>
          <p:cNvSpPr>
            <a:spLocks noChangeShapeType="1"/>
          </p:cNvSpPr>
          <p:nvPr/>
        </p:nvSpPr>
        <p:spPr bwMode="auto">
          <a:xfrm flipH="1">
            <a:off x="3046413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89" name="Line 29"/>
          <p:cNvSpPr>
            <a:spLocks noChangeShapeType="1"/>
          </p:cNvSpPr>
          <p:nvPr/>
        </p:nvSpPr>
        <p:spPr bwMode="auto">
          <a:xfrm flipV="1">
            <a:off x="3046413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90" name="Line 30"/>
          <p:cNvSpPr>
            <a:spLocks noChangeShapeType="1"/>
          </p:cNvSpPr>
          <p:nvPr/>
        </p:nvSpPr>
        <p:spPr bwMode="auto">
          <a:xfrm flipH="1">
            <a:off x="2743200" y="3035300"/>
            <a:ext cx="3032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91" name="Line 31"/>
          <p:cNvSpPr>
            <a:spLocks noChangeShapeType="1"/>
          </p:cNvSpPr>
          <p:nvPr/>
        </p:nvSpPr>
        <p:spPr bwMode="auto">
          <a:xfrm flipV="1">
            <a:off x="2743200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92" name="Line 32"/>
          <p:cNvSpPr>
            <a:spLocks noChangeShapeType="1"/>
          </p:cNvSpPr>
          <p:nvPr/>
        </p:nvSpPr>
        <p:spPr bwMode="auto">
          <a:xfrm flipH="1">
            <a:off x="2436813" y="272573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93" name="Line 33"/>
          <p:cNvSpPr>
            <a:spLocks noChangeShapeType="1"/>
          </p:cNvSpPr>
          <p:nvPr/>
        </p:nvSpPr>
        <p:spPr bwMode="auto">
          <a:xfrm>
            <a:off x="2436813" y="3035300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94" name="Line 34"/>
          <p:cNvSpPr>
            <a:spLocks noChangeShapeType="1"/>
          </p:cNvSpPr>
          <p:nvPr/>
        </p:nvSpPr>
        <p:spPr bwMode="auto">
          <a:xfrm>
            <a:off x="2436813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95" name="Line 35"/>
          <p:cNvSpPr>
            <a:spLocks noChangeShapeType="1"/>
          </p:cNvSpPr>
          <p:nvPr/>
        </p:nvSpPr>
        <p:spPr bwMode="auto">
          <a:xfrm>
            <a:off x="3656013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96" name="Line 36"/>
          <p:cNvSpPr>
            <a:spLocks noChangeShapeType="1"/>
          </p:cNvSpPr>
          <p:nvPr/>
        </p:nvSpPr>
        <p:spPr bwMode="auto">
          <a:xfrm>
            <a:off x="36560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97" name="Line 37"/>
          <p:cNvSpPr>
            <a:spLocks noChangeShapeType="1"/>
          </p:cNvSpPr>
          <p:nvPr/>
        </p:nvSpPr>
        <p:spPr bwMode="auto">
          <a:xfrm>
            <a:off x="3656013" y="3344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98" name="Line 38"/>
          <p:cNvSpPr>
            <a:spLocks noChangeShapeType="1"/>
          </p:cNvSpPr>
          <p:nvPr/>
        </p:nvSpPr>
        <p:spPr bwMode="auto">
          <a:xfrm>
            <a:off x="2743200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99" name="Line 39"/>
          <p:cNvSpPr>
            <a:spLocks noChangeShapeType="1"/>
          </p:cNvSpPr>
          <p:nvPr/>
        </p:nvSpPr>
        <p:spPr bwMode="auto">
          <a:xfrm>
            <a:off x="30464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00" name="Line 40"/>
          <p:cNvSpPr>
            <a:spLocks noChangeShapeType="1"/>
          </p:cNvSpPr>
          <p:nvPr/>
        </p:nvSpPr>
        <p:spPr bwMode="auto">
          <a:xfrm>
            <a:off x="3352800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01" name="Line 41"/>
          <p:cNvSpPr>
            <a:spLocks noChangeShapeType="1"/>
          </p:cNvSpPr>
          <p:nvPr/>
        </p:nvSpPr>
        <p:spPr bwMode="auto">
          <a:xfrm>
            <a:off x="36560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02" name="Text Box 42"/>
          <p:cNvSpPr txBox="1">
            <a:spLocks noChangeArrowheads="1"/>
          </p:cNvSpPr>
          <p:nvPr/>
        </p:nvSpPr>
        <p:spPr bwMode="auto">
          <a:xfrm>
            <a:off x="2466975" y="303530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75803" name="Text Box 43"/>
          <p:cNvSpPr txBox="1">
            <a:spLocks noChangeArrowheads="1"/>
          </p:cNvSpPr>
          <p:nvPr/>
        </p:nvSpPr>
        <p:spPr bwMode="auto">
          <a:xfrm>
            <a:off x="2638425" y="3189288"/>
            <a:ext cx="152400" cy="223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5804" name="Text Box 44"/>
          <p:cNvSpPr txBox="1">
            <a:spLocks noChangeArrowheads="1"/>
          </p:cNvSpPr>
          <p:nvPr/>
        </p:nvSpPr>
        <p:spPr bwMode="auto">
          <a:xfrm>
            <a:off x="2954338" y="3497263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5805" name="Text Box 45"/>
          <p:cNvSpPr txBox="1">
            <a:spLocks noChangeArrowheads="1"/>
          </p:cNvSpPr>
          <p:nvPr/>
        </p:nvSpPr>
        <p:spPr bwMode="auto">
          <a:xfrm>
            <a:off x="2771775" y="3344863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75806" name="Text Box 46"/>
          <p:cNvSpPr txBox="1">
            <a:spLocks noChangeArrowheads="1"/>
          </p:cNvSpPr>
          <p:nvPr/>
        </p:nvSpPr>
        <p:spPr bwMode="auto">
          <a:xfrm>
            <a:off x="2732088" y="30289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5807" name="Line 47"/>
          <p:cNvSpPr>
            <a:spLocks noChangeShapeType="1"/>
          </p:cNvSpPr>
          <p:nvPr/>
        </p:nvSpPr>
        <p:spPr bwMode="auto">
          <a:xfrm>
            <a:off x="149225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08" name="Line 48"/>
          <p:cNvSpPr>
            <a:spLocks noChangeShapeType="1"/>
          </p:cNvSpPr>
          <p:nvPr/>
        </p:nvSpPr>
        <p:spPr bwMode="auto">
          <a:xfrm>
            <a:off x="149225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09" name="Line 49"/>
          <p:cNvSpPr>
            <a:spLocks noChangeShapeType="1"/>
          </p:cNvSpPr>
          <p:nvPr/>
        </p:nvSpPr>
        <p:spPr bwMode="auto">
          <a:xfrm flipV="1">
            <a:off x="1673225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10" name="Line 50"/>
          <p:cNvSpPr>
            <a:spLocks noChangeShapeType="1"/>
          </p:cNvSpPr>
          <p:nvPr/>
        </p:nvSpPr>
        <p:spPr bwMode="auto">
          <a:xfrm flipH="1">
            <a:off x="1368425" y="3943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11" name="Line 51"/>
          <p:cNvSpPr>
            <a:spLocks noChangeShapeType="1"/>
          </p:cNvSpPr>
          <p:nvPr/>
        </p:nvSpPr>
        <p:spPr bwMode="auto">
          <a:xfrm>
            <a:off x="1368425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12" name="Line 52"/>
          <p:cNvSpPr>
            <a:spLocks noChangeShapeType="1"/>
          </p:cNvSpPr>
          <p:nvPr/>
        </p:nvSpPr>
        <p:spPr bwMode="auto">
          <a:xfrm flipH="1">
            <a:off x="760413" y="4868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13" name="Line 53"/>
          <p:cNvSpPr>
            <a:spLocks noChangeShapeType="1"/>
          </p:cNvSpPr>
          <p:nvPr/>
        </p:nvSpPr>
        <p:spPr bwMode="auto">
          <a:xfrm flipV="1">
            <a:off x="760413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14" name="Line 54"/>
          <p:cNvSpPr>
            <a:spLocks noChangeShapeType="1"/>
          </p:cNvSpPr>
          <p:nvPr/>
        </p:nvSpPr>
        <p:spPr bwMode="auto">
          <a:xfrm flipH="1">
            <a:off x="455613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15" name="Line 55"/>
          <p:cNvSpPr>
            <a:spLocks noChangeShapeType="1"/>
          </p:cNvSpPr>
          <p:nvPr/>
        </p:nvSpPr>
        <p:spPr bwMode="auto">
          <a:xfrm flipV="1">
            <a:off x="455613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16" name="Line 56"/>
          <p:cNvSpPr>
            <a:spLocks noChangeShapeType="1"/>
          </p:cNvSpPr>
          <p:nvPr/>
        </p:nvSpPr>
        <p:spPr bwMode="auto">
          <a:xfrm flipH="1">
            <a:off x="149225" y="4251325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17" name="Line 57"/>
          <p:cNvSpPr>
            <a:spLocks noChangeShapeType="1"/>
          </p:cNvSpPr>
          <p:nvPr/>
        </p:nvSpPr>
        <p:spPr bwMode="auto">
          <a:xfrm>
            <a:off x="149225" y="456088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18" name="Line 58"/>
          <p:cNvSpPr>
            <a:spLocks noChangeShapeType="1"/>
          </p:cNvSpPr>
          <p:nvPr/>
        </p:nvSpPr>
        <p:spPr bwMode="auto">
          <a:xfrm>
            <a:off x="149225" y="4868863"/>
            <a:ext cx="6111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19" name="Line 59"/>
          <p:cNvSpPr>
            <a:spLocks noChangeShapeType="1"/>
          </p:cNvSpPr>
          <p:nvPr/>
        </p:nvSpPr>
        <p:spPr bwMode="auto">
          <a:xfrm>
            <a:off x="1368425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20" name="Line 60"/>
          <p:cNvSpPr>
            <a:spLocks noChangeShapeType="1"/>
          </p:cNvSpPr>
          <p:nvPr/>
        </p:nvSpPr>
        <p:spPr bwMode="auto">
          <a:xfrm>
            <a:off x="1368425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21" name="Line 61"/>
          <p:cNvSpPr>
            <a:spLocks noChangeShapeType="1"/>
          </p:cNvSpPr>
          <p:nvPr/>
        </p:nvSpPr>
        <p:spPr bwMode="auto">
          <a:xfrm>
            <a:off x="1368425" y="4868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22" name="Line 62"/>
          <p:cNvSpPr>
            <a:spLocks noChangeShapeType="1"/>
          </p:cNvSpPr>
          <p:nvPr/>
        </p:nvSpPr>
        <p:spPr bwMode="auto">
          <a:xfrm>
            <a:off x="455613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23" name="Line 63"/>
          <p:cNvSpPr>
            <a:spLocks noChangeShapeType="1"/>
          </p:cNvSpPr>
          <p:nvPr/>
        </p:nvSpPr>
        <p:spPr bwMode="auto">
          <a:xfrm>
            <a:off x="7604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24" name="Line 64"/>
          <p:cNvSpPr>
            <a:spLocks noChangeShapeType="1"/>
          </p:cNvSpPr>
          <p:nvPr/>
        </p:nvSpPr>
        <p:spPr bwMode="auto">
          <a:xfrm>
            <a:off x="10652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25" name="Line 65"/>
          <p:cNvSpPr>
            <a:spLocks noChangeShapeType="1"/>
          </p:cNvSpPr>
          <p:nvPr/>
        </p:nvSpPr>
        <p:spPr bwMode="auto">
          <a:xfrm>
            <a:off x="1368425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26" name="Line 66"/>
          <p:cNvSpPr>
            <a:spLocks noChangeShapeType="1"/>
          </p:cNvSpPr>
          <p:nvPr/>
        </p:nvSpPr>
        <p:spPr bwMode="auto">
          <a:xfrm>
            <a:off x="149225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27" name="Line 67"/>
          <p:cNvSpPr>
            <a:spLocks noChangeShapeType="1"/>
          </p:cNvSpPr>
          <p:nvPr/>
        </p:nvSpPr>
        <p:spPr bwMode="auto">
          <a:xfrm>
            <a:off x="149225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28" name="Line 68"/>
          <p:cNvSpPr>
            <a:spLocks noChangeShapeType="1"/>
          </p:cNvSpPr>
          <p:nvPr/>
        </p:nvSpPr>
        <p:spPr bwMode="auto">
          <a:xfrm flipV="1">
            <a:off x="1673225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29" name="Line 69"/>
          <p:cNvSpPr>
            <a:spLocks noChangeShapeType="1"/>
          </p:cNvSpPr>
          <p:nvPr/>
        </p:nvSpPr>
        <p:spPr bwMode="auto">
          <a:xfrm flipH="1">
            <a:off x="1368425" y="2419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30" name="Line 70"/>
          <p:cNvSpPr>
            <a:spLocks noChangeShapeType="1"/>
          </p:cNvSpPr>
          <p:nvPr/>
        </p:nvSpPr>
        <p:spPr bwMode="auto">
          <a:xfrm>
            <a:off x="1368425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31" name="Line 71"/>
          <p:cNvSpPr>
            <a:spLocks noChangeShapeType="1"/>
          </p:cNvSpPr>
          <p:nvPr/>
        </p:nvSpPr>
        <p:spPr bwMode="auto">
          <a:xfrm flipH="1">
            <a:off x="760413" y="3344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32" name="Line 72"/>
          <p:cNvSpPr>
            <a:spLocks noChangeShapeType="1"/>
          </p:cNvSpPr>
          <p:nvPr/>
        </p:nvSpPr>
        <p:spPr bwMode="auto">
          <a:xfrm flipV="1">
            <a:off x="760413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33" name="Line 73"/>
          <p:cNvSpPr>
            <a:spLocks noChangeShapeType="1"/>
          </p:cNvSpPr>
          <p:nvPr/>
        </p:nvSpPr>
        <p:spPr bwMode="auto">
          <a:xfrm flipH="1">
            <a:off x="4556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34" name="Line 74"/>
          <p:cNvSpPr>
            <a:spLocks noChangeShapeType="1"/>
          </p:cNvSpPr>
          <p:nvPr/>
        </p:nvSpPr>
        <p:spPr bwMode="auto">
          <a:xfrm flipV="1">
            <a:off x="455613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35" name="Line 75"/>
          <p:cNvSpPr>
            <a:spLocks noChangeShapeType="1"/>
          </p:cNvSpPr>
          <p:nvPr/>
        </p:nvSpPr>
        <p:spPr bwMode="auto">
          <a:xfrm flipH="1">
            <a:off x="149225" y="272573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36" name="Line 76"/>
          <p:cNvSpPr>
            <a:spLocks noChangeShapeType="1"/>
          </p:cNvSpPr>
          <p:nvPr/>
        </p:nvSpPr>
        <p:spPr bwMode="auto">
          <a:xfrm>
            <a:off x="149225" y="303530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37" name="Line 77"/>
          <p:cNvSpPr>
            <a:spLocks noChangeShapeType="1"/>
          </p:cNvSpPr>
          <p:nvPr/>
        </p:nvSpPr>
        <p:spPr bwMode="auto">
          <a:xfrm>
            <a:off x="149225" y="3344863"/>
            <a:ext cx="6111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38" name="Line 78"/>
          <p:cNvSpPr>
            <a:spLocks noChangeShapeType="1"/>
          </p:cNvSpPr>
          <p:nvPr/>
        </p:nvSpPr>
        <p:spPr bwMode="auto">
          <a:xfrm>
            <a:off x="1368425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39" name="Line 79"/>
          <p:cNvSpPr>
            <a:spLocks noChangeShapeType="1"/>
          </p:cNvSpPr>
          <p:nvPr/>
        </p:nvSpPr>
        <p:spPr bwMode="auto">
          <a:xfrm>
            <a:off x="1368425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40" name="Line 80"/>
          <p:cNvSpPr>
            <a:spLocks noChangeShapeType="1"/>
          </p:cNvSpPr>
          <p:nvPr/>
        </p:nvSpPr>
        <p:spPr bwMode="auto">
          <a:xfrm>
            <a:off x="1368425" y="3344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41" name="Line 81"/>
          <p:cNvSpPr>
            <a:spLocks noChangeShapeType="1"/>
          </p:cNvSpPr>
          <p:nvPr/>
        </p:nvSpPr>
        <p:spPr bwMode="auto">
          <a:xfrm>
            <a:off x="455613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42" name="Line 82"/>
          <p:cNvSpPr>
            <a:spLocks noChangeShapeType="1"/>
          </p:cNvSpPr>
          <p:nvPr/>
        </p:nvSpPr>
        <p:spPr bwMode="auto">
          <a:xfrm>
            <a:off x="7604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43" name="Line 83"/>
          <p:cNvSpPr>
            <a:spLocks noChangeShapeType="1"/>
          </p:cNvSpPr>
          <p:nvPr/>
        </p:nvSpPr>
        <p:spPr bwMode="auto">
          <a:xfrm>
            <a:off x="10652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44" name="Line 84"/>
          <p:cNvSpPr>
            <a:spLocks noChangeShapeType="1"/>
          </p:cNvSpPr>
          <p:nvPr/>
        </p:nvSpPr>
        <p:spPr bwMode="auto">
          <a:xfrm>
            <a:off x="1368425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45" name="Text Box 85"/>
          <p:cNvSpPr txBox="1">
            <a:spLocks noChangeArrowheads="1"/>
          </p:cNvSpPr>
          <p:nvPr/>
        </p:nvSpPr>
        <p:spPr bwMode="auto">
          <a:xfrm>
            <a:off x="642938" y="3179763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5846" name="Text Box 86"/>
          <p:cNvSpPr txBox="1">
            <a:spLocks noChangeArrowheads="1"/>
          </p:cNvSpPr>
          <p:nvPr/>
        </p:nvSpPr>
        <p:spPr bwMode="auto">
          <a:xfrm>
            <a:off x="492125" y="30289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75847" name="Oval 87"/>
          <p:cNvSpPr>
            <a:spLocks noChangeArrowheads="1"/>
          </p:cNvSpPr>
          <p:nvPr/>
        </p:nvSpPr>
        <p:spPr bwMode="auto">
          <a:xfrm>
            <a:off x="377825" y="2951163"/>
            <a:ext cx="457200" cy="461962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848" name="Line 88"/>
          <p:cNvSpPr>
            <a:spLocks noChangeShapeType="1"/>
          </p:cNvSpPr>
          <p:nvPr/>
        </p:nvSpPr>
        <p:spPr bwMode="auto">
          <a:xfrm>
            <a:off x="2436813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49" name="Line 89"/>
          <p:cNvSpPr>
            <a:spLocks noChangeShapeType="1"/>
          </p:cNvSpPr>
          <p:nvPr/>
        </p:nvSpPr>
        <p:spPr bwMode="auto">
          <a:xfrm>
            <a:off x="2436813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50" name="Line 90"/>
          <p:cNvSpPr>
            <a:spLocks noChangeShapeType="1"/>
          </p:cNvSpPr>
          <p:nvPr/>
        </p:nvSpPr>
        <p:spPr bwMode="auto">
          <a:xfrm flipV="1">
            <a:off x="3960813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51" name="Line 91"/>
          <p:cNvSpPr>
            <a:spLocks noChangeShapeType="1"/>
          </p:cNvSpPr>
          <p:nvPr/>
        </p:nvSpPr>
        <p:spPr bwMode="auto">
          <a:xfrm flipH="1">
            <a:off x="3656013" y="3943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52" name="Line 92"/>
          <p:cNvSpPr>
            <a:spLocks noChangeShapeType="1"/>
          </p:cNvSpPr>
          <p:nvPr/>
        </p:nvSpPr>
        <p:spPr bwMode="auto">
          <a:xfrm>
            <a:off x="3656013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53" name="Line 93"/>
          <p:cNvSpPr>
            <a:spLocks noChangeShapeType="1"/>
          </p:cNvSpPr>
          <p:nvPr/>
        </p:nvSpPr>
        <p:spPr bwMode="auto">
          <a:xfrm flipH="1">
            <a:off x="3046413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54" name="Line 94"/>
          <p:cNvSpPr>
            <a:spLocks noChangeShapeType="1"/>
          </p:cNvSpPr>
          <p:nvPr/>
        </p:nvSpPr>
        <p:spPr bwMode="auto">
          <a:xfrm flipH="1">
            <a:off x="2436813" y="4251325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55" name="Line 95"/>
          <p:cNvSpPr>
            <a:spLocks noChangeShapeType="1"/>
          </p:cNvSpPr>
          <p:nvPr/>
        </p:nvSpPr>
        <p:spPr bwMode="auto">
          <a:xfrm>
            <a:off x="2436813" y="456088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56" name="Line 96"/>
          <p:cNvSpPr>
            <a:spLocks noChangeShapeType="1"/>
          </p:cNvSpPr>
          <p:nvPr/>
        </p:nvSpPr>
        <p:spPr bwMode="auto">
          <a:xfrm>
            <a:off x="2436813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57" name="Line 97"/>
          <p:cNvSpPr>
            <a:spLocks noChangeShapeType="1"/>
          </p:cNvSpPr>
          <p:nvPr/>
        </p:nvSpPr>
        <p:spPr bwMode="auto">
          <a:xfrm>
            <a:off x="3656013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58" name="Line 98"/>
          <p:cNvSpPr>
            <a:spLocks noChangeShapeType="1"/>
          </p:cNvSpPr>
          <p:nvPr/>
        </p:nvSpPr>
        <p:spPr bwMode="auto">
          <a:xfrm>
            <a:off x="3656013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59" name="Line 99"/>
          <p:cNvSpPr>
            <a:spLocks noChangeShapeType="1"/>
          </p:cNvSpPr>
          <p:nvPr/>
        </p:nvSpPr>
        <p:spPr bwMode="auto">
          <a:xfrm>
            <a:off x="3656013" y="4868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60" name="Line 100"/>
          <p:cNvSpPr>
            <a:spLocks noChangeShapeType="1"/>
          </p:cNvSpPr>
          <p:nvPr/>
        </p:nvSpPr>
        <p:spPr bwMode="auto">
          <a:xfrm>
            <a:off x="3352800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61" name="Line 101"/>
          <p:cNvSpPr>
            <a:spLocks noChangeShapeType="1"/>
          </p:cNvSpPr>
          <p:nvPr/>
        </p:nvSpPr>
        <p:spPr bwMode="auto">
          <a:xfrm>
            <a:off x="36560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62" name="Line 102"/>
          <p:cNvSpPr>
            <a:spLocks noChangeShapeType="1"/>
          </p:cNvSpPr>
          <p:nvPr/>
        </p:nvSpPr>
        <p:spPr bwMode="auto">
          <a:xfrm flipV="1">
            <a:off x="3046413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63" name="Line 103"/>
          <p:cNvSpPr>
            <a:spLocks noChangeShapeType="1"/>
          </p:cNvSpPr>
          <p:nvPr/>
        </p:nvSpPr>
        <p:spPr bwMode="auto">
          <a:xfrm flipH="1">
            <a:off x="2743200" y="4560888"/>
            <a:ext cx="3032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64" name="Line 104"/>
          <p:cNvSpPr>
            <a:spLocks noChangeShapeType="1"/>
          </p:cNvSpPr>
          <p:nvPr/>
        </p:nvSpPr>
        <p:spPr bwMode="auto">
          <a:xfrm flipV="1">
            <a:off x="2743200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65" name="Line 105"/>
          <p:cNvSpPr>
            <a:spLocks noChangeShapeType="1"/>
          </p:cNvSpPr>
          <p:nvPr/>
        </p:nvSpPr>
        <p:spPr bwMode="auto">
          <a:xfrm>
            <a:off x="2743200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66" name="Line 106"/>
          <p:cNvSpPr>
            <a:spLocks noChangeShapeType="1"/>
          </p:cNvSpPr>
          <p:nvPr/>
        </p:nvSpPr>
        <p:spPr bwMode="auto">
          <a:xfrm>
            <a:off x="30464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67" name="Text Box 107"/>
          <p:cNvSpPr txBox="1">
            <a:spLocks noChangeArrowheads="1"/>
          </p:cNvSpPr>
          <p:nvPr/>
        </p:nvSpPr>
        <p:spPr bwMode="auto">
          <a:xfrm>
            <a:off x="2930525" y="47053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5868" name="Text Box 108"/>
          <p:cNvSpPr txBox="1">
            <a:spLocks noChangeArrowheads="1"/>
          </p:cNvSpPr>
          <p:nvPr/>
        </p:nvSpPr>
        <p:spPr bwMode="auto">
          <a:xfrm>
            <a:off x="2752725" y="45529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791661" name="Oval 109"/>
          <p:cNvSpPr>
            <a:spLocks noChangeArrowheads="1"/>
          </p:cNvSpPr>
          <p:nvPr/>
        </p:nvSpPr>
        <p:spPr bwMode="auto">
          <a:xfrm>
            <a:off x="2663825" y="4476750"/>
            <a:ext cx="457200" cy="461963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870" name="Text Box 110"/>
          <p:cNvSpPr txBox="1">
            <a:spLocks noChangeArrowheads="1"/>
          </p:cNvSpPr>
          <p:nvPr/>
        </p:nvSpPr>
        <p:spPr bwMode="auto">
          <a:xfrm>
            <a:off x="646113" y="47053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5871" name="Text Box 111"/>
          <p:cNvSpPr txBox="1">
            <a:spLocks noChangeArrowheads="1"/>
          </p:cNvSpPr>
          <p:nvPr/>
        </p:nvSpPr>
        <p:spPr bwMode="auto">
          <a:xfrm>
            <a:off x="466725" y="45529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75872" name="Text Box 112"/>
          <p:cNvSpPr txBox="1">
            <a:spLocks noChangeArrowheads="1"/>
          </p:cNvSpPr>
          <p:nvPr/>
        </p:nvSpPr>
        <p:spPr bwMode="auto">
          <a:xfrm>
            <a:off x="492125" y="2798763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Start</a:t>
            </a:r>
          </a:p>
        </p:txBody>
      </p:sp>
      <p:sp>
        <p:nvSpPr>
          <p:cNvPr id="75873" name="Text Box 113"/>
          <p:cNvSpPr txBox="1">
            <a:spLocks noChangeArrowheads="1"/>
          </p:cNvSpPr>
          <p:nvPr/>
        </p:nvSpPr>
        <p:spPr bwMode="auto">
          <a:xfrm>
            <a:off x="1355725" y="2181225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Ziel</a:t>
            </a:r>
          </a:p>
        </p:txBody>
      </p:sp>
      <p:sp>
        <p:nvSpPr>
          <p:cNvPr id="75874" name="Text Box 114"/>
          <p:cNvSpPr txBox="1">
            <a:spLocks noChangeArrowheads="1"/>
          </p:cNvSpPr>
          <p:nvPr/>
        </p:nvSpPr>
        <p:spPr bwMode="auto">
          <a:xfrm>
            <a:off x="130175" y="1905000"/>
            <a:ext cx="912813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1:</a:t>
            </a:r>
          </a:p>
        </p:txBody>
      </p:sp>
      <p:sp>
        <p:nvSpPr>
          <p:cNvPr id="75875" name="Text Box 115"/>
          <p:cNvSpPr txBox="1">
            <a:spLocks noChangeArrowheads="1"/>
          </p:cNvSpPr>
          <p:nvPr/>
        </p:nvSpPr>
        <p:spPr bwMode="auto">
          <a:xfrm>
            <a:off x="2436813" y="1905000"/>
            <a:ext cx="914400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2:</a:t>
            </a:r>
          </a:p>
        </p:txBody>
      </p:sp>
      <p:sp>
        <p:nvSpPr>
          <p:cNvPr id="75876" name="Text Box 116"/>
          <p:cNvSpPr txBox="1">
            <a:spLocks noChangeArrowheads="1"/>
          </p:cNvSpPr>
          <p:nvPr/>
        </p:nvSpPr>
        <p:spPr bwMode="auto">
          <a:xfrm>
            <a:off x="492125" y="4321175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Start</a:t>
            </a:r>
          </a:p>
        </p:txBody>
      </p:sp>
      <p:sp>
        <p:nvSpPr>
          <p:cNvPr id="75877" name="Text Box 117"/>
          <p:cNvSpPr txBox="1">
            <a:spLocks noChangeArrowheads="1"/>
          </p:cNvSpPr>
          <p:nvPr/>
        </p:nvSpPr>
        <p:spPr bwMode="auto">
          <a:xfrm>
            <a:off x="1355725" y="3705225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Ziel</a:t>
            </a:r>
          </a:p>
        </p:txBody>
      </p:sp>
      <p:sp>
        <p:nvSpPr>
          <p:cNvPr id="75878" name="Text Box 118"/>
          <p:cNvSpPr txBox="1">
            <a:spLocks noChangeArrowheads="1"/>
          </p:cNvSpPr>
          <p:nvPr/>
        </p:nvSpPr>
        <p:spPr bwMode="auto">
          <a:xfrm>
            <a:off x="201613" y="5564188"/>
            <a:ext cx="1017587" cy="7524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38113" tIns="38113" rIns="38113" bIns="38113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 sz="1500"/>
              <a:t>Gewichtete</a:t>
            </a:r>
            <a:br>
              <a:rPr lang="de-DE" altLang="de-DE" sz="1500"/>
            </a:br>
            <a:r>
              <a:rPr lang="de-DE" altLang="de-DE" sz="1500"/>
              <a:t>Entfernung</a:t>
            </a:r>
            <a:br>
              <a:rPr lang="de-DE" altLang="de-DE" sz="1500"/>
            </a:br>
            <a:r>
              <a:rPr lang="de-DE" altLang="de-DE" sz="1500"/>
              <a:t>zum Start</a:t>
            </a:r>
            <a:endParaRPr lang="en-US" altLang="de-DE" sz="1500"/>
          </a:p>
        </p:txBody>
      </p:sp>
      <p:sp>
        <p:nvSpPr>
          <p:cNvPr id="75879" name="Text Box 119"/>
          <p:cNvSpPr txBox="1">
            <a:spLocks noChangeArrowheads="1"/>
          </p:cNvSpPr>
          <p:nvPr/>
        </p:nvSpPr>
        <p:spPr bwMode="auto">
          <a:xfrm>
            <a:off x="1370013" y="5564188"/>
            <a:ext cx="1025525" cy="7524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38113" tIns="38113" rIns="38113" bIns="38113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 sz="1500"/>
              <a:t>Manhattan-</a:t>
            </a:r>
            <a:br>
              <a:rPr lang="de-DE" altLang="de-DE" sz="1500"/>
            </a:br>
            <a:r>
              <a:rPr lang="de-DE" altLang="de-DE" sz="1500"/>
              <a:t>Entfernung</a:t>
            </a:r>
            <a:br>
              <a:rPr lang="de-DE" altLang="de-DE" sz="1500"/>
            </a:br>
            <a:r>
              <a:rPr lang="de-DE" altLang="de-DE" sz="1500"/>
              <a:t>zum Ziel</a:t>
            </a:r>
            <a:endParaRPr lang="en-US" altLang="de-DE" sz="1500"/>
          </a:p>
        </p:txBody>
      </p:sp>
      <p:sp>
        <p:nvSpPr>
          <p:cNvPr id="75880" name="Line 120"/>
          <p:cNvSpPr>
            <a:spLocks noChangeShapeType="1"/>
          </p:cNvSpPr>
          <p:nvPr/>
        </p:nvSpPr>
        <p:spPr bwMode="auto">
          <a:xfrm flipH="1" flipV="1">
            <a:off x="760413" y="4943475"/>
            <a:ext cx="896937" cy="6207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5881" name="Line 121"/>
          <p:cNvSpPr>
            <a:spLocks noChangeShapeType="1"/>
          </p:cNvSpPr>
          <p:nvPr/>
        </p:nvSpPr>
        <p:spPr bwMode="auto">
          <a:xfrm flipV="1">
            <a:off x="492125" y="4868863"/>
            <a:ext cx="0" cy="6953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5882" name="Text Box 122"/>
          <p:cNvSpPr txBox="1">
            <a:spLocks noChangeArrowheads="1"/>
          </p:cNvSpPr>
          <p:nvPr/>
        </p:nvSpPr>
        <p:spPr bwMode="auto">
          <a:xfrm>
            <a:off x="4557713" y="2763838"/>
            <a:ext cx="1238250" cy="3222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Ebene 1 (H)</a:t>
            </a:r>
          </a:p>
        </p:txBody>
      </p:sp>
      <p:sp>
        <p:nvSpPr>
          <p:cNvPr id="75883" name="Text Box 123"/>
          <p:cNvSpPr txBox="1">
            <a:spLocks noChangeArrowheads="1"/>
          </p:cNvSpPr>
          <p:nvPr/>
        </p:nvSpPr>
        <p:spPr bwMode="auto">
          <a:xfrm>
            <a:off x="4557713" y="4402138"/>
            <a:ext cx="1238250" cy="3222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Ebene 2 (V)</a:t>
            </a:r>
          </a:p>
        </p:txBody>
      </p:sp>
      <p:sp>
        <p:nvSpPr>
          <p:cNvPr id="75884" name="Text Box 124"/>
          <p:cNvSpPr txBox="1">
            <a:spLocks noChangeArrowheads="1"/>
          </p:cNvSpPr>
          <p:nvPr/>
        </p:nvSpPr>
        <p:spPr bwMode="auto">
          <a:xfrm>
            <a:off x="2743200" y="5564188"/>
            <a:ext cx="3668713" cy="533400"/>
          </a:xfrm>
          <a:prstGeom prst="rect">
            <a:avLst/>
          </a:prstGeom>
          <a:solidFill>
            <a:srgbClr val="FAC094"/>
          </a:solidFill>
          <a:ln>
            <a:noFill/>
          </a:ln>
          <a:effectLst/>
        </p:spPr>
        <p:txBody>
          <a:bodyPr lIns="38113" tIns="38113" rIns="38113" bIns="38113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 sz="1500" dirty="0"/>
              <a:t>Aktueller Punkt mit minimaler Summe, der</a:t>
            </a:r>
          </a:p>
          <a:p>
            <a:pPr algn="l">
              <a:lnSpc>
                <a:spcPct val="100000"/>
              </a:lnSpc>
            </a:pPr>
            <a:r>
              <a:rPr lang="de-DE" altLang="de-DE" sz="1500" dirty="0"/>
              <a:t>seine Nachbarn als nächstes indiziert</a:t>
            </a:r>
            <a:endParaRPr lang="en-US" altLang="de-DE" sz="1500" dirty="0"/>
          </a:p>
        </p:txBody>
      </p:sp>
      <p:sp>
        <p:nvSpPr>
          <p:cNvPr id="791677" name="Line 125"/>
          <p:cNvSpPr>
            <a:spLocks noChangeShapeType="1"/>
          </p:cNvSpPr>
          <p:nvPr/>
        </p:nvSpPr>
        <p:spPr bwMode="auto">
          <a:xfrm flipV="1">
            <a:off x="2895600" y="4953000"/>
            <a:ext cx="0" cy="6111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5886" name="Text Box 126"/>
          <p:cNvSpPr txBox="1">
            <a:spLocks noChangeArrowheads="1"/>
          </p:cNvSpPr>
          <p:nvPr/>
        </p:nvSpPr>
        <p:spPr bwMode="auto">
          <a:xfrm>
            <a:off x="6138863" y="6184900"/>
            <a:ext cx="2854325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800">
                <a:solidFill>
                  <a:srgbClr val="B2B2B2"/>
                </a:solidFill>
              </a:rPr>
              <a:t>Nach Müller, H.: Algorithmen zur Mehrlagenverdrahtung</a:t>
            </a:r>
          </a:p>
        </p:txBody>
      </p:sp>
      <p:sp>
        <p:nvSpPr>
          <p:cNvPr id="791679" name="Text Box 127"/>
          <p:cNvSpPr txBox="1">
            <a:spLocks noChangeArrowheads="1"/>
          </p:cNvSpPr>
          <p:nvPr/>
        </p:nvSpPr>
        <p:spPr bwMode="auto">
          <a:xfrm>
            <a:off x="5824538" y="5726113"/>
            <a:ext cx="387350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de-DE" altLang="de-DE" sz="1500"/>
              <a:t>?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1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91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2" dur="500"/>
                                        <p:tgtEl>
                                          <p:spTgt spid="7916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1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1661" grpId="0" animBg="1"/>
      <p:bldP spid="791677" grpId="0" animBg="1"/>
      <p:bldP spid="791679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7.7.2	 Rasterverdrahtung mit Wegwichtung: Beispiel</a:t>
            </a:r>
          </a:p>
        </p:txBody>
      </p:sp>
      <p:grpSp>
        <p:nvGrpSpPr>
          <p:cNvPr id="76803" name="Group 3"/>
          <p:cNvGrpSpPr>
            <a:grpSpLocks/>
          </p:cNvGrpSpPr>
          <p:nvPr/>
        </p:nvGrpSpPr>
        <p:grpSpPr bwMode="auto">
          <a:xfrm>
            <a:off x="2452688" y="3962400"/>
            <a:ext cx="1504950" cy="1212850"/>
            <a:chOff x="163" y="1829"/>
            <a:chExt cx="896" cy="722"/>
          </a:xfrm>
        </p:grpSpPr>
        <p:sp>
          <p:nvSpPr>
            <p:cNvPr id="76982" name="Rectangle 4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6983" name="Rectangle 5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6984" name="Rectangle 6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6985" name="Rectangle 7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6804" name="Group 8"/>
          <p:cNvGrpSpPr>
            <a:grpSpLocks/>
          </p:cNvGrpSpPr>
          <p:nvPr/>
        </p:nvGrpSpPr>
        <p:grpSpPr bwMode="auto">
          <a:xfrm>
            <a:off x="4735513" y="3956050"/>
            <a:ext cx="1506537" cy="1214438"/>
            <a:chOff x="163" y="1829"/>
            <a:chExt cx="896" cy="722"/>
          </a:xfrm>
        </p:grpSpPr>
        <p:sp>
          <p:nvSpPr>
            <p:cNvPr id="76978" name="Rectangle 9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6979" name="Rectangle 10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6980" name="Rectangle 11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6981" name="Rectangle 12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6805" name="Group 13"/>
          <p:cNvGrpSpPr>
            <a:grpSpLocks/>
          </p:cNvGrpSpPr>
          <p:nvPr/>
        </p:nvGrpSpPr>
        <p:grpSpPr bwMode="auto">
          <a:xfrm>
            <a:off x="4738688" y="2432050"/>
            <a:ext cx="1506537" cy="1214438"/>
            <a:chOff x="163" y="1829"/>
            <a:chExt cx="896" cy="722"/>
          </a:xfrm>
        </p:grpSpPr>
        <p:sp>
          <p:nvSpPr>
            <p:cNvPr id="76974" name="Rectangle 14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6975" name="Rectangle 15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6976" name="Rectangle 16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6977" name="Rectangle 17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6806" name="Group 18"/>
          <p:cNvGrpSpPr>
            <a:grpSpLocks/>
          </p:cNvGrpSpPr>
          <p:nvPr/>
        </p:nvGrpSpPr>
        <p:grpSpPr bwMode="auto">
          <a:xfrm>
            <a:off x="2455863" y="2427288"/>
            <a:ext cx="1504950" cy="1212850"/>
            <a:chOff x="163" y="1829"/>
            <a:chExt cx="896" cy="722"/>
          </a:xfrm>
        </p:grpSpPr>
        <p:sp>
          <p:nvSpPr>
            <p:cNvPr id="76970" name="Rectangle 19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6971" name="Rectangle 20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6972" name="Rectangle 21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6973" name="Rectangle 22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6807" name="Group 23"/>
          <p:cNvGrpSpPr>
            <a:grpSpLocks/>
          </p:cNvGrpSpPr>
          <p:nvPr/>
        </p:nvGrpSpPr>
        <p:grpSpPr bwMode="auto">
          <a:xfrm>
            <a:off x="160338" y="2425700"/>
            <a:ext cx="1504950" cy="1212850"/>
            <a:chOff x="163" y="1829"/>
            <a:chExt cx="896" cy="722"/>
          </a:xfrm>
        </p:grpSpPr>
        <p:sp>
          <p:nvSpPr>
            <p:cNvPr id="76966" name="Rectangle 24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6967" name="Rectangle 25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6968" name="Rectangle 26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6969" name="Rectangle 27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6808" name="Group 28"/>
          <p:cNvGrpSpPr>
            <a:grpSpLocks/>
          </p:cNvGrpSpPr>
          <p:nvPr/>
        </p:nvGrpSpPr>
        <p:grpSpPr bwMode="auto">
          <a:xfrm>
            <a:off x="158750" y="3959225"/>
            <a:ext cx="1504950" cy="1212850"/>
            <a:chOff x="163" y="1829"/>
            <a:chExt cx="896" cy="722"/>
          </a:xfrm>
        </p:grpSpPr>
        <p:sp>
          <p:nvSpPr>
            <p:cNvPr id="76962" name="Rectangle 29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6963" name="Rectangle 30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6964" name="Rectangle 31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6965" name="Rectangle 32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76809" name="Line 33"/>
          <p:cNvSpPr>
            <a:spLocks noChangeShapeType="1"/>
          </p:cNvSpPr>
          <p:nvPr/>
        </p:nvSpPr>
        <p:spPr bwMode="auto">
          <a:xfrm>
            <a:off x="2436813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10" name="Line 34"/>
          <p:cNvSpPr>
            <a:spLocks noChangeShapeType="1"/>
          </p:cNvSpPr>
          <p:nvPr/>
        </p:nvSpPr>
        <p:spPr bwMode="auto">
          <a:xfrm>
            <a:off x="2436813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11" name="Line 35"/>
          <p:cNvSpPr>
            <a:spLocks noChangeShapeType="1"/>
          </p:cNvSpPr>
          <p:nvPr/>
        </p:nvSpPr>
        <p:spPr bwMode="auto">
          <a:xfrm flipV="1">
            <a:off x="3960813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12" name="Line 36"/>
          <p:cNvSpPr>
            <a:spLocks noChangeShapeType="1"/>
          </p:cNvSpPr>
          <p:nvPr/>
        </p:nvSpPr>
        <p:spPr bwMode="auto">
          <a:xfrm flipH="1">
            <a:off x="3656013" y="2419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13" name="Line 37"/>
          <p:cNvSpPr>
            <a:spLocks noChangeShapeType="1"/>
          </p:cNvSpPr>
          <p:nvPr/>
        </p:nvSpPr>
        <p:spPr bwMode="auto">
          <a:xfrm>
            <a:off x="3656013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14" name="Line 38"/>
          <p:cNvSpPr>
            <a:spLocks noChangeShapeType="1"/>
          </p:cNvSpPr>
          <p:nvPr/>
        </p:nvSpPr>
        <p:spPr bwMode="auto">
          <a:xfrm flipH="1">
            <a:off x="3046413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15" name="Line 39"/>
          <p:cNvSpPr>
            <a:spLocks noChangeShapeType="1"/>
          </p:cNvSpPr>
          <p:nvPr/>
        </p:nvSpPr>
        <p:spPr bwMode="auto">
          <a:xfrm flipV="1">
            <a:off x="3046413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16" name="Line 40"/>
          <p:cNvSpPr>
            <a:spLocks noChangeShapeType="1"/>
          </p:cNvSpPr>
          <p:nvPr/>
        </p:nvSpPr>
        <p:spPr bwMode="auto">
          <a:xfrm flipH="1">
            <a:off x="2743200" y="3035300"/>
            <a:ext cx="3032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17" name="Line 41"/>
          <p:cNvSpPr>
            <a:spLocks noChangeShapeType="1"/>
          </p:cNvSpPr>
          <p:nvPr/>
        </p:nvSpPr>
        <p:spPr bwMode="auto">
          <a:xfrm flipV="1">
            <a:off x="2743200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18" name="Line 42"/>
          <p:cNvSpPr>
            <a:spLocks noChangeShapeType="1"/>
          </p:cNvSpPr>
          <p:nvPr/>
        </p:nvSpPr>
        <p:spPr bwMode="auto">
          <a:xfrm flipH="1">
            <a:off x="2436813" y="272573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19" name="Line 43"/>
          <p:cNvSpPr>
            <a:spLocks noChangeShapeType="1"/>
          </p:cNvSpPr>
          <p:nvPr/>
        </p:nvSpPr>
        <p:spPr bwMode="auto">
          <a:xfrm>
            <a:off x="2436813" y="3035300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20" name="Line 44"/>
          <p:cNvSpPr>
            <a:spLocks noChangeShapeType="1"/>
          </p:cNvSpPr>
          <p:nvPr/>
        </p:nvSpPr>
        <p:spPr bwMode="auto">
          <a:xfrm>
            <a:off x="2436813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21" name="Line 45"/>
          <p:cNvSpPr>
            <a:spLocks noChangeShapeType="1"/>
          </p:cNvSpPr>
          <p:nvPr/>
        </p:nvSpPr>
        <p:spPr bwMode="auto">
          <a:xfrm>
            <a:off x="3656013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22" name="Line 46"/>
          <p:cNvSpPr>
            <a:spLocks noChangeShapeType="1"/>
          </p:cNvSpPr>
          <p:nvPr/>
        </p:nvSpPr>
        <p:spPr bwMode="auto">
          <a:xfrm>
            <a:off x="36560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23" name="Line 47"/>
          <p:cNvSpPr>
            <a:spLocks noChangeShapeType="1"/>
          </p:cNvSpPr>
          <p:nvPr/>
        </p:nvSpPr>
        <p:spPr bwMode="auto">
          <a:xfrm>
            <a:off x="3656013" y="3344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24" name="Line 48"/>
          <p:cNvSpPr>
            <a:spLocks noChangeShapeType="1"/>
          </p:cNvSpPr>
          <p:nvPr/>
        </p:nvSpPr>
        <p:spPr bwMode="auto">
          <a:xfrm>
            <a:off x="2743200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25" name="Line 49"/>
          <p:cNvSpPr>
            <a:spLocks noChangeShapeType="1"/>
          </p:cNvSpPr>
          <p:nvPr/>
        </p:nvSpPr>
        <p:spPr bwMode="auto">
          <a:xfrm>
            <a:off x="30464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26" name="Line 50"/>
          <p:cNvSpPr>
            <a:spLocks noChangeShapeType="1"/>
          </p:cNvSpPr>
          <p:nvPr/>
        </p:nvSpPr>
        <p:spPr bwMode="auto">
          <a:xfrm>
            <a:off x="3352800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27" name="Line 51"/>
          <p:cNvSpPr>
            <a:spLocks noChangeShapeType="1"/>
          </p:cNvSpPr>
          <p:nvPr/>
        </p:nvSpPr>
        <p:spPr bwMode="auto">
          <a:xfrm>
            <a:off x="36560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28" name="Text Box 52"/>
          <p:cNvSpPr txBox="1">
            <a:spLocks noChangeArrowheads="1"/>
          </p:cNvSpPr>
          <p:nvPr/>
        </p:nvSpPr>
        <p:spPr bwMode="auto">
          <a:xfrm>
            <a:off x="2466975" y="303530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/>
              <a:t>1</a:t>
            </a:r>
          </a:p>
        </p:txBody>
      </p:sp>
      <p:sp>
        <p:nvSpPr>
          <p:cNvPr id="76829" name="Text Box 53"/>
          <p:cNvSpPr txBox="1">
            <a:spLocks noChangeArrowheads="1"/>
          </p:cNvSpPr>
          <p:nvPr/>
        </p:nvSpPr>
        <p:spPr bwMode="auto">
          <a:xfrm>
            <a:off x="2638425" y="3189288"/>
            <a:ext cx="152400" cy="223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/>
              <a:t>6</a:t>
            </a:r>
          </a:p>
        </p:txBody>
      </p:sp>
      <p:sp>
        <p:nvSpPr>
          <p:cNvPr id="76830" name="Text Box 54"/>
          <p:cNvSpPr txBox="1">
            <a:spLocks noChangeArrowheads="1"/>
          </p:cNvSpPr>
          <p:nvPr/>
        </p:nvSpPr>
        <p:spPr bwMode="auto">
          <a:xfrm>
            <a:off x="2954338" y="3497263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/>
              <a:t>6</a:t>
            </a:r>
          </a:p>
        </p:txBody>
      </p:sp>
      <p:sp>
        <p:nvSpPr>
          <p:cNvPr id="76831" name="Text Box 55"/>
          <p:cNvSpPr txBox="1">
            <a:spLocks noChangeArrowheads="1"/>
          </p:cNvSpPr>
          <p:nvPr/>
        </p:nvSpPr>
        <p:spPr bwMode="auto">
          <a:xfrm>
            <a:off x="2771775" y="3344863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/>
              <a:t>2</a:t>
            </a:r>
          </a:p>
        </p:txBody>
      </p:sp>
      <p:sp>
        <p:nvSpPr>
          <p:cNvPr id="76832" name="Text Box 56"/>
          <p:cNvSpPr txBox="1">
            <a:spLocks noChangeArrowheads="1"/>
          </p:cNvSpPr>
          <p:nvPr/>
        </p:nvSpPr>
        <p:spPr bwMode="auto">
          <a:xfrm>
            <a:off x="2732088" y="30289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/>
              <a:t>+</a:t>
            </a:r>
          </a:p>
        </p:txBody>
      </p:sp>
      <p:sp>
        <p:nvSpPr>
          <p:cNvPr id="76833" name="Line 57"/>
          <p:cNvSpPr>
            <a:spLocks noChangeShapeType="1"/>
          </p:cNvSpPr>
          <p:nvPr/>
        </p:nvSpPr>
        <p:spPr bwMode="auto">
          <a:xfrm>
            <a:off x="4722813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34" name="Line 58"/>
          <p:cNvSpPr>
            <a:spLocks noChangeShapeType="1"/>
          </p:cNvSpPr>
          <p:nvPr/>
        </p:nvSpPr>
        <p:spPr bwMode="auto">
          <a:xfrm>
            <a:off x="4722813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35" name="Line 59"/>
          <p:cNvSpPr>
            <a:spLocks noChangeShapeType="1"/>
          </p:cNvSpPr>
          <p:nvPr/>
        </p:nvSpPr>
        <p:spPr bwMode="auto">
          <a:xfrm flipV="1">
            <a:off x="6246813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36" name="Line 60"/>
          <p:cNvSpPr>
            <a:spLocks noChangeShapeType="1"/>
          </p:cNvSpPr>
          <p:nvPr/>
        </p:nvSpPr>
        <p:spPr bwMode="auto">
          <a:xfrm flipH="1">
            <a:off x="5940425" y="241935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37" name="Line 61"/>
          <p:cNvSpPr>
            <a:spLocks noChangeShapeType="1"/>
          </p:cNvSpPr>
          <p:nvPr/>
        </p:nvSpPr>
        <p:spPr bwMode="auto">
          <a:xfrm>
            <a:off x="5940425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38" name="Line 62"/>
          <p:cNvSpPr>
            <a:spLocks noChangeShapeType="1"/>
          </p:cNvSpPr>
          <p:nvPr/>
        </p:nvSpPr>
        <p:spPr bwMode="auto">
          <a:xfrm flipH="1">
            <a:off x="5332413" y="3344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39" name="Line 63"/>
          <p:cNvSpPr>
            <a:spLocks noChangeShapeType="1"/>
          </p:cNvSpPr>
          <p:nvPr/>
        </p:nvSpPr>
        <p:spPr bwMode="auto">
          <a:xfrm flipV="1">
            <a:off x="5332413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40" name="Line 64"/>
          <p:cNvSpPr>
            <a:spLocks noChangeShapeType="1"/>
          </p:cNvSpPr>
          <p:nvPr/>
        </p:nvSpPr>
        <p:spPr bwMode="auto">
          <a:xfrm flipH="1">
            <a:off x="50276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41" name="Line 65"/>
          <p:cNvSpPr>
            <a:spLocks noChangeShapeType="1"/>
          </p:cNvSpPr>
          <p:nvPr/>
        </p:nvSpPr>
        <p:spPr bwMode="auto">
          <a:xfrm flipV="1">
            <a:off x="5027613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42" name="Line 66"/>
          <p:cNvSpPr>
            <a:spLocks noChangeShapeType="1"/>
          </p:cNvSpPr>
          <p:nvPr/>
        </p:nvSpPr>
        <p:spPr bwMode="auto">
          <a:xfrm flipH="1">
            <a:off x="4722813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43" name="Line 67"/>
          <p:cNvSpPr>
            <a:spLocks noChangeShapeType="1"/>
          </p:cNvSpPr>
          <p:nvPr/>
        </p:nvSpPr>
        <p:spPr bwMode="auto">
          <a:xfrm>
            <a:off x="47228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44" name="Line 68"/>
          <p:cNvSpPr>
            <a:spLocks noChangeShapeType="1"/>
          </p:cNvSpPr>
          <p:nvPr/>
        </p:nvSpPr>
        <p:spPr bwMode="auto">
          <a:xfrm>
            <a:off x="4722813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45" name="Line 69"/>
          <p:cNvSpPr>
            <a:spLocks noChangeShapeType="1"/>
          </p:cNvSpPr>
          <p:nvPr/>
        </p:nvSpPr>
        <p:spPr bwMode="auto">
          <a:xfrm>
            <a:off x="5940425" y="272573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46" name="Line 70"/>
          <p:cNvSpPr>
            <a:spLocks noChangeShapeType="1"/>
          </p:cNvSpPr>
          <p:nvPr/>
        </p:nvSpPr>
        <p:spPr bwMode="auto">
          <a:xfrm>
            <a:off x="5940425" y="303530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47" name="Line 71"/>
          <p:cNvSpPr>
            <a:spLocks noChangeShapeType="1"/>
          </p:cNvSpPr>
          <p:nvPr/>
        </p:nvSpPr>
        <p:spPr bwMode="auto">
          <a:xfrm>
            <a:off x="5940425" y="3344863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48" name="Line 72"/>
          <p:cNvSpPr>
            <a:spLocks noChangeShapeType="1"/>
          </p:cNvSpPr>
          <p:nvPr/>
        </p:nvSpPr>
        <p:spPr bwMode="auto">
          <a:xfrm>
            <a:off x="5027613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49" name="Line 73"/>
          <p:cNvSpPr>
            <a:spLocks noChangeShapeType="1"/>
          </p:cNvSpPr>
          <p:nvPr/>
        </p:nvSpPr>
        <p:spPr bwMode="auto">
          <a:xfrm>
            <a:off x="53324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50" name="Line 74"/>
          <p:cNvSpPr>
            <a:spLocks noChangeShapeType="1"/>
          </p:cNvSpPr>
          <p:nvPr/>
        </p:nvSpPr>
        <p:spPr bwMode="auto">
          <a:xfrm>
            <a:off x="5638800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51" name="Line 75"/>
          <p:cNvSpPr>
            <a:spLocks noChangeShapeType="1"/>
          </p:cNvSpPr>
          <p:nvPr/>
        </p:nvSpPr>
        <p:spPr bwMode="auto">
          <a:xfrm>
            <a:off x="5940425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52" name="Text Box 76"/>
          <p:cNvSpPr txBox="1">
            <a:spLocks noChangeArrowheads="1"/>
          </p:cNvSpPr>
          <p:nvPr/>
        </p:nvSpPr>
        <p:spPr bwMode="auto">
          <a:xfrm>
            <a:off x="4752975" y="303530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76853" name="Text Box 77"/>
          <p:cNvSpPr txBox="1">
            <a:spLocks noChangeArrowheads="1"/>
          </p:cNvSpPr>
          <p:nvPr/>
        </p:nvSpPr>
        <p:spPr bwMode="auto">
          <a:xfrm>
            <a:off x="4924425" y="3189288"/>
            <a:ext cx="152400" cy="223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6854" name="Text Box 78"/>
          <p:cNvSpPr txBox="1">
            <a:spLocks noChangeArrowheads="1"/>
          </p:cNvSpPr>
          <p:nvPr/>
        </p:nvSpPr>
        <p:spPr bwMode="auto">
          <a:xfrm>
            <a:off x="5240338" y="3497263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6855" name="Text Box 79"/>
          <p:cNvSpPr txBox="1">
            <a:spLocks noChangeArrowheads="1"/>
          </p:cNvSpPr>
          <p:nvPr/>
        </p:nvSpPr>
        <p:spPr bwMode="auto">
          <a:xfrm>
            <a:off x="5056188" y="3344863"/>
            <a:ext cx="153987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76856" name="Text Box 80"/>
          <p:cNvSpPr txBox="1">
            <a:spLocks noChangeArrowheads="1"/>
          </p:cNvSpPr>
          <p:nvPr/>
        </p:nvSpPr>
        <p:spPr bwMode="auto">
          <a:xfrm>
            <a:off x="5018088" y="30289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6857" name="Line 81"/>
          <p:cNvSpPr>
            <a:spLocks noChangeShapeType="1"/>
          </p:cNvSpPr>
          <p:nvPr/>
        </p:nvSpPr>
        <p:spPr bwMode="auto">
          <a:xfrm>
            <a:off x="149225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58" name="Line 82"/>
          <p:cNvSpPr>
            <a:spLocks noChangeShapeType="1"/>
          </p:cNvSpPr>
          <p:nvPr/>
        </p:nvSpPr>
        <p:spPr bwMode="auto">
          <a:xfrm>
            <a:off x="149225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59" name="Line 83"/>
          <p:cNvSpPr>
            <a:spLocks noChangeShapeType="1"/>
          </p:cNvSpPr>
          <p:nvPr/>
        </p:nvSpPr>
        <p:spPr bwMode="auto">
          <a:xfrm flipV="1">
            <a:off x="1673225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60" name="Line 84"/>
          <p:cNvSpPr>
            <a:spLocks noChangeShapeType="1"/>
          </p:cNvSpPr>
          <p:nvPr/>
        </p:nvSpPr>
        <p:spPr bwMode="auto">
          <a:xfrm flipH="1">
            <a:off x="1368425" y="3943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61" name="Line 85"/>
          <p:cNvSpPr>
            <a:spLocks noChangeShapeType="1"/>
          </p:cNvSpPr>
          <p:nvPr/>
        </p:nvSpPr>
        <p:spPr bwMode="auto">
          <a:xfrm>
            <a:off x="1368425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62" name="Line 86"/>
          <p:cNvSpPr>
            <a:spLocks noChangeShapeType="1"/>
          </p:cNvSpPr>
          <p:nvPr/>
        </p:nvSpPr>
        <p:spPr bwMode="auto">
          <a:xfrm flipH="1">
            <a:off x="760413" y="4868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63" name="Line 87"/>
          <p:cNvSpPr>
            <a:spLocks noChangeShapeType="1"/>
          </p:cNvSpPr>
          <p:nvPr/>
        </p:nvSpPr>
        <p:spPr bwMode="auto">
          <a:xfrm flipV="1">
            <a:off x="760413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64" name="Line 88"/>
          <p:cNvSpPr>
            <a:spLocks noChangeShapeType="1"/>
          </p:cNvSpPr>
          <p:nvPr/>
        </p:nvSpPr>
        <p:spPr bwMode="auto">
          <a:xfrm flipH="1">
            <a:off x="455613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65" name="Line 89"/>
          <p:cNvSpPr>
            <a:spLocks noChangeShapeType="1"/>
          </p:cNvSpPr>
          <p:nvPr/>
        </p:nvSpPr>
        <p:spPr bwMode="auto">
          <a:xfrm flipV="1">
            <a:off x="455613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66" name="Line 90"/>
          <p:cNvSpPr>
            <a:spLocks noChangeShapeType="1"/>
          </p:cNvSpPr>
          <p:nvPr/>
        </p:nvSpPr>
        <p:spPr bwMode="auto">
          <a:xfrm flipH="1">
            <a:off x="149225" y="4251325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67" name="Line 91"/>
          <p:cNvSpPr>
            <a:spLocks noChangeShapeType="1"/>
          </p:cNvSpPr>
          <p:nvPr/>
        </p:nvSpPr>
        <p:spPr bwMode="auto">
          <a:xfrm>
            <a:off x="149225" y="456088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68" name="Line 92"/>
          <p:cNvSpPr>
            <a:spLocks noChangeShapeType="1"/>
          </p:cNvSpPr>
          <p:nvPr/>
        </p:nvSpPr>
        <p:spPr bwMode="auto">
          <a:xfrm>
            <a:off x="149225" y="4868863"/>
            <a:ext cx="6111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69" name="Line 93"/>
          <p:cNvSpPr>
            <a:spLocks noChangeShapeType="1"/>
          </p:cNvSpPr>
          <p:nvPr/>
        </p:nvSpPr>
        <p:spPr bwMode="auto">
          <a:xfrm>
            <a:off x="1368425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70" name="Line 94"/>
          <p:cNvSpPr>
            <a:spLocks noChangeShapeType="1"/>
          </p:cNvSpPr>
          <p:nvPr/>
        </p:nvSpPr>
        <p:spPr bwMode="auto">
          <a:xfrm>
            <a:off x="1368425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71" name="Line 95"/>
          <p:cNvSpPr>
            <a:spLocks noChangeShapeType="1"/>
          </p:cNvSpPr>
          <p:nvPr/>
        </p:nvSpPr>
        <p:spPr bwMode="auto">
          <a:xfrm>
            <a:off x="1368425" y="4868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72" name="Line 96"/>
          <p:cNvSpPr>
            <a:spLocks noChangeShapeType="1"/>
          </p:cNvSpPr>
          <p:nvPr/>
        </p:nvSpPr>
        <p:spPr bwMode="auto">
          <a:xfrm>
            <a:off x="455613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73" name="Line 97"/>
          <p:cNvSpPr>
            <a:spLocks noChangeShapeType="1"/>
          </p:cNvSpPr>
          <p:nvPr/>
        </p:nvSpPr>
        <p:spPr bwMode="auto">
          <a:xfrm>
            <a:off x="7604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74" name="Line 98"/>
          <p:cNvSpPr>
            <a:spLocks noChangeShapeType="1"/>
          </p:cNvSpPr>
          <p:nvPr/>
        </p:nvSpPr>
        <p:spPr bwMode="auto">
          <a:xfrm>
            <a:off x="10652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75" name="Line 99"/>
          <p:cNvSpPr>
            <a:spLocks noChangeShapeType="1"/>
          </p:cNvSpPr>
          <p:nvPr/>
        </p:nvSpPr>
        <p:spPr bwMode="auto">
          <a:xfrm>
            <a:off x="1368425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76" name="Line 100"/>
          <p:cNvSpPr>
            <a:spLocks noChangeShapeType="1"/>
          </p:cNvSpPr>
          <p:nvPr/>
        </p:nvSpPr>
        <p:spPr bwMode="auto">
          <a:xfrm>
            <a:off x="4724400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77" name="Line 101"/>
          <p:cNvSpPr>
            <a:spLocks noChangeShapeType="1"/>
          </p:cNvSpPr>
          <p:nvPr/>
        </p:nvSpPr>
        <p:spPr bwMode="auto">
          <a:xfrm>
            <a:off x="4724400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78" name="Line 102"/>
          <p:cNvSpPr>
            <a:spLocks noChangeShapeType="1"/>
          </p:cNvSpPr>
          <p:nvPr/>
        </p:nvSpPr>
        <p:spPr bwMode="auto">
          <a:xfrm flipV="1">
            <a:off x="6248400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79" name="Line 103"/>
          <p:cNvSpPr>
            <a:spLocks noChangeShapeType="1"/>
          </p:cNvSpPr>
          <p:nvPr/>
        </p:nvSpPr>
        <p:spPr bwMode="auto">
          <a:xfrm flipH="1">
            <a:off x="5942013" y="3943350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80" name="Line 104"/>
          <p:cNvSpPr>
            <a:spLocks noChangeShapeType="1"/>
          </p:cNvSpPr>
          <p:nvPr/>
        </p:nvSpPr>
        <p:spPr bwMode="auto">
          <a:xfrm>
            <a:off x="5942013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81" name="Line 105"/>
          <p:cNvSpPr>
            <a:spLocks noChangeShapeType="1"/>
          </p:cNvSpPr>
          <p:nvPr/>
        </p:nvSpPr>
        <p:spPr bwMode="auto">
          <a:xfrm flipH="1">
            <a:off x="5334000" y="4868863"/>
            <a:ext cx="6080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82" name="Line 106"/>
          <p:cNvSpPr>
            <a:spLocks noChangeShapeType="1"/>
          </p:cNvSpPr>
          <p:nvPr/>
        </p:nvSpPr>
        <p:spPr bwMode="auto">
          <a:xfrm flipV="1">
            <a:off x="5334000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83" name="Line 107"/>
          <p:cNvSpPr>
            <a:spLocks noChangeShapeType="1"/>
          </p:cNvSpPr>
          <p:nvPr/>
        </p:nvSpPr>
        <p:spPr bwMode="auto">
          <a:xfrm flipH="1">
            <a:off x="5029200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84" name="Line 108"/>
          <p:cNvSpPr>
            <a:spLocks noChangeShapeType="1"/>
          </p:cNvSpPr>
          <p:nvPr/>
        </p:nvSpPr>
        <p:spPr bwMode="auto">
          <a:xfrm flipV="1">
            <a:off x="5029200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85" name="Line 109"/>
          <p:cNvSpPr>
            <a:spLocks noChangeShapeType="1"/>
          </p:cNvSpPr>
          <p:nvPr/>
        </p:nvSpPr>
        <p:spPr bwMode="auto">
          <a:xfrm flipH="1">
            <a:off x="4724400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86" name="Line 110"/>
          <p:cNvSpPr>
            <a:spLocks noChangeShapeType="1"/>
          </p:cNvSpPr>
          <p:nvPr/>
        </p:nvSpPr>
        <p:spPr bwMode="auto">
          <a:xfrm>
            <a:off x="4724400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87" name="Line 111"/>
          <p:cNvSpPr>
            <a:spLocks noChangeShapeType="1"/>
          </p:cNvSpPr>
          <p:nvPr/>
        </p:nvSpPr>
        <p:spPr bwMode="auto">
          <a:xfrm>
            <a:off x="4724400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88" name="Line 112"/>
          <p:cNvSpPr>
            <a:spLocks noChangeShapeType="1"/>
          </p:cNvSpPr>
          <p:nvPr/>
        </p:nvSpPr>
        <p:spPr bwMode="auto">
          <a:xfrm>
            <a:off x="5942013" y="4251325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89" name="Line 113"/>
          <p:cNvSpPr>
            <a:spLocks noChangeShapeType="1"/>
          </p:cNvSpPr>
          <p:nvPr/>
        </p:nvSpPr>
        <p:spPr bwMode="auto">
          <a:xfrm>
            <a:off x="5942013" y="456088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90" name="Line 114"/>
          <p:cNvSpPr>
            <a:spLocks noChangeShapeType="1"/>
          </p:cNvSpPr>
          <p:nvPr/>
        </p:nvSpPr>
        <p:spPr bwMode="auto">
          <a:xfrm>
            <a:off x="5942013" y="4868863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91" name="Line 115"/>
          <p:cNvSpPr>
            <a:spLocks noChangeShapeType="1"/>
          </p:cNvSpPr>
          <p:nvPr/>
        </p:nvSpPr>
        <p:spPr bwMode="auto">
          <a:xfrm>
            <a:off x="5029200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92" name="Line 116"/>
          <p:cNvSpPr>
            <a:spLocks noChangeShapeType="1"/>
          </p:cNvSpPr>
          <p:nvPr/>
        </p:nvSpPr>
        <p:spPr bwMode="auto">
          <a:xfrm>
            <a:off x="5334000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93" name="Line 117"/>
          <p:cNvSpPr>
            <a:spLocks noChangeShapeType="1"/>
          </p:cNvSpPr>
          <p:nvPr/>
        </p:nvSpPr>
        <p:spPr bwMode="auto">
          <a:xfrm>
            <a:off x="5640388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94" name="Line 118"/>
          <p:cNvSpPr>
            <a:spLocks noChangeShapeType="1"/>
          </p:cNvSpPr>
          <p:nvPr/>
        </p:nvSpPr>
        <p:spPr bwMode="auto">
          <a:xfrm>
            <a:off x="59420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95" name="Text Box 119"/>
          <p:cNvSpPr txBox="1">
            <a:spLocks noChangeArrowheads="1"/>
          </p:cNvSpPr>
          <p:nvPr/>
        </p:nvSpPr>
        <p:spPr bwMode="auto">
          <a:xfrm>
            <a:off x="4754563" y="4560888"/>
            <a:ext cx="150812" cy="223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2</a:t>
            </a:r>
          </a:p>
        </p:txBody>
      </p:sp>
      <p:sp>
        <p:nvSpPr>
          <p:cNvPr id="76896" name="Text Box 120"/>
          <p:cNvSpPr txBox="1">
            <a:spLocks noChangeArrowheads="1"/>
          </p:cNvSpPr>
          <p:nvPr/>
        </p:nvSpPr>
        <p:spPr bwMode="auto">
          <a:xfrm>
            <a:off x="4926013" y="4713288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6</a:t>
            </a:r>
          </a:p>
        </p:txBody>
      </p:sp>
      <p:sp>
        <p:nvSpPr>
          <p:cNvPr id="76897" name="Text Box 121"/>
          <p:cNvSpPr txBox="1">
            <a:spLocks noChangeArrowheads="1"/>
          </p:cNvSpPr>
          <p:nvPr/>
        </p:nvSpPr>
        <p:spPr bwMode="auto">
          <a:xfrm>
            <a:off x="5241925" y="50228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6</a:t>
            </a:r>
          </a:p>
        </p:txBody>
      </p:sp>
      <p:sp>
        <p:nvSpPr>
          <p:cNvPr id="76898" name="Text Box 122"/>
          <p:cNvSpPr txBox="1">
            <a:spLocks noChangeArrowheads="1"/>
          </p:cNvSpPr>
          <p:nvPr/>
        </p:nvSpPr>
        <p:spPr bwMode="auto">
          <a:xfrm>
            <a:off x="5057775" y="4868863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1</a:t>
            </a:r>
          </a:p>
        </p:txBody>
      </p:sp>
      <p:sp>
        <p:nvSpPr>
          <p:cNvPr id="76899" name="Text Box 123"/>
          <p:cNvSpPr txBox="1">
            <a:spLocks noChangeArrowheads="1"/>
          </p:cNvSpPr>
          <p:nvPr/>
        </p:nvSpPr>
        <p:spPr bwMode="auto">
          <a:xfrm>
            <a:off x="5019675" y="4552950"/>
            <a:ext cx="3063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6900" name="Line 124"/>
          <p:cNvSpPr>
            <a:spLocks noChangeShapeType="1"/>
          </p:cNvSpPr>
          <p:nvPr/>
        </p:nvSpPr>
        <p:spPr bwMode="auto">
          <a:xfrm>
            <a:off x="149225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01" name="Line 125"/>
          <p:cNvSpPr>
            <a:spLocks noChangeShapeType="1"/>
          </p:cNvSpPr>
          <p:nvPr/>
        </p:nvSpPr>
        <p:spPr bwMode="auto">
          <a:xfrm>
            <a:off x="149225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02" name="Line 126"/>
          <p:cNvSpPr>
            <a:spLocks noChangeShapeType="1"/>
          </p:cNvSpPr>
          <p:nvPr/>
        </p:nvSpPr>
        <p:spPr bwMode="auto">
          <a:xfrm flipV="1">
            <a:off x="1673225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03" name="Line 127"/>
          <p:cNvSpPr>
            <a:spLocks noChangeShapeType="1"/>
          </p:cNvSpPr>
          <p:nvPr/>
        </p:nvSpPr>
        <p:spPr bwMode="auto">
          <a:xfrm flipH="1">
            <a:off x="1368425" y="2419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04" name="Line 128"/>
          <p:cNvSpPr>
            <a:spLocks noChangeShapeType="1"/>
          </p:cNvSpPr>
          <p:nvPr/>
        </p:nvSpPr>
        <p:spPr bwMode="auto">
          <a:xfrm>
            <a:off x="1368425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05" name="Line 129"/>
          <p:cNvSpPr>
            <a:spLocks noChangeShapeType="1"/>
          </p:cNvSpPr>
          <p:nvPr/>
        </p:nvSpPr>
        <p:spPr bwMode="auto">
          <a:xfrm flipH="1">
            <a:off x="760413" y="3344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06" name="Line 130"/>
          <p:cNvSpPr>
            <a:spLocks noChangeShapeType="1"/>
          </p:cNvSpPr>
          <p:nvPr/>
        </p:nvSpPr>
        <p:spPr bwMode="auto">
          <a:xfrm flipV="1">
            <a:off x="760413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07" name="Line 131"/>
          <p:cNvSpPr>
            <a:spLocks noChangeShapeType="1"/>
          </p:cNvSpPr>
          <p:nvPr/>
        </p:nvSpPr>
        <p:spPr bwMode="auto">
          <a:xfrm flipH="1">
            <a:off x="4556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08" name="Line 132"/>
          <p:cNvSpPr>
            <a:spLocks noChangeShapeType="1"/>
          </p:cNvSpPr>
          <p:nvPr/>
        </p:nvSpPr>
        <p:spPr bwMode="auto">
          <a:xfrm flipV="1">
            <a:off x="455613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09" name="Line 133"/>
          <p:cNvSpPr>
            <a:spLocks noChangeShapeType="1"/>
          </p:cNvSpPr>
          <p:nvPr/>
        </p:nvSpPr>
        <p:spPr bwMode="auto">
          <a:xfrm flipH="1">
            <a:off x="149225" y="272573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10" name="Line 134"/>
          <p:cNvSpPr>
            <a:spLocks noChangeShapeType="1"/>
          </p:cNvSpPr>
          <p:nvPr/>
        </p:nvSpPr>
        <p:spPr bwMode="auto">
          <a:xfrm>
            <a:off x="149225" y="303530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11" name="Line 135"/>
          <p:cNvSpPr>
            <a:spLocks noChangeShapeType="1"/>
          </p:cNvSpPr>
          <p:nvPr/>
        </p:nvSpPr>
        <p:spPr bwMode="auto">
          <a:xfrm>
            <a:off x="149225" y="3344863"/>
            <a:ext cx="6111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12" name="Line 136"/>
          <p:cNvSpPr>
            <a:spLocks noChangeShapeType="1"/>
          </p:cNvSpPr>
          <p:nvPr/>
        </p:nvSpPr>
        <p:spPr bwMode="auto">
          <a:xfrm>
            <a:off x="1368425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13" name="Line 137"/>
          <p:cNvSpPr>
            <a:spLocks noChangeShapeType="1"/>
          </p:cNvSpPr>
          <p:nvPr/>
        </p:nvSpPr>
        <p:spPr bwMode="auto">
          <a:xfrm>
            <a:off x="1368425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14" name="Line 138"/>
          <p:cNvSpPr>
            <a:spLocks noChangeShapeType="1"/>
          </p:cNvSpPr>
          <p:nvPr/>
        </p:nvSpPr>
        <p:spPr bwMode="auto">
          <a:xfrm>
            <a:off x="1368425" y="3344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15" name="Line 139"/>
          <p:cNvSpPr>
            <a:spLocks noChangeShapeType="1"/>
          </p:cNvSpPr>
          <p:nvPr/>
        </p:nvSpPr>
        <p:spPr bwMode="auto">
          <a:xfrm>
            <a:off x="455613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16" name="Line 140"/>
          <p:cNvSpPr>
            <a:spLocks noChangeShapeType="1"/>
          </p:cNvSpPr>
          <p:nvPr/>
        </p:nvSpPr>
        <p:spPr bwMode="auto">
          <a:xfrm>
            <a:off x="7604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17" name="Line 141"/>
          <p:cNvSpPr>
            <a:spLocks noChangeShapeType="1"/>
          </p:cNvSpPr>
          <p:nvPr/>
        </p:nvSpPr>
        <p:spPr bwMode="auto">
          <a:xfrm>
            <a:off x="10652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18" name="Line 142"/>
          <p:cNvSpPr>
            <a:spLocks noChangeShapeType="1"/>
          </p:cNvSpPr>
          <p:nvPr/>
        </p:nvSpPr>
        <p:spPr bwMode="auto">
          <a:xfrm>
            <a:off x="1368425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19" name="Text Box 143"/>
          <p:cNvSpPr txBox="1">
            <a:spLocks noChangeArrowheads="1"/>
          </p:cNvSpPr>
          <p:nvPr/>
        </p:nvSpPr>
        <p:spPr bwMode="auto">
          <a:xfrm>
            <a:off x="642938" y="3179763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6920" name="Text Box 144"/>
          <p:cNvSpPr txBox="1">
            <a:spLocks noChangeArrowheads="1"/>
          </p:cNvSpPr>
          <p:nvPr/>
        </p:nvSpPr>
        <p:spPr bwMode="auto">
          <a:xfrm>
            <a:off x="492125" y="30289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76921" name="Oval 145"/>
          <p:cNvSpPr>
            <a:spLocks noChangeArrowheads="1"/>
          </p:cNvSpPr>
          <p:nvPr/>
        </p:nvSpPr>
        <p:spPr bwMode="auto">
          <a:xfrm>
            <a:off x="377825" y="2951163"/>
            <a:ext cx="457200" cy="461962"/>
          </a:xfrm>
          <a:prstGeom prst="ellips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922" name="Line 146"/>
          <p:cNvSpPr>
            <a:spLocks noChangeShapeType="1"/>
          </p:cNvSpPr>
          <p:nvPr/>
        </p:nvSpPr>
        <p:spPr bwMode="auto">
          <a:xfrm>
            <a:off x="2436813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23" name="Line 147"/>
          <p:cNvSpPr>
            <a:spLocks noChangeShapeType="1"/>
          </p:cNvSpPr>
          <p:nvPr/>
        </p:nvSpPr>
        <p:spPr bwMode="auto">
          <a:xfrm>
            <a:off x="2436813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24" name="Line 148"/>
          <p:cNvSpPr>
            <a:spLocks noChangeShapeType="1"/>
          </p:cNvSpPr>
          <p:nvPr/>
        </p:nvSpPr>
        <p:spPr bwMode="auto">
          <a:xfrm flipV="1">
            <a:off x="3960813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25" name="Line 149"/>
          <p:cNvSpPr>
            <a:spLocks noChangeShapeType="1"/>
          </p:cNvSpPr>
          <p:nvPr/>
        </p:nvSpPr>
        <p:spPr bwMode="auto">
          <a:xfrm flipH="1">
            <a:off x="3656013" y="3943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26" name="Line 150"/>
          <p:cNvSpPr>
            <a:spLocks noChangeShapeType="1"/>
          </p:cNvSpPr>
          <p:nvPr/>
        </p:nvSpPr>
        <p:spPr bwMode="auto">
          <a:xfrm>
            <a:off x="3656013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27" name="Line 151"/>
          <p:cNvSpPr>
            <a:spLocks noChangeShapeType="1"/>
          </p:cNvSpPr>
          <p:nvPr/>
        </p:nvSpPr>
        <p:spPr bwMode="auto">
          <a:xfrm flipH="1">
            <a:off x="3046413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28" name="Line 152"/>
          <p:cNvSpPr>
            <a:spLocks noChangeShapeType="1"/>
          </p:cNvSpPr>
          <p:nvPr/>
        </p:nvSpPr>
        <p:spPr bwMode="auto">
          <a:xfrm flipH="1">
            <a:off x="2436813" y="4251325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29" name="Line 153"/>
          <p:cNvSpPr>
            <a:spLocks noChangeShapeType="1"/>
          </p:cNvSpPr>
          <p:nvPr/>
        </p:nvSpPr>
        <p:spPr bwMode="auto">
          <a:xfrm>
            <a:off x="2436813" y="456088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30" name="Line 154"/>
          <p:cNvSpPr>
            <a:spLocks noChangeShapeType="1"/>
          </p:cNvSpPr>
          <p:nvPr/>
        </p:nvSpPr>
        <p:spPr bwMode="auto">
          <a:xfrm>
            <a:off x="2436813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31" name="Line 155"/>
          <p:cNvSpPr>
            <a:spLocks noChangeShapeType="1"/>
          </p:cNvSpPr>
          <p:nvPr/>
        </p:nvSpPr>
        <p:spPr bwMode="auto">
          <a:xfrm>
            <a:off x="3656013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32" name="Line 156"/>
          <p:cNvSpPr>
            <a:spLocks noChangeShapeType="1"/>
          </p:cNvSpPr>
          <p:nvPr/>
        </p:nvSpPr>
        <p:spPr bwMode="auto">
          <a:xfrm>
            <a:off x="3656013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33" name="Line 157"/>
          <p:cNvSpPr>
            <a:spLocks noChangeShapeType="1"/>
          </p:cNvSpPr>
          <p:nvPr/>
        </p:nvSpPr>
        <p:spPr bwMode="auto">
          <a:xfrm>
            <a:off x="3656013" y="4868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34" name="Line 158"/>
          <p:cNvSpPr>
            <a:spLocks noChangeShapeType="1"/>
          </p:cNvSpPr>
          <p:nvPr/>
        </p:nvSpPr>
        <p:spPr bwMode="auto">
          <a:xfrm>
            <a:off x="3352800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35" name="Line 159"/>
          <p:cNvSpPr>
            <a:spLocks noChangeShapeType="1"/>
          </p:cNvSpPr>
          <p:nvPr/>
        </p:nvSpPr>
        <p:spPr bwMode="auto">
          <a:xfrm>
            <a:off x="36560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36" name="Line 160"/>
          <p:cNvSpPr>
            <a:spLocks noChangeShapeType="1"/>
          </p:cNvSpPr>
          <p:nvPr/>
        </p:nvSpPr>
        <p:spPr bwMode="auto">
          <a:xfrm flipV="1">
            <a:off x="3046413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37" name="Line 161"/>
          <p:cNvSpPr>
            <a:spLocks noChangeShapeType="1"/>
          </p:cNvSpPr>
          <p:nvPr/>
        </p:nvSpPr>
        <p:spPr bwMode="auto">
          <a:xfrm flipH="1">
            <a:off x="2743200" y="4560888"/>
            <a:ext cx="3032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38" name="Line 162"/>
          <p:cNvSpPr>
            <a:spLocks noChangeShapeType="1"/>
          </p:cNvSpPr>
          <p:nvPr/>
        </p:nvSpPr>
        <p:spPr bwMode="auto">
          <a:xfrm flipV="1">
            <a:off x="2743200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39" name="Line 163"/>
          <p:cNvSpPr>
            <a:spLocks noChangeShapeType="1"/>
          </p:cNvSpPr>
          <p:nvPr/>
        </p:nvSpPr>
        <p:spPr bwMode="auto">
          <a:xfrm>
            <a:off x="2743200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40" name="Line 164"/>
          <p:cNvSpPr>
            <a:spLocks noChangeShapeType="1"/>
          </p:cNvSpPr>
          <p:nvPr/>
        </p:nvSpPr>
        <p:spPr bwMode="auto">
          <a:xfrm>
            <a:off x="30464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941" name="Text Box 165"/>
          <p:cNvSpPr txBox="1">
            <a:spLocks noChangeArrowheads="1"/>
          </p:cNvSpPr>
          <p:nvPr/>
        </p:nvSpPr>
        <p:spPr bwMode="auto">
          <a:xfrm>
            <a:off x="2930525" y="47053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6942" name="Text Box 166"/>
          <p:cNvSpPr txBox="1">
            <a:spLocks noChangeArrowheads="1"/>
          </p:cNvSpPr>
          <p:nvPr/>
        </p:nvSpPr>
        <p:spPr bwMode="auto">
          <a:xfrm>
            <a:off x="2752725" y="45529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76943" name="Oval 167"/>
          <p:cNvSpPr>
            <a:spLocks noChangeArrowheads="1"/>
          </p:cNvSpPr>
          <p:nvPr/>
        </p:nvSpPr>
        <p:spPr bwMode="auto">
          <a:xfrm>
            <a:off x="2663825" y="4476750"/>
            <a:ext cx="457200" cy="461963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6944" name="Text Box 168"/>
          <p:cNvSpPr txBox="1">
            <a:spLocks noChangeArrowheads="1"/>
          </p:cNvSpPr>
          <p:nvPr/>
        </p:nvSpPr>
        <p:spPr bwMode="auto">
          <a:xfrm>
            <a:off x="646113" y="47053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6945" name="Text Box 169"/>
          <p:cNvSpPr txBox="1">
            <a:spLocks noChangeArrowheads="1"/>
          </p:cNvSpPr>
          <p:nvPr/>
        </p:nvSpPr>
        <p:spPr bwMode="auto">
          <a:xfrm>
            <a:off x="466725" y="45529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76946" name="Text Box 170"/>
          <p:cNvSpPr txBox="1">
            <a:spLocks noChangeArrowheads="1"/>
          </p:cNvSpPr>
          <p:nvPr/>
        </p:nvSpPr>
        <p:spPr bwMode="auto">
          <a:xfrm>
            <a:off x="492125" y="2798763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Start</a:t>
            </a:r>
          </a:p>
        </p:txBody>
      </p:sp>
      <p:sp>
        <p:nvSpPr>
          <p:cNvPr id="76947" name="Text Box 171"/>
          <p:cNvSpPr txBox="1">
            <a:spLocks noChangeArrowheads="1"/>
          </p:cNvSpPr>
          <p:nvPr/>
        </p:nvSpPr>
        <p:spPr bwMode="auto">
          <a:xfrm>
            <a:off x="1355725" y="2181225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Ziel</a:t>
            </a:r>
          </a:p>
        </p:txBody>
      </p:sp>
      <p:sp>
        <p:nvSpPr>
          <p:cNvPr id="76948" name="Text Box 172"/>
          <p:cNvSpPr txBox="1">
            <a:spLocks noChangeArrowheads="1"/>
          </p:cNvSpPr>
          <p:nvPr/>
        </p:nvSpPr>
        <p:spPr bwMode="auto">
          <a:xfrm>
            <a:off x="130175" y="1905000"/>
            <a:ext cx="912813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1:</a:t>
            </a:r>
          </a:p>
        </p:txBody>
      </p:sp>
      <p:sp>
        <p:nvSpPr>
          <p:cNvPr id="76949" name="Text Box 173"/>
          <p:cNvSpPr txBox="1">
            <a:spLocks noChangeArrowheads="1"/>
          </p:cNvSpPr>
          <p:nvPr/>
        </p:nvSpPr>
        <p:spPr bwMode="auto">
          <a:xfrm>
            <a:off x="4724400" y="1905000"/>
            <a:ext cx="914400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3:</a:t>
            </a:r>
          </a:p>
        </p:txBody>
      </p:sp>
      <p:sp>
        <p:nvSpPr>
          <p:cNvPr id="76950" name="Text Box 174"/>
          <p:cNvSpPr txBox="1">
            <a:spLocks noChangeArrowheads="1"/>
          </p:cNvSpPr>
          <p:nvPr/>
        </p:nvSpPr>
        <p:spPr bwMode="auto">
          <a:xfrm>
            <a:off x="2436813" y="1905000"/>
            <a:ext cx="914400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2:</a:t>
            </a:r>
          </a:p>
        </p:txBody>
      </p:sp>
      <p:sp>
        <p:nvSpPr>
          <p:cNvPr id="76951" name="Text Box 175"/>
          <p:cNvSpPr txBox="1">
            <a:spLocks noChangeArrowheads="1"/>
          </p:cNvSpPr>
          <p:nvPr/>
        </p:nvSpPr>
        <p:spPr bwMode="auto">
          <a:xfrm>
            <a:off x="492125" y="4321175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Start</a:t>
            </a:r>
          </a:p>
        </p:txBody>
      </p:sp>
      <p:sp>
        <p:nvSpPr>
          <p:cNvPr id="76952" name="Text Box 176"/>
          <p:cNvSpPr txBox="1">
            <a:spLocks noChangeArrowheads="1"/>
          </p:cNvSpPr>
          <p:nvPr/>
        </p:nvSpPr>
        <p:spPr bwMode="auto">
          <a:xfrm>
            <a:off x="1355725" y="3705225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Ziel</a:t>
            </a:r>
          </a:p>
        </p:txBody>
      </p:sp>
      <p:sp>
        <p:nvSpPr>
          <p:cNvPr id="76953" name="Text Box 177"/>
          <p:cNvSpPr txBox="1">
            <a:spLocks noChangeArrowheads="1"/>
          </p:cNvSpPr>
          <p:nvPr/>
        </p:nvSpPr>
        <p:spPr bwMode="auto">
          <a:xfrm>
            <a:off x="201613" y="5564188"/>
            <a:ext cx="1017587" cy="7524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38113" tIns="38113" rIns="38113" bIns="38113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 sz="1500"/>
              <a:t>Gewichtete</a:t>
            </a:r>
            <a:br>
              <a:rPr lang="de-DE" altLang="de-DE" sz="1500"/>
            </a:br>
            <a:r>
              <a:rPr lang="de-DE" altLang="de-DE" sz="1500"/>
              <a:t>Entfernung</a:t>
            </a:r>
            <a:br>
              <a:rPr lang="de-DE" altLang="de-DE" sz="1500"/>
            </a:br>
            <a:r>
              <a:rPr lang="de-DE" altLang="de-DE" sz="1500"/>
              <a:t>zum Start</a:t>
            </a:r>
            <a:endParaRPr lang="en-US" altLang="de-DE" sz="1500"/>
          </a:p>
        </p:txBody>
      </p:sp>
      <p:sp>
        <p:nvSpPr>
          <p:cNvPr id="76954" name="Text Box 178"/>
          <p:cNvSpPr txBox="1">
            <a:spLocks noChangeArrowheads="1"/>
          </p:cNvSpPr>
          <p:nvPr/>
        </p:nvSpPr>
        <p:spPr bwMode="auto">
          <a:xfrm>
            <a:off x="1370013" y="5564188"/>
            <a:ext cx="1025525" cy="7524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38113" tIns="38113" rIns="38113" bIns="38113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 sz="1500"/>
              <a:t>Manhattan-</a:t>
            </a:r>
            <a:br>
              <a:rPr lang="de-DE" altLang="de-DE" sz="1500"/>
            </a:br>
            <a:r>
              <a:rPr lang="de-DE" altLang="de-DE" sz="1500"/>
              <a:t>Entfernung</a:t>
            </a:r>
            <a:br>
              <a:rPr lang="de-DE" altLang="de-DE" sz="1500"/>
            </a:br>
            <a:r>
              <a:rPr lang="de-DE" altLang="de-DE" sz="1500"/>
              <a:t>zum Ziel</a:t>
            </a:r>
            <a:endParaRPr lang="en-US" altLang="de-DE" sz="1500"/>
          </a:p>
        </p:txBody>
      </p:sp>
      <p:sp>
        <p:nvSpPr>
          <p:cNvPr id="76955" name="Line 179"/>
          <p:cNvSpPr>
            <a:spLocks noChangeShapeType="1"/>
          </p:cNvSpPr>
          <p:nvPr/>
        </p:nvSpPr>
        <p:spPr bwMode="auto">
          <a:xfrm flipH="1" flipV="1">
            <a:off x="760413" y="4943475"/>
            <a:ext cx="896937" cy="6207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6956" name="Line 180"/>
          <p:cNvSpPr>
            <a:spLocks noChangeShapeType="1"/>
          </p:cNvSpPr>
          <p:nvPr/>
        </p:nvSpPr>
        <p:spPr bwMode="auto">
          <a:xfrm flipV="1">
            <a:off x="492125" y="4868863"/>
            <a:ext cx="0" cy="6953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6957" name="Text Box 181"/>
          <p:cNvSpPr txBox="1">
            <a:spLocks noChangeArrowheads="1"/>
          </p:cNvSpPr>
          <p:nvPr/>
        </p:nvSpPr>
        <p:spPr bwMode="auto">
          <a:xfrm>
            <a:off x="6845300" y="2763838"/>
            <a:ext cx="1238250" cy="3222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Ebene 1 (H)</a:t>
            </a:r>
          </a:p>
        </p:txBody>
      </p:sp>
      <p:sp>
        <p:nvSpPr>
          <p:cNvPr id="76958" name="Text Box 182"/>
          <p:cNvSpPr txBox="1">
            <a:spLocks noChangeArrowheads="1"/>
          </p:cNvSpPr>
          <p:nvPr/>
        </p:nvSpPr>
        <p:spPr bwMode="auto">
          <a:xfrm>
            <a:off x="6845300" y="4402138"/>
            <a:ext cx="1238250" cy="3222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Ebene 2 (V)</a:t>
            </a:r>
          </a:p>
        </p:txBody>
      </p:sp>
      <p:sp>
        <p:nvSpPr>
          <p:cNvPr id="76959" name="Line 183"/>
          <p:cNvSpPr>
            <a:spLocks noChangeShapeType="1"/>
          </p:cNvSpPr>
          <p:nvPr/>
        </p:nvSpPr>
        <p:spPr bwMode="auto">
          <a:xfrm>
            <a:off x="3121025" y="4705350"/>
            <a:ext cx="1601788" cy="0"/>
          </a:xfrm>
          <a:prstGeom prst="line">
            <a:avLst/>
          </a:prstGeom>
          <a:noFill/>
          <a:ln w="9525">
            <a:solidFill>
              <a:srgbClr val="CC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6960" name="Line 184"/>
          <p:cNvSpPr>
            <a:spLocks noChangeShapeType="1"/>
          </p:cNvSpPr>
          <p:nvPr/>
        </p:nvSpPr>
        <p:spPr bwMode="auto">
          <a:xfrm>
            <a:off x="3105150" y="4784725"/>
            <a:ext cx="1878013" cy="238125"/>
          </a:xfrm>
          <a:prstGeom prst="line">
            <a:avLst/>
          </a:prstGeom>
          <a:noFill/>
          <a:ln w="9525">
            <a:solidFill>
              <a:srgbClr val="CC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6961" name="Text Box 185"/>
          <p:cNvSpPr txBox="1">
            <a:spLocks noChangeArrowheads="1"/>
          </p:cNvSpPr>
          <p:nvPr/>
        </p:nvSpPr>
        <p:spPr bwMode="auto">
          <a:xfrm>
            <a:off x="6138863" y="6184900"/>
            <a:ext cx="2854325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800">
                <a:solidFill>
                  <a:srgbClr val="B2B2B2"/>
                </a:solidFill>
              </a:rPr>
              <a:t>Nach Müller, H.: Algorithmen zur Mehrlagenverdrahtung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7.2	Begriffsbestimmungen</a:t>
            </a:r>
          </a:p>
        </p:txBody>
      </p:sp>
      <p:sp>
        <p:nvSpPr>
          <p:cNvPr id="752643" name="Rectangle 3"/>
          <p:cNvSpPr>
            <a:spLocks noChangeArrowheads="1"/>
          </p:cNvSpPr>
          <p:nvPr/>
        </p:nvSpPr>
        <p:spPr bwMode="auto">
          <a:xfrm>
            <a:off x="852488" y="2344738"/>
            <a:ext cx="6240462" cy="3371850"/>
          </a:xfrm>
          <a:prstGeom prst="rect">
            <a:avLst/>
          </a:prstGeom>
          <a:solidFill>
            <a:srgbClr val="DDDDDD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1268" name="Text Box 4"/>
          <p:cNvSpPr txBox="1">
            <a:spLocks noChangeArrowheads="1"/>
          </p:cNvSpPr>
          <p:nvPr/>
        </p:nvSpPr>
        <p:spPr bwMode="auto">
          <a:xfrm>
            <a:off x="830263" y="1370013"/>
            <a:ext cx="4024312" cy="4111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Linienverdrahtung (Line probe routing) </a:t>
            </a:r>
            <a:endParaRPr lang="en-US" altLang="de-DE"/>
          </a:p>
        </p:txBody>
      </p:sp>
      <p:sp>
        <p:nvSpPr>
          <p:cNvPr id="752645" name="Rectangle 5"/>
          <p:cNvSpPr>
            <a:spLocks noChangeArrowheads="1"/>
          </p:cNvSpPr>
          <p:nvPr/>
        </p:nvSpPr>
        <p:spPr bwMode="auto">
          <a:xfrm>
            <a:off x="1306513" y="2630488"/>
            <a:ext cx="846137" cy="81756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2646" name="Rectangle 6"/>
          <p:cNvSpPr>
            <a:spLocks noChangeArrowheads="1"/>
          </p:cNvSpPr>
          <p:nvPr/>
        </p:nvSpPr>
        <p:spPr bwMode="auto">
          <a:xfrm>
            <a:off x="1093788" y="4930775"/>
            <a:ext cx="5626100" cy="61436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2647" name="Rectangle 7"/>
          <p:cNvSpPr>
            <a:spLocks noChangeArrowheads="1"/>
          </p:cNvSpPr>
          <p:nvPr/>
        </p:nvSpPr>
        <p:spPr bwMode="auto">
          <a:xfrm>
            <a:off x="3554413" y="2630488"/>
            <a:ext cx="1028700" cy="85725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2648" name="Rectangle 8"/>
          <p:cNvSpPr>
            <a:spLocks noChangeArrowheads="1"/>
          </p:cNvSpPr>
          <p:nvPr/>
        </p:nvSpPr>
        <p:spPr bwMode="auto">
          <a:xfrm>
            <a:off x="5308600" y="3144838"/>
            <a:ext cx="1139825" cy="85725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2649" name="Line 9"/>
          <p:cNvSpPr>
            <a:spLocks noChangeShapeType="1"/>
          </p:cNvSpPr>
          <p:nvPr/>
        </p:nvSpPr>
        <p:spPr bwMode="auto">
          <a:xfrm flipV="1">
            <a:off x="836613" y="3675063"/>
            <a:ext cx="44211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lg" len="lg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2650" name="Line 10"/>
          <p:cNvSpPr>
            <a:spLocks noChangeShapeType="1"/>
          </p:cNvSpPr>
          <p:nvPr/>
        </p:nvSpPr>
        <p:spPr bwMode="auto">
          <a:xfrm>
            <a:off x="1800225" y="3457575"/>
            <a:ext cx="0" cy="8778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lg" len="lg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2651" name="Line 11"/>
          <p:cNvSpPr>
            <a:spLocks noChangeShapeType="1"/>
          </p:cNvSpPr>
          <p:nvPr/>
        </p:nvSpPr>
        <p:spPr bwMode="auto">
          <a:xfrm flipH="1">
            <a:off x="4876800" y="3675063"/>
            <a:ext cx="0" cy="12192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lg" len="lg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2652" name="Line 12"/>
          <p:cNvSpPr>
            <a:spLocks noChangeShapeType="1"/>
          </p:cNvSpPr>
          <p:nvPr/>
        </p:nvSpPr>
        <p:spPr bwMode="auto">
          <a:xfrm flipV="1">
            <a:off x="4191000" y="4513263"/>
            <a:ext cx="289718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2653" name="Rectangle 13"/>
          <p:cNvSpPr>
            <a:spLocks noChangeArrowheads="1"/>
          </p:cNvSpPr>
          <p:nvPr/>
        </p:nvSpPr>
        <p:spPr bwMode="auto">
          <a:xfrm>
            <a:off x="4159250" y="4437063"/>
            <a:ext cx="93663" cy="111125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2654" name="Rectangle 14"/>
          <p:cNvSpPr>
            <a:spLocks noChangeArrowheads="1"/>
          </p:cNvSpPr>
          <p:nvPr/>
        </p:nvSpPr>
        <p:spPr bwMode="auto">
          <a:xfrm>
            <a:off x="1749425" y="4294188"/>
            <a:ext cx="93663" cy="111125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2655" name="Oval 15"/>
          <p:cNvSpPr>
            <a:spLocks noChangeArrowheads="1"/>
          </p:cNvSpPr>
          <p:nvPr/>
        </p:nvSpPr>
        <p:spPr bwMode="auto">
          <a:xfrm>
            <a:off x="4802188" y="3578225"/>
            <a:ext cx="133350" cy="134938"/>
          </a:xfrm>
          <a:prstGeom prst="ellipse">
            <a:avLst/>
          </a:prstGeom>
          <a:solidFill>
            <a:srgbClr val="FFCC99"/>
          </a:solidFill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2656" name="Rectangle 16"/>
          <p:cNvSpPr>
            <a:spLocks noChangeArrowheads="1"/>
          </p:cNvSpPr>
          <p:nvPr/>
        </p:nvSpPr>
        <p:spPr bwMode="auto">
          <a:xfrm>
            <a:off x="1487488" y="4164013"/>
            <a:ext cx="635000" cy="635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2657" name="Rectangle 17"/>
          <p:cNvSpPr>
            <a:spLocks noChangeArrowheads="1"/>
          </p:cNvSpPr>
          <p:nvPr/>
        </p:nvSpPr>
        <p:spPr bwMode="auto">
          <a:xfrm>
            <a:off x="3079750" y="3821113"/>
            <a:ext cx="1382713" cy="90646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2658" name="Rectangle 18"/>
          <p:cNvSpPr>
            <a:spLocks noChangeArrowheads="1"/>
          </p:cNvSpPr>
          <p:nvPr/>
        </p:nvSpPr>
        <p:spPr bwMode="auto">
          <a:xfrm>
            <a:off x="1725613" y="4159250"/>
            <a:ext cx="150812" cy="1524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2659" name="Rectangle 19"/>
          <p:cNvSpPr>
            <a:spLocks noChangeArrowheads="1"/>
          </p:cNvSpPr>
          <p:nvPr/>
        </p:nvSpPr>
        <p:spPr bwMode="auto">
          <a:xfrm>
            <a:off x="4305300" y="4452938"/>
            <a:ext cx="150813" cy="1524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52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52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52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52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52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52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52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52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52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752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752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52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52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752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52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752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643" grpId="0" animBg="1"/>
      <p:bldP spid="752645" grpId="0" animBg="1"/>
      <p:bldP spid="752646" grpId="0" animBg="1"/>
      <p:bldP spid="752647" grpId="0" animBg="1"/>
      <p:bldP spid="752648" grpId="0" animBg="1"/>
      <p:bldP spid="752649" grpId="0" animBg="1"/>
      <p:bldP spid="752650" grpId="0" animBg="1"/>
      <p:bldP spid="752651" grpId="0" animBg="1"/>
      <p:bldP spid="752652" grpId="0" animBg="1"/>
      <p:bldP spid="752653" grpId="0" animBg="1"/>
      <p:bldP spid="752654" grpId="0" animBg="1"/>
      <p:bldP spid="752655" grpId="0" animBg="1"/>
      <p:bldP spid="752656" grpId="0" animBg="1"/>
      <p:bldP spid="752657" grpId="0" animBg="1"/>
      <p:bldP spid="752658" grpId="0" animBg="1"/>
      <p:bldP spid="752659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7.7.2	 Rasterverdrahtung mit Wegwichtung: Beispiel</a:t>
            </a:r>
          </a:p>
        </p:txBody>
      </p:sp>
      <p:grpSp>
        <p:nvGrpSpPr>
          <p:cNvPr id="77827" name="Group 3"/>
          <p:cNvGrpSpPr>
            <a:grpSpLocks/>
          </p:cNvGrpSpPr>
          <p:nvPr/>
        </p:nvGrpSpPr>
        <p:grpSpPr bwMode="auto">
          <a:xfrm>
            <a:off x="2452688" y="3962400"/>
            <a:ext cx="1504950" cy="1212850"/>
            <a:chOff x="163" y="1829"/>
            <a:chExt cx="896" cy="722"/>
          </a:xfrm>
        </p:grpSpPr>
        <p:sp>
          <p:nvSpPr>
            <p:cNvPr id="78008" name="Rectangle 4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8009" name="Rectangle 5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8010" name="Rectangle 6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8011" name="Rectangle 7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7828" name="Group 8"/>
          <p:cNvGrpSpPr>
            <a:grpSpLocks/>
          </p:cNvGrpSpPr>
          <p:nvPr/>
        </p:nvGrpSpPr>
        <p:grpSpPr bwMode="auto">
          <a:xfrm>
            <a:off x="4735513" y="3956050"/>
            <a:ext cx="1506537" cy="1214438"/>
            <a:chOff x="163" y="1829"/>
            <a:chExt cx="896" cy="722"/>
          </a:xfrm>
        </p:grpSpPr>
        <p:sp>
          <p:nvSpPr>
            <p:cNvPr id="78004" name="Rectangle 9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8005" name="Rectangle 10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8006" name="Rectangle 11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8007" name="Rectangle 12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7829" name="Group 13"/>
          <p:cNvGrpSpPr>
            <a:grpSpLocks/>
          </p:cNvGrpSpPr>
          <p:nvPr/>
        </p:nvGrpSpPr>
        <p:grpSpPr bwMode="auto">
          <a:xfrm>
            <a:off x="4738688" y="2432050"/>
            <a:ext cx="1506537" cy="1214438"/>
            <a:chOff x="163" y="1829"/>
            <a:chExt cx="896" cy="722"/>
          </a:xfrm>
        </p:grpSpPr>
        <p:sp>
          <p:nvSpPr>
            <p:cNvPr id="78000" name="Rectangle 14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8001" name="Rectangle 15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8002" name="Rectangle 16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8003" name="Rectangle 17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7830" name="Group 18"/>
          <p:cNvGrpSpPr>
            <a:grpSpLocks/>
          </p:cNvGrpSpPr>
          <p:nvPr/>
        </p:nvGrpSpPr>
        <p:grpSpPr bwMode="auto">
          <a:xfrm>
            <a:off x="2455863" y="2427288"/>
            <a:ext cx="1504950" cy="1212850"/>
            <a:chOff x="163" y="1829"/>
            <a:chExt cx="896" cy="722"/>
          </a:xfrm>
        </p:grpSpPr>
        <p:sp>
          <p:nvSpPr>
            <p:cNvPr id="77996" name="Rectangle 19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7997" name="Rectangle 20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7998" name="Rectangle 21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7999" name="Rectangle 22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7831" name="Group 23"/>
          <p:cNvGrpSpPr>
            <a:grpSpLocks/>
          </p:cNvGrpSpPr>
          <p:nvPr/>
        </p:nvGrpSpPr>
        <p:grpSpPr bwMode="auto">
          <a:xfrm>
            <a:off x="160338" y="2425700"/>
            <a:ext cx="1504950" cy="1212850"/>
            <a:chOff x="163" y="1829"/>
            <a:chExt cx="896" cy="722"/>
          </a:xfrm>
        </p:grpSpPr>
        <p:sp>
          <p:nvSpPr>
            <p:cNvPr id="77992" name="Rectangle 24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7993" name="Rectangle 25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7994" name="Rectangle 26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7995" name="Rectangle 27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7832" name="Group 28"/>
          <p:cNvGrpSpPr>
            <a:grpSpLocks/>
          </p:cNvGrpSpPr>
          <p:nvPr/>
        </p:nvGrpSpPr>
        <p:grpSpPr bwMode="auto">
          <a:xfrm>
            <a:off x="158750" y="3959225"/>
            <a:ext cx="1504950" cy="1212850"/>
            <a:chOff x="163" y="1829"/>
            <a:chExt cx="896" cy="722"/>
          </a:xfrm>
        </p:grpSpPr>
        <p:sp>
          <p:nvSpPr>
            <p:cNvPr id="77988" name="Rectangle 29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7989" name="Rectangle 30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7990" name="Rectangle 31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7991" name="Rectangle 32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77833" name="Line 33"/>
          <p:cNvSpPr>
            <a:spLocks noChangeShapeType="1"/>
          </p:cNvSpPr>
          <p:nvPr/>
        </p:nvSpPr>
        <p:spPr bwMode="auto">
          <a:xfrm>
            <a:off x="2436813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34" name="Line 34"/>
          <p:cNvSpPr>
            <a:spLocks noChangeShapeType="1"/>
          </p:cNvSpPr>
          <p:nvPr/>
        </p:nvSpPr>
        <p:spPr bwMode="auto">
          <a:xfrm>
            <a:off x="2436813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35" name="Line 35"/>
          <p:cNvSpPr>
            <a:spLocks noChangeShapeType="1"/>
          </p:cNvSpPr>
          <p:nvPr/>
        </p:nvSpPr>
        <p:spPr bwMode="auto">
          <a:xfrm flipV="1">
            <a:off x="3960813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36" name="Line 36"/>
          <p:cNvSpPr>
            <a:spLocks noChangeShapeType="1"/>
          </p:cNvSpPr>
          <p:nvPr/>
        </p:nvSpPr>
        <p:spPr bwMode="auto">
          <a:xfrm flipH="1">
            <a:off x="3656013" y="2419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37" name="Line 37"/>
          <p:cNvSpPr>
            <a:spLocks noChangeShapeType="1"/>
          </p:cNvSpPr>
          <p:nvPr/>
        </p:nvSpPr>
        <p:spPr bwMode="auto">
          <a:xfrm>
            <a:off x="3656013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38" name="Line 38"/>
          <p:cNvSpPr>
            <a:spLocks noChangeShapeType="1"/>
          </p:cNvSpPr>
          <p:nvPr/>
        </p:nvSpPr>
        <p:spPr bwMode="auto">
          <a:xfrm flipH="1">
            <a:off x="3046413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39" name="Line 39"/>
          <p:cNvSpPr>
            <a:spLocks noChangeShapeType="1"/>
          </p:cNvSpPr>
          <p:nvPr/>
        </p:nvSpPr>
        <p:spPr bwMode="auto">
          <a:xfrm flipV="1">
            <a:off x="3046413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40" name="Line 40"/>
          <p:cNvSpPr>
            <a:spLocks noChangeShapeType="1"/>
          </p:cNvSpPr>
          <p:nvPr/>
        </p:nvSpPr>
        <p:spPr bwMode="auto">
          <a:xfrm flipH="1">
            <a:off x="2743200" y="3035300"/>
            <a:ext cx="3032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41" name="Line 41"/>
          <p:cNvSpPr>
            <a:spLocks noChangeShapeType="1"/>
          </p:cNvSpPr>
          <p:nvPr/>
        </p:nvSpPr>
        <p:spPr bwMode="auto">
          <a:xfrm flipV="1">
            <a:off x="2743200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42" name="Line 42"/>
          <p:cNvSpPr>
            <a:spLocks noChangeShapeType="1"/>
          </p:cNvSpPr>
          <p:nvPr/>
        </p:nvSpPr>
        <p:spPr bwMode="auto">
          <a:xfrm flipH="1">
            <a:off x="2436813" y="272573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43" name="Line 43"/>
          <p:cNvSpPr>
            <a:spLocks noChangeShapeType="1"/>
          </p:cNvSpPr>
          <p:nvPr/>
        </p:nvSpPr>
        <p:spPr bwMode="auto">
          <a:xfrm>
            <a:off x="2436813" y="3035300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44" name="Line 44"/>
          <p:cNvSpPr>
            <a:spLocks noChangeShapeType="1"/>
          </p:cNvSpPr>
          <p:nvPr/>
        </p:nvSpPr>
        <p:spPr bwMode="auto">
          <a:xfrm>
            <a:off x="2436813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45" name="Line 45"/>
          <p:cNvSpPr>
            <a:spLocks noChangeShapeType="1"/>
          </p:cNvSpPr>
          <p:nvPr/>
        </p:nvSpPr>
        <p:spPr bwMode="auto">
          <a:xfrm>
            <a:off x="3656013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46" name="Line 46"/>
          <p:cNvSpPr>
            <a:spLocks noChangeShapeType="1"/>
          </p:cNvSpPr>
          <p:nvPr/>
        </p:nvSpPr>
        <p:spPr bwMode="auto">
          <a:xfrm>
            <a:off x="36560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47" name="Line 47"/>
          <p:cNvSpPr>
            <a:spLocks noChangeShapeType="1"/>
          </p:cNvSpPr>
          <p:nvPr/>
        </p:nvSpPr>
        <p:spPr bwMode="auto">
          <a:xfrm>
            <a:off x="3656013" y="3344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48" name="Line 48"/>
          <p:cNvSpPr>
            <a:spLocks noChangeShapeType="1"/>
          </p:cNvSpPr>
          <p:nvPr/>
        </p:nvSpPr>
        <p:spPr bwMode="auto">
          <a:xfrm>
            <a:off x="2743200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49" name="Line 49"/>
          <p:cNvSpPr>
            <a:spLocks noChangeShapeType="1"/>
          </p:cNvSpPr>
          <p:nvPr/>
        </p:nvSpPr>
        <p:spPr bwMode="auto">
          <a:xfrm>
            <a:off x="30464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50" name="Line 50"/>
          <p:cNvSpPr>
            <a:spLocks noChangeShapeType="1"/>
          </p:cNvSpPr>
          <p:nvPr/>
        </p:nvSpPr>
        <p:spPr bwMode="auto">
          <a:xfrm>
            <a:off x="3352800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51" name="Line 51"/>
          <p:cNvSpPr>
            <a:spLocks noChangeShapeType="1"/>
          </p:cNvSpPr>
          <p:nvPr/>
        </p:nvSpPr>
        <p:spPr bwMode="auto">
          <a:xfrm>
            <a:off x="36560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52" name="Text Box 52"/>
          <p:cNvSpPr txBox="1">
            <a:spLocks noChangeArrowheads="1"/>
          </p:cNvSpPr>
          <p:nvPr/>
        </p:nvSpPr>
        <p:spPr bwMode="auto">
          <a:xfrm>
            <a:off x="2466975" y="303530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/>
              <a:t>1</a:t>
            </a:r>
          </a:p>
        </p:txBody>
      </p:sp>
      <p:sp>
        <p:nvSpPr>
          <p:cNvPr id="77853" name="Text Box 53"/>
          <p:cNvSpPr txBox="1">
            <a:spLocks noChangeArrowheads="1"/>
          </p:cNvSpPr>
          <p:nvPr/>
        </p:nvSpPr>
        <p:spPr bwMode="auto">
          <a:xfrm>
            <a:off x="2638425" y="3189288"/>
            <a:ext cx="152400" cy="223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/>
              <a:t>6</a:t>
            </a:r>
          </a:p>
        </p:txBody>
      </p:sp>
      <p:sp>
        <p:nvSpPr>
          <p:cNvPr id="77854" name="Text Box 54"/>
          <p:cNvSpPr txBox="1">
            <a:spLocks noChangeArrowheads="1"/>
          </p:cNvSpPr>
          <p:nvPr/>
        </p:nvSpPr>
        <p:spPr bwMode="auto">
          <a:xfrm>
            <a:off x="2954338" y="3497263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/>
              <a:t>6</a:t>
            </a:r>
          </a:p>
        </p:txBody>
      </p:sp>
      <p:sp>
        <p:nvSpPr>
          <p:cNvPr id="77855" name="Text Box 55"/>
          <p:cNvSpPr txBox="1">
            <a:spLocks noChangeArrowheads="1"/>
          </p:cNvSpPr>
          <p:nvPr/>
        </p:nvSpPr>
        <p:spPr bwMode="auto">
          <a:xfrm>
            <a:off x="2771775" y="3344863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/>
              <a:t>2</a:t>
            </a:r>
          </a:p>
        </p:txBody>
      </p:sp>
      <p:sp>
        <p:nvSpPr>
          <p:cNvPr id="77856" name="Text Box 56"/>
          <p:cNvSpPr txBox="1">
            <a:spLocks noChangeArrowheads="1"/>
          </p:cNvSpPr>
          <p:nvPr/>
        </p:nvSpPr>
        <p:spPr bwMode="auto">
          <a:xfrm>
            <a:off x="2732088" y="30289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/>
              <a:t>+</a:t>
            </a:r>
          </a:p>
        </p:txBody>
      </p:sp>
      <p:sp>
        <p:nvSpPr>
          <p:cNvPr id="77857" name="Line 57"/>
          <p:cNvSpPr>
            <a:spLocks noChangeShapeType="1"/>
          </p:cNvSpPr>
          <p:nvPr/>
        </p:nvSpPr>
        <p:spPr bwMode="auto">
          <a:xfrm>
            <a:off x="4722813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58" name="Line 58"/>
          <p:cNvSpPr>
            <a:spLocks noChangeShapeType="1"/>
          </p:cNvSpPr>
          <p:nvPr/>
        </p:nvSpPr>
        <p:spPr bwMode="auto">
          <a:xfrm>
            <a:off x="4722813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59" name="Line 59"/>
          <p:cNvSpPr>
            <a:spLocks noChangeShapeType="1"/>
          </p:cNvSpPr>
          <p:nvPr/>
        </p:nvSpPr>
        <p:spPr bwMode="auto">
          <a:xfrm flipV="1">
            <a:off x="6246813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60" name="Line 60"/>
          <p:cNvSpPr>
            <a:spLocks noChangeShapeType="1"/>
          </p:cNvSpPr>
          <p:nvPr/>
        </p:nvSpPr>
        <p:spPr bwMode="auto">
          <a:xfrm flipH="1">
            <a:off x="5940425" y="241935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61" name="Line 61"/>
          <p:cNvSpPr>
            <a:spLocks noChangeShapeType="1"/>
          </p:cNvSpPr>
          <p:nvPr/>
        </p:nvSpPr>
        <p:spPr bwMode="auto">
          <a:xfrm>
            <a:off x="5940425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62" name="Line 62"/>
          <p:cNvSpPr>
            <a:spLocks noChangeShapeType="1"/>
          </p:cNvSpPr>
          <p:nvPr/>
        </p:nvSpPr>
        <p:spPr bwMode="auto">
          <a:xfrm flipH="1">
            <a:off x="5332413" y="3344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63" name="Line 63"/>
          <p:cNvSpPr>
            <a:spLocks noChangeShapeType="1"/>
          </p:cNvSpPr>
          <p:nvPr/>
        </p:nvSpPr>
        <p:spPr bwMode="auto">
          <a:xfrm flipV="1">
            <a:off x="5332413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64" name="Line 64"/>
          <p:cNvSpPr>
            <a:spLocks noChangeShapeType="1"/>
          </p:cNvSpPr>
          <p:nvPr/>
        </p:nvSpPr>
        <p:spPr bwMode="auto">
          <a:xfrm flipH="1">
            <a:off x="50276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65" name="Line 65"/>
          <p:cNvSpPr>
            <a:spLocks noChangeShapeType="1"/>
          </p:cNvSpPr>
          <p:nvPr/>
        </p:nvSpPr>
        <p:spPr bwMode="auto">
          <a:xfrm flipV="1">
            <a:off x="5027613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66" name="Line 66"/>
          <p:cNvSpPr>
            <a:spLocks noChangeShapeType="1"/>
          </p:cNvSpPr>
          <p:nvPr/>
        </p:nvSpPr>
        <p:spPr bwMode="auto">
          <a:xfrm flipH="1">
            <a:off x="4722813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67" name="Line 67"/>
          <p:cNvSpPr>
            <a:spLocks noChangeShapeType="1"/>
          </p:cNvSpPr>
          <p:nvPr/>
        </p:nvSpPr>
        <p:spPr bwMode="auto">
          <a:xfrm>
            <a:off x="47228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68" name="Line 68"/>
          <p:cNvSpPr>
            <a:spLocks noChangeShapeType="1"/>
          </p:cNvSpPr>
          <p:nvPr/>
        </p:nvSpPr>
        <p:spPr bwMode="auto">
          <a:xfrm>
            <a:off x="4722813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69" name="Line 69"/>
          <p:cNvSpPr>
            <a:spLocks noChangeShapeType="1"/>
          </p:cNvSpPr>
          <p:nvPr/>
        </p:nvSpPr>
        <p:spPr bwMode="auto">
          <a:xfrm>
            <a:off x="5940425" y="272573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70" name="Line 70"/>
          <p:cNvSpPr>
            <a:spLocks noChangeShapeType="1"/>
          </p:cNvSpPr>
          <p:nvPr/>
        </p:nvSpPr>
        <p:spPr bwMode="auto">
          <a:xfrm>
            <a:off x="5940425" y="303530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71" name="Line 71"/>
          <p:cNvSpPr>
            <a:spLocks noChangeShapeType="1"/>
          </p:cNvSpPr>
          <p:nvPr/>
        </p:nvSpPr>
        <p:spPr bwMode="auto">
          <a:xfrm>
            <a:off x="5940425" y="3344863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72" name="Line 72"/>
          <p:cNvSpPr>
            <a:spLocks noChangeShapeType="1"/>
          </p:cNvSpPr>
          <p:nvPr/>
        </p:nvSpPr>
        <p:spPr bwMode="auto">
          <a:xfrm>
            <a:off x="5027613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73" name="Line 73"/>
          <p:cNvSpPr>
            <a:spLocks noChangeShapeType="1"/>
          </p:cNvSpPr>
          <p:nvPr/>
        </p:nvSpPr>
        <p:spPr bwMode="auto">
          <a:xfrm>
            <a:off x="53324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74" name="Line 74"/>
          <p:cNvSpPr>
            <a:spLocks noChangeShapeType="1"/>
          </p:cNvSpPr>
          <p:nvPr/>
        </p:nvSpPr>
        <p:spPr bwMode="auto">
          <a:xfrm>
            <a:off x="5638800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75" name="Line 75"/>
          <p:cNvSpPr>
            <a:spLocks noChangeShapeType="1"/>
          </p:cNvSpPr>
          <p:nvPr/>
        </p:nvSpPr>
        <p:spPr bwMode="auto">
          <a:xfrm>
            <a:off x="5940425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76" name="Text Box 76"/>
          <p:cNvSpPr txBox="1">
            <a:spLocks noChangeArrowheads="1"/>
          </p:cNvSpPr>
          <p:nvPr/>
        </p:nvSpPr>
        <p:spPr bwMode="auto">
          <a:xfrm>
            <a:off x="4752975" y="303530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77877" name="Text Box 77"/>
          <p:cNvSpPr txBox="1">
            <a:spLocks noChangeArrowheads="1"/>
          </p:cNvSpPr>
          <p:nvPr/>
        </p:nvSpPr>
        <p:spPr bwMode="auto">
          <a:xfrm>
            <a:off x="4924425" y="3189288"/>
            <a:ext cx="152400" cy="223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7878" name="Text Box 78"/>
          <p:cNvSpPr txBox="1">
            <a:spLocks noChangeArrowheads="1"/>
          </p:cNvSpPr>
          <p:nvPr/>
        </p:nvSpPr>
        <p:spPr bwMode="auto">
          <a:xfrm>
            <a:off x="5240338" y="3497263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7879" name="Text Box 79"/>
          <p:cNvSpPr txBox="1">
            <a:spLocks noChangeArrowheads="1"/>
          </p:cNvSpPr>
          <p:nvPr/>
        </p:nvSpPr>
        <p:spPr bwMode="auto">
          <a:xfrm>
            <a:off x="5056188" y="3344863"/>
            <a:ext cx="153987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793680" name="Oval 80"/>
          <p:cNvSpPr>
            <a:spLocks noChangeArrowheads="1"/>
          </p:cNvSpPr>
          <p:nvPr/>
        </p:nvSpPr>
        <p:spPr bwMode="auto">
          <a:xfrm>
            <a:off x="4648200" y="2951163"/>
            <a:ext cx="457200" cy="461962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7881" name="Text Box 81"/>
          <p:cNvSpPr txBox="1">
            <a:spLocks noChangeArrowheads="1"/>
          </p:cNvSpPr>
          <p:nvPr/>
        </p:nvSpPr>
        <p:spPr bwMode="auto">
          <a:xfrm>
            <a:off x="5018088" y="30289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7882" name="Line 82"/>
          <p:cNvSpPr>
            <a:spLocks noChangeShapeType="1"/>
          </p:cNvSpPr>
          <p:nvPr/>
        </p:nvSpPr>
        <p:spPr bwMode="auto">
          <a:xfrm>
            <a:off x="149225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83" name="Line 83"/>
          <p:cNvSpPr>
            <a:spLocks noChangeShapeType="1"/>
          </p:cNvSpPr>
          <p:nvPr/>
        </p:nvSpPr>
        <p:spPr bwMode="auto">
          <a:xfrm>
            <a:off x="149225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84" name="Line 84"/>
          <p:cNvSpPr>
            <a:spLocks noChangeShapeType="1"/>
          </p:cNvSpPr>
          <p:nvPr/>
        </p:nvSpPr>
        <p:spPr bwMode="auto">
          <a:xfrm flipV="1">
            <a:off x="1673225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85" name="Line 85"/>
          <p:cNvSpPr>
            <a:spLocks noChangeShapeType="1"/>
          </p:cNvSpPr>
          <p:nvPr/>
        </p:nvSpPr>
        <p:spPr bwMode="auto">
          <a:xfrm flipH="1">
            <a:off x="1368425" y="3943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86" name="Line 86"/>
          <p:cNvSpPr>
            <a:spLocks noChangeShapeType="1"/>
          </p:cNvSpPr>
          <p:nvPr/>
        </p:nvSpPr>
        <p:spPr bwMode="auto">
          <a:xfrm>
            <a:off x="1368425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87" name="Line 87"/>
          <p:cNvSpPr>
            <a:spLocks noChangeShapeType="1"/>
          </p:cNvSpPr>
          <p:nvPr/>
        </p:nvSpPr>
        <p:spPr bwMode="auto">
          <a:xfrm flipH="1">
            <a:off x="760413" y="4868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88" name="Line 88"/>
          <p:cNvSpPr>
            <a:spLocks noChangeShapeType="1"/>
          </p:cNvSpPr>
          <p:nvPr/>
        </p:nvSpPr>
        <p:spPr bwMode="auto">
          <a:xfrm flipV="1">
            <a:off x="760413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89" name="Line 89"/>
          <p:cNvSpPr>
            <a:spLocks noChangeShapeType="1"/>
          </p:cNvSpPr>
          <p:nvPr/>
        </p:nvSpPr>
        <p:spPr bwMode="auto">
          <a:xfrm flipH="1">
            <a:off x="455613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90" name="Line 90"/>
          <p:cNvSpPr>
            <a:spLocks noChangeShapeType="1"/>
          </p:cNvSpPr>
          <p:nvPr/>
        </p:nvSpPr>
        <p:spPr bwMode="auto">
          <a:xfrm flipV="1">
            <a:off x="455613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91" name="Line 91"/>
          <p:cNvSpPr>
            <a:spLocks noChangeShapeType="1"/>
          </p:cNvSpPr>
          <p:nvPr/>
        </p:nvSpPr>
        <p:spPr bwMode="auto">
          <a:xfrm flipH="1">
            <a:off x="149225" y="4251325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92" name="Line 92"/>
          <p:cNvSpPr>
            <a:spLocks noChangeShapeType="1"/>
          </p:cNvSpPr>
          <p:nvPr/>
        </p:nvSpPr>
        <p:spPr bwMode="auto">
          <a:xfrm>
            <a:off x="149225" y="456088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93" name="Line 93"/>
          <p:cNvSpPr>
            <a:spLocks noChangeShapeType="1"/>
          </p:cNvSpPr>
          <p:nvPr/>
        </p:nvSpPr>
        <p:spPr bwMode="auto">
          <a:xfrm>
            <a:off x="149225" y="4868863"/>
            <a:ext cx="6111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94" name="Line 94"/>
          <p:cNvSpPr>
            <a:spLocks noChangeShapeType="1"/>
          </p:cNvSpPr>
          <p:nvPr/>
        </p:nvSpPr>
        <p:spPr bwMode="auto">
          <a:xfrm>
            <a:off x="1368425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95" name="Line 95"/>
          <p:cNvSpPr>
            <a:spLocks noChangeShapeType="1"/>
          </p:cNvSpPr>
          <p:nvPr/>
        </p:nvSpPr>
        <p:spPr bwMode="auto">
          <a:xfrm>
            <a:off x="1368425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96" name="Line 96"/>
          <p:cNvSpPr>
            <a:spLocks noChangeShapeType="1"/>
          </p:cNvSpPr>
          <p:nvPr/>
        </p:nvSpPr>
        <p:spPr bwMode="auto">
          <a:xfrm>
            <a:off x="1368425" y="4868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97" name="Line 97"/>
          <p:cNvSpPr>
            <a:spLocks noChangeShapeType="1"/>
          </p:cNvSpPr>
          <p:nvPr/>
        </p:nvSpPr>
        <p:spPr bwMode="auto">
          <a:xfrm>
            <a:off x="455613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98" name="Line 98"/>
          <p:cNvSpPr>
            <a:spLocks noChangeShapeType="1"/>
          </p:cNvSpPr>
          <p:nvPr/>
        </p:nvSpPr>
        <p:spPr bwMode="auto">
          <a:xfrm>
            <a:off x="7604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99" name="Line 99"/>
          <p:cNvSpPr>
            <a:spLocks noChangeShapeType="1"/>
          </p:cNvSpPr>
          <p:nvPr/>
        </p:nvSpPr>
        <p:spPr bwMode="auto">
          <a:xfrm>
            <a:off x="10652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00" name="Line 100"/>
          <p:cNvSpPr>
            <a:spLocks noChangeShapeType="1"/>
          </p:cNvSpPr>
          <p:nvPr/>
        </p:nvSpPr>
        <p:spPr bwMode="auto">
          <a:xfrm>
            <a:off x="1368425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01" name="Line 101"/>
          <p:cNvSpPr>
            <a:spLocks noChangeShapeType="1"/>
          </p:cNvSpPr>
          <p:nvPr/>
        </p:nvSpPr>
        <p:spPr bwMode="auto">
          <a:xfrm>
            <a:off x="4724400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02" name="Line 102"/>
          <p:cNvSpPr>
            <a:spLocks noChangeShapeType="1"/>
          </p:cNvSpPr>
          <p:nvPr/>
        </p:nvSpPr>
        <p:spPr bwMode="auto">
          <a:xfrm>
            <a:off x="4724400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03" name="Line 103"/>
          <p:cNvSpPr>
            <a:spLocks noChangeShapeType="1"/>
          </p:cNvSpPr>
          <p:nvPr/>
        </p:nvSpPr>
        <p:spPr bwMode="auto">
          <a:xfrm flipV="1">
            <a:off x="6248400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04" name="Line 104"/>
          <p:cNvSpPr>
            <a:spLocks noChangeShapeType="1"/>
          </p:cNvSpPr>
          <p:nvPr/>
        </p:nvSpPr>
        <p:spPr bwMode="auto">
          <a:xfrm flipH="1">
            <a:off x="5942013" y="3943350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05" name="Line 105"/>
          <p:cNvSpPr>
            <a:spLocks noChangeShapeType="1"/>
          </p:cNvSpPr>
          <p:nvPr/>
        </p:nvSpPr>
        <p:spPr bwMode="auto">
          <a:xfrm>
            <a:off x="5942013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06" name="Line 106"/>
          <p:cNvSpPr>
            <a:spLocks noChangeShapeType="1"/>
          </p:cNvSpPr>
          <p:nvPr/>
        </p:nvSpPr>
        <p:spPr bwMode="auto">
          <a:xfrm flipH="1">
            <a:off x="5334000" y="4868863"/>
            <a:ext cx="6080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07" name="Line 107"/>
          <p:cNvSpPr>
            <a:spLocks noChangeShapeType="1"/>
          </p:cNvSpPr>
          <p:nvPr/>
        </p:nvSpPr>
        <p:spPr bwMode="auto">
          <a:xfrm flipV="1">
            <a:off x="5334000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08" name="Line 108"/>
          <p:cNvSpPr>
            <a:spLocks noChangeShapeType="1"/>
          </p:cNvSpPr>
          <p:nvPr/>
        </p:nvSpPr>
        <p:spPr bwMode="auto">
          <a:xfrm flipH="1">
            <a:off x="5029200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09" name="Line 109"/>
          <p:cNvSpPr>
            <a:spLocks noChangeShapeType="1"/>
          </p:cNvSpPr>
          <p:nvPr/>
        </p:nvSpPr>
        <p:spPr bwMode="auto">
          <a:xfrm flipV="1">
            <a:off x="5029200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10" name="Line 110"/>
          <p:cNvSpPr>
            <a:spLocks noChangeShapeType="1"/>
          </p:cNvSpPr>
          <p:nvPr/>
        </p:nvSpPr>
        <p:spPr bwMode="auto">
          <a:xfrm flipH="1">
            <a:off x="4724400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11" name="Line 111"/>
          <p:cNvSpPr>
            <a:spLocks noChangeShapeType="1"/>
          </p:cNvSpPr>
          <p:nvPr/>
        </p:nvSpPr>
        <p:spPr bwMode="auto">
          <a:xfrm>
            <a:off x="4724400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12" name="Line 112"/>
          <p:cNvSpPr>
            <a:spLocks noChangeShapeType="1"/>
          </p:cNvSpPr>
          <p:nvPr/>
        </p:nvSpPr>
        <p:spPr bwMode="auto">
          <a:xfrm>
            <a:off x="4724400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13" name="Line 113"/>
          <p:cNvSpPr>
            <a:spLocks noChangeShapeType="1"/>
          </p:cNvSpPr>
          <p:nvPr/>
        </p:nvSpPr>
        <p:spPr bwMode="auto">
          <a:xfrm>
            <a:off x="5942013" y="4251325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14" name="Line 114"/>
          <p:cNvSpPr>
            <a:spLocks noChangeShapeType="1"/>
          </p:cNvSpPr>
          <p:nvPr/>
        </p:nvSpPr>
        <p:spPr bwMode="auto">
          <a:xfrm>
            <a:off x="5942013" y="456088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15" name="Line 115"/>
          <p:cNvSpPr>
            <a:spLocks noChangeShapeType="1"/>
          </p:cNvSpPr>
          <p:nvPr/>
        </p:nvSpPr>
        <p:spPr bwMode="auto">
          <a:xfrm>
            <a:off x="5942013" y="4868863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16" name="Line 116"/>
          <p:cNvSpPr>
            <a:spLocks noChangeShapeType="1"/>
          </p:cNvSpPr>
          <p:nvPr/>
        </p:nvSpPr>
        <p:spPr bwMode="auto">
          <a:xfrm>
            <a:off x="5029200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17" name="Line 117"/>
          <p:cNvSpPr>
            <a:spLocks noChangeShapeType="1"/>
          </p:cNvSpPr>
          <p:nvPr/>
        </p:nvSpPr>
        <p:spPr bwMode="auto">
          <a:xfrm>
            <a:off x="5334000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18" name="Line 118"/>
          <p:cNvSpPr>
            <a:spLocks noChangeShapeType="1"/>
          </p:cNvSpPr>
          <p:nvPr/>
        </p:nvSpPr>
        <p:spPr bwMode="auto">
          <a:xfrm>
            <a:off x="5640388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19" name="Line 119"/>
          <p:cNvSpPr>
            <a:spLocks noChangeShapeType="1"/>
          </p:cNvSpPr>
          <p:nvPr/>
        </p:nvSpPr>
        <p:spPr bwMode="auto">
          <a:xfrm>
            <a:off x="59420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20" name="Text Box 120"/>
          <p:cNvSpPr txBox="1">
            <a:spLocks noChangeArrowheads="1"/>
          </p:cNvSpPr>
          <p:nvPr/>
        </p:nvSpPr>
        <p:spPr bwMode="auto">
          <a:xfrm>
            <a:off x="4754563" y="4560888"/>
            <a:ext cx="150812" cy="223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/>
              <a:t>2</a:t>
            </a:r>
          </a:p>
        </p:txBody>
      </p:sp>
      <p:sp>
        <p:nvSpPr>
          <p:cNvPr id="77921" name="Text Box 121"/>
          <p:cNvSpPr txBox="1">
            <a:spLocks noChangeArrowheads="1"/>
          </p:cNvSpPr>
          <p:nvPr/>
        </p:nvSpPr>
        <p:spPr bwMode="auto">
          <a:xfrm>
            <a:off x="4926013" y="4713288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/>
              <a:t>6</a:t>
            </a:r>
          </a:p>
        </p:txBody>
      </p:sp>
      <p:sp>
        <p:nvSpPr>
          <p:cNvPr id="77922" name="Text Box 122"/>
          <p:cNvSpPr txBox="1">
            <a:spLocks noChangeArrowheads="1"/>
          </p:cNvSpPr>
          <p:nvPr/>
        </p:nvSpPr>
        <p:spPr bwMode="auto">
          <a:xfrm>
            <a:off x="5241925" y="50228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/>
              <a:t>6</a:t>
            </a:r>
          </a:p>
        </p:txBody>
      </p:sp>
      <p:sp>
        <p:nvSpPr>
          <p:cNvPr id="77923" name="Text Box 123"/>
          <p:cNvSpPr txBox="1">
            <a:spLocks noChangeArrowheads="1"/>
          </p:cNvSpPr>
          <p:nvPr/>
        </p:nvSpPr>
        <p:spPr bwMode="auto">
          <a:xfrm>
            <a:off x="5057775" y="4868863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/>
              <a:t>1</a:t>
            </a:r>
          </a:p>
        </p:txBody>
      </p:sp>
      <p:sp>
        <p:nvSpPr>
          <p:cNvPr id="77924" name="Text Box 124"/>
          <p:cNvSpPr txBox="1">
            <a:spLocks noChangeArrowheads="1"/>
          </p:cNvSpPr>
          <p:nvPr/>
        </p:nvSpPr>
        <p:spPr bwMode="auto">
          <a:xfrm>
            <a:off x="5019675" y="4552950"/>
            <a:ext cx="3063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/>
              <a:t>+</a:t>
            </a:r>
          </a:p>
        </p:txBody>
      </p:sp>
      <p:sp>
        <p:nvSpPr>
          <p:cNvPr id="77925" name="Line 125"/>
          <p:cNvSpPr>
            <a:spLocks noChangeShapeType="1"/>
          </p:cNvSpPr>
          <p:nvPr/>
        </p:nvSpPr>
        <p:spPr bwMode="auto">
          <a:xfrm>
            <a:off x="149225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26" name="Line 126"/>
          <p:cNvSpPr>
            <a:spLocks noChangeShapeType="1"/>
          </p:cNvSpPr>
          <p:nvPr/>
        </p:nvSpPr>
        <p:spPr bwMode="auto">
          <a:xfrm>
            <a:off x="149225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27" name="Line 127"/>
          <p:cNvSpPr>
            <a:spLocks noChangeShapeType="1"/>
          </p:cNvSpPr>
          <p:nvPr/>
        </p:nvSpPr>
        <p:spPr bwMode="auto">
          <a:xfrm flipV="1">
            <a:off x="1673225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28" name="Line 128"/>
          <p:cNvSpPr>
            <a:spLocks noChangeShapeType="1"/>
          </p:cNvSpPr>
          <p:nvPr/>
        </p:nvSpPr>
        <p:spPr bwMode="auto">
          <a:xfrm flipH="1">
            <a:off x="1368425" y="2419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29" name="Line 129"/>
          <p:cNvSpPr>
            <a:spLocks noChangeShapeType="1"/>
          </p:cNvSpPr>
          <p:nvPr/>
        </p:nvSpPr>
        <p:spPr bwMode="auto">
          <a:xfrm>
            <a:off x="1368425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30" name="Line 130"/>
          <p:cNvSpPr>
            <a:spLocks noChangeShapeType="1"/>
          </p:cNvSpPr>
          <p:nvPr/>
        </p:nvSpPr>
        <p:spPr bwMode="auto">
          <a:xfrm flipH="1">
            <a:off x="760413" y="3344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31" name="Line 131"/>
          <p:cNvSpPr>
            <a:spLocks noChangeShapeType="1"/>
          </p:cNvSpPr>
          <p:nvPr/>
        </p:nvSpPr>
        <p:spPr bwMode="auto">
          <a:xfrm flipV="1">
            <a:off x="760413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32" name="Line 132"/>
          <p:cNvSpPr>
            <a:spLocks noChangeShapeType="1"/>
          </p:cNvSpPr>
          <p:nvPr/>
        </p:nvSpPr>
        <p:spPr bwMode="auto">
          <a:xfrm flipH="1">
            <a:off x="4556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33" name="Line 133"/>
          <p:cNvSpPr>
            <a:spLocks noChangeShapeType="1"/>
          </p:cNvSpPr>
          <p:nvPr/>
        </p:nvSpPr>
        <p:spPr bwMode="auto">
          <a:xfrm flipV="1">
            <a:off x="455613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34" name="Line 134"/>
          <p:cNvSpPr>
            <a:spLocks noChangeShapeType="1"/>
          </p:cNvSpPr>
          <p:nvPr/>
        </p:nvSpPr>
        <p:spPr bwMode="auto">
          <a:xfrm flipH="1">
            <a:off x="149225" y="272573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35" name="Line 135"/>
          <p:cNvSpPr>
            <a:spLocks noChangeShapeType="1"/>
          </p:cNvSpPr>
          <p:nvPr/>
        </p:nvSpPr>
        <p:spPr bwMode="auto">
          <a:xfrm>
            <a:off x="149225" y="303530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36" name="Line 136"/>
          <p:cNvSpPr>
            <a:spLocks noChangeShapeType="1"/>
          </p:cNvSpPr>
          <p:nvPr/>
        </p:nvSpPr>
        <p:spPr bwMode="auto">
          <a:xfrm>
            <a:off x="149225" y="3344863"/>
            <a:ext cx="6111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37" name="Line 137"/>
          <p:cNvSpPr>
            <a:spLocks noChangeShapeType="1"/>
          </p:cNvSpPr>
          <p:nvPr/>
        </p:nvSpPr>
        <p:spPr bwMode="auto">
          <a:xfrm>
            <a:off x="1368425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38" name="Line 138"/>
          <p:cNvSpPr>
            <a:spLocks noChangeShapeType="1"/>
          </p:cNvSpPr>
          <p:nvPr/>
        </p:nvSpPr>
        <p:spPr bwMode="auto">
          <a:xfrm>
            <a:off x="1368425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39" name="Line 139"/>
          <p:cNvSpPr>
            <a:spLocks noChangeShapeType="1"/>
          </p:cNvSpPr>
          <p:nvPr/>
        </p:nvSpPr>
        <p:spPr bwMode="auto">
          <a:xfrm>
            <a:off x="1368425" y="3344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40" name="Line 140"/>
          <p:cNvSpPr>
            <a:spLocks noChangeShapeType="1"/>
          </p:cNvSpPr>
          <p:nvPr/>
        </p:nvSpPr>
        <p:spPr bwMode="auto">
          <a:xfrm>
            <a:off x="455613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41" name="Line 141"/>
          <p:cNvSpPr>
            <a:spLocks noChangeShapeType="1"/>
          </p:cNvSpPr>
          <p:nvPr/>
        </p:nvSpPr>
        <p:spPr bwMode="auto">
          <a:xfrm>
            <a:off x="7604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42" name="Line 142"/>
          <p:cNvSpPr>
            <a:spLocks noChangeShapeType="1"/>
          </p:cNvSpPr>
          <p:nvPr/>
        </p:nvSpPr>
        <p:spPr bwMode="auto">
          <a:xfrm>
            <a:off x="10652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43" name="Line 143"/>
          <p:cNvSpPr>
            <a:spLocks noChangeShapeType="1"/>
          </p:cNvSpPr>
          <p:nvPr/>
        </p:nvSpPr>
        <p:spPr bwMode="auto">
          <a:xfrm>
            <a:off x="1368425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44" name="Text Box 144"/>
          <p:cNvSpPr txBox="1">
            <a:spLocks noChangeArrowheads="1"/>
          </p:cNvSpPr>
          <p:nvPr/>
        </p:nvSpPr>
        <p:spPr bwMode="auto">
          <a:xfrm>
            <a:off x="642938" y="3179763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7945" name="Text Box 145"/>
          <p:cNvSpPr txBox="1">
            <a:spLocks noChangeArrowheads="1"/>
          </p:cNvSpPr>
          <p:nvPr/>
        </p:nvSpPr>
        <p:spPr bwMode="auto">
          <a:xfrm>
            <a:off x="492125" y="30289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77946" name="Oval 146"/>
          <p:cNvSpPr>
            <a:spLocks noChangeArrowheads="1"/>
          </p:cNvSpPr>
          <p:nvPr/>
        </p:nvSpPr>
        <p:spPr bwMode="auto">
          <a:xfrm>
            <a:off x="377825" y="2951163"/>
            <a:ext cx="457200" cy="461962"/>
          </a:xfrm>
          <a:prstGeom prst="ellips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7947" name="Line 147"/>
          <p:cNvSpPr>
            <a:spLocks noChangeShapeType="1"/>
          </p:cNvSpPr>
          <p:nvPr/>
        </p:nvSpPr>
        <p:spPr bwMode="auto">
          <a:xfrm>
            <a:off x="2436813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48" name="Line 148"/>
          <p:cNvSpPr>
            <a:spLocks noChangeShapeType="1"/>
          </p:cNvSpPr>
          <p:nvPr/>
        </p:nvSpPr>
        <p:spPr bwMode="auto">
          <a:xfrm>
            <a:off x="2436813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49" name="Line 149"/>
          <p:cNvSpPr>
            <a:spLocks noChangeShapeType="1"/>
          </p:cNvSpPr>
          <p:nvPr/>
        </p:nvSpPr>
        <p:spPr bwMode="auto">
          <a:xfrm flipV="1">
            <a:off x="3960813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50" name="Line 150"/>
          <p:cNvSpPr>
            <a:spLocks noChangeShapeType="1"/>
          </p:cNvSpPr>
          <p:nvPr/>
        </p:nvSpPr>
        <p:spPr bwMode="auto">
          <a:xfrm flipH="1">
            <a:off x="3656013" y="3943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51" name="Line 151"/>
          <p:cNvSpPr>
            <a:spLocks noChangeShapeType="1"/>
          </p:cNvSpPr>
          <p:nvPr/>
        </p:nvSpPr>
        <p:spPr bwMode="auto">
          <a:xfrm>
            <a:off x="3656013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52" name="Line 152"/>
          <p:cNvSpPr>
            <a:spLocks noChangeShapeType="1"/>
          </p:cNvSpPr>
          <p:nvPr/>
        </p:nvSpPr>
        <p:spPr bwMode="auto">
          <a:xfrm flipH="1">
            <a:off x="3046413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53" name="Line 153"/>
          <p:cNvSpPr>
            <a:spLocks noChangeShapeType="1"/>
          </p:cNvSpPr>
          <p:nvPr/>
        </p:nvSpPr>
        <p:spPr bwMode="auto">
          <a:xfrm flipH="1">
            <a:off x="2436813" y="4251325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54" name="Line 154"/>
          <p:cNvSpPr>
            <a:spLocks noChangeShapeType="1"/>
          </p:cNvSpPr>
          <p:nvPr/>
        </p:nvSpPr>
        <p:spPr bwMode="auto">
          <a:xfrm>
            <a:off x="2436813" y="456088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55" name="Line 155"/>
          <p:cNvSpPr>
            <a:spLocks noChangeShapeType="1"/>
          </p:cNvSpPr>
          <p:nvPr/>
        </p:nvSpPr>
        <p:spPr bwMode="auto">
          <a:xfrm>
            <a:off x="2436813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56" name="Line 156"/>
          <p:cNvSpPr>
            <a:spLocks noChangeShapeType="1"/>
          </p:cNvSpPr>
          <p:nvPr/>
        </p:nvSpPr>
        <p:spPr bwMode="auto">
          <a:xfrm>
            <a:off x="3656013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57" name="Line 157"/>
          <p:cNvSpPr>
            <a:spLocks noChangeShapeType="1"/>
          </p:cNvSpPr>
          <p:nvPr/>
        </p:nvSpPr>
        <p:spPr bwMode="auto">
          <a:xfrm>
            <a:off x="3656013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58" name="Line 158"/>
          <p:cNvSpPr>
            <a:spLocks noChangeShapeType="1"/>
          </p:cNvSpPr>
          <p:nvPr/>
        </p:nvSpPr>
        <p:spPr bwMode="auto">
          <a:xfrm>
            <a:off x="3656013" y="4868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59" name="Line 159"/>
          <p:cNvSpPr>
            <a:spLocks noChangeShapeType="1"/>
          </p:cNvSpPr>
          <p:nvPr/>
        </p:nvSpPr>
        <p:spPr bwMode="auto">
          <a:xfrm>
            <a:off x="3352800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60" name="Line 160"/>
          <p:cNvSpPr>
            <a:spLocks noChangeShapeType="1"/>
          </p:cNvSpPr>
          <p:nvPr/>
        </p:nvSpPr>
        <p:spPr bwMode="auto">
          <a:xfrm>
            <a:off x="36560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61" name="Line 161"/>
          <p:cNvSpPr>
            <a:spLocks noChangeShapeType="1"/>
          </p:cNvSpPr>
          <p:nvPr/>
        </p:nvSpPr>
        <p:spPr bwMode="auto">
          <a:xfrm flipV="1">
            <a:off x="3046413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62" name="Line 162"/>
          <p:cNvSpPr>
            <a:spLocks noChangeShapeType="1"/>
          </p:cNvSpPr>
          <p:nvPr/>
        </p:nvSpPr>
        <p:spPr bwMode="auto">
          <a:xfrm flipH="1">
            <a:off x="2743200" y="4560888"/>
            <a:ext cx="3032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63" name="Line 163"/>
          <p:cNvSpPr>
            <a:spLocks noChangeShapeType="1"/>
          </p:cNvSpPr>
          <p:nvPr/>
        </p:nvSpPr>
        <p:spPr bwMode="auto">
          <a:xfrm flipV="1">
            <a:off x="2743200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64" name="Line 164"/>
          <p:cNvSpPr>
            <a:spLocks noChangeShapeType="1"/>
          </p:cNvSpPr>
          <p:nvPr/>
        </p:nvSpPr>
        <p:spPr bwMode="auto">
          <a:xfrm>
            <a:off x="2743200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65" name="Line 165"/>
          <p:cNvSpPr>
            <a:spLocks noChangeShapeType="1"/>
          </p:cNvSpPr>
          <p:nvPr/>
        </p:nvSpPr>
        <p:spPr bwMode="auto">
          <a:xfrm>
            <a:off x="30464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966" name="Text Box 166"/>
          <p:cNvSpPr txBox="1">
            <a:spLocks noChangeArrowheads="1"/>
          </p:cNvSpPr>
          <p:nvPr/>
        </p:nvSpPr>
        <p:spPr bwMode="auto">
          <a:xfrm>
            <a:off x="2930525" y="47053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7967" name="Text Box 167"/>
          <p:cNvSpPr txBox="1">
            <a:spLocks noChangeArrowheads="1"/>
          </p:cNvSpPr>
          <p:nvPr/>
        </p:nvSpPr>
        <p:spPr bwMode="auto">
          <a:xfrm>
            <a:off x="2752725" y="45529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77968" name="Oval 168"/>
          <p:cNvSpPr>
            <a:spLocks noChangeArrowheads="1"/>
          </p:cNvSpPr>
          <p:nvPr/>
        </p:nvSpPr>
        <p:spPr bwMode="auto">
          <a:xfrm>
            <a:off x="2663825" y="4476750"/>
            <a:ext cx="457200" cy="461963"/>
          </a:xfrm>
          <a:prstGeom prst="ellips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7969" name="Text Box 169"/>
          <p:cNvSpPr txBox="1">
            <a:spLocks noChangeArrowheads="1"/>
          </p:cNvSpPr>
          <p:nvPr/>
        </p:nvSpPr>
        <p:spPr bwMode="auto">
          <a:xfrm>
            <a:off x="646113" y="47053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7970" name="Text Box 170"/>
          <p:cNvSpPr txBox="1">
            <a:spLocks noChangeArrowheads="1"/>
          </p:cNvSpPr>
          <p:nvPr/>
        </p:nvSpPr>
        <p:spPr bwMode="auto">
          <a:xfrm>
            <a:off x="466725" y="45529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77971" name="Text Box 171"/>
          <p:cNvSpPr txBox="1">
            <a:spLocks noChangeArrowheads="1"/>
          </p:cNvSpPr>
          <p:nvPr/>
        </p:nvSpPr>
        <p:spPr bwMode="auto">
          <a:xfrm>
            <a:off x="492125" y="2798763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Start</a:t>
            </a:r>
          </a:p>
        </p:txBody>
      </p:sp>
      <p:sp>
        <p:nvSpPr>
          <p:cNvPr id="77972" name="Text Box 172"/>
          <p:cNvSpPr txBox="1">
            <a:spLocks noChangeArrowheads="1"/>
          </p:cNvSpPr>
          <p:nvPr/>
        </p:nvSpPr>
        <p:spPr bwMode="auto">
          <a:xfrm>
            <a:off x="1355725" y="2181225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Ziel</a:t>
            </a:r>
          </a:p>
        </p:txBody>
      </p:sp>
      <p:sp>
        <p:nvSpPr>
          <p:cNvPr id="77973" name="Text Box 173"/>
          <p:cNvSpPr txBox="1">
            <a:spLocks noChangeArrowheads="1"/>
          </p:cNvSpPr>
          <p:nvPr/>
        </p:nvSpPr>
        <p:spPr bwMode="auto">
          <a:xfrm>
            <a:off x="130175" y="1905000"/>
            <a:ext cx="912813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1:</a:t>
            </a:r>
          </a:p>
        </p:txBody>
      </p:sp>
      <p:sp>
        <p:nvSpPr>
          <p:cNvPr id="77974" name="Text Box 174"/>
          <p:cNvSpPr txBox="1">
            <a:spLocks noChangeArrowheads="1"/>
          </p:cNvSpPr>
          <p:nvPr/>
        </p:nvSpPr>
        <p:spPr bwMode="auto">
          <a:xfrm>
            <a:off x="4724400" y="1905000"/>
            <a:ext cx="914400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3:</a:t>
            </a:r>
          </a:p>
        </p:txBody>
      </p:sp>
      <p:sp>
        <p:nvSpPr>
          <p:cNvPr id="77975" name="Text Box 175"/>
          <p:cNvSpPr txBox="1">
            <a:spLocks noChangeArrowheads="1"/>
          </p:cNvSpPr>
          <p:nvPr/>
        </p:nvSpPr>
        <p:spPr bwMode="auto">
          <a:xfrm>
            <a:off x="2436813" y="1905000"/>
            <a:ext cx="914400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2:</a:t>
            </a:r>
          </a:p>
        </p:txBody>
      </p:sp>
      <p:sp>
        <p:nvSpPr>
          <p:cNvPr id="77976" name="Text Box 176"/>
          <p:cNvSpPr txBox="1">
            <a:spLocks noChangeArrowheads="1"/>
          </p:cNvSpPr>
          <p:nvPr/>
        </p:nvSpPr>
        <p:spPr bwMode="auto">
          <a:xfrm>
            <a:off x="492125" y="4321175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Start</a:t>
            </a:r>
          </a:p>
        </p:txBody>
      </p:sp>
      <p:sp>
        <p:nvSpPr>
          <p:cNvPr id="77977" name="Text Box 177"/>
          <p:cNvSpPr txBox="1">
            <a:spLocks noChangeArrowheads="1"/>
          </p:cNvSpPr>
          <p:nvPr/>
        </p:nvSpPr>
        <p:spPr bwMode="auto">
          <a:xfrm>
            <a:off x="1355725" y="3705225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Ziel</a:t>
            </a:r>
          </a:p>
        </p:txBody>
      </p:sp>
      <p:sp>
        <p:nvSpPr>
          <p:cNvPr id="77978" name="Text Box 178"/>
          <p:cNvSpPr txBox="1">
            <a:spLocks noChangeArrowheads="1"/>
          </p:cNvSpPr>
          <p:nvPr/>
        </p:nvSpPr>
        <p:spPr bwMode="auto">
          <a:xfrm>
            <a:off x="201613" y="5564188"/>
            <a:ext cx="1017587" cy="7524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38113" tIns="38113" rIns="38113" bIns="38113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 sz="1500"/>
              <a:t>Gewichtete</a:t>
            </a:r>
            <a:br>
              <a:rPr lang="de-DE" altLang="de-DE" sz="1500"/>
            </a:br>
            <a:r>
              <a:rPr lang="de-DE" altLang="de-DE" sz="1500"/>
              <a:t>Entfernung</a:t>
            </a:r>
            <a:br>
              <a:rPr lang="de-DE" altLang="de-DE" sz="1500"/>
            </a:br>
            <a:r>
              <a:rPr lang="de-DE" altLang="de-DE" sz="1500"/>
              <a:t>zum Start</a:t>
            </a:r>
            <a:endParaRPr lang="en-US" altLang="de-DE" sz="1500"/>
          </a:p>
        </p:txBody>
      </p:sp>
      <p:sp>
        <p:nvSpPr>
          <p:cNvPr id="77979" name="Text Box 179"/>
          <p:cNvSpPr txBox="1">
            <a:spLocks noChangeArrowheads="1"/>
          </p:cNvSpPr>
          <p:nvPr/>
        </p:nvSpPr>
        <p:spPr bwMode="auto">
          <a:xfrm>
            <a:off x="1370013" y="5564188"/>
            <a:ext cx="1025525" cy="7524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38113" tIns="38113" rIns="38113" bIns="38113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 sz="1500"/>
              <a:t>Manhattan-</a:t>
            </a:r>
            <a:br>
              <a:rPr lang="de-DE" altLang="de-DE" sz="1500"/>
            </a:br>
            <a:r>
              <a:rPr lang="de-DE" altLang="de-DE" sz="1500"/>
              <a:t>Entfernung</a:t>
            </a:r>
            <a:br>
              <a:rPr lang="de-DE" altLang="de-DE" sz="1500"/>
            </a:br>
            <a:r>
              <a:rPr lang="de-DE" altLang="de-DE" sz="1500"/>
              <a:t>zum Ziel</a:t>
            </a:r>
            <a:endParaRPr lang="en-US" altLang="de-DE" sz="1500"/>
          </a:p>
        </p:txBody>
      </p:sp>
      <p:sp>
        <p:nvSpPr>
          <p:cNvPr id="77980" name="Line 180"/>
          <p:cNvSpPr>
            <a:spLocks noChangeShapeType="1"/>
          </p:cNvSpPr>
          <p:nvPr/>
        </p:nvSpPr>
        <p:spPr bwMode="auto">
          <a:xfrm flipH="1" flipV="1">
            <a:off x="760413" y="4943475"/>
            <a:ext cx="896937" cy="6207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7981" name="Line 181"/>
          <p:cNvSpPr>
            <a:spLocks noChangeShapeType="1"/>
          </p:cNvSpPr>
          <p:nvPr/>
        </p:nvSpPr>
        <p:spPr bwMode="auto">
          <a:xfrm flipV="1">
            <a:off x="492125" y="4868863"/>
            <a:ext cx="0" cy="6953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7982" name="Text Box 182"/>
          <p:cNvSpPr txBox="1">
            <a:spLocks noChangeArrowheads="1"/>
          </p:cNvSpPr>
          <p:nvPr/>
        </p:nvSpPr>
        <p:spPr bwMode="auto">
          <a:xfrm>
            <a:off x="6845300" y="2763838"/>
            <a:ext cx="1238250" cy="3222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Ebene 1 (H)</a:t>
            </a:r>
          </a:p>
        </p:txBody>
      </p:sp>
      <p:sp>
        <p:nvSpPr>
          <p:cNvPr id="77983" name="Text Box 183"/>
          <p:cNvSpPr txBox="1">
            <a:spLocks noChangeArrowheads="1"/>
          </p:cNvSpPr>
          <p:nvPr/>
        </p:nvSpPr>
        <p:spPr bwMode="auto">
          <a:xfrm>
            <a:off x="6845300" y="4402138"/>
            <a:ext cx="1238250" cy="3222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Ebene 2 (V)</a:t>
            </a:r>
          </a:p>
        </p:txBody>
      </p:sp>
      <p:sp>
        <p:nvSpPr>
          <p:cNvPr id="77984" name="Text Box 184"/>
          <p:cNvSpPr txBox="1">
            <a:spLocks noChangeArrowheads="1"/>
          </p:cNvSpPr>
          <p:nvPr/>
        </p:nvSpPr>
        <p:spPr bwMode="auto">
          <a:xfrm>
            <a:off x="2743200" y="5564188"/>
            <a:ext cx="3668713" cy="533400"/>
          </a:xfrm>
          <a:prstGeom prst="rect">
            <a:avLst/>
          </a:prstGeom>
          <a:solidFill>
            <a:srgbClr val="FAC094"/>
          </a:solidFill>
          <a:ln>
            <a:noFill/>
          </a:ln>
          <a:effectLst/>
        </p:spPr>
        <p:txBody>
          <a:bodyPr lIns="38113" tIns="38113" rIns="38113" bIns="38113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 sz="1500"/>
              <a:t>Aktueller Punkt mit minimaler Summe, der</a:t>
            </a:r>
          </a:p>
          <a:p>
            <a:pPr algn="l">
              <a:lnSpc>
                <a:spcPct val="100000"/>
              </a:lnSpc>
            </a:pPr>
            <a:r>
              <a:rPr lang="de-DE" altLang="de-DE" sz="1500"/>
              <a:t>seine Nachbarn als nächstes indiziert</a:t>
            </a:r>
            <a:endParaRPr lang="en-US" altLang="de-DE" sz="1500"/>
          </a:p>
        </p:txBody>
      </p:sp>
      <p:sp>
        <p:nvSpPr>
          <p:cNvPr id="793785" name="Line 185"/>
          <p:cNvSpPr>
            <a:spLocks noChangeShapeType="1"/>
          </p:cNvSpPr>
          <p:nvPr/>
        </p:nvSpPr>
        <p:spPr bwMode="auto">
          <a:xfrm flipV="1">
            <a:off x="4267200" y="3419475"/>
            <a:ext cx="455613" cy="21336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7986" name="Text Box 186"/>
          <p:cNvSpPr txBox="1">
            <a:spLocks noChangeArrowheads="1"/>
          </p:cNvSpPr>
          <p:nvPr/>
        </p:nvSpPr>
        <p:spPr bwMode="auto">
          <a:xfrm>
            <a:off x="6138863" y="6184900"/>
            <a:ext cx="2854325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800">
                <a:solidFill>
                  <a:srgbClr val="B2B2B2"/>
                </a:solidFill>
              </a:rPr>
              <a:t>Nach Müller, H.: Algorithmen zur Mehrlagenverdrahtung</a:t>
            </a:r>
          </a:p>
        </p:txBody>
      </p:sp>
      <p:sp>
        <p:nvSpPr>
          <p:cNvPr id="793787" name="Text Box 187"/>
          <p:cNvSpPr txBox="1">
            <a:spLocks noChangeArrowheads="1"/>
          </p:cNvSpPr>
          <p:nvPr/>
        </p:nvSpPr>
        <p:spPr bwMode="auto">
          <a:xfrm>
            <a:off x="5808663" y="5726113"/>
            <a:ext cx="387350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de-DE" altLang="de-DE" sz="1500"/>
              <a:t>?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3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93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2" dur="500"/>
                                        <p:tgtEl>
                                          <p:spTgt spid="7937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3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3680" grpId="0" animBg="1"/>
      <p:bldP spid="793785" grpId="0" animBg="1"/>
      <p:bldP spid="793787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7.7.2	 Rasterverdrahtung mit Wegwichtung: Beispiel</a:t>
            </a:r>
          </a:p>
        </p:txBody>
      </p:sp>
      <p:grpSp>
        <p:nvGrpSpPr>
          <p:cNvPr id="78851" name="Group 3"/>
          <p:cNvGrpSpPr>
            <a:grpSpLocks/>
          </p:cNvGrpSpPr>
          <p:nvPr/>
        </p:nvGrpSpPr>
        <p:grpSpPr bwMode="auto">
          <a:xfrm>
            <a:off x="2452688" y="3962400"/>
            <a:ext cx="1504950" cy="1212850"/>
            <a:chOff x="163" y="1829"/>
            <a:chExt cx="896" cy="722"/>
          </a:xfrm>
        </p:grpSpPr>
        <p:sp>
          <p:nvSpPr>
            <p:cNvPr id="79094" name="Rectangle 4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95" name="Rectangle 5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96" name="Rectangle 6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97" name="Rectangle 7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8852" name="Group 8"/>
          <p:cNvGrpSpPr>
            <a:grpSpLocks/>
          </p:cNvGrpSpPr>
          <p:nvPr/>
        </p:nvGrpSpPr>
        <p:grpSpPr bwMode="auto">
          <a:xfrm>
            <a:off x="7026275" y="3959225"/>
            <a:ext cx="1506538" cy="1212850"/>
            <a:chOff x="163" y="1829"/>
            <a:chExt cx="896" cy="722"/>
          </a:xfrm>
        </p:grpSpPr>
        <p:sp>
          <p:nvSpPr>
            <p:cNvPr id="79090" name="Rectangle 9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91" name="Rectangle 10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92" name="Rectangle 11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93" name="Rectangle 12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8853" name="Group 13"/>
          <p:cNvGrpSpPr>
            <a:grpSpLocks/>
          </p:cNvGrpSpPr>
          <p:nvPr/>
        </p:nvGrpSpPr>
        <p:grpSpPr bwMode="auto">
          <a:xfrm>
            <a:off x="7021513" y="2430463"/>
            <a:ext cx="1504950" cy="1214437"/>
            <a:chOff x="163" y="1829"/>
            <a:chExt cx="896" cy="722"/>
          </a:xfrm>
        </p:grpSpPr>
        <p:sp>
          <p:nvSpPr>
            <p:cNvPr id="79086" name="Rectangle 14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87" name="Rectangle 15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88" name="Rectangle 16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89" name="Rectangle 17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8854" name="Group 18"/>
          <p:cNvGrpSpPr>
            <a:grpSpLocks/>
          </p:cNvGrpSpPr>
          <p:nvPr/>
        </p:nvGrpSpPr>
        <p:grpSpPr bwMode="auto">
          <a:xfrm>
            <a:off x="4735513" y="3956050"/>
            <a:ext cx="1506537" cy="1214438"/>
            <a:chOff x="163" y="1829"/>
            <a:chExt cx="896" cy="722"/>
          </a:xfrm>
        </p:grpSpPr>
        <p:sp>
          <p:nvSpPr>
            <p:cNvPr id="79082" name="Rectangle 19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83" name="Rectangle 20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84" name="Rectangle 21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85" name="Rectangle 22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8855" name="Group 23"/>
          <p:cNvGrpSpPr>
            <a:grpSpLocks/>
          </p:cNvGrpSpPr>
          <p:nvPr/>
        </p:nvGrpSpPr>
        <p:grpSpPr bwMode="auto">
          <a:xfrm>
            <a:off x="4738688" y="2432050"/>
            <a:ext cx="1506537" cy="1214438"/>
            <a:chOff x="163" y="1829"/>
            <a:chExt cx="896" cy="722"/>
          </a:xfrm>
        </p:grpSpPr>
        <p:sp>
          <p:nvSpPr>
            <p:cNvPr id="79078" name="Rectangle 24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79" name="Rectangle 25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80" name="Rectangle 26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81" name="Rectangle 27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8856" name="Group 28"/>
          <p:cNvGrpSpPr>
            <a:grpSpLocks/>
          </p:cNvGrpSpPr>
          <p:nvPr/>
        </p:nvGrpSpPr>
        <p:grpSpPr bwMode="auto">
          <a:xfrm>
            <a:off x="2455863" y="2427288"/>
            <a:ext cx="1504950" cy="1212850"/>
            <a:chOff x="163" y="1829"/>
            <a:chExt cx="896" cy="722"/>
          </a:xfrm>
        </p:grpSpPr>
        <p:sp>
          <p:nvSpPr>
            <p:cNvPr id="79074" name="Rectangle 29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75" name="Rectangle 30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76" name="Rectangle 31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77" name="Rectangle 32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8857" name="Group 33"/>
          <p:cNvGrpSpPr>
            <a:grpSpLocks/>
          </p:cNvGrpSpPr>
          <p:nvPr/>
        </p:nvGrpSpPr>
        <p:grpSpPr bwMode="auto">
          <a:xfrm>
            <a:off x="160338" y="2425700"/>
            <a:ext cx="1504950" cy="1212850"/>
            <a:chOff x="163" y="1829"/>
            <a:chExt cx="896" cy="722"/>
          </a:xfrm>
        </p:grpSpPr>
        <p:sp>
          <p:nvSpPr>
            <p:cNvPr id="79070" name="Rectangle 34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71" name="Rectangle 35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72" name="Rectangle 36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73" name="Rectangle 37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8858" name="Group 38"/>
          <p:cNvGrpSpPr>
            <a:grpSpLocks/>
          </p:cNvGrpSpPr>
          <p:nvPr/>
        </p:nvGrpSpPr>
        <p:grpSpPr bwMode="auto">
          <a:xfrm>
            <a:off x="158750" y="3959225"/>
            <a:ext cx="1504950" cy="1212850"/>
            <a:chOff x="163" y="1829"/>
            <a:chExt cx="896" cy="722"/>
          </a:xfrm>
        </p:grpSpPr>
        <p:sp>
          <p:nvSpPr>
            <p:cNvPr id="79066" name="Rectangle 39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67" name="Rectangle 40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68" name="Rectangle 41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9069" name="Rectangle 42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78859" name="Line 43"/>
          <p:cNvSpPr>
            <a:spLocks noChangeShapeType="1"/>
          </p:cNvSpPr>
          <p:nvPr/>
        </p:nvSpPr>
        <p:spPr bwMode="auto">
          <a:xfrm>
            <a:off x="7011988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60" name="Line 44"/>
          <p:cNvSpPr>
            <a:spLocks noChangeShapeType="1"/>
          </p:cNvSpPr>
          <p:nvPr/>
        </p:nvSpPr>
        <p:spPr bwMode="auto">
          <a:xfrm>
            <a:off x="7011988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61" name="Line 45"/>
          <p:cNvSpPr>
            <a:spLocks noChangeShapeType="1"/>
          </p:cNvSpPr>
          <p:nvPr/>
        </p:nvSpPr>
        <p:spPr bwMode="auto">
          <a:xfrm flipV="1">
            <a:off x="8535988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62" name="Line 46"/>
          <p:cNvSpPr>
            <a:spLocks noChangeShapeType="1"/>
          </p:cNvSpPr>
          <p:nvPr/>
        </p:nvSpPr>
        <p:spPr bwMode="auto">
          <a:xfrm flipH="1">
            <a:off x="8229600" y="394335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63" name="Line 47"/>
          <p:cNvSpPr>
            <a:spLocks noChangeShapeType="1"/>
          </p:cNvSpPr>
          <p:nvPr/>
        </p:nvSpPr>
        <p:spPr bwMode="auto">
          <a:xfrm>
            <a:off x="8229600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64" name="Line 48"/>
          <p:cNvSpPr>
            <a:spLocks noChangeShapeType="1"/>
          </p:cNvSpPr>
          <p:nvPr/>
        </p:nvSpPr>
        <p:spPr bwMode="auto">
          <a:xfrm flipH="1">
            <a:off x="7621588" y="4868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65" name="Line 49"/>
          <p:cNvSpPr>
            <a:spLocks noChangeShapeType="1"/>
          </p:cNvSpPr>
          <p:nvPr/>
        </p:nvSpPr>
        <p:spPr bwMode="auto">
          <a:xfrm flipV="1">
            <a:off x="7621588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66" name="Line 50"/>
          <p:cNvSpPr>
            <a:spLocks noChangeShapeType="1"/>
          </p:cNvSpPr>
          <p:nvPr/>
        </p:nvSpPr>
        <p:spPr bwMode="auto">
          <a:xfrm flipH="1">
            <a:off x="7316788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67" name="Line 51"/>
          <p:cNvSpPr>
            <a:spLocks noChangeShapeType="1"/>
          </p:cNvSpPr>
          <p:nvPr/>
        </p:nvSpPr>
        <p:spPr bwMode="auto">
          <a:xfrm flipV="1">
            <a:off x="7316788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68" name="Line 52"/>
          <p:cNvSpPr>
            <a:spLocks noChangeShapeType="1"/>
          </p:cNvSpPr>
          <p:nvPr/>
        </p:nvSpPr>
        <p:spPr bwMode="auto">
          <a:xfrm flipH="1">
            <a:off x="7011988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69" name="Line 53"/>
          <p:cNvSpPr>
            <a:spLocks noChangeShapeType="1"/>
          </p:cNvSpPr>
          <p:nvPr/>
        </p:nvSpPr>
        <p:spPr bwMode="auto">
          <a:xfrm>
            <a:off x="7011988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70" name="Line 54"/>
          <p:cNvSpPr>
            <a:spLocks noChangeShapeType="1"/>
          </p:cNvSpPr>
          <p:nvPr/>
        </p:nvSpPr>
        <p:spPr bwMode="auto">
          <a:xfrm>
            <a:off x="7011988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71" name="Line 55"/>
          <p:cNvSpPr>
            <a:spLocks noChangeShapeType="1"/>
          </p:cNvSpPr>
          <p:nvPr/>
        </p:nvSpPr>
        <p:spPr bwMode="auto">
          <a:xfrm>
            <a:off x="8229600" y="4251325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72" name="Line 56"/>
          <p:cNvSpPr>
            <a:spLocks noChangeShapeType="1"/>
          </p:cNvSpPr>
          <p:nvPr/>
        </p:nvSpPr>
        <p:spPr bwMode="auto">
          <a:xfrm>
            <a:off x="8229600" y="456088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73" name="Line 57"/>
          <p:cNvSpPr>
            <a:spLocks noChangeShapeType="1"/>
          </p:cNvSpPr>
          <p:nvPr/>
        </p:nvSpPr>
        <p:spPr bwMode="auto">
          <a:xfrm>
            <a:off x="8229600" y="4868863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74" name="Line 58"/>
          <p:cNvSpPr>
            <a:spLocks noChangeShapeType="1"/>
          </p:cNvSpPr>
          <p:nvPr/>
        </p:nvSpPr>
        <p:spPr bwMode="auto">
          <a:xfrm>
            <a:off x="7316788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75" name="Line 59"/>
          <p:cNvSpPr>
            <a:spLocks noChangeShapeType="1"/>
          </p:cNvSpPr>
          <p:nvPr/>
        </p:nvSpPr>
        <p:spPr bwMode="auto">
          <a:xfrm>
            <a:off x="7621588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76" name="Line 60"/>
          <p:cNvSpPr>
            <a:spLocks noChangeShapeType="1"/>
          </p:cNvSpPr>
          <p:nvPr/>
        </p:nvSpPr>
        <p:spPr bwMode="auto">
          <a:xfrm>
            <a:off x="7927975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77" name="Line 61"/>
          <p:cNvSpPr>
            <a:spLocks noChangeShapeType="1"/>
          </p:cNvSpPr>
          <p:nvPr/>
        </p:nvSpPr>
        <p:spPr bwMode="auto">
          <a:xfrm>
            <a:off x="8229600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78" name="Text Box 62"/>
          <p:cNvSpPr txBox="1">
            <a:spLocks noChangeArrowheads="1"/>
          </p:cNvSpPr>
          <p:nvPr/>
        </p:nvSpPr>
        <p:spPr bwMode="auto">
          <a:xfrm>
            <a:off x="7042150" y="4560888"/>
            <a:ext cx="150813" cy="223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78879" name="Text Box 63"/>
          <p:cNvSpPr txBox="1">
            <a:spLocks noChangeArrowheads="1"/>
          </p:cNvSpPr>
          <p:nvPr/>
        </p:nvSpPr>
        <p:spPr bwMode="auto">
          <a:xfrm>
            <a:off x="7213600" y="4713288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8880" name="Text Box 64"/>
          <p:cNvSpPr txBox="1">
            <a:spLocks noChangeArrowheads="1"/>
          </p:cNvSpPr>
          <p:nvPr/>
        </p:nvSpPr>
        <p:spPr bwMode="auto">
          <a:xfrm>
            <a:off x="7529513" y="50228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8881" name="Text Box 65"/>
          <p:cNvSpPr txBox="1">
            <a:spLocks noChangeArrowheads="1"/>
          </p:cNvSpPr>
          <p:nvPr/>
        </p:nvSpPr>
        <p:spPr bwMode="auto">
          <a:xfrm>
            <a:off x="7345363" y="4868863"/>
            <a:ext cx="153987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794690" name="Oval 66"/>
          <p:cNvSpPr>
            <a:spLocks noChangeArrowheads="1"/>
          </p:cNvSpPr>
          <p:nvPr/>
        </p:nvSpPr>
        <p:spPr bwMode="auto">
          <a:xfrm>
            <a:off x="7283450" y="4838700"/>
            <a:ext cx="457200" cy="461963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8883" name="Text Box 67"/>
          <p:cNvSpPr txBox="1">
            <a:spLocks noChangeArrowheads="1"/>
          </p:cNvSpPr>
          <p:nvPr/>
        </p:nvSpPr>
        <p:spPr bwMode="auto">
          <a:xfrm>
            <a:off x="7307263" y="4552950"/>
            <a:ext cx="3063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8884" name="Line 68"/>
          <p:cNvSpPr>
            <a:spLocks noChangeShapeType="1"/>
          </p:cNvSpPr>
          <p:nvPr/>
        </p:nvSpPr>
        <p:spPr bwMode="auto">
          <a:xfrm>
            <a:off x="2436813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85" name="Line 69"/>
          <p:cNvSpPr>
            <a:spLocks noChangeShapeType="1"/>
          </p:cNvSpPr>
          <p:nvPr/>
        </p:nvSpPr>
        <p:spPr bwMode="auto">
          <a:xfrm>
            <a:off x="2436813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86" name="Line 70"/>
          <p:cNvSpPr>
            <a:spLocks noChangeShapeType="1"/>
          </p:cNvSpPr>
          <p:nvPr/>
        </p:nvSpPr>
        <p:spPr bwMode="auto">
          <a:xfrm flipV="1">
            <a:off x="3960813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87" name="Line 71"/>
          <p:cNvSpPr>
            <a:spLocks noChangeShapeType="1"/>
          </p:cNvSpPr>
          <p:nvPr/>
        </p:nvSpPr>
        <p:spPr bwMode="auto">
          <a:xfrm flipH="1">
            <a:off x="3656013" y="2419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88" name="Line 72"/>
          <p:cNvSpPr>
            <a:spLocks noChangeShapeType="1"/>
          </p:cNvSpPr>
          <p:nvPr/>
        </p:nvSpPr>
        <p:spPr bwMode="auto">
          <a:xfrm>
            <a:off x="3656013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89" name="Line 73"/>
          <p:cNvSpPr>
            <a:spLocks noChangeShapeType="1"/>
          </p:cNvSpPr>
          <p:nvPr/>
        </p:nvSpPr>
        <p:spPr bwMode="auto">
          <a:xfrm flipH="1">
            <a:off x="3046413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90" name="Line 74"/>
          <p:cNvSpPr>
            <a:spLocks noChangeShapeType="1"/>
          </p:cNvSpPr>
          <p:nvPr/>
        </p:nvSpPr>
        <p:spPr bwMode="auto">
          <a:xfrm flipV="1">
            <a:off x="3046413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91" name="Line 75"/>
          <p:cNvSpPr>
            <a:spLocks noChangeShapeType="1"/>
          </p:cNvSpPr>
          <p:nvPr/>
        </p:nvSpPr>
        <p:spPr bwMode="auto">
          <a:xfrm flipH="1">
            <a:off x="2743200" y="3035300"/>
            <a:ext cx="3032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92" name="Line 76"/>
          <p:cNvSpPr>
            <a:spLocks noChangeShapeType="1"/>
          </p:cNvSpPr>
          <p:nvPr/>
        </p:nvSpPr>
        <p:spPr bwMode="auto">
          <a:xfrm flipV="1">
            <a:off x="2743200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93" name="Line 77"/>
          <p:cNvSpPr>
            <a:spLocks noChangeShapeType="1"/>
          </p:cNvSpPr>
          <p:nvPr/>
        </p:nvSpPr>
        <p:spPr bwMode="auto">
          <a:xfrm flipH="1">
            <a:off x="2436813" y="272573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94" name="Line 78"/>
          <p:cNvSpPr>
            <a:spLocks noChangeShapeType="1"/>
          </p:cNvSpPr>
          <p:nvPr/>
        </p:nvSpPr>
        <p:spPr bwMode="auto">
          <a:xfrm>
            <a:off x="2436813" y="3035300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95" name="Line 79"/>
          <p:cNvSpPr>
            <a:spLocks noChangeShapeType="1"/>
          </p:cNvSpPr>
          <p:nvPr/>
        </p:nvSpPr>
        <p:spPr bwMode="auto">
          <a:xfrm>
            <a:off x="2436813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96" name="Line 80"/>
          <p:cNvSpPr>
            <a:spLocks noChangeShapeType="1"/>
          </p:cNvSpPr>
          <p:nvPr/>
        </p:nvSpPr>
        <p:spPr bwMode="auto">
          <a:xfrm>
            <a:off x="3656013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97" name="Line 81"/>
          <p:cNvSpPr>
            <a:spLocks noChangeShapeType="1"/>
          </p:cNvSpPr>
          <p:nvPr/>
        </p:nvSpPr>
        <p:spPr bwMode="auto">
          <a:xfrm>
            <a:off x="36560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98" name="Line 82"/>
          <p:cNvSpPr>
            <a:spLocks noChangeShapeType="1"/>
          </p:cNvSpPr>
          <p:nvPr/>
        </p:nvSpPr>
        <p:spPr bwMode="auto">
          <a:xfrm>
            <a:off x="3656013" y="3344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99" name="Line 83"/>
          <p:cNvSpPr>
            <a:spLocks noChangeShapeType="1"/>
          </p:cNvSpPr>
          <p:nvPr/>
        </p:nvSpPr>
        <p:spPr bwMode="auto">
          <a:xfrm>
            <a:off x="2743200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00" name="Line 84"/>
          <p:cNvSpPr>
            <a:spLocks noChangeShapeType="1"/>
          </p:cNvSpPr>
          <p:nvPr/>
        </p:nvSpPr>
        <p:spPr bwMode="auto">
          <a:xfrm>
            <a:off x="30464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01" name="Line 85"/>
          <p:cNvSpPr>
            <a:spLocks noChangeShapeType="1"/>
          </p:cNvSpPr>
          <p:nvPr/>
        </p:nvSpPr>
        <p:spPr bwMode="auto">
          <a:xfrm>
            <a:off x="3352800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02" name="Line 86"/>
          <p:cNvSpPr>
            <a:spLocks noChangeShapeType="1"/>
          </p:cNvSpPr>
          <p:nvPr/>
        </p:nvSpPr>
        <p:spPr bwMode="auto">
          <a:xfrm>
            <a:off x="36560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03" name="Text Box 87"/>
          <p:cNvSpPr txBox="1">
            <a:spLocks noChangeArrowheads="1"/>
          </p:cNvSpPr>
          <p:nvPr/>
        </p:nvSpPr>
        <p:spPr bwMode="auto">
          <a:xfrm>
            <a:off x="2466975" y="303530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78904" name="Text Box 88"/>
          <p:cNvSpPr txBox="1">
            <a:spLocks noChangeArrowheads="1"/>
          </p:cNvSpPr>
          <p:nvPr/>
        </p:nvSpPr>
        <p:spPr bwMode="auto">
          <a:xfrm>
            <a:off x="2638425" y="3189288"/>
            <a:ext cx="152400" cy="223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8905" name="Text Box 89"/>
          <p:cNvSpPr txBox="1">
            <a:spLocks noChangeArrowheads="1"/>
          </p:cNvSpPr>
          <p:nvPr/>
        </p:nvSpPr>
        <p:spPr bwMode="auto">
          <a:xfrm>
            <a:off x="2954338" y="3497263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8906" name="Text Box 90"/>
          <p:cNvSpPr txBox="1">
            <a:spLocks noChangeArrowheads="1"/>
          </p:cNvSpPr>
          <p:nvPr/>
        </p:nvSpPr>
        <p:spPr bwMode="auto">
          <a:xfrm>
            <a:off x="2771775" y="3344863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78907" name="Text Box 91"/>
          <p:cNvSpPr txBox="1">
            <a:spLocks noChangeArrowheads="1"/>
          </p:cNvSpPr>
          <p:nvPr/>
        </p:nvSpPr>
        <p:spPr bwMode="auto">
          <a:xfrm>
            <a:off x="2732088" y="30289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8908" name="Line 92"/>
          <p:cNvSpPr>
            <a:spLocks noChangeShapeType="1"/>
          </p:cNvSpPr>
          <p:nvPr/>
        </p:nvSpPr>
        <p:spPr bwMode="auto">
          <a:xfrm>
            <a:off x="4722813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09" name="Line 93"/>
          <p:cNvSpPr>
            <a:spLocks noChangeShapeType="1"/>
          </p:cNvSpPr>
          <p:nvPr/>
        </p:nvSpPr>
        <p:spPr bwMode="auto">
          <a:xfrm>
            <a:off x="4722813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10" name="Line 94"/>
          <p:cNvSpPr>
            <a:spLocks noChangeShapeType="1"/>
          </p:cNvSpPr>
          <p:nvPr/>
        </p:nvSpPr>
        <p:spPr bwMode="auto">
          <a:xfrm flipV="1">
            <a:off x="6246813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11" name="Line 95"/>
          <p:cNvSpPr>
            <a:spLocks noChangeShapeType="1"/>
          </p:cNvSpPr>
          <p:nvPr/>
        </p:nvSpPr>
        <p:spPr bwMode="auto">
          <a:xfrm flipH="1">
            <a:off x="5940425" y="241935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12" name="Line 96"/>
          <p:cNvSpPr>
            <a:spLocks noChangeShapeType="1"/>
          </p:cNvSpPr>
          <p:nvPr/>
        </p:nvSpPr>
        <p:spPr bwMode="auto">
          <a:xfrm>
            <a:off x="5940425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13" name="Line 97"/>
          <p:cNvSpPr>
            <a:spLocks noChangeShapeType="1"/>
          </p:cNvSpPr>
          <p:nvPr/>
        </p:nvSpPr>
        <p:spPr bwMode="auto">
          <a:xfrm flipH="1">
            <a:off x="5332413" y="3344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14" name="Line 98"/>
          <p:cNvSpPr>
            <a:spLocks noChangeShapeType="1"/>
          </p:cNvSpPr>
          <p:nvPr/>
        </p:nvSpPr>
        <p:spPr bwMode="auto">
          <a:xfrm flipV="1">
            <a:off x="5332413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15" name="Line 99"/>
          <p:cNvSpPr>
            <a:spLocks noChangeShapeType="1"/>
          </p:cNvSpPr>
          <p:nvPr/>
        </p:nvSpPr>
        <p:spPr bwMode="auto">
          <a:xfrm flipH="1">
            <a:off x="50276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16" name="Line 100"/>
          <p:cNvSpPr>
            <a:spLocks noChangeShapeType="1"/>
          </p:cNvSpPr>
          <p:nvPr/>
        </p:nvSpPr>
        <p:spPr bwMode="auto">
          <a:xfrm flipV="1">
            <a:off x="5027613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17" name="Line 101"/>
          <p:cNvSpPr>
            <a:spLocks noChangeShapeType="1"/>
          </p:cNvSpPr>
          <p:nvPr/>
        </p:nvSpPr>
        <p:spPr bwMode="auto">
          <a:xfrm flipH="1">
            <a:off x="4722813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18" name="Line 102"/>
          <p:cNvSpPr>
            <a:spLocks noChangeShapeType="1"/>
          </p:cNvSpPr>
          <p:nvPr/>
        </p:nvSpPr>
        <p:spPr bwMode="auto">
          <a:xfrm>
            <a:off x="47228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19" name="Line 103"/>
          <p:cNvSpPr>
            <a:spLocks noChangeShapeType="1"/>
          </p:cNvSpPr>
          <p:nvPr/>
        </p:nvSpPr>
        <p:spPr bwMode="auto">
          <a:xfrm>
            <a:off x="4722813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20" name="Line 104"/>
          <p:cNvSpPr>
            <a:spLocks noChangeShapeType="1"/>
          </p:cNvSpPr>
          <p:nvPr/>
        </p:nvSpPr>
        <p:spPr bwMode="auto">
          <a:xfrm>
            <a:off x="5940425" y="272573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21" name="Line 105"/>
          <p:cNvSpPr>
            <a:spLocks noChangeShapeType="1"/>
          </p:cNvSpPr>
          <p:nvPr/>
        </p:nvSpPr>
        <p:spPr bwMode="auto">
          <a:xfrm>
            <a:off x="5940425" y="303530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22" name="Line 106"/>
          <p:cNvSpPr>
            <a:spLocks noChangeShapeType="1"/>
          </p:cNvSpPr>
          <p:nvPr/>
        </p:nvSpPr>
        <p:spPr bwMode="auto">
          <a:xfrm>
            <a:off x="5940425" y="3344863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23" name="Line 107"/>
          <p:cNvSpPr>
            <a:spLocks noChangeShapeType="1"/>
          </p:cNvSpPr>
          <p:nvPr/>
        </p:nvSpPr>
        <p:spPr bwMode="auto">
          <a:xfrm>
            <a:off x="5027613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24" name="Line 108"/>
          <p:cNvSpPr>
            <a:spLocks noChangeShapeType="1"/>
          </p:cNvSpPr>
          <p:nvPr/>
        </p:nvSpPr>
        <p:spPr bwMode="auto">
          <a:xfrm>
            <a:off x="53324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25" name="Line 109"/>
          <p:cNvSpPr>
            <a:spLocks noChangeShapeType="1"/>
          </p:cNvSpPr>
          <p:nvPr/>
        </p:nvSpPr>
        <p:spPr bwMode="auto">
          <a:xfrm>
            <a:off x="5638800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26" name="Line 110"/>
          <p:cNvSpPr>
            <a:spLocks noChangeShapeType="1"/>
          </p:cNvSpPr>
          <p:nvPr/>
        </p:nvSpPr>
        <p:spPr bwMode="auto">
          <a:xfrm>
            <a:off x="5940425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27" name="Text Box 111"/>
          <p:cNvSpPr txBox="1">
            <a:spLocks noChangeArrowheads="1"/>
          </p:cNvSpPr>
          <p:nvPr/>
        </p:nvSpPr>
        <p:spPr bwMode="auto">
          <a:xfrm>
            <a:off x="4752975" y="303530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78928" name="Text Box 112"/>
          <p:cNvSpPr txBox="1">
            <a:spLocks noChangeArrowheads="1"/>
          </p:cNvSpPr>
          <p:nvPr/>
        </p:nvSpPr>
        <p:spPr bwMode="auto">
          <a:xfrm>
            <a:off x="4924425" y="3189288"/>
            <a:ext cx="152400" cy="223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8929" name="Text Box 113"/>
          <p:cNvSpPr txBox="1">
            <a:spLocks noChangeArrowheads="1"/>
          </p:cNvSpPr>
          <p:nvPr/>
        </p:nvSpPr>
        <p:spPr bwMode="auto">
          <a:xfrm>
            <a:off x="5240338" y="3497263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8930" name="Text Box 114"/>
          <p:cNvSpPr txBox="1">
            <a:spLocks noChangeArrowheads="1"/>
          </p:cNvSpPr>
          <p:nvPr/>
        </p:nvSpPr>
        <p:spPr bwMode="auto">
          <a:xfrm>
            <a:off x="5056188" y="3344863"/>
            <a:ext cx="153987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78931" name="Oval 115"/>
          <p:cNvSpPr>
            <a:spLocks noChangeArrowheads="1"/>
          </p:cNvSpPr>
          <p:nvPr/>
        </p:nvSpPr>
        <p:spPr bwMode="auto">
          <a:xfrm>
            <a:off x="4648200" y="2951163"/>
            <a:ext cx="457200" cy="461962"/>
          </a:xfrm>
          <a:prstGeom prst="ellips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8932" name="Text Box 116"/>
          <p:cNvSpPr txBox="1">
            <a:spLocks noChangeArrowheads="1"/>
          </p:cNvSpPr>
          <p:nvPr/>
        </p:nvSpPr>
        <p:spPr bwMode="auto">
          <a:xfrm>
            <a:off x="5018088" y="30289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8933" name="Line 117"/>
          <p:cNvSpPr>
            <a:spLocks noChangeShapeType="1"/>
          </p:cNvSpPr>
          <p:nvPr/>
        </p:nvSpPr>
        <p:spPr bwMode="auto">
          <a:xfrm>
            <a:off x="149225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34" name="Line 118"/>
          <p:cNvSpPr>
            <a:spLocks noChangeShapeType="1"/>
          </p:cNvSpPr>
          <p:nvPr/>
        </p:nvSpPr>
        <p:spPr bwMode="auto">
          <a:xfrm>
            <a:off x="149225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35" name="Line 119"/>
          <p:cNvSpPr>
            <a:spLocks noChangeShapeType="1"/>
          </p:cNvSpPr>
          <p:nvPr/>
        </p:nvSpPr>
        <p:spPr bwMode="auto">
          <a:xfrm flipV="1">
            <a:off x="1673225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36" name="Line 120"/>
          <p:cNvSpPr>
            <a:spLocks noChangeShapeType="1"/>
          </p:cNvSpPr>
          <p:nvPr/>
        </p:nvSpPr>
        <p:spPr bwMode="auto">
          <a:xfrm flipH="1">
            <a:off x="1368425" y="3943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37" name="Line 121"/>
          <p:cNvSpPr>
            <a:spLocks noChangeShapeType="1"/>
          </p:cNvSpPr>
          <p:nvPr/>
        </p:nvSpPr>
        <p:spPr bwMode="auto">
          <a:xfrm>
            <a:off x="1368425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38" name="Line 122"/>
          <p:cNvSpPr>
            <a:spLocks noChangeShapeType="1"/>
          </p:cNvSpPr>
          <p:nvPr/>
        </p:nvSpPr>
        <p:spPr bwMode="auto">
          <a:xfrm flipH="1">
            <a:off x="760413" y="4868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39" name="Line 123"/>
          <p:cNvSpPr>
            <a:spLocks noChangeShapeType="1"/>
          </p:cNvSpPr>
          <p:nvPr/>
        </p:nvSpPr>
        <p:spPr bwMode="auto">
          <a:xfrm flipV="1">
            <a:off x="760413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40" name="Line 124"/>
          <p:cNvSpPr>
            <a:spLocks noChangeShapeType="1"/>
          </p:cNvSpPr>
          <p:nvPr/>
        </p:nvSpPr>
        <p:spPr bwMode="auto">
          <a:xfrm flipH="1">
            <a:off x="455613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41" name="Line 125"/>
          <p:cNvSpPr>
            <a:spLocks noChangeShapeType="1"/>
          </p:cNvSpPr>
          <p:nvPr/>
        </p:nvSpPr>
        <p:spPr bwMode="auto">
          <a:xfrm flipV="1">
            <a:off x="455613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42" name="Line 126"/>
          <p:cNvSpPr>
            <a:spLocks noChangeShapeType="1"/>
          </p:cNvSpPr>
          <p:nvPr/>
        </p:nvSpPr>
        <p:spPr bwMode="auto">
          <a:xfrm flipH="1">
            <a:off x="149225" y="4251325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43" name="Line 127"/>
          <p:cNvSpPr>
            <a:spLocks noChangeShapeType="1"/>
          </p:cNvSpPr>
          <p:nvPr/>
        </p:nvSpPr>
        <p:spPr bwMode="auto">
          <a:xfrm>
            <a:off x="149225" y="456088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44" name="Line 128"/>
          <p:cNvSpPr>
            <a:spLocks noChangeShapeType="1"/>
          </p:cNvSpPr>
          <p:nvPr/>
        </p:nvSpPr>
        <p:spPr bwMode="auto">
          <a:xfrm>
            <a:off x="149225" y="4868863"/>
            <a:ext cx="6111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45" name="Line 129"/>
          <p:cNvSpPr>
            <a:spLocks noChangeShapeType="1"/>
          </p:cNvSpPr>
          <p:nvPr/>
        </p:nvSpPr>
        <p:spPr bwMode="auto">
          <a:xfrm>
            <a:off x="1368425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46" name="Line 130"/>
          <p:cNvSpPr>
            <a:spLocks noChangeShapeType="1"/>
          </p:cNvSpPr>
          <p:nvPr/>
        </p:nvSpPr>
        <p:spPr bwMode="auto">
          <a:xfrm>
            <a:off x="1368425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47" name="Line 131"/>
          <p:cNvSpPr>
            <a:spLocks noChangeShapeType="1"/>
          </p:cNvSpPr>
          <p:nvPr/>
        </p:nvSpPr>
        <p:spPr bwMode="auto">
          <a:xfrm>
            <a:off x="1368425" y="4868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48" name="Line 132"/>
          <p:cNvSpPr>
            <a:spLocks noChangeShapeType="1"/>
          </p:cNvSpPr>
          <p:nvPr/>
        </p:nvSpPr>
        <p:spPr bwMode="auto">
          <a:xfrm>
            <a:off x="455613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49" name="Line 133"/>
          <p:cNvSpPr>
            <a:spLocks noChangeShapeType="1"/>
          </p:cNvSpPr>
          <p:nvPr/>
        </p:nvSpPr>
        <p:spPr bwMode="auto">
          <a:xfrm>
            <a:off x="7604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50" name="Line 134"/>
          <p:cNvSpPr>
            <a:spLocks noChangeShapeType="1"/>
          </p:cNvSpPr>
          <p:nvPr/>
        </p:nvSpPr>
        <p:spPr bwMode="auto">
          <a:xfrm>
            <a:off x="10652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51" name="Line 135"/>
          <p:cNvSpPr>
            <a:spLocks noChangeShapeType="1"/>
          </p:cNvSpPr>
          <p:nvPr/>
        </p:nvSpPr>
        <p:spPr bwMode="auto">
          <a:xfrm>
            <a:off x="1368425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52" name="Line 136"/>
          <p:cNvSpPr>
            <a:spLocks noChangeShapeType="1"/>
          </p:cNvSpPr>
          <p:nvPr/>
        </p:nvSpPr>
        <p:spPr bwMode="auto">
          <a:xfrm>
            <a:off x="4724400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53" name="Line 137"/>
          <p:cNvSpPr>
            <a:spLocks noChangeShapeType="1"/>
          </p:cNvSpPr>
          <p:nvPr/>
        </p:nvSpPr>
        <p:spPr bwMode="auto">
          <a:xfrm>
            <a:off x="4724400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54" name="Line 138"/>
          <p:cNvSpPr>
            <a:spLocks noChangeShapeType="1"/>
          </p:cNvSpPr>
          <p:nvPr/>
        </p:nvSpPr>
        <p:spPr bwMode="auto">
          <a:xfrm flipV="1">
            <a:off x="6248400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55" name="Line 139"/>
          <p:cNvSpPr>
            <a:spLocks noChangeShapeType="1"/>
          </p:cNvSpPr>
          <p:nvPr/>
        </p:nvSpPr>
        <p:spPr bwMode="auto">
          <a:xfrm flipH="1">
            <a:off x="5942013" y="3943350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56" name="Line 140"/>
          <p:cNvSpPr>
            <a:spLocks noChangeShapeType="1"/>
          </p:cNvSpPr>
          <p:nvPr/>
        </p:nvSpPr>
        <p:spPr bwMode="auto">
          <a:xfrm>
            <a:off x="5942013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57" name="Line 141"/>
          <p:cNvSpPr>
            <a:spLocks noChangeShapeType="1"/>
          </p:cNvSpPr>
          <p:nvPr/>
        </p:nvSpPr>
        <p:spPr bwMode="auto">
          <a:xfrm flipH="1">
            <a:off x="5334000" y="4868863"/>
            <a:ext cx="6080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58" name="Line 142"/>
          <p:cNvSpPr>
            <a:spLocks noChangeShapeType="1"/>
          </p:cNvSpPr>
          <p:nvPr/>
        </p:nvSpPr>
        <p:spPr bwMode="auto">
          <a:xfrm flipV="1">
            <a:off x="5334000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59" name="Line 143"/>
          <p:cNvSpPr>
            <a:spLocks noChangeShapeType="1"/>
          </p:cNvSpPr>
          <p:nvPr/>
        </p:nvSpPr>
        <p:spPr bwMode="auto">
          <a:xfrm flipH="1">
            <a:off x="5029200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60" name="Line 144"/>
          <p:cNvSpPr>
            <a:spLocks noChangeShapeType="1"/>
          </p:cNvSpPr>
          <p:nvPr/>
        </p:nvSpPr>
        <p:spPr bwMode="auto">
          <a:xfrm flipV="1">
            <a:off x="5029200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61" name="Line 145"/>
          <p:cNvSpPr>
            <a:spLocks noChangeShapeType="1"/>
          </p:cNvSpPr>
          <p:nvPr/>
        </p:nvSpPr>
        <p:spPr bwMode="auto">
          <a:xfrm flipH="1">
            <a:off x="4724400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62" name="Line 146"/>
          <p:cNvSpPr>
            <a:spLocks noChangeShapeType="1"/>
          </p:cNvSpPr>
          <p:nvPr/>
        </p:nvSpPr>
        <p:spPr bwMode="auto">
          <a:xfrm>
            <a:off x="4724400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63" name="Line 147"/>
          <p:cNvSpPr>
            <a:spLocks noChangeShapeType="1"/>
          </p:cNvSpPr>
          <p:nvPr/>
        </p:nvSpPr>
        <p:spPr bwMode="auto">
          <a:xfrm>
            <a:off x="4724400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64" name="Line 148"/>
          <p:cNvSpPr>
            <a:spLocks noChangeShapeType="1"/>
          </p:cNvSpPr>
          <p:nvPr/>
        </p:nvSpPr>
        <p:spPr bwMode="auto">
          <a:xfrm>
            <a:off x="5942013" y="4251325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65" name="Line 149"/>
          <p:cNvSpPr>
            <a:spLocks noChangeShapeType="1"/>
          </p:cNvSpPr>
          <p:nvPr/>
        </p:nvSpPr>
        <p:spPr bwMode="auto">
          <a:xfrm>
            <a:off x="5942013" y="456088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66" name="Line 150"/>
          <p:cNvSpPr>
            <a:spLocks noChangeShapeType="1"/>
          </p:cNvSpPr>
          <p:nvPr/>
        </p:nvSpPr>
        <p:spPr bwMode="auto">
          <a:xfrm>
            <a:off x="5942013" y="4868863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67" name="Line 151"/>
          <p:cNvSpPr>
            <a:spLocks noChangeShapeType="1"/>
          </p:cNvSpPr>
          <p:nvPr/>
        </p:nvSpPr>
        <p:spPr bwMode="auto">
          <a:xfrm>
            <a:off x="5029200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68" name="Line 152"/>
          <p:cNvSpPr>
            <a:spLocks noChangeShapeType="1"/>
          </p:cNvSpPr>
          <p:nvPr/>
        </p:nvSpPr>
        <p:spPr bwMode="auto">
          <a:xfrm>
            <a:off x="5334000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69" name="Line 153"/>
          <p:cNvSpPr>
            <a:spLocks noChangeShapeType="1"/>
          </p:cNvSpPr>
          <p:nvPr/>
        </p:nvSpPr>
        <p:spPr bwMode="auto">
          <a:xfrm>
            <a:off x="5640388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70" name="Line 154"/>
          <p:cNvSpPr>
            <a:spLocks noChangeShapeType="1"/>
          </p:cNvSpPr>
          <p:nvPr/>
        </p:nvSpPr>
        <p:spPr bwMode="auto">
          <a:xfrm>
            <a:off x="59420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71" name="Text Box 155"/>
          <p:cNvSpPr txBox="1">
            <a:spLocks noChangeArrowheads="1"/>
          </p:cNvSpPr>
          <p:nvPr/>
        </p:nvSpPr>
        <p:spPr bwMode="auto">
          <a:xfrm>
            <a:off x="4754563" y="4560888"/>
            <a:ext cx="150812" cy="223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78972" name="Text Box 156"/>
          <p:cNvSpPr txBox="1">
            <a:spLocks noChangeArrowheads="1"/>
          </p:cNvSpPr>
          <p:nvPr/>
        </p:nvSpPr>
        <p:spPr bwMode="auto">
          <a:xfrm>
            <a:off x="4926013" y="4713288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8973" name="Text Box 157"/>
          <p:cNvSpPr txBox="1">
            <a:spLocks noChangeArrowheads="1"/>
          </p:cNvSpPr>
          <p:nvPr/>
        </p:nvSpPr>
        <p:spPr bwMode="auto">
          <a:xfrm>
            <a:off x="5241925" y="50228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8974" name="Text Box 158"/>
          <p:cNvSpPr txBox="1">
            <a:spLocks noChangeArrowheads="1"/>
          </p:cNvSpPr>
          <p:nvPr/>
        </p:nvSpPr>
        <p:spPr bwMode="auto">
          <a:xfrm>
            <a:off x="5057775" y="4868863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78975" name="Text Box 159"/>
          <p:cNvSpPr txBox="1">
            <a:spLocks noChangeArrowheads="1"/>
          </p:cNvSpPr>
          <p:nvPr/>
        </p:nvSpPr>
        <p:spPr bwMode="auto">
          <a:xfrm>
            <a:off x="5019675" y="4552950"/>
            <a:ext cx="3063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8976" name="Line 160"/>
          <p:cNvSpPr>
            <a:spLocks noChangeShapeType="1"/>
          </p:cNvSpPr>
          <p:nvPr/>
        </p:nvSpPr>
        <p:spPr bwMode="auto">
          <a:xfrm>
            <a:off x="149225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77" name="Line 161"/>
          <p:cNvSpPr>
            <a:spLocks noChangeShapeType="1"/>
          </p:cNvSpPr>
          <p:nvPr/>
        </p:nvSpPr>
        <p:spPr bwMode="auto">
          <a:xfrm>
            <a:off x="149225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78" name="Line 162"/>
          <p:cNvSpPr>
            <a:spLocks noChangeShapeType="1"/>
          </p:cNvSpPr>
          <p:nvPr/>
        </p:nvSpPr>
        <p:spPr bwMode="auto">
          <a:xfrm flipV="1">
            <a:off x="1673225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79" name="Line 163"/>
          <p:cNvSpPr>
            <a:spLocks noChangeShapeType="1"/>
          </p:cNvSpPr>
          <p:nvPr/>
        </p:nvSpPr>
        <p:spPr bwMode="auto">
          <a:xfrm flipH="1">
            <a:off x="1368425" y="2419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80" name="Line 164"/>
          <p:cNvSpPr>
            <a:spLocks noChangeShapeType="1"/>
          </p:cNvSpPr>
          <p:nvPr/>
        </p:nvSpPr>
        <p:spPr bwMode="auto">
          <a:xfrm>
            <a:off x="1368425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81" name="Line 165"/>
          <p:cNvSpPr>
            <a:spLocks noChangeShapeType="1"/>
          </p:cNvSpPr>
          <p:nvPr/>
        </p:nvSpPr>
        <p:spPr bwMode="auto">
          <a:xfrm flipH="1">
            <a:off x="760413" y="3344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82" name="Line 166"/>
          <p:cNvSpPr>
            <a:spLocks noChangeShapeType="1"/>
          </p:cNvSpPr>
          <p:nvPr/>
        </p:nvSpPr>
        <p:spPr bwMode="auto">
          <a:xfrm flipV="1">
            <a:off x="760413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83" name="Line 167"/>
          <p:cNvSpPr>
            <a:spLocks noChangeShapeType="1"/>
          </p:cNvSpPr>
          <p:nvPr/>
        </p:nvSpPr>
        <p:spPr bwMode="auto">
          <a:xfrm flipH="1">
            <a:off x="4556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84" name="Line 168"/>
          <p:cNvSpPr>
            <a:spLocks noChangeShapeType="1"/>
          </p:cNvSpPr>
          <p:nvPr/>
        </p:nvSpPr>
        <p:spPr bwMode="auto">
          <a:xfrm flipV="1">
            <a:off x="455613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85" name="Line 169"/>
          <p:cNvSpPr>
            <a:spLocks noChangeShapeType="1"/>
          </p:cNvSpPr>
          <p:nvPr/>
        </p:nvSpPr>
        <p:spPr bwMode="auto">
          <a:xfrm flipH="1">
            <a:off x="149225" y="272573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86" name="Line 170"/>
          <p:cNvSpPr>
            <a:spLocks noChangeShapeType="1"/>
          </p:cNvSpPr>
          <p:nvPr/>
        </p:nvSpPr>
        <p:spPr bwMode="auto">
          <a:xfrm>
            <a:off x="149225" y="303530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87" name="Line 171"/>
          <p:cNvSpPr>
            <a:spLocks noChangeShapeType="1"/>
          </p:cNvSpPr>
          <p:nvPr/>
        </p:nvSpPr>
        <p:spPr bwMode="auto">
          <a:xfrm>
            <a:off x="149225" y="3344863"/>
            <a:ext cx="6111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88" name="Line 172"/>
          <p:cNvSpPr>
            <a:spLocks noChangeShapeType="1"/>
          </p:cNvSpPr>
          <p:nvPr/>
        </p:nvSpPr>
        <p:spPr bwMode="auto">
          <a:xfrm>
            <a:off x="1368425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89" name="Line 173"/>
          <p:cNvSpPr>
            <a:spLocks noChangeShapeType="1"/>
          </p:cNvSpPr>
          <p:nvPr/>
        </p:nvSpPr>
        <p:spPr bwMode="auto">
          <a:xfrm>
            <a:off x="1368425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90" name="Line 174"/>
          <p:cNvSpPr>
            <a:spLocks noChangeShapeType="1"/>
          </p:cNvSpPr>
          <p:nvPr/>
        </p:nvSpPr>
        <p:spPr bwMode="auto">
          <a:xfrm>
            <a:off x="1368425" y="3344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91" name="Line 175"/>
          <p:cNvSpPr>
            <a:spLocks noChangeShapeType="1"/>
          </p:cNvSpPr>
          <p:nvPr/>
        </p:nvSpPr>
        <p:spPr bwMode="auto">
          <a:xfrm>
            <a:off x="455613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92" name="Line 176"/>
          <p:cNvSpPr>
            <a:spLocks noChangeShapeType="1"/>
          </p:cNvSpPr>
          <p:nvPr/>
        </p:nvSpPr>
        <p:spPr bwMode="auto">
          <a:xfrm>
            <a:off x="7604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93" name="Line 177"/>
          <p:cNvSpPr>
            <a:spLocks noChangeShapeType="1"/>
          </p:cNvSpPr>
          <p:nvPr/>
        </p:nvSpPr>
        <p:spPr bwMode="auto">
          <a:xfrm>
            <a:off x="10652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94" name="Line 178"/>
          <p:cNvSpPr>
            <a:spLocks noChangeShapeType="1"/>
          </p:cNvSpPr>
          <p:nvPr/>
        </p:nvSpPr>
        <p:spPr bwMode="auto">
          <a:xfrm>
            <a:off x="1368425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95" name="Text Box 179"/>
          <p:cNvSpPr txBox="1">
            <a:spLocks noChangeArrowheads="1"/>
          </p:cNvSpPr>
          <p:nvPr/>
        </p:nvSpPr>
        <p:spPr bwMode="auto">
          <a:xfrm>
            <a:off x="642938" y="3179763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8996" name="Text Box 180"/>
          <p:cNvSpPr txBox="1">
            <a:spLocks noChangeArrowheads="1"/>
          </p:cNvSpPr>
          <p:nvPr/>
        </p:nvSpPr>
        <p:spPr bwMode="auto">
          <a:xfrm>
            <a:off x="492125" y="30289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78997" name="Oval 181"/>
          <p:cNvSpPr>
            <a:spLocks noChangeArrowheads="1"/>
          </p:cNvSpPr>
          <p:nvPr/>
        </p:nvSpPr>
        <p:spPr bwMode="auto">
          <a:xfrm>
            <a:off x="377825" y="2951163"/>
            <a:ext cx="457200" cy="461962"/>
          </a:xfrm>
          <a:prstGeom prst="ellips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8998" name="Line 182"/>
          <p:cNvSpPr>
            <a:spLocks noChangeShapeType="1"/>
          </p:cNvSpPr>
          <p:nvPr/>
        </p:nvSpPr>
        <p:spPr bwMode="auto">
          <a:xfrm>
            <a:off x="2436813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99" name="Line 183"/>
          <p:cNvSpPr>
            <a:spLocks noChangeShapeType="1"/>
          </p:cNvSpPr>
          <p:nvPr/>
        </p:nvSpPr>
        <p:spPr bwMode="auto">
          <a:xfrm>
            <a:off x="2436813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00" name="Line 184"/>
          <p:cNvSpPr>
            <a:spLocks noChangeShapeType="1"/>
          </p:cNvSpPr>
          <p:nvPr/>
        </p:nvSpPr>
        <p:spPr bwMode="auto">
          <a:xfrm flipV="1">
            <a:off x="3960813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01" name="Line 185"/>
          <p:cNvSpPr>
            <a:spLocks noChangeShapeType="1"/>
          </p:cNvSpPr>
          <p:nvPr/>
        </p:nvSpPr>
        <p:spPr bwMode="auto">
          <a:xfrm flipH="1">
            <a:off x="3656013" y="3943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02" name="Line 186"/>
          <p:cNvSpPr>
            <a:spLocks noChangeShapeType="1"/>
          </p:cNvSpPr>
          <p:nvPr/>
        </p:nvSpPr>
        <p:spPr bwMode="auto">
          <a:xfrm>
            <a:off x="3656013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03" name="Line 187"/>
          <p:cNvSpPr>
            <a:spLocks noChangeShapeType="1"/>
          </p:cNvSpPr>
          <p:nvPr/>
        </p:nvSpPr>
        <p:spPr bwMode="auto">
          <a:xfrm flipH="1">
            <a:off x="3046413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04" name="Line 188"/>
          <p:cNvSpPr>
            <a:spLocks noChangeShapeType="1"/>
          </p:cNvSpPr>
          <p:nvPr/>
        </p:nvSpPr>
        <p:spPr bwMode="auto">
          <a:xfrm flipH="1">
            <a:off x="2436813" y="4251325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05" name="Line 189"/>
          <p:cNvSpPr>
            <a:spLocks noChangeShapeType="1"/>
          </p:cNvSpPr>
          <p:nvPr/>
        </p:nvSpPr>
        <p:spPr bwMode="auto">
          <a:xfrm>
            <a:off x="2436813" y="456088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06" name="Line 190"/>
          <p:cNvSpPr>
            <a:spLocks noChangeShapeType="1"/>
          </p:cNvSpPr>
          <p:nvPr/>
        </p:nvSpPr>
        <p:spPr bwMode="auto">
          <a:xfrm>
            <a:off x="2436813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07" name="Line 191"/>
          <p:cNvSpPr>
            <a:spLocks noChangeShapeType="1"/>
          </p:cNvSpPr>
          <p:nvPr/>
        </p:nvSpPr>
        <p:spPr bwMode="auto">
          <a:xfrm>
            <a:off x="3656013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08" name="Line 192"/>
          <p:cNvSpPr>
            <a:spLocks noChangeShapeType="1"/>
          </p:cNvSpPr>
          <p:nvPr/>
        </p:nvSpPr>
        <p:spPr bwMode="auto">
          <a:xfrm>
            <a:off x="3656013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09" name="Line 193"/>
          <p:cNvSpPr>
            <a:spLocks noChangeShapeType="1"/>
          </p:cNvSpPr>
          <p:nvPr/>
        </p:nvSpPr>
        <p:spPr bwMode="auto">
          <a:xfrm>
            <a:off x="3656013" y="4868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10" name="Line 194"/>
          <p:cNvSpPr>
            <a:spLocks noChangeShapeType="1"/>
          </p:cNvSpPr>
          <p:nvPr/>
        </p:nvSpPr>
        <p:spPr bwMode="auto">
          <a:xfrm>
            <a:off x="3352800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11" name="Line 195"/>
          <p:cNvSpPr>
            <a:spLocks noChangeShapeType="1"/>
          </p:cNvSpPr>
          <p:nvPr/>
        </p:nvSpPr>
        <p:spPr bwMode="auto">
          <a:xfrm>
            <a:off x="36560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12" name="Line 196"/>
          <p:cNvSpPr>
            <a:spLocks noChangeShapeType="1"/>
          </p:cNvSpPr>
          <p:nvPr/>
        </p:nvSpPr>
        <p:spPr bwMode="auto">
          <a:xfrm flipV="1">
            <a:off x="3046413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13" name="Line 197"/>
          <p:cNvSpPr>
            <a:spLocks noChangeShapeType="1"/>
          </p:cNvSpPr>
          <p:nvPr/>
        </p:nvSpPr>
        <p:spPr bwMode="auto">
          <a:xfrm flipH="1">
            <a:off x="2743200" y="4560888"/>
            <a:ext cx="3032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14" name="Line 198"/>
          <p:cNvSpPr>
            <a:spLocks noChangeShapeType="1"/>
          </p:cNvSpPr>
          <p:nvPr/>
        </p:nvSpPr>
        <p:spPr bwMode="auto">
          <a:xfrm flipV="1">
            <a:off x="2743200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15" name="Line 199"/>
          <p:cNvSpPr>
            <a:spLocks noChangeShapeType="1"/>
          </p:cNvSpPr>
          <p:nvPr/>
        </p:nvSpPr>
        <p:spPr bwMode="auto">
          <a:xfrm>
            <a:off x="2743200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16" name="Line 200"/>
          <p:cNvSpPr>
            <a:spLocks noChangeShapeType="1"/>
          </p:cNvSpPr>
          <p:nvPr/>
        </p:nvSpPr>
        <p:spPr bwMode="auto">
          <a:xfrm>
            <a:off x="30464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17" name="Text Box 201"/>
          <p:cNvSpPr txBox="1">
            <a:spLocks noChangeArrowheads="1"/>
          </p:cNvSpPr>
          <p:nvPr/>
        </p:nvSpPr>
        <p:spPr bwMode="auto">
          <a:xfrm>
            <a:off x="2930525" y="47053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9018" name="Text Box 202"/>
          <p:cNvSpPr txBox="1">
            <a:spLocks noChangeArrowheads="1"/>
          </p:cNvSpPr>
          <p:nvPr/>
        </p:nvSpPr>
        <p:spPr bwMode="auto">
          <a:xfrm>
            <a:off x="2752725" y="45529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79019" name="Oval 203"/>
          <p:cNvSpPr>
            <a:spLocks noChangeArrowheads="1"/>
          </p:cNvSpPr>
          <p:nvPr/>
        </p:nvSpPr>
        <p:spPr bwMode="auto">
          <a:xfrm>
            <a:off x="2663825" y="4476750"/>
            <a:ext cx="457200" cy="461963"/>
          </a:xfrm>
          <a:prstGeom prst="ellips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020" name="Text Box 204"/>
          <p:cNvSpPr txBox="1">
            <a:spLocks noChangeArrowheads="1"/>
          </p:cNvSpPr>
          <p:nvPr/>
        </p:nvSpPr>
        <p:spPr bwMode="auto">
          <a:xfrm>
            <a:off x="646113" y="47053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9021" name="Text Box 205"/>
          <p:cNvSpPr txBox="1">
            <a:spLocks noChangeArrowheads="1"/>
          </p:cNvSpPr>
          <p:nvPr/>
        </p:nvSpPr>
        <p:spPr bwMode="auto">
          <a:xfrm>
            <a:off x="466725" y="45529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79022" name="Text Box 206"/>
          <p:cNvSpPr txBox="1">
            <a:spLocks noChangeArrowheads="1"/>
          </p:cNvSpPr>
          <p:nvPr/>
        </p:nvSpPr>
        <p:spPr bwMode="auto">
          <a:xfrm>
            <a:off x="492125" y="2798763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Start</a:t>
            </a:r>
          </a:p>
        </p:txBody>
      </p:sp>
      <p:sp>
        <p:nvSpPr>
          <p:cNvPr id="79023" name="Text Box 207"/>
          <p:cNvSpPr txBox="1">
            <a:spLocks noChangeArrowheads="1"/>
          </p:cNvSpPr>
          <p:nvPr/>
        </p:nvSpPr>
        <p:spPr bwMode="auto">
          <a:xfrm>
            <a:off x="1355725" y="2181225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Ziel</a:t>
            </a:r>
          </a:p>
        </p:txBody>
      </p:sp>
      <p:sp>
        <p:nvSpPr>
          <p:cNvPr id="79024" name="Line 208"/>
          <p:cNvSpPr>
            <a:spLocks noChangeShapeType="1"/>
          </p:cNvSpPr>
          <p:nvPr/>
        </p:nvSpPr>
        <p:spPr bwMode="auto">
          <a:xfrm>
            <a:off x="7011988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25" name="Line 209"/>
          <p:cNvSpPr>
            <a:spLocks noChangeShapeType="1"/>
          </p:cNvSpPr>
          <p:nvPr/>
        </p:nvSpPr>
        <p:spPr bwMode="auto">
          <a:xfrm>
            <a:off x="7011988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26" name="Line 210"/>
          <p:cNvSpPr>
            <a:spLocks noChangeShapeType="1"/>
          </p:cNvSpPr>
          <p:nvPr/>
        </p:nvSpPr>
        <p:spPr bwMode="auto">
          <a:xfrm flipV="1">
            <a:off x="8535988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27" name="Line 211"/>
          <p:cNvSpPr>
            <a:spLocks noChangeShapeType="1"/>
          </p:cNvSpPr>
          <p:nvPr/>
        </p:nvSpPr>
        <p:spPr bwMode="auto">
          <a:xfrm flipH="1">
            <a:off x="8229600" y="241935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28" name="Line 212"/>
          <p:cNvSpPr>
            <a:spLocks noChangeShapeType="1"/>
          </p:cNvSpPr>
          <p:nvPr/>
        </p:nvSpPr>
        <p:spPr bwMode="auto">
          <a:xfrm>
            <a:off x="8229600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29" name="Line 213"/>
          <p:cNvSpPr>
            <a:spLocks noChangeShapeType="1"/>
          </p:cNvSpPr>
          <p:nvPr/>
        </p:nvSpPr>
        <p:spPr bwMode="auto">
          <a:xfrm flipH="1">
            <a:off x="7621588" y="3344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30" name="Line 214"/>
          <p:cNvSpPr>
            <a:spLocks noChangeShapeType="1"/>
          </p:cNvSpPr>
          <p:nvPr/>
        </p:nvSpPr>
        <p:spPr bwMode="auto">
          <a:xfrm flipV="1">
            <a:off x="7621588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31" name="Line 215"/>
          <p:cNvSpPr>
            <a:spLocks noChangeShapeType="1"/>
          </p:cNvSpPr>
          <p:nvPr/>
        </p:nvSpPr>
        <p:spPr bwMode="auto">
          <a:xfrm flipH="1">
            <a:off x="7316788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32" name="Line 216"/>
          <p:cNvSpPr>
            <a:spLocks noChangeShapeType="1"/>
          </p:cNvSpPr>
          <p:nvPr/>
        </p:nvSpPr>
        <p:spPr bwMode="auto">
          <a:xfrm flipV="1">
            <a:off x="7316788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33" name="Line 217"/>
          <p:cNvSpPr>
            <a:spLocks noChangeShapeType="1"/>
          </p:cNvSpPr>
          <p:nvPr/>
        </p:nvSpPr>
        <p:spPr bwMode="auto">
          <a:xfrm flipH="1">
            <a:off x="7011988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34" name="Line 218"/>
          <p:cNvSpPr>
            <a:spLocks noChangeShapeType="1"/>
          </p:cNvSpPr>
          <p:nvPr/>
        </p:nvSpPr>
        <p:spPr bwMode="auto">
          <a:xfrm>
            <a:off x="7011988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35" name="Line 219"/>
          <p:cNvSpPr>
            <a:spLocks noChangeShapeType="1"/>
          </p:cNvSpPr>
          <p:nvPr/>
        </p:nvSpPr>
        <p:spPr bwMode="auto">
          <a:xfrm>
            <a:off x="7011988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36" name="Line 220"/>
          <p:cNvSpPr>
            <a:spLocks noChangeShapeType="1"/>
          </p:cNvSpPr>
          <p:nvPr/>
        </p:nvSpPr>
        <p:spPr bwMode="auto">
          <a:xfrm>
            <a:off x="8229600" y="272573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37" name="Line 221"/>
          <p:cNvSpPr>
            <a:spLocks noChangeShapeType="1"/>
          </p:cNvSpPr>
          <p:nvPr/>
        </p:nvSpPr>
        <p:spPr bwMode="auto">
          <a:xfrm>
            <a:off x="8229600" y="303530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38" name="Line 222"/>
          <p:cNvSpPr>
            <a:spLocks noChangeShapeType="1"/>
          </p:cNvSpPr>
          <p:nvPr/>
        </p:nvSpPr>
        <p:spPr bwMode="auto">
          <a:xfrm>
            <a:off x="8229600" y="3344863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39" name="Line 223"/>
          <p:cNvSpPr>
            <a:spLocks noChangeShapeType="1"/>
          </p:cNvSpPr>
          <p:nvPr/>
        </p:nvSpPr>
        <p:spPr bwMode="auto">
          <a:xfrm>
            <a:off x="7316788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40" name="Line 224"/>
          <p:cNvSpPr>
            <a:spLocks noChangeShapeType="1"/>
          </p:cNvSpPr>
          <p:nvPr/>
        </p:nvSpPr>
        <p:spPr bwMode="auto">
          <a:xfrm>
            <a:off x="7621588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41" name="Line 225"/>
          <p:cNvSpPr>
            <a:spLocks noChangeShapeType="1"/>
          </p:cNvSpPr>
          <p:nvPr/>
        </p:nvSpPr>
        <p:spPr bwMode="auto">
          <a:xfrm>
            <a:off x="7927975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42" name="Line 226"/>
          <p:cNvSpPr>
            <a:spLocks noChangeShapeType="1"/>
          </p:cNvSpPr>
          <p:nvPr/>
        </p:nvSpPr>
        <p:spPr bwMode="auto">
          <a:xfrm>
            <a:off x="8229600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043" name="Text Box 227"/>
          <p:cNvSpPr txBox="1">
            <a:spLocks noChangeArrowheads="1"/>
          </p:cNvSpPr>
          <p:nvPr/>
        </p:nvSpPr>
        <p:spPr bwMode="auto">
          <a:xfrm>
            <a:off x="7026275" y="2719388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3</a:t>
            </a:r>
          </a:p>
        </p:txBody>
      </p:sp>
      <p:sp>
        <p:nvSpPr>
          <p:cNvPr id="79044" name="Text Box 228"/>
          <p:cNvSpPr txBox="1">
            <a:spLocks noChangeArrowheads="1"/>
          </p:cNvSpPr>
          <p:nvPr/>
        </p:nvSpPr>
        <p:spPr bwMode="auto">
          <a:xfrm>
            <a:off x="7202488" y="2873375"/>
            <a:ext cx="153987" cy="223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5</a:t>
            </a:r>
          </a:p>
        </p:txBody>
      </p:sp>
      <p:sp>
        <p:nvSpPr>
          <p:cNvPr id="79045" name="Text Box 229"/>
          <p:cNvSpPr txBox="1">
            <a:spLocks noChangeArrowheads="1"/>
          </p:cNvSpPr>
          <p:nvPr/>
        </p:nvSpPr>
        <p:spPr bwMode="auto">
          <a:xfrm>
            <a:off x="7529513" y="3497263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9046" name="Text Box 230"/>
          <p:cNvSpPr txBox="1">
            <a:spLocks noChangeArrowheads="1"/>
          </p:cNvSpPr>
          <p:nvPr/>
        </p:nvSpPr>
        <p:spPr bwMode="auto">
          <a:xfrm>
            <a:off x="7345363" y="3344863"/>
            <a:ext cx="153987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79047" name="Text Box 231"/>
          <p:cNvSpPr txBox="1">
            <a:spLocks noChangeArrowheads="1"/>
          </p:cNvSpPr>
          <p:nvPr/>
        </p:nvSpPr>
        <p:spPr bwMode="auto">
          <a:xfrm>
            <a:off x="7307263" y="3065463"/>
            <a:ext cx="3063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048" name="Text Box 232"/>
          <p:cNvSpPr txBox="1">
            <a:spLocks noChangeArrowheads="1"/>
          </p:cNvSpPr>
          <p:nvPr/>
        </p:nvSpPr>
        <p:spPr bwMode="auto">
          <a:xfrm>
            <a:off x="7026275" y="33337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3</a:t>
            </a:r>
          </a:p>
        </p:txBody>
      </p:sp>
      <p:sp>
        <p:nvSpPr>
          <p:cNvPr id="79049" name="Text Box 233"/>
          <p:cNvSpPr txBox="1">
            <a:spLocks noChangeArrowheads="1"/>
          </p:cNvSpPr>
          <p:nvPr/>
        </p:nvSpPr>
        <p:spPr bwMode="auto">
          <a:xfrm>
            <a:off x="7202488" y="3486150"/>
            <a:ext cx="153987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7</a:t>
            </a:r>
          </a:p>
        </p:txBody>
      </p:sp>
      <p:sp>
        <p:nvSpPr>
          <p:cNvPr id="79050" name="Text Box 234"/>
          <p:cNvSpPr txBox="1">
            <a:spLocks noChangeArrowheads="1"/>
          </p:cNvSpPr>
          <p:nvPr/>
        </p:nvSpPr>
        <p:spPr bwMode="auto">
          <a:xfrm>
            <a:off x="7011988" y="3065463"/>
            <a:ext cx="3048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051" name="Text Box 235"/>
          <p:cNvSpPr txBox="1">
            <a:spLocks noChangeArrowheads="1"/>
          </p:cNvSpPr>
          <p:nvPr/>
        </p:nvSpPr>
        <p:spPr bwMode="auto">
          <a:xfrm rot="-5400000">
            <a:off x="8177213" y="2749550"/>
            <a:ext cx="14620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Ebene 1 (H)</a:t>
            </a:r>
          </a:p>
        </p:txBody>
      </p:sp>
      <p:sp>
        <p:nvSpPr>
          <p:cNvPr id="79052" name="Text Box 236"/>
          <p:cNvSpPr txBox="1">
            <a:spLocks noChangeArrowheads="1"/>
          </p:cNvSpPr>
          <p:nvPr/>
        </p:nvSpPr>
        <p:spPr bwMode="auto">
          <a:xfrm rot="-5400000">
            <a:off x="8289132" y="4388643"/>
            <a:ext cx="12382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Ebene 2 (V)</a:t>
            </a:r>
          </a:p>
        </p:txBody>
      </p:sp>
      <p:sp>
        <p:nvSpPr>
          <p:cNvPr id="79053" name="Text Box 237"/>
          <p:cNvSpPr txBox="1">
            <a:spLocks noChangeArrowheads="1"/>
          </p:cNvSpPr>
          <p:nvPr/>
        </p:nvSpPr>
        <p:spPr bwMode="auto">
          <a:xfrm>
            <a:off x="130175" y="1905000"/>
            <a:ext cx="912813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1:</a:t>
            </a:r>
          </a:p>
        </p:txBody>
      </p:sp>
      <p:sp>
        <p:nvSpPr>
          <p:cNvPr id="79054" name="Text Box 238"/>
          <p:cNvSpPr txBox="1">
            <a:spLocks noChangeArrowheads="1"/>
          </p:cNvSpPr>
          <p:nvPr/>
        </p:nvSpPr>
        <p:spPr bwMode="auto">
          <a:xfrm>
            <a:off x="7011988" y="1905000"/>
            <a:ext cx="912812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4:</a:t>
            </a:r>
          </a:p>
        </p:txBody>
      </p:sp>
      <p:sp>
        <p:nvSpPr>
          <p:cNvPr id="79055" name="Text Box 239"/>
          <p:cNvSpPr txBox="1">
            <a:spLocks noChangeArrowheads="1"/>
          </p:cNvSpPr>
          <p:nvPr/>
        </p:nvSpPr>
        <p:spPr bwMode="auto">
          <a:xfrm>
            <a:off x="4724400" y="1905000"/>
            <a:ext cx="914400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3:</a:t>
            </a:r>
          </a:p>
        </p:txBody>
      </p:sp>
      <p:sp>
        <p:nvSpPr>
          <p:cNvPr id="79056" name="Text Box 240"/>
          <p:cNvSpPr txBox="1">
            <a:spLocks noChangeArrowheads="1"/>
          </p:cNvSpPr>
          <p:nvPr/>
        </p:nvSpPr>
        <p:spPr bwMode="auto">
          <a:xfrm>
            <a:off x="2436813" y="1905000"/>
            <a:ext cx="914400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2:</a:t>
            </a:r>
          </a:p>
        </p:txBody>
      </p:sp>
      <p:sp>
        <p:nvSpPr>
          <p:cNvPr id="79057" name="Text Box 241"/>
          <p:cNvSpPr txBox="1">
            <a:spLocks noChangeArrowheads="1"/>
          </p:cNvSpPr>
          <p:nvPr/>
        </p:nvSpPr>
        <p:spPr bwMode="auto">
          <a:xfrm>
            <a:off x="492125" y="4321175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Start</a:t>
            </a:r>
          </a:p>
        </p:txBody>
      </p:sp>
      <p:sp>
        <p:nvSpPr>
          <p:cNvPr id="79058" name="Text Box 242"/>
          <p:cNvSpPr txBox="1">
            <a:spLocks noChangeArrowheads="1"/>
          </p:cNvSpPr>
          <p:nvPr/>
        </p:nvSpPr>
        <p:spPr bwMode="auto">
          <a:xfrm>
            <a:off x="1355725" y="3705225"/>
            <a:ext cx="4206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Ziel</a:t>
            </a:r>
          </a:p>
        </p:txBody>
      </p:sp>
      <p:sp>
        <p:nvSpPr>
          <p:cNvPr id="79059" name="Text Box 243"/>
          <p:cNvSpPr txBox="1">
            <a:spLocks noChangeArrowheads="1"/>
          </p:cNvSpPr>
          <p:nvPr/>
        </p:nvSpPr>
        <p:spPr bwMode="auto">
          <a:xfrm>
            <a:off x="201613" y="5564188"/>
            <a:ext cx="1017587" cy="7524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38113" tIns="38113" rIns="38113" bIns="38113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 sz="1500"/>
              <a:t>Gewichtete</a:t>
            </a:r>
            <a:br>
              <a:rPr lang="de-DE" altLang="de-DE" sz="1500"/>
            </a:br>
            <a:r>
              <a:rPr lang="de-DE" altLang="de-DE" sz="1500"/>
              <a:t>Entfernung</a:t>
            </a:r>
            <a:br>
              <a:rPr lang="de-DE" altLang="de-DE" sz="1500"/>
            </a:br>
            <a:r>
              <a:rPr lang="de-DE" altLang="de-DE" sz="1500"/>
              <a:t>zum Start</a:t>
            </a:r>
            <a:endParaRPr lang="en-US" altLang="de-DE" sz="1500"/>
          </a:p>
        </p:txBody>
      </p:sp>
      <p:sp>
        <p:nvSpPr>
          <p:cNvPr id="79060" name="Text Box 244"/>
          <p:cNvSpPr txBox="1">
            <a:spLocks noChangeArrowheads="1"/>
          </p:cNvSpPr>
          <p:nvPr/>
        </p:nvSpPr>
        <p:spPr bwMode="auto">
          <a:xfrm>
            <a:off x="1370013" y="5564188"/>
            <a:ext cx="1025525" cy="7524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38113" tIns="38113" rIns="38113" bIns="38113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de-DE" altLang="de-DE" sz="1500"/>
              <a:t>Manhattan-</a:t>
            </a:r>
            <a:br>
              <a:rPr lang="de-DE" altLang="de-DE" sz="1500"/>
            </a:br>
            <a:r>
              <a:rPr lang="de-DE" altLang="de-DE" sz="1500"/>
              <a:t>Entfernung</a:t>
            </a:r>
            <a:br>
              <a:rPr lang="de-DE" altLang="de-DE" sz="1500"/>
            </a:br>
            <a:r>
              <a:rPr lang="de-DE" altLang="de-DE" sz="1500"/>
              <a:t>zum Ziel</a:t>
            </a:r>
            <a:endParaRPr lang="en-US" altLang="de-DE" sz="1500"/>
          </a:p>
        </p:txBody>
      </p:sp>
      <p:sp>
        <p:nvSpPr>
          <p:cNvPr id="79061" name="Line 245"/>
          <p:cNvSpPr>
            <a:spLocks noChangeShapeType="1"/>
          </p:cNvSpPr>
          <p:nvPr/>
        </p:nvSpPr>
        <p:spPr bwMode="auto">
          <a:xfrm flipH="1" flipV="1">
            <a:off x="760413" y="4943475"/>
            <a:ext cx="896937" cy="6207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9062" name="Line 246"/>
          <p:cNvSpPr>
            <a:spLocks noChangeShapeType="1"/>
          </p:cNvSpPr>
          <p:nvPr/>
        </p:nvSpPr>
        <p:spPr bwMode="auto">
          <a:xfrm flipV="1">
            <a:off x="492125" y="4868863"/>
            <a:ext cx="0" cy="6953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94871" name="Line 247"/>
          <p:cNvSpPr>
            <a:spLocks noChangeShapeType="1"/>
          </p:cNvSpPr>
          <p:nvPr/>
        </p:nvSpPr>
        <p:spPr bwMode="auto">
          <a:xfrm flipV="1">
            <a:off x="5105400" y="2873375"/>
            <a:ext cx="1906588" cy="22383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94872" name="Line 248"/>
          <p:cNvSpPr>
            <a:spLocks noChangeShapeType="1"/>
          </p:cNvSpPr>
          <p:nvPr/>
        </p:nvSpPr>
        <p:spPr bwMode="auto">
          <a:xfrm>
            <a:off x="5105400" y="3254375"/>
            <a:ext cx="1906588" cy="24288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9065" name="Text Box 249"/>
          <p:cNvSpPr txBox="1">
            <a:spLocks noChangeArrowheads="1"/>
          </p:cNvSpPr>
          <p:nvPr/>
        </p:nvSpPr>
        <p:spPr bwMode="auto">
          <a:xfrm>
            <a:off x="6138863" y="6184900"/>
            <a:ext cx="2854325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800">
                <a:solidFill>
                  <a:srgbClr val="B2B2B2"/>
                </a:solidFill>
              </a:rPr>
              <a:t>Nach Müller, H.: Algorithmen zur Mehrlagenverdrahtung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94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4690" grpId="0" animBg="1"/>
      <p:bldP spid="794871" grpId="0" animBg="1"/>
      <p:bldP spid="794872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7.7.2	 Rasterverdrahtung mit Wegwichtung: Beispiel</a:t>
            </a:r>
          </a:p>
        </p:txBody>
      </p:sp>
      <p:sp>
        <p:nvSpPr>
          <p:cNvPr id="79875" name="Text Box 3"/>
          <p:cNvSpPr txBox="1">
            <a:spLocks noChangeArrowheads="1"/>
          </p:cNvSpPr>
          <p:nvPr/>
        </p:nvSpPr>
        <p:spPr bwMode="auto">
          <a:xfrm rot="-5400000">
            <a:off x="8177213" y="2749550"/>
            <a:ext cx="14620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Ebene 1 (H)</a:t>
            </a:r>
          </a:p>
        </p:txBody>
      </p:sp>
      <p:sp>
        <p:nvSpPr>
          <p:cNvPr id="79876" name="Text Box 4"/>
          <p:cNvSpPr txBox="1">
            <a:spLocks noChangeArrowheads="1"/>
          </p:cNvSpPr>
          <p:nvPr/>
        </p:nvSpPr>
        <p:spPr bwMode="auto">
          <a:xfrm rot="-5400000">
            <a:off x="8289132" y="4388643"/>
            <a:ext cx="12382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Ebene 2 (V)</a:t>
            </a:r>
          </a:p>
        </p:txBody>
      </p:sp>
      <p:grpSp>
        <p:nvGrpSpPr>
          <p:cNvPr id="795653" name="Group 5"/>
          <p:cNvGrpSpPr>
            <a:grpSpLocks/>
          </p:cNvGrpSpPr>
          <p:nvPr/>
        </p:nvGrpSpPr>
        <p:grpSpPr bwMode="auto">
          <a:xfrm>
            <a:off x="2452688" y="3962400"/>
            <a:ext cx="1504950" cy="1212850"/>
            <a:chOff x="163" y="1829"/>
            <a:chExt cx="896" cy="722"/>
          </a:xfrm>
        </p:grpSpPr>
        <p:sp>
          <p:nvSpPr>
            <p:cNvPr id="80144" name="Rectangle 6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45" name="Rectangle 7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46" name="Rectangle 8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47" name="Rectangle 9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95658" name="Group 10"/>
          <p:cNvGrpSpPr>
            <a:grpSpLocks/>
          </p:cNvGrpSpPr>
          <p:nvPr/>
        </p:nvGrpSpPr>
        <p:grpSpPr bwMode="auto">
          <a:xfrm>
            <a:off x="7026275" y="3959225"/>
            <a:ext cx="1506538" cy="1212850"/>
            <a:chOff x="163" y="1829"/>
            <a:chExt cx="896" cy="722"/>
          </a:xfrm>
        </p:grpSpPr>
        <p:sp>
          <p:nvSpPr>
            <p:cNvPr id="80140" name="Rectangle 11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41" name="Rectangle 12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42" name="Rectangle 13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43" name="Rectangle 14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95663" name="Group 15"/>
          <p:cNvGrpSpPr>
            <a:grpSpLocks/>
          </p:cNvGrpSpPr>
          <p:nvPr/>
        </p:nvGrpSpPr>
        <p:grpSpPr bwMode="auto">
          <a:xfrm>
            <a:off x="7021513" y="2430463"/>
            <a:ext cx="1504950" cy="1214437"/>
            <a:chOff x="163" y="1829"/>
            <a:chExt cx="896" cy="722"/>
          </a:xfrm>
        </p:grpSpPr>
        <p:sp>
          <p:nvSpPr>
            <p:cNvPr id="80136" name="Rectangle 16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37" name="Rectangle 17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38" name="Rectangle 18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39" name="Rectangle 19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95668" name="Group 20"/>
          <p:cNvGrpSpPr>
            <a:grpSpLocks/>
          </p:cNvGrpSpPr>
          <p:nvPr/>
        </p:nvGrpSpPr>
        <p:grpSpPr bwMode="auto">
          <a:xfrm>
            <a:off x="4735513" y="3956050"/>
            <a:ext cx="1506537" cy="1214438"/>
            <a:chOff x="163" y="1829"/>
            <a:chExt cx="896" cy="722"/>
          </a:xfrm>
        </p:grpSpPr>
        <p:sp>
          <p:nvSpPr>
            <p:cNvPr id="80132" name="Rectangle 21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33" name="Rectangle 22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34" name="Rectangle 23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35" name="Rectangle 24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95673" name="Group 25"/>
          <p:cNvGrpSpPr>
            <a:grpSpLocks/>
          </p:cNvGrpSpPr>
          <p:nvPr/>
        </p:nvGrpSpPr>
        <p:grpSpPr bwMode="auto">
          <a:xfrm>
            <a:off x="4738688" y="2432050"/>
            <a:ext cx="1506537" cy="1214438"/>
            <a:chOff x="163" y="1829"/>
            <a:chExt cx="896" cy="722"/>
          </a:xfrm>
        </p:grpSpPr>
        <p:sp>
          <p:nvSpPr>
            <p:cNvPr id="80128" name="Rectangle 26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29" name="Rectangle 27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30" name="Rectangle 28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31" name="Rectangle 29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95678" name="Group 30"/>
          <p:cNvGrpSpPr>
            <a:grpSpLocks/>
          </p:cNvGrpSpPr>
          <p:nvPr/>
        </p:nvGrpSpPr>
        <p:grpSpPr bwMode="auto">
          <a:xfrm>
            <a:off x="2455863" y="2427288"/>
            <a:ext cx="1504950" cy="1212850"/>
            <a:chOff x="163" y="1829"/>
            <a:chExt cx="896" cy="722"/>
          </a:xfrm>
        </p:grpSpPr>
        <p:sp>
          <p:nvSpPr>
            <p:cNvPr id="80124" name="Rectangle 31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25" name="Rectangle 32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26" name="Rectangle 33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27" name="Rectangle 34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9883" name="Group 35"/>
          <p:cNvGrpSpPr>
            <a:grpSpLocks/>
          </p:cNvGrpSpPr>
          <p:nvPr/>
        </p:nvGrpSpPr>
        <p:grpSpPr bwMode="auto">
          <a:xfrm>
            <a:off x="160338" y="2425700"/>
            <a:ext cx="1504950" cy="1212850"/>
            <a:chOff x="163" y="1829"/>
            <a:chExt cx="896" cy="722"/>
          </a:xfrm>
        </p:grpSpPr>
        <p:sp>
          <p:nvSpPr>
            <p:cNvPr id="80120" name="Rectangle 36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21" name="Rectangle 37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22" name="Rectangle 38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23" name="Rectangle 39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9884" name="Group 40"/>
          <p:cNvGrpSpPr>
            <a:grpSpLocks/>
          </p:cNvGrpSpPr>
          <p:nvPr/>
        </p:nvGrpSpPr>
        <p:grpSpPr bwMode="auto">
          <a:xfrm>
            <a:off x="158750" y="3959225"/>
            <a:ext cx="1504950" cy="1212850"/>
            <a:chOff x="163" y="1829"/>
            <a:chExt cx="896" cy="722"/>
          </a:xfrm>
        </p:grpSpPr>
        <p:sp>
          <p:nvSpPr>
            <p:cNvPr id="80116" name="Rectangle 41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17" name="Rectangle 42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18" name="Rectangle 43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0119" name="Rectangle 44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79885" name="Line 45"/>
          <p:cNvSpPr>
            <a:spLocks noChangeShapeType="1"/>
          </p:cNvSpPr>
          <p:nvPr/>
        </p:nvSpPr>
        <p:spPr bwMode="auto">
          <a:xfrm>
            <a:off x="149225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86" name="Line 46"/>
          <p:cNvSpPr>
            <a:spLocks noChangeShapeType="1"/>
          </p:cNvSpPr>
          <p:nvPr/>
        </p:nvSpPr>
        <p:spPr bwMode="auto">
          <a:xfrm>
            <a:off x="149225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87" name="Line 47"/>
          <p:cNvSpPr>
            <a:spLocks noChangeShapeType="1"/>
          </p:cNvSpPr>
          <p:nvPr/>
        </p:nvSpPr>
        <p:spPr bwMode="auto">
          <a:xfrm flipV="1">
            <a:off x="1673225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88" name="Line 48"/>
          <p:cNvSpPr>
            <a:spLocks noChangeShapeType="1"/>
          </p:cNvSpPr>
          <p:nvPr/>
        </p:nvSpPr>
        <p:spPr bwMode="auto">
          <a:xfrm flipH="1">
            <a:off x="1368425" y="2419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89" name="Line 49"/>
          <p:cNvSpPr>
            <a:spLocks noChangeShapeType="1"/>
          </p:cNvSpPr>
          <p:nvPr/>
        </p:nvSpPr>
        <p:spPr bwMode="auto">
          <a:xfrm>
            <a:off x="1368425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90" name="Line 50"/>
          <p:cNvSpPr>
            <a:spLocks noChangeShapeType="1"/>
          </p:cNvSpPr>
          <p:nvPr/>
        </p:nvSpPr>
        <p:spPr bwMode="auto">
          <a:xfrm flipH="1">
            <a:off x="760413" y="3344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91" name="Line 51"/>
          <p:cNvSpPr>
            <a:spLocks noChangeShapeType="1"/>
          </p:cNvSpPr>
          <p:nvPr/>
        </p:nvSpPr>
        <p:spPr bwMode="auto">
          <a:xfrm flipV="1">
            <a:off x="760413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92" name="Line 52"/>
          <p:cNvSpPr>
            <a:spLocks noChangeShapeType="1"/>
          </p:cNvSpPr>
          <p:nvPr/>
        </p:nvSpPr>
        <p:spPr bwMode="auto">
          <a:xfrm flipH="1">
            <a:off x="4556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93" name="Line 53"/>
          <p:cNvSpPr>
            <a:spLocks noChangeShapeType="1"/>
          </p:cNvSpPr>
          <p:nvPr/>
        </p:nvSpPr>
        <p:spPr bwMode="auto">
          <a:xfrm flipV="1">
            <a:off x="455613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94" name="Line 54"/>
          <p:cNvSpPr>
            <a:spLocks noChangeShapeType="1"/>
          </p:cNvSpPr>
          <p:nvPr/>
        </p:nvSpPr>
        <p:spPr bwMode="auto">
          <a:xfrm flipH="1">
            <a:off x="149225" y="272573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95" name="Line 55"/>
          <p:cNvSpPr>
            <a:spLocks noChangeShapeType="1"/>
          </p:cNvSpPr>
          <p:nvPr/>
        </p:nvSpPr>
        <p:spPr bwMode="auto">
          <a:xfrm>
            <a:off x="149225" y="303530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96" name="Line 56"/>
          <p:cNvSpPr>
            <a:spLocks noChangeShapeType="1"/>
          </p:cNvSpPr>
          <p:nvPr/>
        </p:nvSpPr>
        <p:spPr bwMode="auto">
          <a:xfrm>
            <a:off x="149225" y="3344863"/>
            <a:ext cx="6111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97" name="Line 57"/>
          <p:cNvSpPr>
            <a:spLocks noChangeShapeType="1"/>
          </p:cNvSpPr>
          <p:nvPr/>
        </p:nvSpPr>
        <p:spPr bwMode="auto">
          <a:xfrm>
            <a:off x="1368425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98" name="Line 58"/>
          <p:cNvSpPr>
            <a:spLocks noChangeShapeType="1"/>
          </p:cNvSpPr>
          <p:nvPr/>
        </p:nvSpPr>
        <p:spPr bwMode="auto">
          <a:xfrm>
            <a:off x="1368425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99" name="Line 59"/>
          <p:cNvSpPr>
            <a:spLocks noChangeShapeType="1"/>
          </p:cNvSpPr>
          <p:nvPr/>
        </p:nvSpPr>
        <p:spPr bwMode="auto">
          <a:xfrm>
            <a:off x="1368425" y="3344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00" name="Line 60"/>
          <p:cNvSpPr>
            <a:spLocks noChangeShapeType="1"/>
          </p:cNvSpPr>
          <p:nvPr/>
        </p:nvSpPr>
        <p:spPr bwMode="auto">
          <a:xfrm>
            <a:off x="455613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01" name="Line 61"/>
          <p:cNvSpPr>
            <a:spLocks noChangeShapeType="1"/>
          </p:cNvSpPr>
          <p:nvPr/>
        </p:nvSpPr>
        <p:spPr bwMode="auto">
          <a:xfrm>
            <a:off x="7604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02" name="Line 62"/>
          <p:cNvSpPr>
            <a:spLocks noChangeShapeType="1"/>
          </p:cNvSpPr>
          <p:nvPr/>
        </p:nvSpPr>
        <p:spPr bwMode="auto">
          <a:xfrm>
            <a:off x="10652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03" name="Line 63"/>
          <p:cNvSpPr>
            <a:spLocks noChangeShapeType="1"/>
          </p:cNvSpPr>
          <p:nvPr/>
        </p:nvSpPr>
        <p:spPr bwMode="auto">
          <a:xfrm>
            <a:off x="1368425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04" name="Text Box 64"/>
          <p:cNvSpPr txBox="1">
            <a:spLocks noChangeArrowheads="1"/>
          </p:cNvSpPr>
          <p:nvPr/>
        </p:nvSpPr>
        <p:spPr bwMode="auto">
          <a:xfrm>
            <a:off x="165100" y="2719388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905" name="Text Box 65"/>
          <p:cNvSpPr txBox="1">
            <a:spLocks noChangeArrowheads="1"/>
          </p:cNvSpPr>
          <p:nvPr/>
        </p:nvSpPr>
        <p:spPr bwMode="auto">
          <a:xfrm>
            <a:off x="341313" y="2873375"/>
            <a:ext cx="152400" cy="223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9906" name="Text Box 66"/>
          <p:cNvSpPr txBox="1">
            <a:spLocks noChangeArrowheads="1"/>
          </p:cNvSpPr>
          <p:nvPr/>
        </p:nvSpPr>
        <p:spPr bwMode="auto">
          <a:xfrm>
            <a:off x="666750" y="3497263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9907" name="Text Box 67"/>
          <p:cNvSpPr txBox="1">
            <a:spLocks noChangeArrowheads="1"/>
          </p:cNvSpPr>
          <p:nvPr/>
        </p:nvSpPr>
        <p:spPr bwMode="auto">
          <a:xfrm>
            <a:off x="484188" y="3344863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79908" name="Text Box 68"/>
          <p:cNvSpPr txBox="1">
            <a:spLocks noChangeArrowheads="1"/>
          </p:cNvSpPr>
          <p:nvPr/>
        </p:nvSpPr>
        <p:spPr bwMode="auto">
          <a:xfrm>
            <a:off x="446088" y="3065463"/>
            <a:ext cx="3048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909" name="Text Box 69"/>
          <p:cNvSpPr txBox="1">
            <a:spLocks noChangeArrowheads="1"/>
          </p:cNvSpPr>
          <p:nvPr/>
        </p:nvSpPr>
        <p:spPr bwMode="auto">
          <a:xfrm>
            <a:off x="165100" y="33337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910" name="Text Box 70"/>
          <p:cNvSpPr txBox="1">
            <a:spLocks noChangeArrowheads="1"/>
          </p:cNvSpPr>
          <p:nvPr/>
        </p:nvSpPr>
        <p:spPr bwMode="auto">
          <a:xfrm>
            <a:off x="341313" y="34861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7</a:t>
            </a:r>
          </a:p>
        </p:txBody>
      </p:sp>
      <p:sp>
        <p:nvSpPr>
          <p:cNvPr id="79911" name="Text Box 71"/>
          <p:cNvSpPr txBox="1">
            <a:spLocks noChangeArrowheads="1"/>
          </p:cNvSpPr>
          <p:nvPr/>
        </p:nvSpPr>
        <p:spPr bwMode="auto">
          <a:xfrm>
            <a:off x="149225" y="3065463"/>
            <a:ext cx="3063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5720" name="Line 72"/>
          <p:cNvSpPr>
            <a:spLocks noChangeShapeType="1"/>
          </p:cNvSpPr>
          <p:nvPr/>
        </p:nvSpPr>
        <p:spPr bwMode="auto">
          <a:xfrm>
            <a:off x="2436813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21" name="Line 73"/>
          <p:cNvSpPr>
            <a:spLocks noChangeShapeType="1"/>
          </p:cNvSpPr>
          <p:nvPr/>
        </p:nvSpPr>
        <p:spPr bwMode="auto">
          <a:xfrm>
            <a:off x="2436813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22" name="Line 74"/>
          <p:cNvSpPr>
            <a:spLocks noChangeShapeType="1"/>
          </p:cNvSpPr>
          <p:nvPr/>
        </p:nvSpPr>
        <p:spPr bwMode="auto">
          <a:xfrm flipV="1">
            <a:off x="3960813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23" name="Line 75"/>
          <p:cNvSpPr>
            <a:spLocks noChangeShapeType="1"/>
          </p:cNvSpPr>
          <p:nvPr/>
        </p:nvSpPr>
        <p:spPr bwMode="auto">
          <a:xfrm flipH="1">
            <a:off x="3656013" y="2419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24" name="Line 76"/>
          <p:cNvSpPr>
            <a:spLocks noChangeShapeType="1"/>
          </p:cNvSpPr>
          <p:nvPr/>
        </p:nvSpPr>
        <p:spPr bwMode="auto">
          <a:xfrm>
            <a:off x="3656013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25" name="Line 77"/>
          <p:cNvSpPr>
            <a:spLocks noChangeShapeType="1"/>
          </p:cNvSpPr>
          <p:nvPr/>
        </p:nvSpPr>
        <p:spPr bwMode="auto">
          <a:xfrm flipH="1">
            <a:off x="3046413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26" name="Line 78"/>
          <p:cNvSpPr>
            <a:spLocks noChangeShapeType="1"/>
          </p:cNvSpPr>
          <p:nvPr/>
        </p:nvSpPr>
        <p:spPr bwMode="auto">
          <a:xfrm flipV="1">
            <a:off x="3046413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27" name="Line 79"/>
          <p:cNvSpPr>
            <a:spLocks noChangeShapeType="1"/>
          </p:cNvSpPr>
          <p:nvPr/>
        </p:nvSpPr>
        <p:spPr bwMode="auto">
          <a:xfrm flipH="1">
            <a:off x="2743200" y="3035300"/>
            <a:ext cx="3032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28" name="Line 80"/>
          <p:cNvSpPr>
            <a:spLocks noChangeShapeType="1"/>
          </p:cNvSpPr>
          <p:nvPr/>
        </p:nvSpPr>
        <p:spPr bwMode="auto">
          <a:xfrm flipV="1">
            <a:off x="2743200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29" name="Line 81"/>
          <p:cNvSpPr>
            <a:spLocks noChangeShapeType="1"/>
          </p:cNvSpPr>
          <p:nvPr/>
        </p:nvSpPr>
        <p:spPr bwMode="auto">
          <a:xfrm flipH="1">
            <a:off x="2436813" y="272573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30" name="Line 82"/>
          <p:cNvSpPr>
            <a:spLocks noChangeShapeType="1"/>
          </p:cNvSpPr>
          <p:nvPr/>
        </p:nvSpPr>
        <p:spPr bwMode="auto">
          <a:xfrm>
            <a:off x="2436813" y="3035300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31" name="Line 83"/>
          <p:cNvSpPr>
            <a:spLocks noChangeShapeType="1"/>
          </p:cNvSpPr>
          <p:nvPr/>
        </p:nvSpPr>
        <p:spPr bwMode="auto">
          <a:xfrm>
            <a:off x="2436813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32" name="Line 84"/>
          <p:cNvSpPr>
            <a:spLocks noChangeShapeType="1"/>
          </p:cNvSpPr>
          <p:nvPr/>
        </p:nvSpPr>
        <p:spPr bwMode="auto">
          <a:xfrm>
            <a:off x="3656013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33" name="Line 85"/>
          <p:cNvSpPr>
            <a:spLocks noChangeShapeType="1"/>
          </p:cNvSpPr>
          <p:nvPr/>
        </p:nvSpPr>
        <p:spPr bwMode="auto">
          <a:xfrm>
            <a:off x="36560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34" name="Line 86"/>
          <p:cNvSpPr>
            <a:spLocks noChangeShapeType="1"/>
          </p:cNvSpPr>
          <p:nvPr/>
        </p:nvSpPr>
        <p:spPr bwMode="auto">
          <a:xfrm>
            <a:off x="3656013" y="3344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35" name="Line 87"/>
          <p:cNvSpPr>
            <a:spLocks noChangeShapeType="1"/>
          </p:cNvSpPr>
          <p:nvPr/>
        </p:nvSpPr>
        <p:spPr bwMode="auto">
          <a:xfrm>
            <a:off x="2743200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36" name="Line 88"/>
          <p:cNvSpPr>
            <a:spLocks noChangeShapeType="1"/>
          </p:cNvSpPr>
          <p:nvPr/>
        </p:nvSpPr>
        <p:spPr bwMode="auto">
          <a:xfrm>
            <a:off x="30464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37" name="Line 89"/>
          <p:cNvSpPr>
            <a:spLocks noChangeShapeType="1"/>
          </p:cNvSpPr>
          <p:nvPr/>
        </p:nvSpPr>
        <p:spPr bwMode="auto">
          <a:xfrm>
            <a:off x="3352800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38" name="Line 90"/>
          <p:cNvSpPr>
            <a:spLocks noChangeShapeType="1"/>
          </p:cNvSpPr>
          <p:nvPr/>
        </p:nvSpPr>
        <p:spPr bwMode="auto">
          <a:xfrm>
            <a:off x="36560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39" name="Text Box 91"/>
          <p:cNvSpPr txBox="1">
            <a:spLocks noChangeArrowheads="1"/>
          </p:cNvSpPr>
          <p:nvPr/>
        </p:nvSpPr>
        <p:spPr bwMode="auto">
          <a:xfrm>
            <a:off x="2452688" y="2719388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5740" name="Text Box 92"/>
          <p:cNvSpPr txBox="1">
            <a:spLocks noChangeArrowheads="1"/>
          </p:cNvSpPr>
          <p:nvPr/>
        </p:nvSpPr>
        <p:spPr bwMode="auto">
          <a:xfrm>
            <a:off x="2628900" y="2873375"/>
            <a:ext cx="152400" cy="223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95741" name="Text Box 93"/>
          <p:cNvSpPr txBox="1">
            <a:spLocks noChangeArrowheads="1"/>
          </p:cNvSpPr>
          <p:nvPr/>
        </p:nvSpPr>
        <p:spPr bwMode="auto">
          <a:xfrm>
            <a:off x="2954338" y="3497263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95742" name="Text Box 94"/>
          <p:cNvSpPr txBox="1">
            <a:spLocks noChangeArrowheads="1"/>
          </p:cNvSpPr>
          <p:nvPr/>
        </p:nvSpPr>
        <p:spPr bwMode="auto">
          <a:xfrm>
            <a:off x="2771775" y="3344863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795743" name="Text Box 95"/>
          <p:cNvSpPr txBox="1">
            <a:spLocks noChangeArrowheads="1"/>
          </p:cNvSpPr>
          <p:nvPr/>
        </p:nvSpPr>
        <p:spPr bwMode="auto">
          <a:xfrm>
            <a:off x="2732088" y="3065463"/>
            <a:ext cx="3063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5744" name="Text Box 96"/>
          <p:cNvSpPr txBox="1">
            <a:spLocks noChangeArrowheads="1"/>
          </p:cNvSpPr>
          <p:nvPr/>
        </p:nvSpPr>
        <p:spPr bwMode="auto">
          <a:xfrm>
            <a:off x="2452688" y="33337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5745" name="Text Box 97"/>
          <p:cNvSpPr txBox="1">
            <a:spLocks noChangeArrowheads="1"/>
          </p:cNvSpPr>
          <p:nvPr/>
        </p:nvSpPr>
        <p:spPr bwMode="auto">
          <a:xfrm>
            <a:off x="2628900" y="34861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7</a:t>
            </a:r>
          </a:p>
        </p:txBody>
      </p:sp>
      <p:sp>
        <p:nvSpPr>
          <p:cNvPr id="795746" name="Text Box 98"/>
          <p:cNvSpPr txBox="1">
            <a:spLocks noChangeArrowheads="1"/>
          </p:cNvSpPr>
          <p:nvPr/>
        </p:nvSpPr>
        <p:spPr bwMode="auto">
          <a:xfrm>
            <a:off x="2436813" y="3065463"/>
            <a:ext cx="3063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5747" name="Oval 99"/>
          <p:cNvSpPr>
            <a:spLocks noChangeArrowheads="1"/>
          </p:cNvSpPr>
          <p:nvPr/>
        </p:nvSpPr>
        <p:spPr bwMode="auto">
          <a:xfrm>
            <a:off x="2627313" y="3219450"/>
            <a:ext cx="531812" cy="536575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5748" name="Line 100"/>
          <p:cNvSpPr>
            <a:spLocks noChangeShapeType="1"/>
          </p:cNvSpPr>
          <p:nvPr/>
        </p:nvSpPr>
        <p:spPr bwMode="auto">
          <a:xfrm>
            <a:off x="4724400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49" name="Line 101"/>
          <p:cNvSpPr>
            <a:spLocks noChangeShapeType="1"/>
          </p:cNvSpPr>
          <p:nvPr/>
        </p:nvSpPr>
        <p:spPr bwMode="auto">
          <a:xfrm>
            <a:off x="4724400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50" name="Line 102"/>
          <p:cNvSpPr>
            <a:spLocks noChangeShapeType="1"/>
          </p:cNvSpPr>
          <p:nvPr/>
        </p:nvSpPr>
        <p:spPr bwMode="auto">
          <a:xfrm flipV="1">
            <a:off x="6248400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51" name="Line 103"/>
          <p:cNvSpPr>
            <a:spLocks noChangeShapeType="1"/>
          </p:cNvSpPr>
          <p:nvPr/>
        </p:nvSpPr>
        <p:spPr bwMode="auto">
          <a:xfrm flipH="1">
            <a:off x="5942013" y="2419350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52" name="Line 104"/>
          <p:cNvSpPr>
            <a:spLocks noChangeShapeType="1"/>
          </p:cNvSpPr>
          <p:nvPr/>
        </p:nvSpPr>
        <p:spPr bwMode="auto">
          <a:xfrm>
            <a:off x="5942013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53" name="Line 105"/>
          <p:cNvSpPr>
            <a:spLocks noChangeShapeType="1"/>
          </p:cNvSpPr>
          <p:nvPr/>
        </p:nvSpPr>
        <p:spPr bwMode="auto">
          <a:xfrm flipH="1">
            <a:off x="5334000" y="3344863"/>
            <a:ext cx="6080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54" name="Line 106"/>
          <p:cNvSpPr>
            <a:spLocks noChangeShapeType="1"/>
          </p:cNvSpPr>
          <p:nvPr/>
        </p:nvSpPr>
        <p:spPr bwMode="auto">
          <a:xfrm flipV="1">
            <a:off x="5334000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55" name="Line 107"/>
          <p:cNvSpPr>
            <a:spLocks noChangeShapeType="1"/>
          </p:cNvSpPr>
          <p:nvPr/>
        </p:nvSpPr>
        <p:spPr bwMode="auto">
          <a:xfrm flipH="1">
            <a:off x="5029200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56" name="Line 108"/>
          <p:cNvSpPr>
            <a:spLocks noChangeShapeType="1"/>
          </p:cNvSpPr>
          <p:nvPr/>
        </p:nvSpPr>
        <p:spPr bwMode="auto">
          <a:xfrm flipV="1">
            <a:off x="5029200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57" name="Line 109"/>
          <p:cNvSpPr>
            <a:spLocks noChangeShapeType="1"/>
          </p:cNvSpPr>
          <p:nvPr/>
        </p:nvSpPr>
        <p:spPr bwMode="auto">
          <a:xfrm flipH="1">
            <a:off x="4724400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58" name="Line 110"/>
          <p:cNvSpPr>
            <a:spLocks noChangeShapeType="1"/>
          </p:cNvSpPr>
          <p:nvPr/>
        </p:nvSpPr>
        <p:spPr bwMode="auto">
          <a:xfrm>
            <a:off x="4724400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59" name="Line 111"/>
          <p:cNvSpPr>
            <a:spLocks noChangeShapeType="1"/>
          </p:cNvSpPr>
          <p:nvPr/>
        </p:nvSpPr>
        <p:spPr bwMode="auto">
          <a:xfrm>
            <a:off x="4724400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60" name="Line 112"/>
          <p:cNvSpPr>
            <a:spLocks noChangeShapeType="1"/>
          </p:cNvSpPr>
          <p:nvPr/>
        </p:nvSpPr>
        <p:spPr bwMode="auto">
          <a:xfrm>
            <a:off x="5942013" y="272573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61" name="Line 113"/>
          <p:cNvSpPr>
            <a:spLocks noChangeShapeType="1"/>
          </p:cNvSpPr>
          <p:nvPr/>
        </p:nvSpPr>
        <p:spPr bwMode="auto">
          <a:xfrm>
            <a:off x="5942013" y="3035300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62" name="Line 114"/>
          <p:cNvSpPr>
            <a:spLocks noChangeShapeType="1"/>
          </p:cNvSpPr>
          <p:nvPr/>
        </p:nvSpPr>
        <p:spPr bwMode="auto">
          <a:xfrm>
            <a:off x="5942013" y="3344863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63" name="Line 115"/>
          <p:cNvSpPr>
            <a:spLocks noChangeShapeType="1"/>
          </p:cNvSpPr>
          <p:nvPr/>
        </p:nvSpPr>
        <p:spPr bwMode="auto">
          <a:xfrm>
            <a:off x="5029200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64" name="Line 116"/>
          <p:cNvSpPr>
            <a:spLocks noChangeShapeType="1"/>
          </p:cNvSpPr>
          <p:nvPr/>
        </p:nvSpPr>
        <p:spPr bwMode="auto">
          <a:xfrm>
            <a:off x="5334000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65" name="Line 117"/>
          <p:cNvSpPr>
            <a:spLocks noChangeShapeType="1"/>
          </p:cNvSpPr>
          <p:nvPr/>
        </p:nvSpPr>
        <p:spPr bwMode="auto">
          <a:xfrm>
            <a:off x="5640388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66" name="Line 118"/>
          <p:cNvSpPr>
            <a:spLocks noChangeShapeType="1"/>
          </p:cNvSpPr>
          <p:nvPr/>
        </p:nvSpPr>
        <p:spPr bwMode="auto">
          <a:xfrm>
            <a:off x="59420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67" name="Text Box 119"/>
          <p:cNvSpPr txBox="1">
            <a:spLocks noChangeArrowheads="1"/>
          </p:cNvSpPr>
          <p:nvPr/>
        </p:nvSpPr>
        <p:spPr bwMode="auto">
          <a:xfrm>
            <a:off x="4738688" y="2719388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5768" name="Text Box 120"/>
          <p:cNvSpPr txBox="1">
            <a:spLocks noChangeArrowheads="1"/>
          </p:cNvSpPr>
          <p:nvPr/>
        </p:nvSpPr>
        <p:spPr bwMode="auto">
          <a:xfrm>
            <a:off x="4914900" y="2873375"/>
            <a:ext cx="153988" cy="223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95769" name="Text Box 121"/>
          <p:cNvSpPr txBox="1">
            <a:spLocks noChangeArrowheads="1"/>
          </p:cNvSpPr>
          <p:nvPr/>
        </p:nvSpPr>
        <p:spPr bwMode="auto">
          <a:xfrm>
            <a:off x="5019675" y="3065463"/>
            <a:ext cx="3063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5770" name="Text Box 122"/>
          <p:cNvSpPr txBox="1">
            <a:spLocks noChangeArrowheads="1"/>
          </p:cNvSpPr>
          <p:nvPr/>
        </p:nvSpPr>
        <p:spPr bwMode="auto">
          <a:xfrm>
            <a:off x="4738688" y="33337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5771" name="Text Box 123"/>
          <p:cNvSpPr txBox="1">
            <a:spLocks noChangeArrowheads="1"/>
          </p:cNvSpPr>
          <p:nvPr/>
        </p:nvSpPr>
        <p:spPr bwMode="auto">
          <a:xfrm>
            <a:off x="4914900" y="34861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7</a:t>
            </a:r>
          </a:p>
        </p:txBody>
      </p:sp>
      <p:sp>
        <p:nvSpPr>
          <p:cNvPr id="795772" name="Text Box 124"/>
          <p:cNvSpPr txBox="1">
            <a:spLocks noChangeArrowheads="1"/>
          </p:cNvSpPr>
          <p:nvPr/>
        </p:nvSpPr>
        <p:spPr bwMode="auto">
          <a:xfrm>
            <a:off x="4724400" y="3065463"/>
            <a:ext cx="3048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5773" name="Text Box 125"/>
          <p:cNvSpPr txBox="1">
            <a:spLocks noChangeArrowheads="1"/>
          </p:cNvSpPr>
          <p:nvPr/>
        </p:nvSpPr>
        <p:spPr bwMode="auto">
          <a:xfrm>
            <a:off x="5368925" y="3344863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3</a:t>
            </a:r>
          </a:p>
        </p:txBody>
      </p:sp>
      <p:sp>
        <p:nvSpPr>
          <p:cNvPr id="795774" name="Text Box 126"/>
          <p:cNvSpPr txBox="1">
            <a:spLocks noChangeArrowheads="1"/>
          </p:cNvSpPr>
          <p:nvPr/>
        </p:nvSpPr>
        <p:spPr bwMode="auto">
          <a:xfrm>
            <a:off x="5522913" y="3497263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5</a:t>
            </a:r>
          </a:p>
        </p:txBody>
      </p:sp>
      <p:sp>
        <p:nvSpPr>
          <p:cNvPr id="795775" name="Oval 127"/>
          <p:cNvSpPr>
            <a:spLocks noChangeArrowheads="1"/>
          </p:cNvSpPr>
          <p:nvPr/>
        </p:nvSpPr>
        <p:spPr bwMode="auto">
          <a:xfrm>
            <a:off x="5254625" y="3284538"/>
            <a:ext cx="457200" cy="461962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5776" name="Text Box 128"/>
          <p:cNvSpPr txBox="1">
            <a:spLocks noChangeArrowheads="1"/>
          </p:cNvSpPr>
          <p:nvPr/>
        </p:nvSpPr>
        <p:spPr bwMode="auto">
          <a:xfrm>
            <a:off x="5026025" y="3371850"/>
            <a:ext cx="30638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5777" name="Line 129"/>
          <p:cNvSpPr>
            <a:spLocks noChangeShapeType="1"/>
          </p:cNvSpPr>
          <p:nvPr/>
        </p:nvSpPr>
        <p:spPr bwMode="auto">
          <a:xfrm>
            <a:off x="7011988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78" name="Line 130"/>
          <p:cNvSpPr>
            <a:spLocks noChangeShapeType="1"/>
          </p:cNvSpPr>
          <p:nvPr/>
        </p:nvSpPr>
        <p:spPr bwMode="auto">
          <a:xfrm>
            <a:off x="7011988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79" name="Line 131"/>
          <p:cNvSpPr>
            <a:spLocks noChangeShapeType="1"/>
          </p:cNvSpPr>
          <p:nvPr/>
        </p:nvSpPr>
        <p:spPr bwMode="auto">
          <a:xfrm flipV="1">
            <a:off x="8535988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80" name="Line 132"/>
          <p:cNvSpPr>
            <a:spLocks noChangeShapeType="1"/>
          </p:cNvSpPr>
          <p:nvPr/>
        </p:nvSpPr>
        <p:spPr bwMode="auto">
          <a:xfrm flipH="1">
            <a:off x="8229600" y="241935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81" name="Line 133"/>
          <p:cNvSpPr>
            <a:spLocks noChangeShapeType="1"/>
          </p:cNvSpPr>
          <p:nvPr/>
        </p:nvSpPr>
        <p:spPr bwMode="auto">
          <a:xfrm>
            <a:off x="8229600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82" name="Line 134"/>
          <p:cNvSpPr>
            <a:spLocks noChangeShapeType="1"/>
          </p:cNvSpPr>
          <p:nvPr/>
        </p:nvSpPr>
        <p:spPr bwMode="auto">
          <a:xfrm flipH="1">
            <a:off x="7621588" y="3344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83" name="Line 135"/>
          <p:cNvSpPr>
            <a:spLocks noChangeShapeType="1"/>
          </p:cNvSpPr>
          <p:nvPr/>
        </p:nvSpPr>
        <p:spPr bwMode="auto">
          <a:xfrm flipV="1">
            <a:off x="7621588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84" name="Line 136"/>
          <p:cNvSpPr>
            <a:spLocks noChangeShapeType="1"/>
          </p:cNvSpPr>
          <p:nvPr/>
        </p:nvSpPr>
        <p:spPr bwMode="auto">
          <a:xfrm flipH="1">
            <a:off x="7316788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85" name="Line 137"/>
          <p:cNvSpPr>
            <a:spLocks noChangeShapeType="1"/>
          </p:cNvSpPr>
          <p:nvPr/>
        </p:nvSpPr>
        <p:spPr bwMode="auto">
          <a:xfrm flipV="1">
            <a:off x="7316788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86" name="Line 138"/>
          <p:cNvSpPr>
            <a:spLocks noChangeShapeType="1"/>
          </p:cNvSpPr>
          <p:nvPr/>
        </p:nvSpPr>
        <p:spPr bwMode="auto">
          <a:xfrm flipH="1">
            <a:off x="7011988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87" name="Line 139"/>
          <p:cNvSpPr>
            <a:spLocks noChangeShapeType="1"/>
          </p:cNvSpPr>
          <p:nvPr/>
        </p:nvSpPr>
        <p:spPr bwMode="auto">
          <a:xfrm>
            <a:off x="7011988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88" name="Line 140"/>
          <p:cNvSpPr>
            <a:spLocks noChangeShapeType="1"/>
          </p:cNvSpPr>
          <p:nvPr/>
        </p:nvSpPr>
        <p:spPr bwMode="auto">
          <a:xfrm>
            <a:off x="7011988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89" name="Line 141"/>
          <p:cNvSpPr>
            <a:spLocks noChangeShapeType="1"/>
          </p:cNvSpPr>
          <p:nvPr/>
        </p:nvSpPr>
        <p:spPr bwMode="auto">
          <a:xfrm>
            <a:off x="8229600" y="272573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90" name="Line 142"/>
          <p:cNvSpPr>
            <a:spLocks noChangeShapeType="1"/>
          </p:cNvSpPr>
          <p:nvPr/>
        </p:nvSpPr>
        <p:spPr bwMode="auto">
          <a:xfrm>
            <a:off x="8229600" y="303530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91" name="Line 143"/>
          <p:cNvSpPr>
            <a:spLocks noChangeShapeType="1"/>
          </p:cNvSpPr>
          <p:nvPr/>
        </p:nvSpPr>
        <p:spPr bwMode="auto">
          <a:xfrm>
            <a:off x="8229600" y="3344863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92" name="Line 144"/>
          <p:cNvSpPr>
            <a:spLocks noChangeShapeType="1"/>
          </p:cNvSpPr>
          <p:nvPr/>
        </p:nvSpPr>
        <p:spPr bwMode="auto">
          <a:xfrm>
            <a:off x="7316788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93" name="Line 145"/>
          <p:cNvSpPr>
            <a:spLocks noChangeShapeType="1"/>
          </p:cNvSpPr>
          <p:nvPr/>
        </p:nvSpPr>
        <p:spPr bwMode="auto">
          <a:xfrm>
            <a:off x="7621588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94" name="Line 146"/>
          <p:cNvSpPr>
            <a:spLocks noChangeShapeType="1"/>
          </p:cNvSpPr>
          <p:nvPr/>
        </p:nvSpPr>
        <p:spPr bwMode="auto">
          <a:xfrm>
            <a:off x="7927975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95" name="Line 147"/>
          <p:cNvSpPr>
            <a:spLocks noChangeShapeType="1"/>
          </p:cNvSpPr>
          <p:nvPr/>
        </p:nvSpPr>
        <p:spPr bwMode="auto">
          <a:xfrm>
            <a:off x="8229600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796" name="Text Box 148"/>
          <p:cNvSpPr txBox="1">
            <a:spLocks noChangeArrowheads="1"/>
          </p:cNvSpPr>
          <p:nvPr/>
        </p:nvSpPr>
        <p:spPr bwMode="auto">
          <a:xfrm>
            <a:off x="7026275" y="2719388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5797" name="Text Box 149"/>
          <p:cNvSpPr txBox="1">
            <a:spLocks noChangeArrowheads="1"/>
          </p:cNvSpPr>
          <p:nvPr/>
        </p:nvSpPr>
        <p:spPr bwMode="auto">
          <a:xfrm>
            <a:off x="7202488" y="2873375"/>
            <a:ext cx="153987" cy="223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95798" name="Text Box 150"/>
          <p:cNvSpPr txBox="1">
            <a:spLocks noChangeArrowheads="1"/>
          </p:cNvSpPr>
          <p:nvPr/>
        </p:nvSpPr>
        <p:spPr bwMode="auto">
          <a:xfrm>
            <a:off x="8116888" y="34861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4</a:t>
            </a:r>
          </a:p>
        </p:txBody>
      </p:sp>
      <p:sp>
        <p:nvSpPr>
          <p:cNvPr id="795799" name="Text Box 151"/>
          <p:cNvSpPr txBox="1">
            <a:spLocks noChangeArrowheads="1"/>
          </p:cNvSpPr>
          <p:nvPr/>
        </p:nvSpPr>
        <p:spPr bwMode="auto">
          <a:xfrm>
            <a:off x="7964488" y="33337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4</a:t>
            </a:r>
          </a:p>
        </p:txBody>
      </p:sp>
      <p:sp>
        <p:nvSpPr>
          <p:cNvPr id="795800" name="Text Box 152"/>
          <p:cNvSpPr txBox="1">
            <a:spLocks noChangeArrowheads="1"/>
          </p:cNvSpPr>
          <p:nvPr/>
        </p:nvSpPr>
        <p:spPr bwMode="auto">
          <a:xfrm>
            <a:off x="7307263" y="3065463"/>
            <a:ext cx="3063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5801" name="Text Box 153"/>
          <p:cNvSpPr txBox="1">
            <a:spLocks noChangeArrowheads="1"/>
          </p:cNvSpPr>
          <p:nvPr/>
        </p:nvSpPr>
        <p:spPr bwMode="auto">
          <a:xfrm>
            <a:off x="7026275" y="33337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5802" name="Text Box 154"/>
          <p:cNvSpPr txBox="1">
            <a:spLocks noChangeArrowheads="1"/>
          </p:cNvSpPr>
          <p:nvPr/>
        </p:nvSpPr>
        <p:spPr bwMode="auto">
          <a:xfrm>
            <a:off x="7202488" y="3486150"/>
            <a:ext cx="153987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7</a:t>
            </a:r>
          </a:p>
        </p:txBody>
      </p:sp>
      <p:sp>
        <p:nvSpPr>
          <p:cNvPr id="795803" name="Text Box 155"/>
          <p:cNvSpPr txBox="1">
            <a:spLocks noChangeArrowheads="1"/>
          </p:cNvSpPr>
          <p:nvPr/>
        </p:nvSpPr>
        <p:spPr bwMode="auto">
          <a:xfrm>
            <a:off x="7011988" y="3065463"/>
            <a:ext cx="3048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5804" name="Text Box 156"/>
          <p:cNvSpPr txBox="1">
            <a:spLocks noChangeArrowheads="1"/>
          </p:cNvSpPr>
          <p:nvPr/>
        </p:nvSpPr>
        <p:spPr bwMode="auto">
          <a:xfrm>
            <a:off x="7316788" y="33718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5805" name="Text Box 157"/>
          <p:cNvSpPr txBox="1">
            <a:spLocks noChangeArrowheads="1"/>
          </p:cNvSpPr>
          <p:nvPr/>
        </p:nvSpPr>
        <p:spPr bwMode="auto">
          <a:xfrm>
            <a:off x="7621588" y="33718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5806" name="Oval 158"/>
          <p:cNvSpPr>
            <a:spLocks noChangeArrowheads="1"/>
          </p:cNvSpPr>
          <p:nvPr/>
        </p:nvSpPr>
        <p:spPr bwMode="auto">
          <a:xfrm>
            <a:off x="7847013" y="3284538"/>
            <a:ext cx="457200" cy="461962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999" name="Line 159"/>
          <p:cNvSpPr>
            <a:spLocks noChangeShapeType="1"/>
          </p:cNvSpPr>
          <p:nvPr/>
        </p:nvSpPr>
        <p:spPr bwMode="auto">
          <a:xfrm>
            <a:off x="149225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000" name="Line 160"/>
          <p:cNvSpPr>
            <a:spLocks noChangeShapeType="1"/>
          </p:cNvSpPr>
          <p:nvPr/>
        </p:nvSpPr>
        <p:spPr bwMode="auto">
          <a:xfrm>
            <a:off x="149225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001" name="Line 161"/>
          <p:cNvSpPr>
            <a:spLocks noChangeShapeType="1"/>
          </p:cNvSpPr>
          <p:nvPr/>
        </p:nvSpPr>
        <p:spPr bwMode="auto">
          <a:xfrm flipV="1">
            <a:off x="1673225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002" name="Line 162"/>
          <p:cNvSpPr>
            <a:spLocks noChangeShapeType="1"/>
          </p:cNvSpPr>
          <p:nvPr/>
        </p:nvSpPr>
        <p:spPr bwMode="auto">
          <a:xfrm flipH="1">
            <a:off x="1368425" y="3943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003" name="Line 163"/>
          <p:cNvSpPr>
            <a:spLocks noChangeShapeType="1"/>
          </p:cNvSpPr>
          <p:nvPr/>
        </p:nvSpPr>
        <p:spPr bwMode="auto">
          <a:xfrm>
            <a:off x="1368425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004" name="Line 164"/>
          <p:cNvSpPr>
            <a:spLocks noChangeShapeType="1"/>
          </p:cNvSpPr>
          <p:nvPr/>
        </p:nvSpPr>
        <p:spPr bwMode="auto">
          <a:xfrm flipH="1">
            <a:off x="760413" y="4868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005" name="Line 165"/>
          <p:cNvSpPr>
            <a:spLocks noChangeShapeType="1"/>
          </p:cNvSpPr>
          <p:nvPr/>
        </p:nvSpPr>
        <p:spPr bwMode="auto">
          <a:xfrm flipV="1">
            <a:off x="760413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006" name="Line 166"/>
          <p:cNvSpPr>
            <a:spLocks noChangeShapeType="1"/>
          </p:cNvSpPr>
          <p:nvPr/>
        </p:nvSpPr>
        <p:spPr bwMode="auto">
          <a:xfrm flipH="1">
            <a:off x="455613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007" name="Line 167"/>
          <p:cNvSpPr>
            <a:spLocks noChangeShapeType="1"/>
          </p:cNvSpPr>
          <p:nvPr/>
        </p:nvSpPr>
        <p:spPr bwMode="auto">
          <a:xfrm flipV="1">
            <a:off x="455613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008" name="Line 168"/>
          <p:cNvSpPr>
            <a:spLocks noChangeShapeType="1"/>
          </p:cNvSpPr>
          <p:nvPr/>
        </p:nvSpPr>
        <p:spPr bwMode="auto">
          <a:xfrm flipH="1">
            <a:off x="149225" y="4251325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009" name="Line 169"/>
          <p:cNvSpPr>
            <a:spLocks noChangeShapeType="1"/>
          </p:cNvSpPr>
          <p:nvPr/>
        </p:nvSpPr>
        <p:spPr bwMode="auto">
          <a:xfrm>
            <a:off x="149225" y="456088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010" name="Line 170"/>
          <p:cNvSpPr>
            <a:spLocks noChangeShapeType="1"/>
          </p:cNvSpPr>
          <p:nvPr/>
        </p:nvSpPr>
        <p:spPr bwMode="auto">
          <a:xfrm>
            <a:off x="149225" y="4868863"/>
            <a:ext cx="6111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011" name="Line 171"/>
          <p:cNvSpPr>
            <a:spLocks noChangeShapeType="1"/>
          </p:cNvSpPr>
          <p:nvPr/>
        </p:nvSpPr>
        <p:spPr bwMode="auto">
          <a:xfrm>
            <a:off x="1368425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012" name="Line 172"/>
          <p:cNvSpPr>
            <a:spLocks noChangeShapeType="1"/>
          </p:cNvSpPr>
          <p:nvPr/>
        </p:nvSpPr>
        <p:spPr bwMode="auto">
          <a:xfrm>
            <a:off x="1368425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013" name="Line 173"/>
          <p:cNvSpPr>
            <a:spLocks noChangeShapeType="1"/>
          </p:cNvSpPr>
          <p:nvPr/>
        </p:nvSpPr>
        <p:spPr bwMode="auto">
          <a:xfrm>
            <a:off x="1368425" y="4868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014" name="Line 174"/>
          <p:cNvSpPr>
            <a:spLocks noChangeShapeType="1"/>
          </p:cNvSpPr>
          <p:nvPr/>
        </p:nvSpPr>
        <p:spPr bwMode="auto">
          <a:xfrm>
            <a:off x="455613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015" name="Line 175"/>
          <p:cNvSpPr>
            <a:spLocks noChangeShapeType="1"/>
          </p:cNvSpPr>
          <p:nvPr/>
        </p:nvSpPr>
        <p:spPr bwMode="auto">
          <a:xfrm>
            <a:off x="7604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016" name="Line 176"/>
          <p:cNvSpPr>
            <a:spLocks noChangeShapeType="1"/>
          </p:cNvSpPr>
          <p:nvPr/>
        </p:nvSpPr>
        <p:spPr bwMode="auto">
          <a:xfrm>
            <a:off x="10652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017" name="Line 177"/>
          <p:cNvSpPr>
            <a:spLocks noChangeShapeType="1"/>
          </p:cNvSpPr>
          <p:nvPr/>
        </p:nvSpPr>
        <p:spPr bwMode="auto">
          <a:xfrm>
            <a:off x="1368425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018" name="Text Box 178"/>
          <p:cNvSpPr txBox="1">
            <a:spLocks noChangeArrowheads="1"/>
          </p:cNvSpPr>
          <p:nvPr/>
        </p:nvSpPr>
        <p:spPr bwMode="auto">
          <a:xfrm>
            <a:off x="165100" y="45529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80019" name="Text Box 179"/>
          <p:cNvSpPr txBox="1">
            <a:spLocks noChangeArrowheads="1"/>
          </p:cNvSpPr>
          <p:nvPr/>
        </p:nvSpPr>
        <p:spPr bwMode="auto">
          <a:xfrm>
            <a:off x="339725" y="47053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80020" name="Text Box 180"/>
          <p:cNvSpPr txBox="1">
            <a:spLocks noChangeArrowheads="1"/>
          </p:cNvSpPr>
          <p:nvPr/>
        </p:nvSpPr>
        <p:spPr bwMode="auto">
          <a:xfrm>
            <a:off x="949325" y="50101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5</a:t>
            </a:r>
          </a:p>
        </p:txBody>
      </p:sp>
      <p:sp>
        <p:nvSpPr>
          <p:cNvPr id="80021" name="Text Box 181"/>
          <p:cNvSpPr txBox="1">
            <a:spLocks noChangeArrowheads="1"/>
          </p:cNvSpPr>
          <p:nvPr/>
        </p:nvSpPr>
        <p:spPr bwMode="auto">
          <a:xfrm>
            <a:off x="777875" y="48577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3</a:t>
            </a:r>
          </a:p>
        </p:txBody>
      </p:sp>
      <p:sp>
        <p:nvSpPr>
          <p:cNvPr id="80022" name="Text Box 182"/>
          <p:cNvSpPr txBox="1">
            <a:spLocks noChangeArrowheads="1"/>
          </p:cNvSpPr>
          <p:nvPr/>
        </p:nvSpPr>
        <p:spPr bwMode="auto">
          <a:xfrm>
            <a:off x="446088" y="4591050"/>
            <a:ext cx="30480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80023" name="Text Box 183"/>
          <p:cNvSpPr txBox="1">
            <a:spLocks noChangeArrowheads="1"/>
          </p:cNvSpPr>
          <p:nvPr/>
        </p:nvSpPr>
        <p:spPr bwMode="auto">
          <a:xfrm>
            <a:off x="165100" y="48577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3</a:t>
            </a:r>
          </a:p>
        </p:txBody>
      </p:sp>
      <p:sp>
        <p:nvSpPr>
          <p:cNvPr id="80024" name="Text Box 184"/>
          <p:cNvSpPr txBox="1">
            <a:spLocks noChangeArrowheads="1"/>
          </p:cNvSpPr>
          <p:nvPr/>
        </p:nvSpPr>
        <p:spPr bwMode="auto">
          <a:xfrm>
            <a:off x="341313" y="50101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7</a:t>
            </a:r>
          </a:p>
        </p:txBody>
      </p:sp>
      <p:sp>
        <p:nvSpPr>
          <p:cNvPr id="80025" name="Text Box 185"/>
          <p:cNvSpPr txBox="1">
            <a:spLocks noChangeArrowheads="1"/>
          </p:cNvSpPr>
          <p:nvPr/>
        </p:nvSpPr>
        <p:spPr bwMode="auto">
          <a:xfrm>
            <a:off x="455613" y="4895850"/>
            <a:ext cx="3063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80026" name="Oval 186"/>
          <p:cNvSpPr>
            <a:spLocks noChangeArrowheads="1"/>
          </p:cNvSpPr>
          <p:nvPr/>
        </p:nvSpPr>
        <p:spPr bwMode="auto">
          <a:xfrm>
            <a:off x="682625" y="4781550"/>
            <a:ext cx="457200" cy="463550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5835" name="Line 187"/>
          <p:cNvSpPr>
            <a:spLocks noChangeShapeType="1"/>
          </p:cNvSpPr>
          <p:nvPr/>
        </p:nvSpPr>
        <p:spPr bwMode="auto">
          <a:xfrm>
            <a:off x="2436813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36" name="Line 188"/>
          <p:cNvSpPr>
            <a:spLocks noChangeShapeType="1"/>
          </p:cNvSpPr>
          <p:nvPr/>
        </p:nvSpPr>
        <p:spPr bwMode="auto">
          <a:xfrm>
            <a:off x="2436813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37" name="Line 189"/>
          <p:cNvSpPr>
            <a:spLocks noChangeShapeType="1"/>
          </p:cNvSpPr>
          <p:nvPr/>
        </p:nvSpPr>
        <p:spPr bwMode="auto">
          <a:xfrm flipV="1">
            <a:off x="3960813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38" name="Line 190"/>
          <p:cNvSpPr>
            <a:spLocks noChangeShapeType="1"/>
          </p:cNvSpPr>
          <p:nvPr/>
        </p:nvSpPr>
        <p:spPr bwMode="auto">
          <a:xfrm flipH="1">
            <a:off x="3656013" y="3943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39" name="Line 191"/>
          <p:cNvSpPr>
            <a:spLocks noChangeShapeType="1"/>
          </p:cNvSpPr>
          <p:nvPr/>
        </p:nvSpPr>
        <p:spPr bwMode="auto">
          <a:xfrm>
            <a:off x="3656013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40" name="Line 192"/>
          <p:cNvSpPr>
            <a:spLocks noChangeShapeType="1"/>
          </p:cNvSpPr>
          <p:nvPr/>
        </p:nvSpPr>
        <p:spPr bwMode="auto">
          <a:xfrm flipH="1">
            <a:off x="3046413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41" name="Line 193"/>
          <p:cNvSpPr>
            <a:spLocks noChangeShapeType="1"/>
          </p:cNvSpPr>
          <p:nvPr/>
        </p:nvSpPr>
        <p:spPr bwMode="auto">
          <a:xfrm flipV="1">
            <a:off x="3046413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42" name="Line 194"/>
          <p:cNvSpPr>
            <a:spLocks noChangeShapeType="1"/>
          </p:cNvSpPr>
          <p:nvPr/>
        </p:nvSpPr>
        <p:spPr bwMode="auto">
          <a:xfrm flipH="1">
            <a:off x="2743200" y="4560888"/>
            <a:ext cx="3032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43" name="Line 195"/>
          <p:cNvSpPr>
            <a:spLocks noChangeShapeType="1"/>
          </p:cNvSpPr>
          <p:nvPr/>
        </p:nvSpPr>
        <p:spPr bwMode="auto">
          <a:xfrm flipV="1">
            <a:off x="2743200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44" name="Line 196"/>
          <p:cNvSpPr>
            <a:spLocks noChangeShapeType="1"/>
          </p:cNvSpPr>
          <p:nvPr/>
        </p:nvSpPr>
        <p:spPr bwMode="auto">
          <a:xfrm flipH="1">
            <a:off x="2436813" y="4251325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45" name="Line 197"/>
          <p:cNvSpPr>
            <a:spLocks noChangeShapeType="1"/>
          </p:cNvSpPr>
          <p:nvPr/>
        </p:nvSpPr>
        <p:spPr bwMode="auto">
          <a:xfrm>
            <a:off x="2436813" y="456088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46" name="Line 198"/>
          <p:cNvSpPr>
            <a:spLocks noChangeShapeType="1"/>
          </p:cNvSpPr>
          <p:nvPr/>
        </p:nvSpPr>
        <p:spPr bwMode="auto">
          <a:xfrm>
            <a:off x="2436813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47" name="Line 199"/>
          <p:cNvSpPr>
            <a:spLocks noChangeShapeType="1"/>
          </p:cNvSpPr>
          <p:nvPr/>
        </p:nvSpPr>
        <p:spPr bwMode="auto">
          <a:xfrm>
            <a:off x="3656013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48" name="Line 200"/>
          <p:cNvSpPr>
            <a:spLocks noChangeShapeType="1"/>
          </p:cNvSpPr>
          <p:nvPr/>
        </p:nvSpPr>
        <p:spPr bwMode="auto">
          <a:xfrm>
            <a:off x="3656013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49" name="Line 201"/>
          <p:cNvSpPr>
            <a:spLocks noChangeShapeType="1"/>
          </p:cNvSpPr>
          <p:nvPr/>
        </p:nvSpPr>
        <p:spPr bwMode="auto">
          <a:xfrm>
            <a:off x="3656013" y="4868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50" name="Line 202"/>
          <p:cNvSpPr>
            <a:spLocks noChangeShapeType="1"/>
          </p:cNvSpPr>
          <p:nvPr/>
        </p:nvSpPr>
        <p:spPr bwMode="auto">
          <a:xfrm>
            <a:off x="2743200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51" name="Line 203"/>
          <p:cNvSpPr>
            <a:spLocks noChangeShapeType="1"/>
          </p:cNvSpPr>
          <p:nvPr/>
        </p:nvSpPr>
        <p:spPr bwMode="auto">
          <a:xfrm>
            <a:off x="30464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52" name="Line 204"/>
          <p:cNvSpPr>
            <a:spLocks noChangeShapeType="1"/>
          </p:cNvSpPr>
          <p:nvPr/>
        </p:nvSpPr>
        <p:spPr bwMode="auto">
          <a:xfrm>
            <a:off x="3352800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53" name="Line 205"/>
          <p:cNvSpPr>
            <a:spLocks noChangeShapeType="1"/>
          </p:cNvSpPr>
          <p:nvPr/>
        </p:nvSpPr>
        <p:spPr bwMode="auto">
          <a:xfrm>
            <a:off x="36560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54" name="Text Box 206"/>
          <p:cNvSpPr txBox="1">
            <a:spLocks noChangeArrowheads="1"/>
          </p:cNvSpPr>
          <p:nvPr/>
        </p:nvSpPr>
        <p:spPr bwMode="auto">
          <a:xfrm>
            <a:off x="2452688" y="45529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795855" name="Text Box 207"/>
          <p:cNvSpPr txBox="1">
            <a:spLocks noChangeArrowheads="1"/>
          </p:cNvSpPr>
          <p:nvPr/>
        </p:nvSpPr>
        <p:spPr bwMode="auto">
          <a:xfrm>
            <a:off x="2627313" y="47053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95856" name="Text Box 208"/>
          <p:cNvSpPr txBox="1">
            <a:spLocks noChangeArrowheads="1"/>
          </p:cNvSpPr>
          <p:nvPr/>
        </p:nvSpPr>
        <p:spPr bwMode="auto">
          <a:xfrm>
            <a:off x="3538538" y="50101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4</a:t>
            </a:r>
          </a:p>
        </p:txBody>
      </p:sp>
      <p:sp>
        <p:nvSpPr>
          <p:cNvPr id="795857" name="Text Box 209"/>
          <p:cNvSpPr txBox="1">
            <a:spLocks noChangeArrowheads="1"/>
          </p:cNvSpPr>
          <p:nvPr/>
        </p:nvSpPr>
        <p:spPr bwMode="auto">
          <a:xfrm>
            <a:off x="3389313" y="4857750"/>
            <a:ext cx="153987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5</a:t>
            </a:r>
          </a:p>
        </p:txBody>
      </p:sp>
      <p:sp>
        <p:nvSpPr>
          <p:cNvPr id="795858" name="Text Box 210"/>
          <p:cNvSpPr txBox="1">
            <a:spLocks noChangeArrowheads="1"/>
          </p:cNvSpPr>
          <p:nvPr/>
        </p:nvSpPr>
        <p:spPr bwMode="auto">
          <a:xfrm>
            <a:off x="2732088" y="45910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5859" name="Text Box 211"/>
          <p:cNvSpPr txBox="1">
            <a:spLocks noChangeArrowheads="1"/>
          </p:cNvSpPr>
          <p:nvPr/>
        </p:nvSpPr>
        <p:spPr bwMode="auto">
          <a:xfrm>
            <a:off x="2452688" y="48577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5860" name="Text Box 212"/>
          <p:cNvSpPr txBox="1">
            <a:spLocks noChangeArrowheads="1"/>
          </p:cNvSpPr>
          <p:nvPr/>
        </p:nvSpPr>
        <p:spPr bwMode="auto">
          <a:xfrm>
            <a:off x="2628900" y="50101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7</a:t>
            </a:r>
          </a:p>
        </p:txBody>
      </p:sp>
      <p:sp>
        <p:nvSpPr>
          <p:cNvPr id="795861" name="Text Box 213"/>
          <p:cNvSpPr txBox="1">
            <a:spLocks noChangeArrowheads="1"/>
          </p:cNvSpPr>
          <p:nvPr/>
        </p:nvSpPr>
        <p:spPr bwMode="auto">
          <a:xfrm>
            <a:off x="2743200" y="4895850"/>
            <a:ext cx="3048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5862" name="Text Box 214"/>
          <p:cNvSpPr txBox="1">
            <a:spLocks noChangeArrowheads="1"/>
          </p:cNvSpPr>
          <p:nvPr/>
        </p:nvSpPr>
        <p:spPr bwMode="auto">
          <a:xfrm>
            <a:off x="3043238" y="4895850"/>
            <a:ext cx="3063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5863" name="Line 215"/>
          <p:cNvSpPr>
            <a:spLocks noChangeShapeType="1"/>
          </p:cNvSpPr>
          <p:nvPr/>
        </p:nvSpPr>
        <p:spPr bwMode="auto">
          <a:xfrm>
            <a:off x="4724400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64" name="Line 216"/>
          <p:cNvSpPr>
            <a:spLocks noChangeShapeType="1"/>
          </p:cNvSpPr>
          <p:nvPr/>
        </p:nvSpPr>
        <p:spPr bwMode="auto">
          <a:xfrm>
            <a:off x="4724400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65" name="Line 217"/>
          <p:cNvSpPr>
            <a:spLocks noChangeShapeType="1"/>
          </p:cNvSpPr>
          <p:nvPr/>
        </p:nvSpPr>
        <p:spPr bwMode="auto">
          <a:xfrm flipV="1">
            <a:off x="6248400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66" name="Line 218"/>
          <p:cNvSpPr>
            <a:spLocks noChangeShapeType="1"/>
          </p:cNvSpPr>
          <p:nvPr/>
        </p:nvSpPr>
        <p:spPr bwMode="auto">
          <a:xfrm flipH="1">
            <a:off x="5942013" y="3943350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67" name="Line 219"/>
          <p:cNvSpPr>
            <a:spLocks noChangeShapeType="1"/>
          </p:cNvSpPr>
          <p:nvPr/>
        </p:nvSpPr>
        <p:spPr bwMode="auto">
          <a:xfrm>
            <a:off x="5942013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68" name="Line 220"/>
          <p:cNvSpPr>
            <a:spLocks noChangeShapeType="1"/>
          </p:cNvSpPr>
          <p:nvPr/>
        </p:nvSpPr>
        <p:spPr bwMode="auto">
          <a:xfrm flipH="1">
            <a:off x="5334000" y="4868863"/>
            <a:ext cx="6080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69" name="Line 221"/>
          <p:cNvSpPr>
            <a:spLocks noChangeShapeType="1"/>
          </p:cNvSpPr>
          <p:nvPr/>
        </p:nvSpPr>
        <p:spPr bwMode="auto">
          <a:xfrm flipV="1">
            <a:off x="5334000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70" name="Line 222"/>
          <p:cNvSpPr>
            <a:spLocks noChangeShapeType="1"/>
          </p:cNvSpPr>
          <p:nvPr/>
        </p:nvSpPr>
        <p:spPr bwMode="auto">
          <a:xfrm flipH="1">
            <a:off x="5029200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71" name="Line 223"/>
          <p:cNvSpPr>
            <a:spLocks noChangeShapeType="1"/>
          </p:cNvSpPr>
          <p:nvPr/>
        </p:nvSpPr>
        <p:spPr bwMode="auto">
          <a:xfrm flipV="1">
            <a:off x="5029200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72" name="Line 224"/>
          <p:cNvSpPr>
            <a:spLocks noChangeShapeType="1"/>
          </p:cNvSpPr>
          <p:nvPr/>
        </p:nvSpPr>
        <p:spPr bwMode="auto">
          <a:xfrm flipH="1">
            <a:off x="4724400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73" name="Line 225"/>
          <p:cNvSpPr>
            <a:spLocks noChangeShapeType="1"/>
          </p:cNvSpPr>
          <p:nvPr/>
        </p:nvSpPr>
        <p:spPr bwMode="auto">
          <a:xfrm>
            <a:off x="4724400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74" name="Line 226"/>
          <p:cNvSpPr>
            <a:spLocks noChangeShapeType="1"/>
          </p:cNvSpPr>
          <p:nvPr/>
        </p:nvSpPr>
        <p:spPr bwMode="auto">
          <a:xfrm>
            <a:off x="4724400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75" name="Line 227"/>
          <p:cNvSpPr>
            <a:spLocks noChangeShapeType="1"/>
          </p:cNvSpPr>
          <p:nvPr/>
        </p:nvSpPr>
        <p:spPr bwMode="auto">
          <a:xfrm>
            <a:off x="5942013" y="4251325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76" name="Line 228"/>
          <p:cNvSpPr>
            <a:spLocks noChangeShapeType="1"/>
          </p:cNvSpPr>
          <p:nvPr/>
        </p:nvSpPr>
        <p:spPr bwMode="auto">
          <a:xfrm>
            <a:off x="5942013" y="456088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77" name="Line 229"/>
          <p:cNvSpPr>
            <a:spLocks noChangeShapeType="1"/>
          </p:cNvSpPr>
          <p:nvPr/>
        </p:nvSpPr>
        <p:spPr bwMode="auto">
          <a:xfrm>
            <a:off x="5942013" y="4868863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78" name="Line 230"/>
          <p:cNvSpPr>
            <a:spLocks noChangeShapeType="1"/>
          </p:cNvSpPr>
          <p:nvPr/>
        </p:nvSpPr>
        <p:spPr bwMode="auto">
          <a:xfrm>
            <a:off x="5029200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79" name="Line 231"/>
          <p:cNvSpPr>
            <a:spLocks noChangeShapeType="1"/>
          </p:cNvSpPr>
          <p:nvPr/>
        </p:nvSpPr>
        <p:spPr bwMode="auto">
          <a:xfrm>
            <a:off x="5334000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80" name="Line 232"/>
          <p:cNvSpPr>
            <a:spLocks noChangeShapeType="1"/>
          </p:cNvSpPr>
          <p:nvPr/>
        </p:nvSpPr>
        <p:spPr bwMode="auto">
          <a:xfrm>
            <a:off x="5640388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81" name="Line 233"/>
          <p:cNvSpPr>
            <a:spLocks noChangeShapeType="1"/>
          </p:cNvSpPr>
          <p:nvPr/>
        </p:nvSpPr>
        <p:spPr bwMode="auto">
          <a:xfrm>
            <a:off x="59420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82" name="Text Box 234"/>
          <p:cNvSpPr txBox="1">
            <a:spLocks noChangeArrowheads="1"/>
          </p:cNvSpPr>
          <p:nvPr/>
        </p:nvSpPr>
        <p:spPr bwMode="auto">
          <a:xfrm>
            <a:off x="4738688" y="45529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795883" name="Text Box 235"/>
          <p:cNvSpPr txBox="1">
            <a:spLocks noChangeArrowheads="1"/>
          </p:cNvSpPr>
          <p:nvPr/>
        </p:nvSpPr>
        <p:spPr bwMode="auto">
          <a:xfrm>
            <a:off x="4913313" y="4705350"/>
            <a:ext cx="153987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95884" name="Text Box 236"/>
          <p:cNvSpPr txBox="1">
            <a:spLocks noChangeArrowheads="1"/>
          </p:cNvSpPr>
          <p:nvPr/>
        </p:nvSpPr>
        <p:spPr bwMode="auto">
          <a:xfrm>
            <a:off x="5826125" y="50101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4</a:t>
            </a:r>
          </a:p>
        </p:txBody>
      </p:sp>
      <p:sp>
        <p:nvSpPr>
          <p:cNvPr id="795885" name="Text Box 237"/>
          <p:cNvSpPr txBox="1">
            <a:spLocks noChangeArrowheads="1"/>
          </p:cNvSpPr>
          <p:nvPr/>
        </p:nvSpPr>
        <p:spPr bwMode="auto">
          <a:xfrm>
            <a:off x="5676900" y="48577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95886" name="Text Box 238"/>
          <p:cNvSpPr txBox="1">
            <a:spLocks noChangeArrowheads="1"/>
          </p:cNvSpPr>
          <p:nvPr/>
        </p:nvSpPr>
        <p:spPr bwMode="auto">
          <a:xfrm>
            <a:off x="5019675" y="4591050"/>
            <a:ext cx="30638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5887" name="Text Box 239"/>
          <p:cNvSpPr txBox="1">
            <a:spLocks noChangeArrowheads="1"/>
          </p:cNvSpPr>
          <p:nvPr/>
        </p:nvSpPr>
        <p:spPr bwMode="auto">
          <a:xfrm>
            <a:off x="4738688" y="48577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5888" name="Text Box 240"/>
          <p:cNvSpPr txBox="1">
            <a:spLocks noChangeArrowheads="1"/>
          </p:cNvSpPr>
          <p:nvPr/>
        </p:nvSpPr>
        <p:spPr bwMode="auto">
          <a:xfrm>
            <a:off x="4914900" y="50101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7</a:t>
            </a:r>
          </a:p>
        </p:txBody>
      </p:sp>
      <p:sp>
        <p:nvSpPr>
          <p:cNvPr id="795889" name="Text Box 241"/>
          <p:cNvSpPr txBox="1">
            <a:spLocks noChangeArrowheads="1"/>
          </p:cNvSpPr>
          <p:nvPr/>
        </p:nvSpPr>
        <p:spPr bwMode="auto">
          <a:xfrm>
            <a:off x="5029200" y="4895850"/>
            <a:ext cx="3063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5890" name="Text Box 242"/>
          <p:cNvSpPr txBox="1">
            <a:spLocks noChangeArrowheads="1"/>
          </p:cNvSpPr>
          <p:nvPr/>
        </p:nvSpPr>
        <p:spPr bwMode="auto">
          <a:xfrm>
            <a:off x="5330825" y="4895850"/>
            <a:ext cx="3063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5891" name="Line 243"/>
          <p:cNvSpPr>
            <a:spLocks noChangeShapeType="1"/>
          </p:cNvSpPr>
          <p:nvPr/>
        </p:nvSpPr>
        <p:spPr bwMode="auto">
          <a:xfrm>
            <a:off x="7011988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92" name="Line 244"/>
          <p:cNvSpPr>
            <a:spLocks noChangeShapeType="1"/>
          </p:cNvSpPr>
          <p:nvPr/>
        </p:nvSpPr>
        <p:spPr bwMode="auto">
          <a:xfrm>
            <a:off x="7011988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93" name="Line 245"/>
          <p:cNvSpPr>
            <a:spLocks noChangeShapeType="1"/>
          </p:cNvSpPr>
          <p:nvPr/>
        </p:nvSpPr>
        <p:spPr bwMode="auto">
          <a:xfrm flipV="1">
            <a:off x="8535988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94" name="Line 246"/>
          <p:cNvSpPr>
            <a:spLocks noChangeShapeType="1"/>
          </p:cNvSpPr>
          <p:nvPr/>
        </p:nvSpPr>
        <p:spPr bwMode="auto">
          <a:xfrm flipH="1">
            <a:off x="8229600" y="394335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95" name="Line 247"/>
          <p:cNvSpPr>
            <a:spLocks noChangeShapeType="1"/>
          </p:cNvSpPr>
          <p:nvPr/>
        </p:nvSpPr>
        <p:spPr bwMode="auto">
          <a:xfrm>
            <a:off x="8229600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96" name="Line 248"/>
          <p:cNvSpPr>
            <a:spLocks noChangeShapeType="1"/>
          </p:cNvSpPr>
          <p:nvPr/>
        </p:nvSpPr>
        <p:spPr bwMode="auto">
          <a:xfrm flipH="1">
            <a:off x="7621588" y="4868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97" name="Line 249"/>
          <p:cNvSpPr>
            <a:spLocks noChangeShapeType="1"/>
          </p:cNvSpPr>
          <p:nvPr/>
        </p:nvSpPr>
        <p:spPr bwMode="auto">
          <a:xfrm flipV="1">
            <a:off x="7621588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98" name="Line 250"/>
          <p:cNvSpPr>
            <a:spLocks noChangeShapeType="1"/>
          </p:cNvSpPr>
          <p:nvPr/>
        </p:nvSpPr>
        <p:spPr bwMode="auto">
          <a:xfrm flipH="1">
            <a:off x="7316788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899" name="Line 251"/>
          <p:cNvSpPr>
            <a:spLocks noChangeShapeType="1"/>
          </p:cNvSpPr>
          <p:nvPr/>
        </p:nvSpPr>
        <p:spPr bwMode="auto">
          <a:xfrm flipV="1">
            <a:off x="7316788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900" name="Line 252"/>
          <p:cNvSpPr>
            <a:spLocks noChangeShapeType="1"/>
          </p:cNvSpPr>
          <p:nvPr/>
        </p:nvSpPr>
        <p:spPr bwMode="auto">
          <a:xfrm flipH="1">
            <a:off x="7011988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901" name="Line 253"/>
          <p:cNvSpPr>
            <a:spLocks noChangeShapeType="1"/>
          </p:cNvSpPr>
          <p:nvPr/>
        </p:nvSpPr>
        <p:spPr bwMode="auto">
          <a:xfrm>
            <a:off x="7011988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902" name="Line 254"/>
          <p:cNvSpPr>
            <a:spLocks noChangeShapeType="1"/>
          </p:cNvSpPr>
          <p:nvPr/>
        </p:nvSpPr>
        <p:spPr bwMode="auto">
          <a:xfrm>
            <a:off x="7011988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903" name="Line 255"/>
          <p:cNvSpPr>
            <a:spLocks noChangeShapeType="1"/>
          </p:cNvSpPr>
          <p:nvPr/>
        </p:nvSpPr>
        <p:spPr bwMode="auto">
          <a:xfrm>
            <a:off x="8229600" y="4251325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904" name="Line 256"/>
          <p:cNvSpPr>
            <a:spLocks noChangeShapeType="1"/>
          </p:cNvSpPr>
          <p:nvPr/>
        </p:nvSpPr>
        <p:spPr bwMode="auto">
          <a:xfrm>
            <a:off x="8229600" y="456088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905" name="Line 257"/>
          <p:cNvSpPr>
            <a:spLocks noChangeShapeType="1"/>
          </p:cNvSpPr>
          <p:nvPr/>
        </p:nvSpPr>
        <p:spPr bwMode="auto">
          <a:xfrm>
            <a:off x="8229600" y="4868863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906" name="Line 258"/>
          <p:cNvSpPr>
            <a:spLocks noChangeShapeType="1"/>
          </p:cNvSpPr>
          <p:nvPr/>
        </p:nvSpPr>
        <p:spPr bwMode="auto">
          <a:xfrm>
            <a:off x="7316788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907" name="Line 259"/>
          <p:cNvSpPr>
            <a:spLocks noChangeShapeType="1"/>
          </p:cNvSpPr>
          <p:nvPr/>
        </p:nvSpPr>
        <p:spPr bwMode="auto">
          <a:xfrm>
            <a:off x="7621588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908" name="Line 260"/>
          <p:cNvSpPr>
            <a:spLocks noChangeShapeType="1"/>
          </p:cNvSpPr>
          <p:nvPr/>
        </p:nvSpPr>
        <p:spPr bwMode="auto">
          <a:xfrm>
            <a:off x="7927975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909" name="Line 261"/>
          <p:cNvSpPr>
            <a:spLocks noChangeShapeType="1"/>
          </p:cNvSpPr>
          <p:nvPr/>
        </p:nvSpPr>
        <p:spPr bwMode="auto">
          <a:xfrm>
            <a:off x="8229600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5910" name="Text Box 262"/>
          <p:cNvSpPr txBox="1">
            <a:spLocks noChangeArrowheads="1"/>
          </p:cNvSpPr>
          <p:nvPr/>
        </p:nvSpPr>
        <p:spPr bwMode="auto">
          <a:xfrm>
            <a:off x="7026275" y="45529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795911" name="Text Box 263"/>
          <p:cNvSpPr txBox="1">
            <a:spLocks noChangeArrowheads="1"/>
          </p:cNvSpPr>
          <p:nvPr/>
        </p:nvSpPr>
        <p:spPr bwMode="auto">
          <a:xfrm>
            <a:off x="7200900" y="47053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95912" name="Text Box 264"/>
          <p:cNvSpPr txBox="1">
            <a:spLocks noChangeArrowheads="1"/>
          </p:cNvSpPr>
          <p:nvPr/>
        </p:nvSpPr>
        <p:spPr bwMode="auto">
          <a:xfrm>
            <a:off x="8113713" y="50101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4</a:t>
            </a:r>
          </a:p>
        </p:txBody>
      </p:sp>
      <p:sp>
        <p:nvSpPr>
          <p:cNvPr id="795913" name="Text Box 265"/>
          <p:cNvSpPr txBox="1">
            <a:spLocks noChangeArrowheads="1"/>
          </p:cNvSpPr>
          <p:nvPr/>
        </p:nvSpPr>
        <p:spPr bwMode="auto">
          <a:xfrm>
            <a:off x="7964488" y="48577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95914" name="Text Box 266"/>
          <p:cNvSpPr txBox="1">
            <a:spLocks noChangeArrowheads="1"/>
          </p:cNvSpPr>
          <p:nvPr/>
        </p:nvSpPr>
        <p:spPr bwMode="auto">
          <a:xfrm>
            <a:off x="7307263" y="45910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5915" name="Text Box 267"/>
          <p:cNvSpPr txBox="1">
            <a:spLocks noChangeArrowheads="1"/>
          </p:cNvSpPr>
          <p:nvPr/>
        </p:nvSpPr>
        <p:spPr bwMode="auto">
          <a:xfrm>
            <a:off x="7026275" y="48577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5916" name="Text Box 268"/>
          <p:cNvSpPr txBox="1">
            <a:spLocks noChangeArrowheads="1"/>
          </p:cNvSpPr>
          <p:nvPr/>
        </p:nvSpPr>
        <p:spPr bwMode="auto">
          <a:xfrm>
            <a:off x="7202488" y="5010150"/>
            <a:ext cx="153987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7</a:t>
            </a:r>
          </a:p>
        </p:txBody>
      </p:sp>
      <p:sp>
        <p:nvSpPr>
          <p:cNvPr id="795917" name="Text Box 269"/>
          <p:cNvSpPr txBox="1">
            <a:spLocks noChangeArrowheads="1"/>
          </p:cNvSpPr>
          <p:nvPr/>
        </p:nvSpPr>
        <p:spPr bwMode="auto">
          <a:xfrm>
            <a:off x="7316788" y="4895850"/>
            <a:ext cx="3063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5918" name="Text Box 270"/>
          <p:cNvSpPr txBox="1">
            <a:spLocks noChangeArrowheads="1"/>
          </p:cNvSpPr>
          <p:nvPr/>
        </p:nvSpPr>
        <p:spPr bwMode="auto">
          <a:xfrm>
            <a:off x="7618413" y="4895850"/>
            <a:ext cx="3048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80111" name="Text Box 271"/>
          <p:cNvSpPr txBox="1">
            <a:spLocks noChangeArrowheads="1"/>
          </p:cNvSpPr>
          <p:nvPr/>
        </p:nvSpPr>
        <p:spPr bwMode="auto">
          <a:xfrm>
            <a:off x="130175" y="1905000"/>
            <a:ext cx="912813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5:</a:t>
            </a:r>
          </a:p>
        </p:txBody>
      </p:sp>
      <p:sp>
        <p:nvSpPr>
          <p:cNvPr id="795920" name="Text Box 272"/>
          <p:cNvSpPr txBox="1">
            <a:spLocks noChangeArrowheads="1"/>
          </p:cNvSpPr>
          <p:nvPr/>
        </p:nvSpPr>
        <p:spPr bwMode="auto">
          <a:xfrm>
            <a:off x="2436813" y="1905000"/>
            <a:ext cx="914400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6:</a:t>
            </a:r>
          </a:p>
        </p:txBody>
      </p:sp>
      <p:sp>
        <p:nvSpPr>
          <p:cNvPr id="795921" name="Text Box 273"/>
          <p:cNvSpPr txBox="1">
            <a:spLocks noChangeArrowheads="1"/>
          </p:cNvSpPr>
          <p:nvPr/>
        </p:nvSpPr>
        <p:spPr bwMode="auto">
          <a:xfrm>
            <a:off x="4724400" y="1905000"/>
            <a:ext cx="914400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7:</a:t>
            </a:r>
          </a:p>
        </p:txBody>
      </p:sp>
      <p:sp>
        <p:nvSpPr>
          <p:cNvPr id="795922" name="Text Box 274"/>
          <p:cNvSpPr txBox="1">
            <a:spLocks noChangeArrowheads="1"/>
          </p:cNvSpPr>
          <p:nvPr/>
        </p:nvSpPr>
        <p:spPr bwMode="auto">
          <a:xfrm>
            <a:off x="7011988" y="1905000"/>
            <a:ext cx="912812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8:</a:t>
            </a:r>
          </a:p>
        </p:txBody>
      </p:sp>
      <p:sp>
        <p:nvSpPr>
          <p:cNvPr id="80115" name="Text Box 275"/>
          <p:cNvSpPr txBox="1">
            <a:spLocks noChangeArrowheads="1"/>
          </p:cNvSpPr>
          <p:nvPr/>
        </p:nvSpPr>
        <p:spPr bwMode="auto">
          <a:xfrm>
            <a:off x="6138863" y="6184900"/>
            <a:ext cx="2854325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800">
                <a:solidFill>
                  <a:srgbClr val="B2B2B2"/>
                </a:solidFill>
              </a:rPr>
              <a:t>Nach Müller, H.: Algorithmen zur Mehrlagenverdrahtung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5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95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95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95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95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95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95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95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95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795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795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95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95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795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95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795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795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795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795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795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795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795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795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795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795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795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795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795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795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795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795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7958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7958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500"/>
                                        <p:tgtEl>
                                          <p:spTgt spid="7958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795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795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795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8" dur="500"/>
                                        <p:tgtEl>
                                          <p:spTgt spid="795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500"/>
                                        <p:tgtEl>
                                          <p:spTgt spid="795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500"/>
                                        <p:tgtEl>
                                          <p:spTgt spid="795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7" dur="500"/>
                                        <p:tgtEl>
                                          <p:spTgt spid="795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795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3" dur="500"/>
                                        <p:tgtEl>
                                          <p:spTgt spid="795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6" dur="500"/>
                                        <p:tgtEl>
                                          <p:spTgt spid="795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9" dur="500"/>
                                        <p:tgtEl>
                                          <p:spTgt spid="795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2" dur="500"/>
                                        <p:tgtEl>
                                          <p:spTgt spid="795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5" dur="500"/>
                                        <p:tgtEl>
                                          <p:spTgt spid="795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8" dur="500"/>
                                        <p:tgtEl>
                                          <p:spTgt spid="795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1" dur="500"/>
                                        <p:tgtEl>
                                          <p:spTgt spid="795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4" dur="500"/>
                                        <p:tgtEl>
                                          <p:spTgt spid="795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7" dur="500"/>
                                        <p:tgtEl>
                                          <p:spTgt spid="795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0" dur="500"/>
                                        <p:tgtEl>
                                          <p:spTgt spid="795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3" dur="500"/>
                                        <p:tgtEl>
                                          <p:spTgt spid="795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6" dur="500"/>
                                        <p:tgtEl>
                                          <p:spTgt spid="795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9" dur="500"/>
                                        <p:tgtEl>
                                          <p:spTgt spid="7958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2" dur="500"/>
                                        <p:tgtEl>
                                          <p:spTgt spid="795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5" dur="500"/>
                                        <p:tgtEl>
                                          <p:spTgt spid="795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8" dur="500"/>
                                        <p:tgtEl>
                                          <p:spTgt spid="7958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1" dur="500"/>
                                        <p:tgtEl>
                                          <p:spTgt spid="795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 nodeType="clickPar">
                      <p:stCondLst>
                        <p:cond delay="indefinite"/>
                      </p:stCondLst>
                      <p:childTnLst>
                        <p:par>
                          <p:cTn id="1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6" dur="500"/>
                                        <p:tgtEl>
                                          <p:spTgt spid="795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9" dur="500"/>
                                        <p:tgtEl>
                                          <p:spTgt spid="795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2" dur="500"/>
                                        <p:tgtEl>
                                          <p:spTgt spid="795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5" dur="500"/>
                                        <p:tgtEl>
                                          <p:spTgt spid="795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8" dur="500"/>
                                        <p:tgtEl>
                                          <p:spTgt spid="795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1" dur="500"/>
                                        <p:tgtEl>
                                          <p:spTgt spid="795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4" dur="500"/>
                                        <p:tgtEl>
                                          <p:spTgt spid="795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7" dur="500"/>
                                        <p:tgtEl>
                                          <p:spTgt spid="795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0" dur="500"/>
                                        <p:tgtEl>
                                          <p:spTgt spid="795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3" dur="500"/>
                                        <p:tgtEl>
                                          <p:spTgt spid="795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6" dur="500"/>
                                        <p:tgtEl>
                                          <p:spTgt spid="795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9" dur="500"/>
                                        <p:tgtEl>
                                          <p:spTgt spid="795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2" dur="500"/>
                                        <p:tgtEl>
                                          <p:spTgt spid="795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5" dur="500"/>
                                        <p:tgtEl>
                                          <p:spTgt spid="795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8" dur="500"/>
                                        <p:tgtEl>
                                          <p:spTgt spid="7957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1" dur="500"/>
                                        <p:tgtEl>
                                          <p:spTgt spid="795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4" dur="500"/>
                                        <p:tgtEl>
                                          <p:spTgt spid="795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7" dur="500"/>
                                        <p:tgtEl>
                                          <p:spTgt spid="795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0" dur="500"/>
                                        <p:tgtEl>
                                          <p:spTgt spid="795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3" dur="500"/>
                                        <p:tgtEl>
                                          <p:spTgt spid="795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6" dur="500"/>
                                        <p:tgtEl>
                                          <p:spTgt spid="795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9" dur="500"/>
                                        <p:tgtEl>
                                          <p:spTgt spid="795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2" dur="500"/>
                                        <p:tgtEl>
                                          <p:spTgt spid="7957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5" dur="500"/>
                                        <p:tgtEl>
                                          <p:spTgt spid="795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8" dur="500"/>
                                        <p:tgtEl>
                                          <p:spTgt spid="795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1" dur="500"/>
                                        <p:tgtEl>
                                          <p:spTgt spid="795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4" dur="500"/>
                                        <p:tgtEl>
                                          <p:spTgt spid="795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7" dur="500"/>
                                        <p:tgtEl>
                                          <p:spTgt spid="795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0" dur="500"/>
                                        <p:tgtEl>
                                          <p:spTgt spid="795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3" dur="500"/>
                                        <p:tgtEl>
                                          <p:spTgt spid="795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6" dur="500"/>
                                        <p:tgtEl>
                                          <p:spTgt spid="795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9" dur="500"/>
                                        <p:tgtEl>
                                          <p:spTgt spid="7958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2" dur="500"/>
                                        <p:tgtEl>
                                          <p:spTgt spid="795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5" dur="500"/>
                                        <p:tgtEl>
                                          <p:spTgt spid="795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8" dur="500"/>
                                        <p:tgtEl>
                                          <p:spTgt spid="795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1" dur="500"/>
                                        <p:tgtEl>
                                          <p:spTgt spid="795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4" dur="500"/>
                                        <p:tgtEl>
                                          <p:spTgt spid="795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7" dur="500"/>
                                        <p:tgtEl>
                                          <p:spTgt spid="795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0" dur="500"/>
                                        <p:tgtEl>
                                          <p:spTgt spid="795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3" dur="500"/>
                                        <p:tgtEl>
                                          <p:spTgt spid="795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6" dur="500"/>
                                        <p:tgtEl>
                                          <p:spTgt spid="795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9" dur="500"/>
                                        <p:tgtEl>
                                          <p:spTgt spid="795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2" dur="500"/>
                                        <p:tgtEl>
                                          <p:spTgt spid="795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5" dur="500"/>
                                        <p:tgtEl>
                                          <p:spTgt spid="795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8" dur="500"/>
                                        <p:tgtEl>
                                          <p:spTgt spid="795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1" dur="500"/>
                                        <p:tgtEl>
                                          <p:spTgt spid="795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4" dur="500"/>
                                        <p:tgtEl>
                                          <p:spTgt spid="795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7" dur="500"/>
                                        <p:tgtEl>
                                          <p:spTgt spid="795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0" dur="500"/>
                                        <p:tgtEl>
                                          <p:spTgt spid="795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3" dur="500"/>
                                        <p:tgtEl>
                                          <p:spTgt spid="795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6" dur="500"/>
                                        <p:tgtEl>
                                          <p:spTgt spid="795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9" dur="500"/>
                                        <p:tgtEl>
                                          <p:spTgt spid="795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2" dur="500"/>
                                        <p:tgtEl>
                                          <p:spTgt spid="795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5" dur="500"/>
                                        <p:tgtEl>
                                          <p:spTgt spid="795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8" dur="500"/>
                                        <p:tgtEl>
                                          <p:spTgt spid="795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1" dur="500"/>
                                        <p:tgtEl>
                                          <p:spTgt spid="795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4" dur="500"/>
                                        <p:tgtEl>
                                          <p:spTgt spid="795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7" dur="500"/>
                                        <p:tgtEl>
                                          <p:spTgt spid="795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0" dur="500"/>
                                        <p:tgtEl>
                                          <p:spTgt spid="795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3" dur="500"/>
                                        <p:tgtEl>
                                          <p:spTgt spid="795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4" fill="hold" nodeType="clickPar">
                      <p:stCondLst>
                        <p:cond delay="indefinite"/>
                      </p:stCondLst>
                      <p:childTnLst>
                        <p:par>
                          <p:cTn id="3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8" dur="500"/>
                                        <p:tgtEl>
                                          <p:spTgt spid="795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1" dur="500"/>
                                        <p:tgtEl>
                                          <p:spTgt spid="795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4" dur="500"/>
                                        <p:tgtEl>
                                          <p:spTgt spid="795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7" dur="500"/>
                                        <p:tgtEl>
                                          <p:spTgt spid="795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0" dur="500"/>
                                        <p:tgtEl>
                                          <p:spTgt spid="795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3" dur="500"/>
                                        <p:tgtEl>
                                          <p:spTgt spid="795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6" dur="500"/>
                                        <p:tgtEl>
                                          <p:spTgt spid="795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9" dur="500"/>
                                        <p:tgtEl>
                                          <p:spTgt spid="7957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2" dur="500"/>
                                        <p:tgtEl>
                                          <p:spTgt spid="795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5" dur="500"/>
                                        <p:tgtEl>
                                          <p:spTgt spid="795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8" dur="500"/>
                                        <p:tgtEl>
                                          <p:spTgt spid="795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1" dur="500"/>
                                        <p:tgtEl>
                                          <p:spTgt spid="795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4" dur="500"/>
                                        <p:tgtEl>
                                          <p:spTgt spid="795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7" dur="500"/>
                                        <p:tgtEl>
                                          <p:spTgt spid="795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0" dur="500"/>
                                        <p:tgtEl>
                                          <p:spTgt spid="795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3" dur="500"/>
                                        <p:tgtEl>
                                          <p:spTgt spid="7957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6" dur="500"/>
                                        <p:tgtEl>
                                          <p:spTgt spid="795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9" dur="500"/>
                                        <p:tgtEl>
                                          <p:spTgt spid="795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2" dur="500"/>
                                        <p:tgtEl>
                                          <p:spTgt spid="795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5" dur="500"/>
                                        <p:tgtEl>
                                          <p:spTgt spid="795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8" dur="500"/>
                                        <p:tgtEl>
                                          <p:spTgt spid="795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1" dur="500"/>
                                        <p:tgtEl>
                                          <p:spTgt spid="7957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4" dur="500"/>
                                        <p:tgtEl>
                                          <p:spTgt spid="795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7" dur="500"/>
                                        <p:tgtEl>
                                          <p:spTgt spid="795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0" dur="500"/>
                                        <p:tgtEl>
                                          <p:spTgt spid="795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3" dur="500"/>
                                        <p:tgtEl>
                                          <p:spTgt spid="795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6" dur="500"/>
                                        <p:tgtEl>
                                          <p:spTgt spid="795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9" dur="500"/>
                                        <p:tgtEl>
                                          <p:spTgt spid="795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2" dur="500"/>
                                        <p:tgtEl>
                                          <p:spTgt spid="795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5" dur="500"/>
                                        <p:tgtEl>
                                          <p:spTgt spid="795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8" dur="500"/>
                                        <p:tgtEl>
                                          <p:spTgt spid="795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1" dur="500"/>
                                        <p:tgtEl>
                                          <p:spTgt spid="795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4" dur="500"/>
                                        <p:tgtEl>
                                          <p:spTgt spid="795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7" dur="500"/>
                                        <p:tgtEl>
                                          <p:spTgt spid="795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0" dur="500"/>
                                        <p:tgtEl>
                                          <p:spTgt spid="795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3" dur="500"/>
                                        <p:tgtEl>
                                          <p:spTgt spid="795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6" dur="500"/>
                                        <p:tgtEl>
                                          <p:spTgt spid="795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9" dur="500"/>
                                        <p:tgtEl>
                                          <p:spTgt spid="795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2" dur="500"/>
                                        <p:tgtEl>
                                          <p:spTgt spid="795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5" dur="500"/>
                                        <p:tgtEl>
                                          <p:spTgt spid="795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8" dur="500"/>
                                        <p:tgtEl>
                                          <p:spTgt spid="795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1" dur="500"/>
                                        <p:tgtEl>
                                          <p:spTgt spid="795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4" dur="500"/>
                                        <p:tgtEl>
                                          <p:spTgt spid="7959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7" dur="500"/>
                                        <p:tgtEl>
                                          <p:spTgt spid="795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0" dur="500"/>
                                        <p:tgtEl>
                                          <p:spTgt spid="795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3" dur="500"/>
                                        <p:tgtEl>
                                          <p:spTgt spid="7959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6" dur="500"/>
                                        <p:tgtEl>
                                          <p:spTgt spid="7959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9" dur="500"/>
                                        <p:tgtEl>
                                          <p:spTgt spid="7959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2" dur="500"/>
                                        <p:tgtEl>
                                          <p:spTgt spid="795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5" dur="500"/>
                                        <p:tgtEl>
                                          <p:spTgt spid="795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8" dur="500"/>
                                        <p:tgtEl>
                                          <p:spTgt spid="7959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1" dur="500"/>
                                        <p:tgtEl>
                                          <p:spTgt spid="795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4" dur="500"/>
                                        <p:tgtEl>
                                          <p:spTgt spid="7959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7" dur="500"/>
                                        <p:tgtEl>
                                          <p:spTgt spid="795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0" dur="500"/>
                                        <p:tgtEl>
                                          <p:spTgt spid="7959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3" dur="500"/>
                                        <p:tgtEl>
                                          <p:spTgt spid="795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6" dur="500"/>
                                        <p:tgtEl>
                                          <p:spTgt spid="795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9" dur="500"/>
                                        <p:tgtEl>
                                          <p:spTgt spid="795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2" dur="500"/>
                                        <p:tgtEl>
                                          <p:spTgt spid="795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5" dur="500"/>
                                        <p:tgtEl>
                                          <p:spTgt spid="795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8" dur="500"/>
                                        <p:tgtEl>
                                          <p:spTgt spid="795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5720" grpId="0" animBg="1"/>
      <p:bldP spid="795721" grpId="0" animBg="1"/>
      <p:bldP spid="795722" grpId="0" animBg="1"/>
      <p:bldP spid="795723" grpId="0" animBg="1"/>
      <p:bldP spid="795724" grpId="0" animBg="1"/>
      <p:bldP spid="795725" grpId="0" animBg="1"/>
      <p:bldP spid="795726" grpId="0" animBg="1"/>
      <p:bldP spid="795727" grpId="0" animBg="1"/>
      <p:bldP spid="795728" grpId="0" animBg="1"/>
      <p:bldP spid="795729" grpId="0" animBg="1"/>
      <p:bldP spid="795730" grpId="0" animBg="1"/>
      <p:bldP spid="795731" grpId="0" animBg="1"/>
      <p:bldP spid="795732" grpId="0" animBg="1"/>
      <p:bldP spid="795733" grpId="0" animBg="1"/>
      <p:bldP spid="795734" grpId="0" animBg="1"/>
      <p:bldP spid="795735" grpId="0" animBg="1"/>
      <p:bldP spid="795736" grpId="0" animBg="1"/>
      <p:bldP spid="795737" grpId="0" animBg="1"/>
      <p:bldP spid="795738" grpId="0" animBg="1"/>
      <p:bldP spid="795739" grpId="0"/>
      <p:bldP spid="795740" grpId="0"/>
      <p:bldP spid="795741" grpId="0"/>
      <p:bldP spid="795742" grpId="0"/>
      <p:bldP spid="795743" grpId="0"/>
      <p:bldP spid="795744" grpId="0"/>
      <p:bldP spid="795745" grpId="0"/>
      <p:bldP spid="795746" grpId="0"/>
      <p:bldP spid="795747" grpId="0" animBg="1"/>
      <p:bldP spid="795748" grpId="0" animBg="1"/>
      <p:bldP spid="795749" grpId="0" animBg="1"/>
      <p:bldP spid="795750" grpId="0" animBg="1"/>
      <p:bldP spid="795751" grpId="0" animBg="1"/>
      <p:bldP spid="795752" grpId="0" animBg="1"/>
      <p:bldP spid="795753" grpId="0" animBg="1"/>
      <p:bldP spid="795754" grpId="0" animBg="1"/>
      <p:bldP spid="795755" grpId="0" animBg="1"/>
      <p:bldP spid="795756" grpId="0" animBg="1"/>
      <p:bldP spid="795757" grpId="0" animBg="1"/>
      <p:bldP spid="795758" grpId="0" animBg="1"/>
      <p:bldP spid="795759" grpId="0" animBg="1"/>
      <p:bldP spid="795760" grpId="0" animBg="1"/>
      <p:bldP spid="795761" grpId="0" animBg="1"/>
      <p:bldP spid="795762" grpId="0" animBg="1"/>
      <p:bldP spid="795763" grpId="0" animBg="1"/>
      <p:bldP spid="795764" grpId="0" animBg="1"/>
      <p:bldP spid="795765" grpId="0" animBg="1"/>
      <p:bldP spid="795766" grpId="0" animBg="1"/>
      <p:bldP spid="795767" grpId="0"/>
      <p:bldP spid="795768" grpId="0"/>
      <p:bldP spid="795769" grpId="0"/>
      <p:bldP spid="795770" grpId="0"/>
      <p:bldP spid="795771" grpId="0"/>
      <p:bldP spid="795772" grpId="0"/>
      <p:bldP spid="795773" grpId="0"/>
      <p:bldP spid="795774" grpId="0"/>
      <p:bldP spid="795775" grpId="0" animBg="1"/>
      <p:bldP spid="795776" grpId="0"/>
      <p:bldP spid="795777" grpId="0" animBg="1"/>
      <p:bldP spid="795778" grpId="0" animBg="1"/>
      <p:bldP spid="795779" grpId="0" animBg="1"/>
      <p:bldP spid="795780" grpId="0" animBg="1"/>
      <p:bldP spid="795781" grpId="0" animBg="1"/>
      <p:bldP spid="795782" grpId="0" animBg="1"/>
      <p:bldP spid="795783" grpId="0" animBg="1"/>
      <p:bldP spid="795784" grpId="0" animBg="1"/>
      <p:bldP spid="795785" grpId="0" animBg="1"/>
      <p:bldP spid="795786" grpId="0" animBg="1"/>
      <p:bldP spid="795787" grpId="0" animBg="1"/>
      <p:bldP spid="795788" grpId="0" animBg="1"/>
      <p:bldP spid="795789" grpId="0" animBg="1"/>
      <p:bldP spid="795790" grpId="0" animBg="1"/>
      <p:bldP spid="795791" grpId="0" animBg="1"/>
      <p:bldP spid="795792" grpId="0" animBg="1"/>
      <p:bldP spid="795793" grpId="0" animBg="1"/>
      <p:bldP spid="795794" grpId="0" animBg="1"/>
      <p:bldP spid="795795" grpId="0" animBg="1"/>
      <p:bldP spid="795796" grpId="0"/>
      <p:bldP spid="795797" grpId="0"/>
      <p:bldP spid="795798" grpId="0"/>
      <p:bldP spid="795799" grpId="0"/>
      <p:bldP spid="795800" grpId="0"/>
      <p:bldP spid="795801" grpId="0"/>
      <p:bldP spid="795802" grpId="0"/>
      <p:bldP spid="795803" grpId="0"/>
      <p:bldP spid="795804" grpId="0"/>
      <p:bldP spid="795805" grpId="0"/>
      <p:bldP spid="795806" grpId="0" animBg="1"/>
      <p:bldP spid="795835" grpId="0" animBg="1"/>
      <p:bldP spid="795836" grpId="0" animBg="1"/>
      <p:bldP spid="795837" grpId="0" animBg="1"/>
      <p:bldP spid="795838" grpId="0" animBg="1"/>
      <p:bldP spid="795839" grpId="0" animBg="1"/>
      <p:bldP spid="795840" grpId="0" animBg="1"/>
      <p:bldP spid="795841" grpId="0" animBg="1"/>
      <p:bldP spid="795842" grpId="0" animBg="1"/>
      <p:bldP spid="795843" grpId="0" animBg="1"/>
      <p:bldP spid="795844" grpId="0" animBg="1"/>
      <p:bldP spid="795845" grpId="0" animBg="1"/>
      <p:bldP spid="795846" grpId="0" animBg="1"/>
      <p:bldP spid="795847" grpId="0" animBg="1"/>
      <p:bldP spid="795848" grpId="0" animBg="1"/>
      <p:bldP spid="795849" grpId="0" animBg="1"/>
      <p:bldP spid="795850" grpId="0" animBg="1"/>
      <p:bldP spid="795851" grpId="0" animBg="1"/>
      <p:bldP spid="795852" grpId="0" animBg="1"/>
      <p:bldP spid="795853" grpId="0" animBg="1"/>
      <p:bldP spid="795854" grpId="0"/>
      <p:bldP spid="795855" grpId="0"/>
      <p:bldP spid="795856" grpId="0"/>
      <p:bldP spid="795857" grpId="0"/>
      <p:bldP spid="795858" grpId="0"/>
      <p:bldP spid="795859" grpId="0"/>
      <p:bldP spid="795860" grpId="0"/>
      <p:bldP spid="795861" grpId="0"/>
      <p:bldP spid="795862" grpId="0"/>
      <p:bldP spid="795863" grpId="0" animBg="1"/>
      <p:bldP spid="795864" grpId="0" animBg="1"/>
      <p:bldP spid="795865" grpId="0" animBg="1"/>
      <p:bldP spid="795866" grpId="0" animBg="1"/>
      <p:bldP spid="795867" grpId="0" animBg="1"/>
      <p:bldP spid="795868" grpId="0" animBg="1"/>
      <p:bldP spid="795869" grpId="0" animBg="1"/>
      <p:bldP spid="795870" grpId="0" animBg="1"/>
      <p:bldP spid="795871" grpId="0" animBg="1"/>
      <p:bldP spid="795872" grpId="0" animBg="1"/>
      <p:bldP spid="795873" grpId="0" animBg="1"/>
      <p:bldP spid="795874" grpId="0" animBg="1"/>
      <p:bldP spid="795875" grpId="0" animBg="1"/>
      <p:bldP spid="795876" grpId="0" animBg="1"/>
      <p:bldP spid="795877" grpId="0" animBg="1"/>
      <p:bldP spid="795878" grpId="0" animBg="1"/>
      <p:bldP spid="795879" grpId="0" animBg="1"/>
      <p:bldP spid="795880" grpId="0" animBg="1"/>
      <p:bldP spid="795881" grpId="0" animBg="1"/>
      <p:bldP spid="795882" grpId="0"/>
      <p:bldP spid="795883" grpId="0"/>
      <p:bldP spid="795884" grpId="0"/>
      <p:bldP spid="795885" grpId="0"/>
      <p:bldP spid="795886" grpId="0"/>
      <p:bldP spid="795887" grpId="0"/>
      <p:bldP spid="795888" grpId="0"/>
      <p:bldP spid="795889" grpId="0"/>
      <p:bldP spid="795890" grpId="0"/>
      <p:bldP spid="795891" grpId="0" animBg="1"/>
      <p:bldP spid="795892" grpId="0" animBg="1"/>
      <p:bldP spid="795893" grpId="0" animBg="1"/>
      <p:bldP spid="795894" grpId="0" animBg="1"/>
      <p:bldP spid="795895" grpId="0" animBg="1"/>
      <p:bldP spid="795896" grpId="0" animBg="1"/>
      <p:bldP spid="795897" grpId="0" animBg="1"/>
      <p:bldP spid="795898" grpId="0" animBg="1"/>
      <p:bldP spid="795899" grpId="0" animBg="1"/>
      <p:bldP spid="795900" grpId="0" animBg="1"/>
      <p:bldP spid="795901" grpId="0" animBg="1"/>
      <p:bldP spid="795902" grpId="0" animBg="1"/>
      <p:bldP spid="795903" grpId="0" animBg="1"/>
      <p:bldP spid="795904" grpId="0" animBg="1"/>
      <p:bldP spid="795905" grpId="0" animBg="1"/>
      <p:bldP spid="795906" grpId="0" animBg="1"/>
      <p:bldP spid="795907" grpId="0" animBg="1"/>
      <p:bldP spid="795908" grpId="0" animBg="1"/>
      <p:bldP spid="795909" grpId="0" animBg="1"/>
      <p:bldP spid="795910" grpId="0"/>
      <p:bldP spid="795911" grpId="0"/>
      <p:bldP spid="795912" grpId="0"/>
      <p:bldP spid="795913" grpId="0"/>
      <p:bldP spid="795914" grpId="0"/>
      <p:bldP spid="795915" grpId="0"/>
      <p:bldP spid="795916" grpId="0"/>
      <p:bldP spid="795917" grpId="0"/>
      <p:bldP spid="795918" grpId="0"/>
      <p:bldP spid="795920" grpId="0" animBg="1"/>
      <p:bldP spid="795921" grpId="0" animBg="1"/>
      <p:bldP spid="795922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7.7.2	 Rasterverdrahtung mit Wegwichtung: Beispiel</a:t>
            </a:r>
          </a:p>
        </p:txBody>
      </p:sp>
      <p:sp>
        <p:nvSpPr>
          <p:cNvPr id="80899" name="Text Box 3"/>
          <p:cNvSpPr txBox="1">
            <a:spLocks noChangeArrowheads="1"/>
          </p:cNvSpPr>
          <p:nvPr/>
        </p:nvSpPr>
        <p:spPr bwMode="auto">
          <a:xfrm rot="-5400000">
            <a:off x="8177213" y="2749550"/>
            <a:ext cx="14620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Ebene 1 (H)</a:t>
            </a:r>
          </a:p>
        </p:txBody>
      </p:sp>
      <p:sp>
        <p:nvSpPr>
          <p:cNvPr id="80900" name="Text Box 4"/>
          <p:cNvSpPr txBox="1">
            <a:spLocks noChangeArrowheads="1"/>
          </p:cNvSpPr>
          <p:nvPr/>
        </p:nvSpPr>
        <p:spPr bwMode="auto">
          <a:xfrm rot="-5400000">
            <a:off x="8289132" y="4388643"/>
            <a:ext cx="12382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Ebene 2 (V)</a:t>
            </a:r>
          </a:p>
        </p:txBody>
      </p:sp>
      <p:grpSp>
        <p:nvGrpSpPr>
          <p:cNvPr id="796677" name="Group 5"/>
          <p:cNvGrpSpPr>
            <a:grpSpLocks/>
          </p:cNvGrpSpPr>
          <p:nvPr/>
        </p:nvGrpSpPr>
        <p:grpSpPr bwMode="auto">
          <a:xfrm>
            <a:off x="2454275" y="3962400"/>
            <a:ext cx="1504950" cy="1212850"/>
            <a:chOff x="163" y="1829"/>
            <a:chExt cx="896" cy="722"/>
          </a:xfrm>
        </p:grpSpPr>
        <p:sp>
          <p:nvSpPr>
            <p:cNvPr id="81196" name="Rectangle 6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97" name="Rectangle 7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98" name="Rectangle 8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99" name="Rectangle 9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96682" name="Group 10"/>
          <p:cNvGrpSpPr>
            <a:grpSpLocks/>
          </p:cNvGrpSpPr>
          <p:nvPr/>
        </p:nvGrpSpPr>
        <p:grpSpPr bwMode="auto">
          <a:xfrm>
            <a:off x="7027863" y="3959225"/>
            <a:ext cx="1506537" cy="1212850"/>
            <a:chOff x="163" y="1829"/>
            <a:chExt cx="896" cy="722"/>
          </a:xfrm>
        </p:grpSpPr>
        <p:sp>
          <p:nvSpPr>
            <p:cNvPr id="81192" name="Rectangle 11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93" name="Rectangle 12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94" name="Rectangle 13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95" name="Rectangle 14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96687" name="Group 15"/>
          <p:cNvGrpSpPr>
            <a:grpSpLocks/>
          </p:cNvGrpSpPr>
          <p:nvPr/>
        </p:nvGrpSpPr>
        <p:grpSpPr bwMode="auto">
          <a:xfrm>
            <a:off x="7023100" y="2430463"/>
            <a:ext cx="1506538" cy="1214437"/>
            <a:chOff x="163" y="1829"/>
            <a:chExt cx="896" cy="722"/>
          </a:xfrm>
        </p:grpSpPr>
        <p:sp>
          <p:nvSpPr>
            <p:cNvPr id="81188" name="Rectangle 16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89" name="Rectangle 17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90" name="Rectangle 18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91" name="Rectangle 19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96692" name="Group 20"/>
          <p:cNvGrpSpPr>
            <a:grpSpLocks/>
          </p:cNvGrpSpPr>
          <p:nvPr/>
        </p:nvGrpSpPr>
        <p:grpSpPr bwMode="auto">
          <a:xfrm>
            <a:off x="4737100" y="3956050"/>
            <a:ext cx="1506538" cy="1214438"/>
            <a:chOff x="163" y="1829"/>
            <a:chExt cx="896" cy="722"/>
          </a:xfrm>
        </p:grpSpPr>
        <p:sp>
          <p:nvSpPr>
            <p:cNvPr id="81184" name="Rectangle 21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85" name="Rectangle 22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86" name="Rectangle 23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87" name="Rectangle 24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96697" name="Group 25"/>
          <p:cNvGrpSpPr>
            <a:grpSpLocks/>
          </p:cNvGrpSpPr>
          <p:nvPr/>
        </p:nvGrpSpPr>
        <p:grpSpPr bwMode="auto">
          <a:xfrm>
            <a:off x="4735513" y="2432050"/>
            <a:ext cx="1506537" cy="1214438"/>
            <a:chOff x="163" y="1829"/>
            <a:chExt cx="896" cy="722"/>
          </a:xfrm>
        </p:grpSpPr>
        <p:sp>
          <p:nvSpPr>
            <p:cNvPr id="81180" name="Rectangle 26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81" name="Rectangle 27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82" name="Rectangle 28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83" name="Rectangle 29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96702" name="Group 30"/>
          <p:cNvGrpSpPr>
            <a:grpSpLocks/>
          </p:cNvGrpSpPr>
          <p:nvPr/>
        </p:nvGrpSpPr>
        <p:grpSpPr bwMode="auto">
          <a:xfrm>
            <a:off x="2446338" y="2432050"/>
            <a:ext cx="1506537" cy="1214438"/>
            <a:chOff x="163" y="1829"/>
            <a:chExt cx="896" cy="722"/>
          </a:xfrm>
        </p:grpSpPr>
        <p:sp>
          <p:nvSpPr>
            <p:cNvPr id="81176" name="Rectangle 31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77" name="Rectangle 32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78" name="Rectangle 33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79" name="Rectangle 34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80907" name="Group 35"/>
          <p:cNvGrpSpPr>
            <a:grpSpLocks/>
          </p:cNvGrpSpPr>
          <p:nvPr/>
        </p:nvGrpSpPr>
        <p:grpSpPr bwMode="auto">
          <a:xfrm>
            <a:off x="161925" y="2425700"/>
            <a:ext cx="1504950" cy="1212850"/>
            <a:chOff x="163" y="1829"/>
            <a:chExt cx="896" cy="722"/>
          </a:xfrm>
        </p:grpSpPr>
        <p:sp>
          <p:nvSpPr>
            <p:cNvPr id="81172" name="Rectangle 36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73" name="Rectangle 37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74" name="Rectangle 38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75" name="Rectangle 39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80908" name="Group 40"/>
          <p:cNvGrpSpPr>
            <a:grpSpLocks/>
          </p:cNvGrpSpPr>
          <p:nvPr/>
        </p:nvGrpSpPr>
        <p:grpSpPr bwMode="auto">
          <a:xfrm>
            <a:off x="160338" y="3959225"/>
            <a:ext cx="1504950" cy="1212850"/>
            <a:chOff x="163" y="1829"/>
            <a:chExt cx="896" cy="722"/>
          </a:xfrm>
        </p:grpSpPr>
        <p:sp>
          <p:nvSpPr>
            <p:cNvPr id="81168" name="Rectangle 41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69" name="Rectangle 42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70" name="Rectangle 43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1171" name="Rectangle 44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80909" name="Line 45"/>
          <p:cNvSpPr>
            <a:spLocks noChangeShapeType="1"/>
          </p:cNvSpPr>
          <p:nvPr/>
        </p:nvSpPr>
        <p:spPr bwMode="auto">
          <a:xfrm>
            <a:off x="150813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10" name="Line 46"/>
          <p:cNvSpPr>
            <a:spLocks noChangeShapeType="1"/>
          </p:cNvSpPr>
          <p:nvPr/>
        </p:nvSpPr>
        <p:spPr bwMode="auto">
          <a:xfrm>
            <a:off x="150813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11" name="Line 47"/>
          <p:cNvSpPr>
            <a:spLocks noChangeShapeType="1"/>
          </p:cNvSpPr>
          <p:nvPr/>
        </p:nvSpPr>
        <p:spPr bwMode="auto">
          <a:xfrm flipV="1">
            <a:off x="1674813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12" name="Line 48"/>
          <p:cNvSpPr>
            <a:spLocks noChangeShapeType="1"/>
          </p:cNvSpPr>
          <p:nvPr/>
        </p:nvSpPr>
        <p:spPr bwMode="auto">
          <a:xfrm flipH="1">
            <a:off x="1370013" y="3943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13" name="Line 49"/>
          <p:cNvSpPr>
            <a:spLocks noChangeShapeType="1"/>
          </p:cNvSpPr>
          <p:nvPr/>
        </p:nvSpPr>
        <p:spPr bwMode="auto">
          <a:xfrm>
            <a:off x="1370013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14" name="Line 50"/>
          <p:cNvSpPr>
            <a:spLocks noChangeShapeType="1"/>
          </p:cNvSpPr>
          <p:nvPr/>
        </p:nvSpPr>
        <p:spPr bwMode="auto">
          <a:xfrm flipH="1">
            <a:off x="762000" y="4868863"/>
            <a:ext cx="6080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15" name="Line 51"/>
          <p:cNvSpPr>
            <a:spLocks noChangeShapeType="1"/>
          </p:cNvSpPr>
          <p:nvPr/>
        </p:nvSpPr>
        <p:spPr bwMode="auto">
          <a:xfrm flipV="1">
            <a:off x="762000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16" name="Line 52"/>
          <p:cNvSpPr>
            <a:spLocks noChangeShapeType="1"/>
          </p:cNvSpPr>
          <p:nvPr/>
        </p:nvSpPr>
        <p:spPr bwMode="auto">
          <a:xfrm flipH="1">
            <a:off x="457200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17" name="Line 53"/>
          <p:cNvSpPr>
            <a:spLocks noChangeShapeType="1"/>
          </p:cNvSpPr>
          <p:nvPr/>
        </p:nvSpPr>
        <p:spPr bwMode="auto">
          <a:xfrm flipV="1">
            <a:off x="457200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18" name="Line 54"/>
          <p:cNvSpPr>
            <a:spLocks noChangeShapeType="1"/>
          </p:cNvSpPr>
          <p:nvPr/>
        </p:nvSpPr>
        <p:spPr bwMode="auto">
          <a:xfrm flipH="1">
            <a:off x="150813" y="4251325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19" name="Line 55"/>
          <p:cNvSpPr>
            <a:spLocks noChangeShapeType="1"/>
          </p:cNvSpPr>
          <p:nvPr/>
        </p:nvSpPr>
        <p:spPr bwMode="auto">
          <a:xfrm>
            <a:off x="150813" y="456088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20" name="Line 56"/>
          <p:cNvSpPr>
            <a:spLocks noChangeShapeType="1"/>
          </p:cNvSpPr>
          <p:nvPr/>
        </p:nvSpPr>
        <p:spPr bwMode="auto">
          <a:xfrm>
            <a:off x="150813" y="4868863"/>
            <a:ext cx="6111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21" name="Line 57"/>
          <p:cNvSpPr>
            <a:spLocks noChangeShapeType="1"/>
          </p:cNvSpPr>
          <p:nvPr/>
        </p:nvSpPr>
        <p:spPr bwMode="auto">
          <a:xfrm>
            <a:off x="1370013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22" name="Line 58"/>
          <p:cNvSpPr>
            <a:spLocks noChangeShapeType="1"/>
          </p:cNvSpPr>
          <p:nvPr/>
        </p:nvSpPr>
        <p:spPr bwMode="auto">
          <a:xfrm>
            <a:off x="1370013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23" name="Line 59"/>
          <p:cNvSpPr>
            <a:spLocks noChangeShapeType="1"/>
          </p:cNvSpPr>
          <p:nvPr/>
        </p:nvSpPr>
        <p:spPr bwMode="auto">
          <a:xfrm>
            <a:off x="1370013" y="4868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24" name="Line 60"/>
          <p:cNvSpPr>
            <a:spLocks noChangeShapeType="1"/>
          </p:cNvSpPr>
          <p:nvPr/>
        </p:nvSpPr>
        <p:spPr bwMode="auto">
          <a:xfrm>
            <a:off x="457200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25" name="Line 61"/>
          <p:cNvSpPr>
            <a:spLocks noChangeShapeType="1"/>
          </p:cNvSpPr>
          <p:nvPr/>
        </p:nvSpPr>
        <p:spPr bwMode="auto">
          <a:xfrm>
            <a:off x="762000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26" name="Line 62"/>
          <p:cNvSpPr>
            <a:spLocks noChangeShapeType="1"/>
          </p:cNvSpPr>
          <p:nvPr/>
        </p:nvSpPr>
        <p:spPr bwMode="auto">
          <a:xfrm>
            <a:off x="1066800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27" name="Line 63"/>
          <p:cNvSpPr>
            <a:spLocks noChangeShapeType="1"/>
          </p:cNvSpPr>
          <p:nvPr/>
        </p:nvSpPr>
        <p:spPr bwMode="auto">
          <a:xfrm>
            <a:off x="13700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28" name="Text Box 64"/>
          <p:cNvSpPr txBox="1">
            <a:spLocks noChangeArrowheads="1"/>
          </p:cNvSpPr>
          <p:nvPr/>
        </p:nvSpPr>
        <p:spPr bwMode="auto">
          <a:xfrm>
            <a:off x="166688" y="45529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80929" name="Text Box 65"/>
          <p:cNvSpPr txBox="1">
            <a:spLocks noChangeArrowheads="1"/>
          </p:cNvSpPr>
          <p:nvPr/>
        </p:nvSpPr>
        <p:spPr bwMode="auto">
          <a:xfrm>
            <a:off x="341313" y="47053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80930" name="Text Box 66"/>
          <p:cNvSpPr txBox="1">
            <a:spLocks noChangeArrowheads="1"/>
          </p:cNvSpPr>
          <p:nvPr/>
        </p:nvSpPr>
        <p:spPr bwMode="auto">
          <a:xfrm>
            <a:off x="1254125" y="50101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4</a:t>
            </a:r>
          </a:p>
        </p:txBody>
      </p:sp>
      <p:sp>
        <p:nvSpPr>
          <p:cNvPr id="80931" name="Text Box 67"/>
          <p:cNvSpPr txBox="1">
            <a:spLocks noChangeArrowheads="1"/>
          </p:cNvSpPr>
          <p:nvPr/>
        </p:nvSpPr>
        <p:spPr bwMode="auto">
          <a:xfrm>
            <a:off x="1104900" y="48577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80932" name="Text Box 68"/>
          <p:cNvSpPr txBox="1">
            <a:spLocks noChangeArrowheads="1"/>
          </p:cNvSpPr>
          <p:nvPr/>
        </p:nvSpPr>
        <p:spPr bwMode="auto">
          <a:xfrm>
            <a:off x="447675" y="4591050"/>
            <a:ext cx="30480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80933" name="Text Box 69"/>
          <p:cNvSpPr txBox="1">
            <a:spLocks noChangeArrowheads="1"/>
          </p:cNvSpPr>
          <p:nvPr/>
        </p:nvSpPr>
        <p:spPr bwMode="auto">
          <a:xfrm>
            <a:off x="166688" y="48577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80934" name="Text Box 70"/>
          <p:cNvSpPr txBox="1">
            <a:spLocks noChangeArrowheads="1"/>
          </p:cNvSpPr>
          <p:nvPr/>
        </p:nvSpPr>
        <p:spPr bwMode="auto">
          <a:xfrm>
            <a:off x="342900" y="50101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7</a:t>
            </a:r>
          </a:p>
        </p:txBody>
      </p:sp>
      <p:sp>
        <p:nvSpPr>
          <p:cNvPr id="80935" name="Text Box 71"/>
          <p:cNvSpPr txBox="1">
            <a:spLocks noChangeArrowheads="1"/>
          </p:cNvSpPr>
          <p:nvPr/>
        </p:nvSpPr>
        <p:spPr bwMode="auto">
          <a:xfrm>
            <a:off x="457200" y="4895850"/>
            <a:ext cx="3063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80936" name="Text Box 72"/>
          <p:cNvSpPr txBox="1">
            <a:spLocks noChangeArrowheads="1"/>
          </p:cNvSpPr>
          <p:nvPr/>
        </p:nvSpPr>
        <p:spPr bwMode="auto">
          <a:xfrm>
            <a:off x="757238" y="4895850"/>
            <a:ext cx="3063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80937" name="Line 73"/>
          <p:cNvSpPr>
            <a:spLocks noChangeShapeType="1"/>
          </p:cNvSpPr>
          <p:nvPr/>
        </p:nvSpPr>
        <p:spPr bwMode="auto">
          <a:xfrm>
            <a:off x="150813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38" name="Line 74"/>
          <p:cNvSpPr>
            <a:spLocks noChangeShapeType="1"/>
          </p:cNvSpPr>
          <p:nvPr/>
        </p:nvSpPr>
        <p:spPr bwMode="auto">
          <a:xfrm>
            <a:off x="150813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39" name="Line 75"/>
          <p:cNvSpPr>
            <a:spLocks noChangeShapeType="1"/>
          </p:cNvSpPr>
          <p:nvPr/>
        </p:nvSpPr>
        <p:spPr bwMode="auto">
          <a:xfrm flipV="1">
            <a:off x="1674813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40" name="Line 76"/>
          <p:cNvSpPr>
            <a:spLocks noChangeShapeType="1"/>
          </p:cNvSpPr>
          <p:nvPr/>
        </p:nvSpPr>
        <p:spPr bwMode="auto">
          <a:xfrm flipH="1">
            <a:off x="1370013" y="2419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41" name="Line 77"/>
          <p:cNvSpPr>
            <a:spLocks noChangeShapeType="1"/>
          </p:cNvSpPr>
          <p:nvPr/>
        </p:nvSpPr>
        <p:spPr bwMode="auto">
          <a:xfrm>
            <a:off x="1370013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42" name="Line 78"/>
          <p:cNvSpPr>
            <a:spLocks noChangeShapeType="1"/>
          </p:cNvSpPr>
          <p:nvPr/>
        </p:nvSpPr>
        <p:spPr bwMode="auto">
          <a:xfrm flipH="1">
            <a:off x="762000" y="3344863"/>
            <a:ext cx="6080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43" name="Line 79"/>
          <p:cNvSpPr>
            <a:spLocks noChangeShapeType="1"/>
          </p:cNvSpPr>
          <p:nvPr/>
        </p:nvSpPr>
        <p:spPr bwMode="auto">
          <a:xfrm flipV="1">
            <a:off x="762000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44" name="Line 80"/>
          <p:cNvSpPr>
            <a:spLocks noChangeShapeType="1"/>
          </p:cNvSpPr>
          <p:nvPr/>
        </p:nvSpPr>
        <p:spPr bwMode="auto">
          <a:xfrm flipH="1">
            <a:off x="457200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45" name="Line 81"/>
          <p:cNvSpPr>
            <a:spLocks noChangeShapeType="1"/>
          </p:cNvSpPr>
          <p:nvPr/>
        </p:nvSpPr>
        <p:spPr bwMode="auto">
          <a:xfrm flipV="1">
            <a:off x="457200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46" name="Line 82"/>
          <p:cNvSpPr>
            <a:spLocks noChangeShapeType="1"/>
          </p:cNvSpPr>
          <p:nvPr/>
        </p:nvSpPr>
        <p:spPr bwMode="auto">
          <a:xfrm flipH="1">
            <a:off x="150813" y="272573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47" name="Line 83"/>
          <p:cNvSpPr>
            <a:spLocks noChangeShapeType="1"/>
          </p:cNvSpPr>
          <p:nvPr/>
        </p:nvSpPr>
        <p:spPr bwMode="auto">
          <a:xfrm>
            <a:off x="150813" y="3035300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48" name="Line 84"/>
          <p:cNvSpPr>
            <a:spLocks noChangeShapeType="1"/>
          </p:cNvSpPr>
          <p:nvPr/>
        </p:nvSpPr>
        <p:spPr bwMode="auto">
          <a:xfrm>
            <a:off x="150813" y="3344863"/>
            <a:ext cx="6111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49" name="Line 85"/>
          <p:cNvSpPr>
            <a:spLocks noChangeShapeType="1"/>
          </p:cNvSpPr>
          <p:nvPr/>
        </p:nvSpPr>
        <p:spPr bwMode="auto">
          <a:xfrm>
            <a:off x="1370013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50" name="Line 86"/>
          <p:cNvSpPr>
            <a:spLocks noChangeShapeType="1"/>
          </p:cNvSpPr>
          <p:nvPr/>
        </p:nvSpPr>
        <p:spPr bwMode="auto">
          <a:xfrm>
            <a:off x="13700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51" name="Line 87"/>
          <p:cNvSpPr>
            <a:spLocks noChangeShapeType="1"/>
          </p:cNvSpPr>
          <p:nvPr/>
        </p:nvSpPr>
        <p:spPr bwMode="auto">
          <a:xfrm>
            <a:off x="1370013" y="3344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52" name="Line 88"/>
          <p:cNvSpPr>
            <a:spLocks noChangeShapeType="1"/>
          </p:cNvSpPr>
          <p:nvPr/>
        </p:nvSpPr>
        <p:spPr bwMode="auto">
          <a:xfrm>
            <a:off x="457200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53" name="Line 89"/>
          <p:cNvSpPr>
            <a:spLocks noChangeShapeType="1"/>
          </p:cNvSpPr>
          <p:nvPr/>
        </p:nvSpPr>
        <p:spPr bwMode="auto">
          <a:xfrm>
            <a:off x="762000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54" name="Line 90"/>
          <p:cNvSpPr>
            <a:spLocks noChangeShapeType="1"/>
          </p:cNvSpPr>
          <p:nvPr/>
        </p:nvSpPr>
        <p:spPr bwMode="auto">
          <a:xfrm>
            <a:off x="1066800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55" name="Line 91"/>
          <p:cNvSpPr>
            <a:spLocks noChangeShapeType="1"/>
          </p:cNvSpPr>
          <p:nvPr/>
        </p:nvSpPr>
        <p:spPr bwMode="auto">
          <a:xfrm>
            <a:off x="13700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56" name="Text Box 92"/>
          <p:cNvSpPr txBox="1">
            <a:spLocks noChangeArrowheads="1"/>
          </p:cNvSpPr>
          <p:nvPr/>
        </p:nvSpPr>
        <p:spPr bwMode="auto">
          <a:xfrm>
            <a:off x="166688" y="2719388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80957" name="Text Box 93"/>
          <p:cNvSpPr txBox="1">
            <a:spLocks noChangeArrowheads="1"/>
          </p:cNvSpPr>
          <p:nvPr/>
        </p:nvSpPr>
        <p:spPr bwMode="auto">
          <a:xfrm>
            <a:off x="342900" y="2873375"/>
            <a:ext cx="152400" cy="223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80958" name="Text Box 94"/>
          <p:cNvSpPr txBox="1">
            <a:spLocks noChangeArrowheads="1"/>
          </p:cNvSpPr>
          <p:nvPr/>
        </p:nvSpPr>
        <p:spPr bwMode="auto">
          <a:xfrm>
            <a:off x="1558925" y="34861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3</a:t>
            </a:r>
          </a:p>
        </p:txBody>
      </p:sp>
      <p:sp>
        <p:nvSpPr>
          <p:cNvPr id="80959" name="Text Box 95"/>
          <p:cNvSpPr txBox="1">
            <a:spLocks noChangeArrowheads="1"/>
          </p:cNvSpPr>
          <p:nvPr/>
        </p:nvSpPr>
        <p:spPr bwMode="auto">
          <a:xfrm>
            <a:off x="1384300" y="33337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5</a:t>
            </a:r>
          </a:p>
        </p:txBody>
      </p:sp>
      <p:sp>
        <p:nvSpPr>
          <p:cNvPr id="80960" name="Text Box 96"/>
          <p:cNvSpPr txBox="1">
            <a:spLocks noChangeArrowheads="1"/>
          </p:cNvSpPr>
          <p:nvPr/>
        </p:nvSpPr>
        <p:spPr bwMode="auto">
          <a:xfrm>
            <a:off x="447675" y="3065463"/>
            <a:ext cx="3048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80961" name="Text Box 97"/>
          <p:cNvSpPr txBox="1">
            <a:spLocks noChangeArrowheads="1"/>
          </p:cNvSpPr>
          <p:nvPr/>
        </p:nvSpPr>
        <p:spPr bwMode="auto">
          <a:xfrm>
            <a:off x="166688" y="33337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80962" name="Text Box 98"/>
          <p:cNvSpPr txBox="1">
            <a:spLocks noChangeArrowheads="1"/>
          </p:cNvSpPr>
          <p:nvPr/>
        </p:nvSpPr>
        <p:spPr bwMode="auto">
          <a:xfrm>
            <a:off x="342900" y="34861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7</a:t>
            </a:r>
          </a:p>
        </p:txBody>
      </p:sp>
      <p:sp>
        <p:nvSpPr>
          <p:cNvPr id="80963" name="Text Box 99"/>
          <p:cNvSpPr txBox="1">
            <a:spLocks noChangeArrowheads="1"/>
          </p:cNvSpPr>
          <p:nvPr/>
        </p:nvSpPr>
        <p:spPr bwMode="auto">
          <a:xfrm>
            <a:off x="150813" y="3065463"/>
            <a:ext cx="3063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80964" name="Oval 100"/>
          <p:cNvSpPr>
            <a:spLocks noChangeArrowheads="1"/>
          </p:cNvSpPr>
          <p:nvPr/>
        </p:nvSpPr>
        <p:spPr bwMode="auto">
          <a:xfrm>
            <a:off x="1293813" y="3257550"/>
            <a:ext cx="457200" cy="461963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0965" name="Text Box 101"/>
          <p:cNvSpPr txBox="1">
            <a:spLocks noChangeArrowheads="1"/>
          </p:cNvSpPr>
          <p:nvPr/>
        </p:nvSpPr>
        <p:spPr bwMode="auto">
          <a:xfrm>
            <a:off x="455613" y="33718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80966" name="Text Box 102"/>
          <p:cNvSpPr txBox="1">
            <a:spLocks noChangeArrowheads="1"/>
          </p:cNvSpPr>
          <p:nvPr/>
        </p:nvSpPr>
        <p:spPr bwMode="auto">
          <a:xfrm>
            <a:off x="760413" y="3371850"/>
            <a:ext cx="30480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80967" name="Text Box 103"/>
          <p:cNvSpPr txBox="1">
            <a:spLocks noChangeArrowheads="1"/>
          </p:cNvSpPr>
          <p:nvPr/>
        </p:nvSpPr>
        <p:spPr bwMode="auto">
          <a:xfrm>
            <a:off x="1065213" y="33718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776" name="Line 104"/>
          <p:cNvSpPr>
            <a:spLocks noChangeShapeType="1"/>
          </p:cNvSpPr>
          <p:nvPr/>
        </p:nvSpPr>
        <p:spPr bwMode="auto">
          <a:xfrm>
            <a:off x="2438400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777" name="Line 105"/>
          <p:cNvSpPr>
            <a:spLocks noChangeShapeType="1"/>
          </p:cNvSpPr>
          <p:nvPr/>
        </p:nvSpPr>
        <p:spPr bwMode="auto">
          <a:xfrm>
            <a:off x="2438400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778" name="Line 106"/>
          <p:cNvSpPr>
            <a:spLocks noChangeShapeType="1"/>
          </p:cNvSpPr>
          <p:nvPr/>
        </p:nvSpPr>
        <p:spPr bwMode="auto">
          <a:xfrm flipV="1">
            <a:off x="3962400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779" name="Line 107"/>
          <p:cNvSpPr>
            <a:spLocks noChangeShapeType="1"/>
          </p:cNvSpPr>
          <p:nvPr/>
        </p:nvSpPr>
        <p:spPr bwMode="auto">
          <a:xfrm flipH="1">
            <a:off x="3657600" y="2419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780" name="Line 108"/>
          <p:cNvSpPr>
            <a:spLocks noChangeShapeType="1"/>
          </p:cNvSpPr>
          <p:nvPr/>
        </p:nvSpPr>
        <p:spPr bwMode="auto">
          <a:xfrm>
            <a:off x="3657600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781" name="Line 109"/>
          <p:cNvSpPr>
            <a:spLocks noChangeShapeType="1"/>
          </p:cNvSpPr>
          <p:nvPr/>
        </p:nvSpPr>
        <p:spPr bwMode="auto">
          <a:xfrm flipH="1">
            <a:off x="3048000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782" name="Line 110"/>
          <p:cNvSpPr>
            <a:spLocks noChangeShapeType="1"/>
          </p:cNvSpPr>
          <p:nvPr/>
        </p:nvSpPr>
        <p:spPr bwMode="auto">
          <a:xfrm flipV="1">
            <a:off x="3048000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783" name="Line 111"/>
          <p:cNvSpPr>
            <a:spLocks noChangeShapeType="1"/>
          </p:cNvSpPr>
          <p:nvPr/>
        </p:nvSpPr>
        <p:spPr bwMode="auto">
          <a:xfrm flipH="1">
            <a:off x="2744788" y="3035300"/>
            <a:ext cx="3032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784" name="Line 112"/>
          <p:cNvSpPr>
            <a:spLocks noChangeShapeType="1"/>
          </p:cNvSpPr>
          <p:nvPr/>
        </p:nvSpPr>
        <p:spPr bwMode="auto">
          <a:xfrm flipV="1">
            <a:off x="2744788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785" name="Line 113"/>
          <p:cNvSpPr>
            <a:spLocks noChangeShapeType="1"/>
          </p:cNvSpPr>
          <p:nvPr/>
        </p:nvSpPr>
        <p:spPr bwMode="auto">
          <a:xfrm flipH="1">
            <a:off x="2438400" y="272573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786" name="Line 114"/>
          <p:cNvSpPr>
            <a:spLocks noChangeShapeType="1"/>
          </p:cNvSpPr>
          <p:nvPr/>
        </p:nvSpPr>
        <p:spPr bwMode="auto">
          <a:xfrm>
            <a:off x="2438400" y="303530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787" name="Line 115"/>
          <p:cNvSpPr>
            <a:spLocks noChangeShapeType="1"/>
          </p:cNvSpPr>
          <p:nvPr/>
        </p:nvSpPr>
        <p:spPr bwMode="auto">
          <a:xfrm>
            <a:off x="2438400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788" name="Line 116"/>
          <p:cNvSpPr>
            <a:spLocks noChangeShapeType="1"/>
          </p:cNvSpPr>
          <p:nvPr/>
        </p:nvSpPr>
        <p:spPr bwMode="auto">
          <a:xfrm>
            <a:off x="3657600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789" name="Line 117"/>
          <p:cNvSpPr>
            <a:spLocks noChangeShapeType="1"/>
          </p:cNvSpPr>
          <p:nvPr/>
        </p:nvSpPr>
        <p:spPr bwMode="auto">
          <a:xfrm>
            <a:off x="3657600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790" name="Line 118"/>
          <p:cNvSpPr>
            <a:spLocks noChangeShapeType="1"/>
          </p:cNvSpPr>
          <p:nvPr/>
        </p:nvSpPr>
        <p:spPr bwMode="auto">
          <a:xfrm>
            <a:off x="3657600" y="3344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791" name="Line 119"/>
          <p:cNvSpPr>
            <a:spLocks noChangeShapeType="1"/>
          </p:cNvSpPr>
          <p:nvPr/>
        </p:nvSpPr>
        <p:spPr bwMode="auto">
          <a:xfrm>
            <a:off x="2744788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792" name="Line 120"/>
          <p:cNvSpPr>
            <a:spLocks noChangeShapeType="1"/>
          </p:cNvSpPr>
          <p:nvPr/>
        </p:nvSpPr>
        <p:spPr bwMode="auto">
          <a:xfrm>
            <a:off x="3048000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793" name="Line 121"/>
          <p:cNvSpPr>
            <a:spLocks noChangeShapeType="1"/>
          </p:cNvSpPr>
          <p:nvPr/>
        </p:nvSpPr>
        <p:spPr bwMode="auto">
          <a:xfrm>
            <a:off x="3354388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794" name="Line 122"/>
          <p:cNvSpPr>
            <a:spLocks noChangeShapeType="1"/>
          </p:cNvSpPr>
          <p:nvPr/>
        </p:nvSpPr>
        <p:spPr bwMode="auto">
          <a:xfrm>
            <a:off x="3657600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795" name="Text Box 123"/>
          <p:cNvSpPr txBox="1">
            <a:spLocks noChangeArrowheads="1"/>
          </p:cNvSpPr>
          <p:nvPr/>
        </p:nvSpPr>
        <p:spPr bwMode="auto">
          <a:xfrm>
            <a:off x="2454275" y="2719388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6796" name="Text Box 124"/>
          <p:cNvSpPr txBox="1">
            <a:spLocks noChangeArrowheads="1"/>
          </p:cNvSpPr>
          <p:nvPr/>
        </p:nvSpPr>
        <p:spPr bwMode="auto">
          <a:xfrm>
            <a:off x="2630488" y="2873375"/>
            <a:ext cx="152400" cy="223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96797" name="Text Box 125"/>
          <p:cNvSpPr txBox="1">
            <a:spLocks noChangeArrowheads="1"/>
          </p:cNvSpPr>
          <p:nvPr/>
        </p:nvSpPr>
        <p:spPr bwMode="auto">
          <a:xfrm>
            <a:off x="3846513" y="3179763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2</a:t>
            </a:r>
          </a:p>
        </p:txBody>
      </p:sp>
      <p:sp>
        <p:nvSpPr>
          <p:cNvPr id="796798" name="Text Box 126"/>
          <p:cNvSpPr txBox="1">
            <a:spLocks noChangeArrowheads="1"/>
          </p:cNvSpPr>
          <p:nvPr/>
        </p:nvSpPr>
        <p:spPr bwMode="auto">
          <a:xfrm>
            <a:off x="3694113" y="30289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7</a:t>
            </a:r>
          </a:p>
        </p:txBody>
      </p:sp>
      <p:sp>
        <p:nvSpPr>
          <p:cNvPr id="796799" name="Text Box 127"/>
          <p:cNvSpPr txBox="1">
            <a:spLocks noChangeArrowheads="1"/>
          </p:cNvSpPr>
          <p:nvPr/>
        </p:nvSpPr>
        <p:spPr bwMode="auto">
          <a:xfrm>
            <a:off x="2733675" y="3065463"/>
            <a:ext cx="3063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800" name="Text Box 128"/>
          <p:cNvSpPr txBox="1">
            <a:spLocks noChangeArrowheads="1"/>
          </p:cNvSpPr>
          <p:nvPr/>
        </p:nvSpPr>
        <p:spPr bwMode="auto">
          <a:xfrm>
            <a:off x="2454275" y="33337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6801" name="Text Box 129"/>
          <p:cNvSpPr txBox="1">
            <a:spLocks noChangeArrowheads="1"/>
          </p:cNvSpPr>
          <p:nvPr/>
        </p:nvSpPr>
        <p:spPr bwMode="auto">
          <a:xfrm>
            <a:off x="2630488" y="34861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7</a:t>
            </a:r>
          </a:p>
        </p:txBody>
      </p:sp>
      <p:sp>
        <p:nvSpPr>
          <p:cNvPr id="796802" name="Text Box 130"/>
          <p:cNvSpPr txBox="1">
            <a:spLocks noChangeArrowheads="1"/>
          </p:cNvSpPr>
          <p:nvPr/>
        </p:nvSpPr>
        <p:spPr bwMode="auto">
          <a:xfrm>
            <a:off x="2438400" y="3065463"/>
            <a:ext cx="3063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803" name="Oval 131"/>
          <p:cNvSpPr>
            <a:spLocks noChangeArrowheads="1"/>
          </p:cNvSpPr>
          <p:nvPr/>
        </p:nvSpPr>
        <p:spPr bwMode="auto">
          <a:xfrm>
            <a:off x="3581400" y="2951163"/>
            <a:ext cx="457200" cy="461962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6804" name="Text Box 132"/>
          <p:cNvSpPr txBox="1">
            <a:spLocks noChangeArrowheads="1"/>
          </p:cNvSpPr>
          <p:nvPr/>
        </p:nvSpPr>
        <p:spPr bwMode="auto">
          <a:xfrm>
            <a:off x="2743200" y="3371850"/>
            <a:ext cx="30480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805" name="Text Box 133"/>
          <p:cNvSpPr txBox="1">
            <a:spLocks noChangeArrowheads="1"/>
          </p:cNvSpPr>
          <p:nvPr/>
        </p:nvSpPr>
        <p:spPr bwMode="auto">
          <a:xfrm>
            <a:off x="3046413" y="33718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806" name="Text Box 134"/>
          <p:cNvSpPr txBox="1">
            <a:spLocks noChangeArrowheads="1"/>
          </p:cNvSpPr>
          <p:nvPr/>
        </p:nvSpPr>
        <p:spPr bwMode="auto">
          <a:xfrm>
            <a:off x="3352800" y="3371850"/>
            <a:ext cx="30638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807" name="Text Box 135"/>
          <p:cNvSpPr txBox="1">
            <a:spLocks noChangeArrowheads="1"/>
          </p:cNvSpPr>
          <p:nvPr/>
        </p:nvSpPr>
        <p:spPr bwMode="auto">
          <a:xfrm>
            <a:off x="3656013" y="3371850"/>
            <a:ext cx="30480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808" name="Line 136"/>
          <p:cNvSpPr>
            <a:spLocks noChangeShapeType="1"/>
          </p:cNvSpPr>
          <p:nvPr/>
        </p:nvSpPr>
        <p:spPr bwMode="auto">
          <a:xfrm>
            <a:off x="4725988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09" name="Line 137"/>
          <p:cNvSpPr>
            <a:spLocks noChangeShapeType="1"/>
          </p:cNvSpPr>
          <p:nvPr/>
        </p:nvSpPr>
        <p:spPr bwMode="auto">
          <a:xfrm>
            <a:off x="4725988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10" name="Line 138"/>
          <p:cNvSpPr>
            <a:spLocks noChangeShapeType="1"/>
          </p:cNvSpPr>
          <p:nvPr/>
        </p:nvSpPr>
        <p:spPr bwMode="auto">
          <a:xfrm flipV="1">
            <a:off x="6249988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11" name="Line 139"/>
          <p:cNvSpPr>
            <a:spLocks noChangeShapeType="1"/>
          </p:cNvSpPr>
          <p:nvPr/>
        </p:nvSpPr>
        <p:spPr bwMode="auto">
          <a:xfrm flipH="1">
            <a:off x="5943600" y="241935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12" name="Line 140"/>
          <p:cNvSpPr>
            <a:spLocks noChangeShapeType="1"/>
          </p:cNvSpPr>
          <p:nvPr/>
        </p:nvSpPr>
        <p:spPr bwMode="auto">
          <a:xfrm>
            <a:off x="5943600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13" name="Line 141"/>
          <p:cNvSpPr>
            <a:spLocks noChangeShapeType="1"/>
          </p:cNvSpPr>
          <p:nvPr/>
        </p:nvSpPr>
        <p:spPr bwMode="auto">
          <a:xfrm flipH="1">
            <a:off x="5335588" y="3344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14" name="Line 142"/>
          <p:cNvSpPr>
            <a:spLocks noChangeShapeType="1"/>
          </p:cNvSpPr>
          <p:nvPr/>
        </p:nvSpPr>
        <p:spPr bwMode="auto">
          <a:xfrm flipV="1">
            <a:off x="5335588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15" name="Line 143"/>
          <p:cNvSpPr>
            <a:spLocks noChangeShapeType="1"/>
          </p:cNvSpPr>
          <p:nvPr/>
        </p:nvSpPr>
        <p:spPr bwMode="auto">
          <a:xfrm flipH="1">
            <a:off x="5032375" y="3035300"/>
            <a:ext cx="3032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16" name="Line 144"/>
          <p:cNvSpPr>
            <a:spLocks noChangeShapeType="1"/>
          </p:cNvSpPr>
          <p:nvPr/>
        </p:nvSpPr>
        <p:spPr bwMode="auto">
          <a:xfrm flipV="1">
            <a:off x="5032375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17" name="Line 145"/>
          <p:cNvSpPr>
            <a:spLocks noChangeShapeType="1"/>
          </p:cNvSpPr>
          <p:nvPr/>
        </p:nvSpPr>
        <p:spPr bwMode="auto">
          <a:xfrm flipH="1">
            <a:off x="4725988" y="272573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18" name="Line 146"/>
          <p:cNvSpPr>
            <a:spLocks noChangeShapeType="1"/>
          </p:cNvSpPr>
          <p:nvPr/>
        </p:nvSpPr>
        <p:spPr bwMode="auto">
          <a:xfrm>
            <a:off x="4725988" y="3035300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19" name="Line 147"/>
          <p:cNvSpPr>
            <a:spLocks noChangeShapeType="1"/>
          </p:cNvSpPr>
          <p:nvPr/>
        </p:nvSpPr>
        <p:spPr bwMode="auto">
          <a:xfrm>
            <a:off x="4725988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20" name="Line 148"/>
          <p:cNvSpPr>
            <a:spLocks noChangeShapeType="1"/>
          </p:cNvSpPr>
          <p:nvPr/>
        </p:nvSpPr>
        <p:spPr bwMode="auto">
          <a:xfrm>
            <a:off x="5943600" y="272573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21" name="Line 149"/>
          <p:cNvSpPr>
            <a:spLocks noChangeShapeType="1"/>
          </p:cNvSpPr>
          <p:nvPr/>
        </p:nvSpPr>
        <p:spPr bwMode="auto">
          <a:xfrm>
            <a:off x="5943600" y="303530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22" name="Line 150"/>
          <p:cNvSpPr>
            <a:spLocks noChangeShapeType="1"/>
          </p:cNvSpPr>
          <p:nvPr/>
        </p:nvSpPr>
        <p:spPr bwMode="auto">
          <a:xfrm>
            <a:off x="5943600" y="3344863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23" name="Line 151"/>
          <p:cNvSpPr>
            <a:spLocks noChangeShapeType="1"/>
          </p:cNvSpPr>
          <p:nvPr/>
        </p:nvSpPr>
        <p:spPr bwMode="auto">
          <a:xfrm>
            <a:off x="5032375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24" name="Line 152"/>
          <p:cNvSpPr>
            <a:spLocks noChangeShapeType="1"/>
          </p:cNvSpPr>
          <p:nvPr/>
        </p:nvSpPr>
        <p:spPr bwMode="auto">
          <a:xfrm>
            <a:off x="5335588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25" name="Line 153"/>
          <p:cNvSpPr>
            <a:spLocks noChangeShapeType="1"/>
          </p:cNvSpPr>
          <p:nvPr/>
        </p:nvSpPr>
        <p:spPr bwMode="auto">
          <a:xfrm>
            <a:off x="5641975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26" name="Line 154"/>
          <p:cNvSpPr>
            <a:spLocks noChangeShapeType="1"/>
          </p:cNvSpPr>
          <p:nvPr/>
        </p:nvSpPr>
        <p:spPr bwMode="auto">
          <a:xfrm>
            <a:off x="5943600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27" name="Text Box 155"/>
          <p:cNvSpPr txBox="1">
            <a:spLocks noChangeArrowheads="1"/>
          </p:cNvSpPr>
          <p:nvPr/>
        </p:nvSpPr>
        <p:spPr bwMode="auto">
          <a:xfrm>
            <a:off x="4740275" y="2719388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6828" name="Text Box 156"/>
          <p:cNvSpPr txBox="1">
            <a:spLocks noChangeArrowheads="1"/>
          </p:cNvSpPr>
          <p:nvPr/>
        </p:nvSpPr>
        <p:spPr bwMode="auto">
          <a:xfrm>
            <a:off x="4918075" y="2873375"/>
            <a:ext cx="152400" cy="223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96829" name="Text Box 157"/>
          <p:cNvSpPr txBox="1">
            <a:spLocks noChangeArrowheads="1"/>
          </p:cNvSpPr>
          <p:nvPr/>
        </p:nvSpPr>
        <p:spPr bwMode="auto">
          <a:xfrm>
            <a:off x="6137275" y="28765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1</a:t>
            </a:r>
          </a:p>
        </p:txBody>
      </p:sp>
      <p:sp>
        <p:nvSpPr>
          <p:cNvPr id="796830" name="Text Box 158"/>
          <p:cNvSpPr txBox="1">
            <a:spLocks noChangeArrowheads="1"/>
          </p:cNvSpPr>
          <p:nvPr/>
        </p:nvSpPr>
        <p:spPr bwMode="auto">
          <a:xfrm>
            <a:off x="5962650" y="2759075"/>
            <a:ext cx="152400" cy="223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9</a:t>
            </a:r>
          </a:p>
        </p:txBody>
      </p:sp>
      <p:sp>
        <p:nvSpPr>
          <p:cNvPr id="796831" name="Text Box 159"/>
          <p:cNvSpPr txBox="1">
            <a:spLocks noChangeArrowheads="1"/>
          </p:cNvSpPr>
          <p:nvPr/>
        </p:nvSpPr>
        <p:spPr bwMode="auto">
          <a:xfrm>
            <a:off x="5021263" y="3065463"/>
            <a:ext cx="3063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832" name="Text Box 160"/>
          <p:cNvSpPr txBox="1">
            <a:spLocks noChangeArrowheads="1"/>
          </p:cNvSpPr>
          <p:nvPr/>
        </p:nvSpPr>
        <p:spPr bwMode="auto">
          <a:xfrm>
            <a:off x="4740275" y="33337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6833" name="Text Box 161"/>
          <p:cNvSpPr txBox="1">
            <a:spLocks noChangeArrowheads="1"/>
          </p:cNvSpPr>
          <p:nvPr/>
        </p:nvSpPr>
        <p:spPr bwMode="auto">
          <a:xfrm>
            <a:off x="4918075" y="34861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7</a:t>
            </a:r>
          </a:p>
        </p:txBody>
      </p:sp>
      <p:sp>
        <p:nvSpPr>
          <p:cNvPr id="796834" name="Text Box 162"/>
          <p:cNvSpPr txBox="1">
            <a:spLocks noChangeArrowheads="1"/>
          </p:cNvSpPr>
          <p:nvPr/>
        </p:nvSpPr>
        <p:spPr bwMode="auto">
          <a:xfrm>
            <a:off x="4725988" y="3065463"/>
            <a:ext cx="3063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835" name="Text Box 163"/>
          <p:cNvSpPr txBox="1">
            <a:spLocks noChangeArrowheads="1"/>
          </p:cNvSpPr>
          <p:nvPr/>
        </p:nvSpPr>
        <p:spPr bwMode="auto">
          <a:xfrm>
            <a:off x="5029200" y="3371850"/>
            <a:ext cx="30638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836" name="Text Box 164"/>
          <p:cNvSpPr txBox="1">
            <a:spLocks noChangeArrowheads="1"/>
          </p:cNvSpPr>
          <p:nvPr/>
        </p:nvSpPr>
        <p:spPr bwMode="auto">
          <a:xfrm>
            <a:off x="5334000" y="3371850"/>
            <a:ext cx="30638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837" name="Text Box 165"/>
          <p:cNvSpPr txBox="1">
            <a:spLocks noChangeArrowheads="1"/>
          </p:cNvSpPr>
          <p:nvPr/>
        </p:nvSpPr>
        <p:spPr bwMode="auto">
          <a:xfrm>
            <a:off x="5640388" y="3371850"/>
            <a:ext cx="30480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838" name="Text Box 166"/>
          <p:cNvSpPr txBox="1">
            <a:spLocks noChangeArrowheads="1"/>
          </p:cNvSpPr>
          <p:nvPr/>
        </p:nvSpPr>
        <p:spPr bwMode="auto">
          <a:xfrm>
            <a:off x="5946775" y="3371850"/>
            <a:ext cx="30638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839" name="Text Box 167"/>
          <p:cNvSpPr txBox="1">
            <a:spLocks noChangeArrowheads="1"/>
          </p:cNvSpPr>
          <p:nvPr/>
        </p:nvSpPr>
        <p:spPr bwMode="auto">
          <a:xfrm>
            <a:off x="5946775" y="3065463"/>
            <a:ext cx="3063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840" name="Line 168"/>
          <p:cNvSpPr>
            <a:spLocks noChangeShapeType="1"/>
          </p:cNvSpPr>
          <p:nvPr/>
        </p:nvSpPr>
        <p:spPr bwMode="auto">
          <a:xfrm>
            <a:off x="7013575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41" name="Line 169"/>
          <p:cNvSpPr>
            <a:spLocks noChangeShapeType="1"/>
          </p:cNvSpPr>
          <p:nvPr/>
        </p:nvSpPr>
        <p:spPr bwMode="auto">
          <a:xfrm>
            <a:off x="7013575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42" name="Line 170"/>
          <p:cNvSpPr>
            <a:spLocks noChangeShapeType="1"/>
          </p:cNvSpPr>
          <p:nvPr/>
        </p:nvSpPr>
        <p:spPr bwMode="auto">
          <a:xfrm flipV="1">
            <a:off x="8537575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43" name="Line 171"/>
          <p:cNvSpPr>
            <a:spLocks noChangeShapeType="1"/>
          </p:cNvSpPr>
          <p:nvPr/>
        </p:nvSpPr>
        <p:spPr bwMode="auto">
          <a:xfrm flipH="1">
            <a:off x="8231188" y="2419350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44" name="Line 172"/>
          <p:cNvSpPr>
            <a:spLocks noChangeShapeType="1"/>
          </p:cNvSpPr>
          <p:nvPr/>
        </p:nvSpPr>
        <p:spPr bwMode="auto">
          <a:xfrm>
            <a:off x="8231188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45" name="Line 173"/>
          <p:cNvSpPr>
            <a:spLocks noChangeShapeType="1"/>
          </p:cNvSpPr>
          <p:nvPr/>
        </p:nvSpPr>
        <p:spPr bwMode="auto">
          <a:xfrm flipH="1">
            <a:off x="7623175" y="3344863"/>
            <a:ext cx="6080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46" name="Line 174"/>
          <p:cNvSpPr>
            <a:spLocks noChangeShapeType="1"/>
          </p:cNvSpPr>
          <p:nvPr/>
        </p:nvSpPr>
        <p:spPr bwMode="auto">
          <a:xfrm flipV="1">
            <a:off x="7623175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47" name="Line 175"/>
          <p:cNvSpPr>
            <a:spLocks noChangeShapeType="1"/>
          </p:cNvSpPr>
          <p:nvPr/>
        </p:nvSpPr>
        <p:spPr bwMode="auto">
          <a:xfrm flipH="1">
            <a:off x="7318375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48" name="Line 176"/>
          <p:cNvSpPr>
            <a:spLocks noChangeShapeType="1"/>
          </p:cNvSpPr>
          <p:nvPr/>
        </p:nvSpPr>
        <p:spPr bwMode="auto">
          <a:xfrm flipV="1">
            <a:off x="7318375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49" name="Line 177"/>
          <p:cNvSpPr>
            <a:spLocks noChangeShapeType="1"/>
          </p:cNvSpPr>
          <p:nvPr/>
        </p:nvSpPr>
        <p:spPr bwMode="auto">
          <a:xfrm flipH="1">
            <a:off x="7013575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50" name="Line 178"/>
          <p:cNvSpPr>
            <a:spLocks noChangeShapeType="1"/>
          </p:cNvSpPr>
          <p:nvPr/>
        </p:nvSpPr>
        <p:spPr bwMode="auto">
          <a:xfrm>
            <a:off x="7013575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51" name="Line 179"/>
          <p:cNvSpPr>
            <a:spLocks noChangeShapeType="1"/>
          </p:cNvSpPr>
          <p:nvPr/>
        </p:nvSpPr>
        <p:spPr bwMode="auto">
          <a:xfrm>
            <a:off x="7013575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52" name="Line 180"/>
          <p:cNvSpPr>
            <a:spLocks noChangeShapeType="1"/>
          </p:cNvSpPr>
          <p:nvPr/>
        </p:nvSpPr>
        <p:spPr bwMode="auto">
          <a:xfrm>
            <a:off x="8231188" y="272573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53" name="Line 181"/>
          <p:cNvSpPr>
            <a:spLocks noChangeShapeType="1"/>
          </p:cNvSpPr>
          <p:nvPr/>
        </p:nvSpPr>
        <p:spPr bwMode="auto">
          <a:xfrm>
            <a:off x="8231188" y="3035300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54" name="Line 182"/>
          <p:cNvSpPr>
            <a:spLocks noChangeShapeType="1"/>
          </p:cNvSpPr>
          <p:nvPr/>
        </p:nvSpPr>
        <p:spPr bwMode="auto">
          <a:xfrm>
            <a:off x="8231188" y="3344863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55" name="Line 183"/>
          <p:cNvSpPr>
            <a:spLocks noChangeShapeType="1"/>
          </p:cNvSpPr>
          <p:nvPr/>
        </p:nvSpPr>
        <p:spPr bwMode="auto">
          <a:xfrm>
            <a:off x="7318375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56" name="Line 184"/>
          <p:cNvSpPr>
            <a:spLocks noChangeShapeType="1"/>
          </p:cNvSpPr>
          <p:nvPr/>
        </p:nvSpPr>
        <p:spPr bwMode="auto">
          <a:xfrm>
            <a:off x="7623175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57" name="Line 185"/>
          <p:cNvSpPr>
            <a:spLocks noChangeShapeType="1"/>
          </p:cNvSpPr>
          <p:nvPr/>
        </p:nvSpPr>
        <p:spPr bwMode="auto">
          <a:xfrm>
            <a:off x="792956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58" name="Line 186"/>
          <p:cNvSpPr>
            <a:spLocks noChangeShapeType="1"/>
          </p:cNvSpPr>
          <p:nvPr/>
        </p:nvSpPr>
        <p:spPr bwMode="auto">
          <a:xfrm>
            <a:off x="8231188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59" name="Text Box 187"/>
          <p:cNvSpPr txBox="1">
            <a:spLocks noChangeArrowheads="1"/>
          </p:cNvSpPr>
          <p:nvPr/>
        </p:nvSpPr>
        <p:spPr bwMode="auto">
          <a:xfrm>
            <a:off x="7027863" y="2719388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6860" name="Text Box 188"/>
          <p:cNvSpPr txBox="1">
            <a:spLocks noChangeArrowheads="1"/>
          </p:cNvSpPr>
          <p:nvPr/>
        </p:nvSpPr>
        <p:spPr bwMode="auto">
          <a:xfrm>
            <a:off x="7204075" y="2873375"/>
            <a:ext cx="153988" cy="223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96861" name="Text Box 189"/>
          <p:cNvSpPr txBox="1">
            <a:spLocks noChangeArrowheads="1"/>
          </p:cNvSpPr>
          <p:nvPr/>
        </p:nvSpPr>
        <p:spPr bwMode="auto">
          <a:xfrm>
            <a:off x="8424863" y="28765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796862" name="Text Box 190"/>
          <p:cNvSpPr txBox="1">
            <a:spLocks noChangeArrowheads="1"/>
          </p:cNvSpPr>
          <p:nvPr/>
        </p:nvSpPr>
        <p:spPr bwMode="auto">
          <a:xfrm>
            <a:off x="8250238" y="2759075"/>
            <a:ext cx="152400" cy="223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9</a:t>
            </a:r>
          </a:p>
        </p:txBody>
      </p:sp>
      <p:sp>
        <p:nvSpPr>
          <p:cNvPr id="796863" name="Text Box 191"/>
          <p:cNvSpPr txBox="1">
            <a:spLocks noChangeArrowheads="1"/>
          </p:cNvSpPr>
          <p:nvPr/>
        </p:nvSpPr>
        <p:spPr bwMode="auto">
          <a:xfrm>
            <a:off x="7308850" y="3065463"/>
            <a:ext cx="3063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864" name="Text Box 192"/>
          <p:cNvSpPr txBox="1">
            <a:spLocks noChangeArrowheads="1"/>
          </p:cNvSpPr>
          <p:nvPr/>
        </p:nvSpPr>
        <p:spPr bwMode="auto">
          <a:xfrm>
            <a:off x="7027863" y="33337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6865" name="Text Box 193"/>
          <p:cNvSpPr txBox="1">
            <a:spLocks noChangeArrowheads="1"/>
          </p:cNvSpPr>
          <p:nvPr/>
        </p:nvSpPr>
        <p:spPr bwMode="auto">
          <a:xfrm>
            <a:off x="7204075" y="34861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7</a:t>
            </a:r>
          </a:p>
        </p:txBody>
      </p:sp>
      <p:sp>
        <p:nvSpPr>
          <p:cNvPr id="796866" name="Text Box 194"/>
          <p:cNvSpPr txBox="1">
            <a:spLocks noChangeArrowheads="1"/>
          </p:cNvSpPr>
          <p:nvPr/>
        </p:nvSpPr>
        <p:spPr bwMode="auto">
          <a:xfrm>
            <a:off x="7013575" y="3065463"/>
            <a:ext cx="3048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867" name="Text Box 195"/>
          <p:cNvSpPr txBox="1">
            <a:spLocks noChangeArrowheads="1"/>
          </p:cNvSpPr>
          <p:nvPr/>
        </p:nvSpPr>
        <p:spPr bwMode="auto">
          <a:xfrm>
            <a:off x="7316788" y="33718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868" name="Text Box 196"/>
          <p:cNvSpPr txBox="1">
            <a:spLocks noChangeArrowheads="1"/>
          </p:cNvSpPr>
          <p:nvPr/>
        </p:nvSpPr>
        <p:spPr bwMode="auto">
          <a:xfrm>
            <a:off x="7621588" y="33718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869" name="Text Box 197"/>
          <p:cNvSpPr txBox="1">
            <a:spLocks noChangeArrowheads="1"/>
          </p:cNvSpPr>
          <p:nvPr/>
        </p:nvSpPr>
        <p:spPr bwMode="auto">
          <a:xfrm>
            <a:off x="7927975" y="3371850"/>
            <a:ext cx="30480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870" name="Text Box 198"/>
          <p:cNvSpPr txBox="1">
            <a:spLocks noChangeArrowheads="1"/>
          </p:cNvSpPr>
          <p:nvPr/>
        </p:nvSpPr>
        <p:spPr bwMode="auto">
          <a:xfrm>
            <a:off x="8234363" y="33718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871" name="Text Box 199"/>
          <p:cNvSpPr txBox="1">
            <a:spLocks noChangeArrowheads="1"/>
          </p:cNvSpPr>
          <p:nvPr/>
        </p:nvSpPr>
        <p:spPr bwMode="auto">
          <a:xfrm>
            <a:off x="8234363" y="3065463"/>
            <a:ext cx="3063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872" name="Line 200"/>
          <p:cNvSpPr>
            <a:spLocks noChangeShapeType="1"/>
          </p:cNvSpPr>
          <p:nvPr/>
        </p:nvSpPr>
        <p:spPr bwMode="auto">
          <a:xfrm>
            <a:off x="2438400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73" name="Line 201"/>
          <p:cNvSpPr>
            <a:spLocks noChangeShapeType="1"/>
          </p:cNvSpPr>
          <p:nvPr/>
        </p:nvSpPr>
        <p:spPr bwMode="auto">
          <a:xfrm>
            <a:off x="2438400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74" name="Line 202"/>
          <p:cNvSpPr>
            <a:spLocks noChangeShapeType="1"/>
          </p:cNvSpPr>
          <p:nvPr/>
        </p:nvSpPr>
        <p:spPr bwMode="auto">
          <a:xfrm flipV="1">
            <a:off x="3962400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75" name="Line 203"/>
          <p:cNvSpPr>
            <a:spLocks noChangeShapeType="1"/>
          </p:cNvSpPr>
          <p:nvPr/>
        </p:nvSpPr>
        <p:spPr bwMode="auto">
          <a:xfrm flipH="1">
            <a:off x="3657600" y="3943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76" name="Line 204"/>
          <p:cNvSpPr>
            <a:spLocks noChangeShapeType="1"/>
          </p:cNvSpPr>
          <p:nvPr/>
        </p:nvSpPr>
        <p:spPr bwMode="auto">
          <a:xfrm>
            <a:off x="3657600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77" name="Line 205"/>
          <p:cNvSpPr>
            <a:spLocks noChangeShapeType="1"/>
          </p:cNvSpPr>
          <p:nvPr/>
        </p:nvSpPr>
        <p:spPr bwMode="auto">
          <a:xfrm flipH="1">
            <a:off x="3048000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78" name="Line 206"/>
          <p:cNvSpPr>
            <a:spLocks noChangeShapeType="1"/>
          </p:cNvSpPr>
          <p:nvPr/>
        </p:nvSpPr>
        <p:spPr bwMode="auto">
          <a:xfrm flipV="1">
            <a:off x="3048000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79" name="Line 207"/>
          <p:cNvSpPr>
            <a:spLocks noChangeShapeType="1"/>
          </p:cNvSpPr>
          <p:nvPr/>
        </p:nvSpPr>
        <p:spPr bwMode="auto">
          <a:xfrm flipH="1">
            <a:off x="2744788" y="4560888"/>
            <a:ext cx="3032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80" name="Line 208"/>
          <p:cNvSpPr>
            <a:spLocks noChangeShapeType="1"/>
          </p:cNvSpPr>
          <p:nvPr/>
        </p:nvSpPr>
        <p:spPr bwMode="auto">
          <a:xfrm flipV="1">
            <a:off x="2744788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81" name="Line 209"/>
          <p:cNvSpPr>
            <a:spLocks noChangeShapeType="1"/>
          </p:cNvSpPr>
          <p:nvPr/>
        </p:nvSpPr>
        <p:spPr bwMode="auto">
          <a:xfrm flipH="1">
            <a:off x="2438400" y="4251325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82" name="Line 210"/>
          <p:cNvSpPr>
            <a:spLocks noChangeShapeType="1"/>
          </p:cNvSpPr>
          <p:nvPr/>
        </p:nvSpPr>
        <p:spPr bwMode="auto">
          <a:xfrm>
            <a:off x="2438400" y="456088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83" name="Line 211"/>
          <p:cNvSpPr>
            <a:spLocks noChangeShapeType="1"/>
          </p:cNvSpPr>
          <p:nvPr/>
        </p:nvSpPr>
        <p:spPr bwMode="auto">
          <a:xfrm>
            <a:off x="2438400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84" name="Line 212"/>
          <p:cNvSpPr>
            <a:spLocks noChangeShapeType="1"/>
          </p:cNvSpPr>
          <p:nvPr/>
        </p:nvSpPr>
        <p:spPr bwMode="auto">
          <a:xfrm>
            <a:off x="3657600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85" name="Line 213"/>
          <p:cNvSpPr>
            <a:spLocks noChangeShapeType="1"/>
          </p:cNvSpPr>
          <p:nvPr/>
        </p:nvSpPr>
        <p:spPr bwMode="auto">
          <a:xfrm>
            <a:off x="3657600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86" name="Line 214"/>
          <p:cNvSpPr>
            <a:spLocks noChangeShapeType="1"/>
          </p:cNvSpPr>
          <p:nvPr/>
        </p:nvSpPr>
        <p:spPr bwMode="auto">
          <a:xfrm>
            <a:off x="3657600" y="4868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87" name="Line 215"/>
          <p:cNvSpPr>
            <a:spLocks noChangeShapeType="1"/>
          </p:cNvSpPr>
          <p:nvPr/>
        </p:nvSpPr>
        <p:spPr bwMode="auto">
          <a:xfrm>
            <a:off x="2744788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88" name="Line 216"/>
          <p:cNvSpPr>
            <a:spLocks noChangeShapeType="1"/>
          </p:cNvSpPr>
          <p:nvPr/>
        </p:nvSpPr>
        <p:spPr bwMode="auto">
          <a:xfrm>
            <a:off x="3048000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89" name="Line 217"/>
          <p:cNvSpPr>
            <a:spLocks noChangeShapeType="1"/>
          </p:cNvSpPr>
          <p:nvPr/>
        </p:nvSpPr>
        <p:spPr bwMode="auto">
          <a:xfrm>
            <a:off x="3354388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90" name="Line 218"/>
          <p:cNvSpPr>
            <a:spLocks noChangeShapeType="1"/>
          </p:cNvSpPr>
          <p:nvPr/>
        </p:nvSpPr>
        <p:spPr bwMode="auto">
          <a:xfrm>
            <a:off x="3657600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891" name="Text Box 219"/>
          <p:cNvSpPr txBox="1">
            <a:spLocks noChangeArrowheads="1"/>
          </p:cNvSpPr>
          <p:nvPr/>
        </p:nvSpPr>
        <p:spPr bwMode="auto">
          <a:xfrm>
            <a:off x="2454275" y="45529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796892" name="Text Box 220"/>
          <p:cNvSpPr txBox="1">
            <a:spLocks noChangeArrowheads="1"/>
          </p:cNvSpPr>
          <p:nvPr/>
        </p:nvSpPr>
        <p:spPr bwMode="auto">
          <a:xfrm>
            <a:off x="2628900" y="47053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96893" name="Text Box 221"/>
          <p:cNvSpPr txBox="1">
            <a:spLocks noChangeArrowheads="1"/>
          </p:cNvSpPr>
          <p:nvPr/>
        </p:nvSpPr>
        <p:spPr bwMode="auto">
          <a:xfrm>
            <a:off x="3541713" y="50101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4</a:t>
            </a:r>
          </a:p>
        </p:txBody>
      </p:sp>
      <p:sp>
        <p:nvSpPr>
          <p:cNvPr id="796894" name="Text Box 222"/>
          <p:cNvSpPr txBox="1">
            <a:spLocks noChangeArrowheads="1"/>
          </p:cNvSpPr>
          <p:nvPr/>
        </p:nvSpPr>
        <p:spPr bwMode="auto">
          <a:xfrm>
            <a:off x="3390900" y="48577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96895" name="Text Box 223"/>
          <p:cNvSpPr txBox="1">
            <a:spLocks noChangeArrowheads="1"/>
          </p:cNvSpPr>
          <p:nvPr/>
        </p:nvSpPr>
        <p:spPr bwMode="auto">
          <a:xfrm>
            <a:off x="2733675" y="4591050"/>
            <a:ext cx="30638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896" name="Text Box 224"/>
          <p:cNvSpPr txBox="1">
            <a:spLocks noChangeArrowheads="1"/>
          </p:cNvSpPr>
          <p:nvPr/>
        </p:nvSpPr>
        <p:spPr bwMode="auto">
          <a:xfrm>
            <a:off x="2454275" y="48577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6897" name="Text Box 225"/>
          <p:cNvSpPr txBox="1">
            <a:spLocks noChangeArrowheads="1"/>
          </p:cNvSpPr>
          <p:nvPr/>
        </p:nvSpPr>
        <p:spPr bwMode="auto">
          <a:xfrm>
            <a:off x="2630488" y="50101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7</a:t>
            </a:r>
          </a:p>
        </p:txBody>
      </p:sp>
      <p:sp>
        <p:nvSpPr>
          <p:cNvPr id="796898" name="Text Box 226"/>
          <p:cNvSpPr txBox="1">
            <a:spLocks noChangeArrowheads="1"/>
          </p:cNvSpPr>
          <p:nvPr/>
        </p:nvSpPr>
        <p:spPr bwMode="auto">
          <a:xfrm>
            <a:off x="2744788" y="4895850"/>
            <a:ext cx="3048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899" name="Text Box 227"/>
          <p:cNvSpPr txBox="1">
            <a:spLocks noChangeArrowheads="1"/>
          </p:cNvSpPr>
          <p:nvPr/>
        </p:nvSpPr>
        <p:spPr bwMode="auto">
          <a:xfrm>
            <a:off x="3044825" y="4895850"/>
            <a:ext cx="3063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900" name="Text Box 228"/>
          <p:cNvSpPr txBox="1">
            <a:spLocks noChangeArrowheads="1"/>
          </p:cNvSpPr>
          <p:nvPr/>
        </p:nvSpPr>
        <p:spPr bwMode="auto">
          <a:xfrm>
            <a:off x="3694113" y="48577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6</a:t>
            </a:r>
          </a:p>
        </p:txBody>
      </p:sp>
      <p:sp>
        <p:nvSpPr>
          <p:cNvPr id="796901" name="Text Box 229"/>
          <p:cNvSpPr txBox="1">
            <a:spLocks noChangeArrowheads="1"/>
          </p:cNvSpPr>
          <p:nvPr/>
        </p:nvSpPr>
        <p:spPr bwMode="auto">
          <a:xfrm>
            <a:off x="3846513" y="50101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3</a:t>
            </a:r>
          </a:p>
        </p:txBody>
      </p:sp>
      <p:sp>
        <p:nvSpPr>
          <p:cNvPr id="796902" name="Line 230"/>
          <p:cNvSpPr>
            <a:spLocks noChangeShapeType="1"/>
          </p:cNvSpPr>
          <p:nvPr/>
        </p:nvSpPr>
        <p:spPr bwMode="auto">
          <a:xfrm>
            <a:off x="4725988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03" name="Line 231"/>
          <p:cNvSpPr>
            <a:spLocks noChangeShapeType="1"/>
          </p:cNvSpPr>
          <p:nvPr/>
        </p:nvSpPr>
        <p:spPr bwMode="auto">
          <a:xfrm>
            <a:off x="4725988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04" name="Line 232"/>
          <p:cNvSpPr>
            <a:spLocks noChangeShapeType="1"/>
          </p:cNvSpPr>
          <p:nvPr/>
        </p:nvSpPr>
        <p:spPr bwMode="auto">
          <a:xfrm flipV="1">
            <a:off x="6249988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05" name="Line 233"/>
          <p:cNvSpPr>
            <a:spLocks noChangeShapeType="1"/>
          </p:cNvSpPr>
          <p:nvPr/>
        </p:nvSpPr>
        <p:spPr bwMode="auto">
          <a:xfrm flipH="1">
            <a:off x="5943600" y="394335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06" name="Line 234"/>
          <p:cNvSpPr>
            <a:spLocks noChangeShapeType="1"/>
          </p:cNvSpPr>
          <p:nvPr/>
        </p:nvSpPr>
        <p:spPr bwMode="auto">
          <a:xfrm>
            <a:off x="5943600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07" name="Line 235"/>
          <p:cNvSpPr>
            <a:spLocks noChangeShapeType="1"/>
          </p:cNvSpPr>
          <p:nvPr/>
        </p:nvSpPr>
        <p:spPr bwMode="auto">
          <a:xfrm flipH="1">
            <a:off x="5335588" y="4868863"/>
            <a:ext cx="608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08" name="Line 236"/>
          <p:cNvSpPr>
            <a:spLocks noChangeShapeType="1"/>
          </p:cNvSpPr>
          <p:nvPr/>
        </p:nvSpPr>
        <p:spPr bwMode="auto">
          <a:xfrm flipV="1">
            <a:off x="5335588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09" name="Line 237"/>
          <p:cNvSpPr>
            <a:spLocks noChangeShapeType="1"/>
          </p:cNvSpPr>
          <p:nvPr/>
        </p:nvSpPr>
        <p:spPr bwMode="auto">
          <a:xfrm flipH="1">
            <a:off x="5032375" y="4560888"/>
            <a:ext cx="3032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10" name="Line 238"/>
          <p:cNvSpPr>
            <a:spLocks noChangeShapeType="1"/>
          </p:cNvSpPr>
          <p:nvPr/>
        </p:nvSpPr>
        <p:spPr bwMode="auto">
          <a:xfrm flipV="1">
            <a:off x="5032375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11" name="Line 239"/>
          <p:cNvSpPr>
            <a:spLocks noChangeShapeType="1"/>
          </p:cNvSpPr>
          <p:nvPr/>
        </p:nvSpPr>
        <p:spPr bwMode="auto">
          <a:xfrm flipH="1">
            <a:off x="4725988" y="4251325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12" name="Line 240"/>
          <p:cNvSpPr>
            <a:spLocks noChangeShapeType="1"/>
          </p:cNvSpPr>
          <p:nvPr/>
        </p:nvSpPr>
        <p:spPr bwMode="auto">
          <a:xfrm>
            <a:off x="4725988" y="456088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13" name="Line 241"/>
          <p:cNvSpPr>
            <a:spLocks noChangeShapeType="1"/>
          </p:cNvSpPr>
          <p:nvPr/>
        </p:nvSpPr>
        <p:spPr bwMode="auto">
          <a:xfrm>
            <a:off x="4725988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14" name="Line 242"/>
          <p:cNvSpPr>
            <a:spLocks noChangeShapeType="1"/>
          </p:cNvSpPr>
          <p:nvPr/>
        </p:nvSpPr>
        <p:spPr bwMode="auto">
          <a:xfrm>
            <a:off x="5943600" y="4251325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15" name="Line 243"/>
          <p:cNvSpPr>
            <a:spLocks noChangeShapeType="1"/>
          </p:cNvSpPr>
          <p:nvPr/>
        </p:nvSpPr>
        <p:spPr bwMode="auto">
          <a:xfrm>
            <a:off x="5943600" y="456088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16" name="Line 244"/>
          <p:cNvSpPr>
            <a:spLocks noChangeShapeType="1"/>
          </p:cNvSpPr>
          <p:nvPr/>
        </p:nvSpPr>
        <p:spPr bwMode="auto">
          <a:xfrm>
            <a:off x="5943600" y="4868863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17" name="Line 245"/>
          <p:cNvSpPr>
            <a:spLocks noChangeShapeType="1"/>
          </p:cNvSpPr>
          <p:nvPr/>
        </p:nvSpPr>
        <p:spPr bwMode="auto">
          <a:xfrm>
            <a:off x="5032375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18" name="Line 246"/>
          <p:cNvSpPr>
            <a:spLocks noChangeShapeType="1"/>
          </p:cNvSpPr>
          <p:nvPr/>
        </p:nvSpPr>
        <p:spPr bwMode="auto">
          <a:xfrm>
            <a:off x="5335588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19" name="Line 247"/>
          <p:cNvSpPr>
            <a:spLocks noChangeShapeType="1"/>
          </p:cNvSpPr>
          <p:nvPr/>
        </p:nvSpPr>
        <p:spPr bwMode="auto">
          <a:xfrm>
            <a:off x="5641975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20" name="Line 248"/>
          <p:cNvSpPr>
            <a:spLocks noChangeShapeType="1"/>
          </p:cNvSpPr>
          <p:nvPr/>
        </p:nvSpPr>
        <p:spPr bwMode="auto">
          <a:xfrm>
            <a:off x="5943600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21" name="Text Box 249"/>
          <p:cNvSpPr txBox="1">
            <a:spLocks noChangeArrowheads="1"/>
          </p:cNvSpPr>
          <p:nvPr/>
        </p:nvSpPr>
        <p:spPr bwMode="auto">
          <a:xfrm>
            <a:off x="4740275" y="45529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796922" name="Text Box 250"/>
          <p:cNvSpPr txBox="1">
            <a:spLocks noChangeArrowheads="1"/>
          </p:cNvSpPr>
          <p:nvPr/>
        </p:nvSpPr>
        <p:spPr bwMode="auto">
          <a:xfrm>
            <a:off x="4914900" y="47053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96923" name="Text Box 251"/>
          <p:cNvSpPr txBox="1">
            <a:spLocks noChangeArrowheads="1"/>
          </p:cNvSpPr>
          <p:nvPr/>
        </p:nvSpPr>
        <p:spPr bwMode="auto">
          <a:xfrm>
            <a:off x="5827713" y="50101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4</a:t>
            </a:r>
          </a:p>
        </p:txBody>
      </p:sp>
      <p:sp>
        <p:nvSpPr>
          <p:cNvPr id="796924" name="Text Box 252"/>
          <p:cNvSpPr txBox="1">
            <a:spLocks noChangeArrowheads="1"/>
          </p:cNvSpPr>
          <p:nvPr/>
        </p:nvSpPr>
        <p:spPr bwMode="auto">
          <a:xfrm>
            <a:off x="5678488" y="48577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96925" name="Text Box 253"/>
          <p:cNvSpPr txBox="1">
            <a:spLocks noChangeArrowheads="1"/>
          </p:cNvSpPr>
          <p:nvPr/>
        </p:nvSpPr>
        <p:spPr bwMode="auto">
          <a:xfrm>
            <a:off x="5021263" y="45910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926" name="Text Box 254"/>
          <p:cNvSpPr txBox="1">
            <a:spLocks noChangeArrowheads="1"/>
          </p:cNvSpPr>
          <p:nvPr/>
        </p:nvSpPr>
        <p:spPr bwMode="auto">
          <a:xfrm>
            <a:off x="4740275" y="48577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6927" name="Text Box 255"/>
          <p:cNvSpPr txBox="1">
            <a:spLocks noChangeArrowheads="1"/>
          </p:cNvSpPr>
          <p:nvPr/>
        </p:nvSpPr>
        <p:spPr bwMode="auto">
          <a:xfrm>
            <a:off x="4918075" y="50101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7</a:t>
            </a:r>
          </a:p>
        </p:txBody>
      </p:sp>
      <p:sp>
        <p:nvSpPr>
          <p:cNvPr id="796928" name="Text Box 256"/>
          <p:cNvSpPr txBox="1">
            <a:spLocks noChangeArrowheads="1"/>
          </p:cNvSpPr>
          <p:nvPr/>
        </p:nvSpPr>
        <p:spPr bwMode="auto">
          <a:xfrm>
            <a:off x="5032375" y="4895850"/>
            <a:ext cx="3048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929" name="Text Box 257"/>
          <p:cNvSpPr txBox="1">
            <a:spLocks noChangeArrowheads="1"/>
          </p:cNvSpPr>
          <p:nvPr/>
        </p:nvSpPr>
        <p:spPr bwMode="auto">
          <a:xfrm>
            <a:off x="5332413" y="4895850"/>
            <a:ext cx="3063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930" name="Text Box 258"/>
          <p:cNvSpPr txBox="1">
            <a:spLocks noChangeArrowheads="1"/>
          </p:cNvSpPr>
          <p:nvPr/>
        </p:nvSpPr>
        <p:spPr bwMode="auto">
          <a:xfrm>
            <a:off x="5981700" y="48577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96931" name="Text Box 259"/>
          <p:cNvSpPr txBox="1">
            <a:spLocks noChangeArrowheads="1"/>
          </p:cNvSpPr>
          <p:nvPr/>
        </p:nvSpPr>
        <p:spPr bwMode="auto">
          <a:xfrm>
            <a:off x="6134100" y="50101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6932" name="Text Box 260"/>
          <p:cNvSpPr txBox="1">
            <a:spLocks noChangeArrowheads="1"/>
          </p:cNvSpPr>
          <p:nvPr/>
        </p:nvSpPr>
        <p:spPr bwMode="auto">
          <a:xfrm>
            <a:off x="5965825" y="45529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8</a:t>
            </a:r>
          </a:p>
        </p:txBody>
      </p:sp>
      <p:sp>
        <p:nvSpPr>
          <p:cNvPr id="796933" name="Text Box 261"/>
          <p:cNvSpPr txBox="1">
            <a:spLocks noChangeArrowheads="1"/>
          </p:cNvSpPr>
          <p:nvPr/>
        </p:nvSpPr>
        <p:spPr bwMode="auto">
          <a:xfrm>
            <a:off x="6137275" y="47053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2</a:t>
            </a:r>
          </a:p>
        </p:txBody>
      </p:sp>
      <p:sp>
        <p:nvSpPr>
          <p:cNvPr id="796934" name="Oval 262"/>
          <p:cNvSpPr>
            <a:spLocks noChangeArrowheads="1"/>
          </p:cNvSpPr>
          <p:nvPr/>
        </p:nvSpPr>
        <p:spPr bwMode="auto">
          <a:xfrm>
            <a:off x="5870575" y="4781550"/>
            <a:ext cx="457200" cy="463550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6935" name="Line 263"/>
          <p:cNvSpPr>
            <a:spLocks noChangeShapeType="1"/>
          </p:cNvSpPr>
          <p:nvPr/>
        </p:nvSpPr>
        <p:spPr bwMode="auto">
          <a:xfrm>
            <a:off x="7013575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36" name="Line 264"/>
          <p:cNvSpPr>
            <a:spLocks noChangeShapeType="1"/>
          </p:cNvSpPr>
          <p:nvPr/>
        </p:nvSpPr>
        <p:spPr bwMode="auto">
          <a:xfrm>
            <a:off x="7013575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37" name="Line 265"/>
          <p:cNvSpPr>
            <a:spLocks noChangeShapeType="1"/>
          </p:cNvSpPr>
          <p:nvPr/>
        </p:nvSpPr>
        <p:spPr bwMode="auto">
          <a:xfrm flipV="1">
            <a:off x="8537575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38" name="Line 266"/>
          <p:cNvSpPr>
            <a:spLocks noChangeShapeType="1"/>
          </p:cNvSpPr>
          <p:nvPr/>
        </p:nvSpPr>
        <p:spPr bwMode="auto">
          <a:xfrm flipH="1">
            <a:off x="8231188" y="3943350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39" name="Line 267"/>
          <p:cNvSpPr>
            <a:spLocks noChangeShapeType="1"/>
          </p:cNvSpPr>
          <p:nvPr/>
        </p:nvSpPr>
        <p:spPr bwMode="auto">
          <a:xfrm>
            <a:off x="8231188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40" name="Line 268"/>
          <p:cNvSpPr>
            <a:spLocks noChangeShapeType="1"/>
          </p:cNvSpPr>
          <p:nvPr/>
        </p:nvSpPr>
        <p:spPr bwMode="auto">
          <a:xfrm flipH="1">
            <a:off x="7623175" y="4868863"/>
            <a:ext cx="6080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41" name="Line 269"/>
          <p:cNvSpPr>
            <a:spLocks noChangeShapeType="1"/>
          </p:cNvSpPr>
          <p:nvPr/>
        </p:nvSpPr>
        <p:spPr bwMode="auto">
          <a:xfrm flipV="1">
            <a:off x="7623175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42" name="Line 270"/>
          <p:cNvSpPr>
            <a:spLocks noChangeShapeType="1"/>
          </p:cNvSpPr>
          <p:nvPr/>
        </p:nvSpPr>
        <p:spPr bwMode="auto">
          <a:xfrm flipH="1">
            <a:off x="7318375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43" name="Line 271"/>
          <p:cNvSpPr>
            <a:spLocks noChangeShapeType="1"/>
          </p:cNvSpPr>
          <p:nvPr/>
        </p:nvSpPr>
        <p:spPr bwMode="auto">
          <a:xfrm flipV="1">
            <a:off x="7318375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44" name="Line 272"/>
          <p:cNvSpPr>
            <a:spLocks noChangeShapeType="1"/>
          </p:cNvSpPr>
          <p:nvPr/>
        </p:nvSpPr>
        <p:spPr bwMode="auto">
          <a:xfrm flipH="1">
            <a:off x="7013575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45" name="Line 273"/>
          <p:cNvSpPr>
            <a:spLocks noChangeShapeType="1"/>
          </p:cNvSpPr>
          <p:nvPr/>
        </p:nvSpPr>
        <p:spPr bwMode="auto">
          <a:xfrm>
            <a:off x="7013575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46" name="Line 274"/>
          <p:cNvSpPr>
            <a:spLocks noChangeShapeType="1"/>
          </p:cNvSpPr>
          <p:nvPr/>
        </p:nvSpPr>
        <p:spPr bwMode="auto">
          <a:xfrm>
            <a:off x="7013575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47" name="Line 275"/>
          <p:cNvSpPr>
            <a:spLocks noChangeShapeType="1"/>
          </p:cNvSpPr>
          <p:nvPr/>
        </p:nvSpPr>
        <p:spPr bwMode="auto">
          <a:xfrm>
            <a:off x="8231188" y="4251325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48" name="Line 276"/>
          <p:cNvSpPr>
            <a:spLocks noChangeShapeType="1"/>
          </p:cNvSpPr>
          <p:nvPr/>
        </p:nvSpPr>
        <p:spPr bwMode="auto">
          <a:xfrm>
            <a:off x="8231188" y="456088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49" name="Line 277"/>
          <p:cNvSpPr>
            <a:spLocks noChangeShapeType="1"/>
          </p:cNvSpPr>
          <p:nvPr/>
        </p:nvSpPr>
        <p:spPr bwMode="auto">
          <a:xfrm>
            <a:off x="8231188" y="4868863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50" name="Line 278"/>
          <p:cNvSpPr>
            <a:spLocks noChangeShapeType="1"/>
          </p:cNvSpPr>
          <p:nvPr/>
        </p:nvSpPr>
        <p:spPr bwMode="auto">
          <a:xfrm>
            <a:off x="7318375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51" name="Line 279"/>
          <p:cNvSpPr>
            <a:spLocks noChangeShapeType="1"/>
          </p:cNvSpPr>
          <p:nvPr/>
        </p:nvSpPr>
        <p:spPr bwMode="auto">
          <a:xfrm>
            <a:off x="7623175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52" name="Line 280"/>
          <p:cNvSpPr>
            <a:spLocks noChangeShapeType="1"/>
          </p:cNvSpPr>
          <p:nvPr/>
        </p:nvSpPr>
        <p:spPr bwMode="auto">
          <a:xfrm>
            <a:off x="792956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53" name="Line 281"/>
          <p:cNvSpPr>
            <a:spLocks noChangeShapeType="1"/>
          </p:cNvSpPr>
          <p:nvPr/>
        </p:nvSpPr>
        <p:spPr bwMode="auto">
          <a:xfrm>
            <a:off x="8231188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54" name="Text Box 282"/>
          <p:cNvSpPr txBox="1">
            <a:spLocks noChangeArrowheads="1"/>
          </p:cNvSpPr>
          <p:nvPr/>
        </p:nvSpPr>
        <p:spPr bwMode="auto">
          <a:xfrm>
            <a:off x="7027863" y="45529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796955" name="Text Box 283"/>
          <p:cNvSpPr txBox="1">
            <a:spLocks noChangeArrowheads="1"/>
          </p:cNvSpPr>
          <p:nvPr/>
        </p:nvSpPr>
        <p:spPr bwMode="auto">
          <a:xfrm>
            <a:off x="7202488" y="4705350"/>
            <a:ext cx="153987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96956" name="Text Box 284"/>
          <p:cNvSpPr txBox="1">
            <a:spLocks noChangeArrowheads="1"/>
          </p:cNvSpPr>
          <p:nvPr/>
        </p:nvSpPr>
        <p:spPr bwMode="auto">
          <a:xfrm>
            <a:off x="8115300" y="50101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4</a:t>
            </a:r>
          </a:p>
        </p:txBody>
      </p:sp>
      <p:sp>
        <p:nvSpPr>
          <p:cNvPr id="796957" name="Text Box 285"/>
          <p:cNvSpPr txBox="1">
            <a:spLocks noChangeArrowheads="1"/>
          </p:cNvSpPr>
          <p:nvPr/>
        </p:nvSpPr>
        <p:spPr bwMode="auto">
          <a:xfrm>
            <a:off x="7966075" y="48577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96958" name="Text Box 286"/>
          <p:cNvSpPr txBox="1">
            <a:spLocks noChangeArrowheads="1"/>
          </p:cNvSpPr>
          <p:nvPr/>
        </p:nvSpPr>
        <p:spPr bwMode="auto">
          <a:xfrm>
            <a:off x="7308850" y="4591050"/>
            <a:ext cx="30638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959" name="Text Box 287"/>
          <p:cNvSpPr txBox="1">
            <a:spLocks noChangeArrowheads="1"/>
          </p:cNvSpPr>
          <p:nvPr/>
        </p:nvSpPr>
        <p:spPr bwMode="auto">
          <a:xfrm>
            <a:off x="7027863" y="48577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6960" name="Text Box 288"/>
          <p:cNvSpPr txBox="1">
            <a:spLocks noChangeArrowheads="1"/>
          </p:cNvSpPr>
          <p:nvPr/>
        </p:nvSpPr>
        <p:spPr bwMode="auto">
          <a:xfrm>
            <a:off x="7204075" y="50101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7</a:t>
            </a:r>
          </a:p>
        </p:txBody>
      </p:sp>
      <p:sp>
        <p:nvSpPr>
          <p:cNvPr id="796961" name="Text Box 289"/>
          <p:cNvSpPr txBox="1">
            <a:spLocks noChangeArrowheads="1"/>
          </p:cNvSpPr>
          <p:nvPr/>
        </p:nvSpPr>
        <p:spPr bwMode="auto">
          <a:xfrm>
            <a:off x="7318375" y="4895850"/>
            <a:ext cx="3063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962" name="Text Box 290"/>
          <p:cNvSpPr txBox="1">
            <a:spLocks noChangeArrowheads="1"/>
          </p:cNvSpPr>
          <p:nvPr/>
        </p:nvSpPr>
        <p:spPr bwMode="auto">
          <a:xfrm>
            <a:off x="7620000" y="4895850"/>
            <a:ext cx="3048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6963" name="Text Box 291"/>
          <p:cNvSpPr txBox="1">
            <a:spLocks noChangeArrowheads="1"/>
          </p:cNvSpPr>
          <p:nvPr/>
        </p:nvSpPr>
        <p:spPr bwMode="auto">
          <a:xfrm>
            <a:off x="8253413" y="45529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7</a:t>
            </a:r>
          </a:p>
        </p:txBody>
      </p:sp>
      <p:sp>
        <p:nvSpPr>
          <p:cNvPr id="796964" name="Text Box 292"/>
          <p:cNvSpPr txBox="1">
            <a:spLocks noChangeArrowheads="1"/>
          </p:cNvSpPr>
          <p:nvPr/>
        </p:nvSpPr>
        <p:spPr bwMode="auto">
          <a:xfrm>
            <a:off x="8424863" y="47053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2</a:t>
            </a:r>
          </a:p>
        </p:txBody>
      </p:sp>
      <p:sp>
        <p:nvSpPr>
          <p:cNvPr id="796965" name="Oval 293"/>
          <p:cNvSpPr>
            <a:spLocks noChangeArrowheads="1"/>
          </p:cNvSpPr>
          <p:nvPr/>
        </p:nvSpPr>
        <p:spPr bwMode="auto">
          <a:xfrm>
            <a:off x="8156575" y="4476750"/>
            <a:ext cx="455613" cy="461963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6966" name="Text Box 294"/>
          <p:cNvSpPr txBox="1">
            <a:spLocks noChangeArrowheads="1"/>
          </p:cNvSpPr>
          <p:nvPr/>
        </p:nvSpPr>
        <p:spPr bwMode="auto">
          <a:xfrm>
            <a:off x="8232775" y="4895850"/>
            <a:ext cx="3063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81159" name="Text Box 295"/>
          <p:cNvSpPr txBox="1">
            <a:spLocks noChangeArrowheads="1"/>
          </p:cNvSpPr>
          <p:nvPr/>
        </p:nvSpPr>
        <p:spPr bwMode="auto">
          <a:xfrm>
            <a:off x="150813" y="1905000"/>
            <a:ext cx="914400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9:</a:t>
            </a:r>
          </a:p>
        </p:txBody>
      </p:sp>
      <p:sp>
        <p:nvSpPr>
          <p:cNvPr id="796968" name="Text Box 296"/>
          <p:cNvSpPr txBox="1">
            <a:spLocks noChangeArrowheads="1"/>
          </p:cNvSpPr>
          <p:nvPr/>
        </p:nvSpPr>
        <p:spPr bwMode="auto">
          <a:xfrm>
            <a:off x="2438400" y="1905000"/>
            <a:ext cx="1019175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10:</a:t>
            </a:r>
          </a:p>
        </p:txBody>
      </p:sp>
      <p:sp>
        <p:nvSpPr>
          <p:cNvPr id="796969" name="Text Box 297"/>
          <p:cNvSpPr txBox="1">
            <a:spLocks noChangeArrowheads="1"/>
          </p:cNvSpPr>
          <p:nvPr/>
        </p:nvSpPr>
        <p:spPr bwMode="auto">
          <a:xfrm>
            <a:off x="4725988" y="1905000"/>
            <a:ext cx="1017587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11:</a:t>
            </a:r>
          </a:p>
        </p:txBody>
      </p:sp>
      <p:sp>
        <p:nvSpPr>
          <p:cNvPr id="796970" name="Text Box 298"/>
          <p:cNvSpPr txBox="1">
            <a:spLocks noChangeArrowheads="1"/>
          </p:cNvSpPr>
          <p:nvPr/>
        </p:nvSpPr>
        <p:spPr bwMode="auto">
          <a:xfrm>
            <a:off x="7013575" y="1905000"/>
            <a:ext cx="1017588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12:</a:t>
            </a:r>
          </a:p>
        </p:txBody>
      </p:sp>
      <p:sp>
        <p:nvSpPr>
          <p:cNvPr id="796971" name="Freeform 299"/>
          <p:cNvSpPr>
            <a:spLocks/>
          </p:cNvSpPr>
          <p:nvPr/>
        </p:nvSpPr>
        <p:spPr bwMode="auto">
          <a:xfrm>
            <a:off x="1752600" y="3600450"/>
            <a:ext cx="1830388" cy="1219200"/>
          </a:xfrm>
          <a:custGeom>
            <a:avLst/>
            <a:gdLst>
              <a:gd name="T0" fmla="*/ 0 w 1089"/>
              <a:gd name="T1" fmla="*/ 0 h 725"/>
              <a:gd name="T2" fmla="*/ 2147483647 w 1089"/>
              <a:gd name="T3" fmla="*/ 2147483647 h 725"/>
              <a:gd name="T4" fmla="*/ 2147483647 w 1089"/>
              <a:gd name="T5" fmla="*/ 2147483647 h 72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89" h="725">
                <a:moveTo>
                  <a:pt x="0" y="0"/>
                </a:moveTo>
                <a:cubicBezTo>
                  <a:pt x="249" y="75"/>
                  <a:pt x="499" y="151"/>
                  <a:pt x="680" y="272"/>
                </a:cubicBezTo>
                <a:cubicBezTo>
                  <a:pt x="861" y="393"/>
                  <a:pt x="975" y="559"/>
                  <a:pt x="1089" y="725"/>
                </a:cubicBezTo>
              </a:path>
            </a:pathLst>
          </a:custGeom>
          <a:noFill/>
          <a:ln w="9525" cap="flat">
            <a:solidFill>
              <a:srgbClr val="5F5F5F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72" name="Text Box 300"/>
          <p:cNvSpPr txBox="1">
            <a:spLocks noChangeArrowheads="1"/>
          </p:cNvSpPr>
          <p:nvPr/>
        </p:nvSpPr>
        <p:spPr bwMode="auto">
          <a:xfrm>
            <a:off x="2744788" y="3905250"/>
            <a:ext cx="466725" cy="322263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333333"/>
                </a:solidFill>
              </a:rPr>
              <a:t>Via</a:t>
            </a:r>
            <a:endParaRPr lang="en-US" altLang="de-DE" sz="1500">
              <a:solidFill>
                <a:srgbClr val="333333"/>
              </a:solidFill>
            </a:endParaRPr>
          </a:p>
        </p:txBody>
      </p:sp>
      <p:sp>
        <p:nvSpPr>
          <p:cNvPr id="796973" name="Line 301"/>
          <p:cNvSpPr>
            <a:spLocks noChangeShapeType="1"/>
          </p:cNvSpPr>
          <p:nvPr/>
        </p:nvSpPr>
        <p:spPr bwMode="auto">
          <a:xfrm>
            <a:off x="4040188" y="3294063"/>
            <a:ext cx="1828800" cy="1373187"/>
          </a:xfrm>
          <a:prstGeom prst="line">
            <a:avLst/>
          </a:prstGeom>
          <a:noFill/>
          <a:ln w="9525">
            <a:solidFill>
              <a:srgbClr val="5F5F5F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6974" name="Text Box 302"/>
          <p:cNvSpPr txBox="1">
            <a:spLocks noChangeArrowheads="1"/>
          </p:cNvSpPr>
          <p:nvPr/>
        </p:nvSpPr>
        <p:spPr bwMode="auto">
          <a:xfrm>
            <a:off x="4954588" y="3905250"/>
            <a:ext cx="466725" cy="322263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333333"/>
                </a:solidFill>
              </a:rPr>
              <a:t>Via</a:t>
            </a:r>
            <a:endParaRPr lang="en-US" altLang="de-DE" sz="1500">
              <a:solidFill>
                <a:srgbClr val="333333"/>
              </a:solidFill>
            </a:endParaRPr>
          </a:p>
        </p:txBody>
      </p:sp>
      <p:sp>
        <p:nvSpPr>
          <p:cNvPr id="81167" name="Text Box 303"/>
          <p:cNvSpPr txBox="1">
            <a:spLocks noChangeArrowheads="1"/>
          </p:cNvSpPr>
          <p:nvPr/>
        </p:nvSpPr>
        <p:spPr bwMode="auto">
          <a:xfrm>
            <a:off x="6138863" y="6184900"/>
            <a:ext cx="2854325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800">
                <a:solidFill>
                  <a:srgbClr val="B2B2B2"/>
                </a:solidFill>
              </a:rPr>
              <a:t>Nach Müller, H.: Algorithmen zur Mehrlagenverdrahtung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6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96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96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96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96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96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96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96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967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796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796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96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96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796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96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796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7967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796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796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796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796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796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7967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796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796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796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796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796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796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796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796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796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796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500"/>
                                        <p:tgtEl>
                                          <p:spTgt spid="796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796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796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796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8" dur="500"/>
                                        <p:tgtEl>
                                          <p:spTgt spid="796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500"/>
                                        <p:tgtEl>
                                          <p:spTgt spid="796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500"/>
                                        <p:tgtEl>
                                          <p:spTgt spid="796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7" dur="500"/>
                                        <p:tgtEl>
                                          <p:spTgt spid="796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796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3" dur="500"/>
                                        <p:tgtEl>
                                          <p:spTgt spid="796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6" dur="500"/>
                                        <p:tgtEl>
                                          <p:spTgt spid="796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9" dur="500"/>
                                        <p:tgtEl>
                                          <p:spTgt spid="796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2" dur="500"/>
                                        <p:tgtEl>
                                          <p:spTgt spid="796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5" dur="500"/>
                                        <p:tgtEl>
                                          <p:spTgt spid="796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8" dur="500"/>
                                        <p:tgtEl>
                                          <p:spTgt spid="796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1" dur="500"/>
                                        <p:tgtEl>
                                          <p:spTgt spid="796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4" dur="500"/>
                                        <p:tgtEl>
                                          <p:spTgt spid="796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7" dur="500"/>
                                        <p:tgtEl>
                                          <p:spTgt spid="796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0" dur="500"/>
                                        <p:tgtEl>
                                          <p:spTgt spid="796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3" dur="500"/>
                                        <p:tgtEl>
                                          <p:spTgt spid="796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6" dur="500"/>
                                        <p:tgtEl>
                                          <p:spTgt spid="796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9" dur="500"/>
                                        <p:tgtEl>
                                          <p:spTgt spid="796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2" dur="500"/>
                                        <p:tgtEl>
                                          <p:spTgt spid="796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5" dur="500"/>
                                        <p:tgtEl>
                                          <p:spTgt spid="796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8" dur="500"/>
                                        <p:tgtEl>
                                          <p:spTgt spid="796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1" dur="500"/>
                                        <p:tgtEl>
                                          <p:spTgt spid="796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96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7" dur="500"/>
                                        <p:tgtEl>
                                          <p:spTgt spid="796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0" dur="500"/>
                                        <p:tgtEl>
                                          <p:spTgt spid="796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3" dur="500"/>
                                        <p:tgtEl>
                                          <p:spTgt spid="796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6" dur="500"/>
                                        <p:tgtEl>
                                          <p:spTgt spid="7969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9" dur="500"/>
                                        <p:tgtEl>
                                          <p:spTgt spid="796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2" dur="500"/>
                                        <p:tgtEl>
                                          <p:spTgt spid="796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5" dur="500"/>
                                        <p:tgtEl>
                                          <p:spTgt spid="7969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 nodeType="clickPar">
                      <p:stCondLst>
                        <p:cond delay="indefinite"/>
                      </p:stCondLst>
                      <p:childTnLst>
                        <p:par>
                          <p:cTn id="20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0" dur="500"/>
                                        <p:tgtEl>
                                          <p:spTgt spid="796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3" dur="500"/>
                                        <p:tgtEl>
                                          <p:spTgt spid="796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6" dur="500"/>
                                        <p:tgtEl>
                                          <p:spTgt spid="7968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9" dur="500"/>
                                        <p:tgtEl>
                                          <p:spTgt spid="796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2" dur="500"/>
                                        <p:tgtEl>
                                          <p:spTgt spid="796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5" dur="500"/>
                                        <p:tgtEl>
                                          <p:spTgt spid="7968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8" dur="500"/>
                                        <p:tgtEl>
                                          <p:spTgt spid="796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1" dur="500"/>
                                        <p:tgtEl>
                                          <p:spTgt spid="796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4" dur="500"/>
                                        <p:tgtEl>
                                          <p:spTgt spid="796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7" dur="500"/>
                                        <p:tgtEl>
                                          <p:spTgt spid="796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0" dur="500"/>
                                        <p:tgtEl>
                                          <p:spTgt spid="796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3" dur="500"/>
                                        <p:tgtEl>
                                          <p:spTgt spid="796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6" dur="500"/>
                                        <p:tgtEl>
                                          <p:spTgt spid="796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9" dur="500"/>
                                        <p:tgtEl>
                                          <p:spTgt spid="796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2" dur="500"/>
                                        <p:tgtEl>
                                          <p:spTgt spid="796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5" dur="500"/>
                                        <p:tgtEl>
                                          <p:spTgt spid="796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8" dur="500"/>
                                        <p:tgtEl>
                                          <p:spTgt spid="796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1" dur="500"/>
                                        <p:tgtEl>
                                          <p:spTgt spid="796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4" dur="500"/>
                                        <p:tgtEl>
                                          <p:spTgt spid="796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7" dur="500"/>
                                        <p:tgtEl>
                                          <p:spTgt spid="796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0" dur="500"/>
                                        <p:tgtEl>
                                          <p:spTgt spid="7968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3" dur="500"/>
                                        <p:tgtEl>
                                          <p:spTgt spid="796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6" dur="500"/>
                                        <p:tgtEl>
                                          <p:spTgt spid="796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9" dur="500"/>
                                        <p:tgtEl>
                                          <p:spTgt spid="796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2" dur="500"/>
                                        <p:tgtEl>
                                          <p:spTgt spid="796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5" dur="500"/>
                                        <p:tgtEl>
                                          <p:spTgt spid="796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8" dur="500"/>
                                        <p:tgtEl>
                                          <p:spTgt spid="796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1" dur="500"/>
                                        <p:tgtEl>
                                          <p:spTgt spid="796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4" dur="500"/>
                                        <p:tgtEl>
                                          <p:spTgt spid="796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7" dur="500"/>
                                        <p:tgtEl>
                                          <p:spTgt spid="796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0" dur="500"/>
                                        <p:tgtEl>
                                          <p:spTgt spid="7968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3" dur="500"/>
                                        <p:tgtEl>
                                          <p:spTgt spid="7968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6" dur="500"/>
                                        <p:tgtEl>
                                          <p:spTgt spid="7968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9" dur="500"/>
                                        <p:tgtEl>
                                          <p:spTgt spid="796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2" dur="500"/>
                                        <p:tgtEl>
                                          <p:spTgt spid="796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5" dur="500"/>
                                        <p:tgtEl>
                                          <p:spTgt spid="796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8" dur="500"/>
                                        <p:tgtEl>
                                          <p:spTgt spid="7969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1" dur="500"/>
                                        <p:tgtEl>
                                          <p:spTgt spid="7969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4" dur="500"/>
                                        <p:tgtEl>
                                          <p:spTgt spid="7969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7" dur="500"/>
                                        <p:tgtEl>
                                          <p:spTgt spid="796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0" dur="500"/>
                                        <p:tgtEl>
                                          <p:spTgt spid="796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3" dur="500"/>
                                        <p:tgtEl>
                                          <p:spTgt spid="7969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6" dur="500"/>
                                        <p:tgtEl>
                                          <p:spTgt spid="796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9" dur="500"/>
                                        <p:tgtEl>
                                          <p:spTgt spid="7969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2" dur="500"/>
                                        <p:tgtEl>
                                          <p:spTgt spid="796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5" dur="500"/>
                                        <p:tgtEl>
                                          <p:spTgt spid="7969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8" dur="500"/>
                                        <p:tgtEl>
                                          <p:spTgt spid="796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1" dur="500"/>
                                        <p:tgtEl>
                                          <p:spTgt spid="796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4" dur="500"/>
                                        <p:tgtEl>
                                          <p:spTgt spid="796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7" dur="500"/>
                                        <p:tgtEl>
                                          <p:spTgt spid="796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0" dur="500"/>
                                        <p:tgtEl>
                                          <p:spTgt spid="796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3" dur="500"/>
                                        <p:tgtEl>
                                          <p:spTgt spid="796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6" dur="500"/>
                                        <p:tgtEl>
                                          <p:spTgt spid="796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9" dur="500"/>
                                        <p:tgtEl>
                                          <p:spTgt spid="796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2" dur="500"/>
                                        <p:tgtEl>
                                          <p:spTgt spid="796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5" dur="500"/>
                                        <p:tgtEl>
                                          <p:spTgt spid="796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8" dur="500"/>
                                        <p:tgtEl>
                                          <p:spTgt spid="796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1" dur="500"/>
                                        <p:tgtEl>
                                          <p:spTgt spid="7969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4" dur="500"/>
                                        <p:tgtEl>
                                          <p:spTgt spid="796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7" dur="500"/>
                                        <p:tgtEl>
                                          <p:spTgt spid="796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0" dur="500"/>
                                        <p:tgtEl>
                                          <p:spTgt spid="796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3" dur="500"/>
                                        <p:tgtEl>
                                          <p:spTgt spid="796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6" dur="500"/>
                                        <p:tgtEl>
                                          <p:spTgt spid="796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9" dur="500"/>
                                        <p:tgtEl>
                                          <p:spTgt spid="796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2" dur="500"/>
                                        <p:tgtEl>
                                          <p:spTgt spid="796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5" dur="500"/>
                                        <p:tgtEl>
                                          <p:spTgt spid="796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8" dur="500"/>
                                        <p:tgtEl>
                                          <p:spTgt spid="796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1" dur="500"/>
                                        <p:tgtEl>
                                          <p:spTgt spid="796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4" dur="500"/>
                                        <p:tgtEl>
                                          <p:spTgt spid="796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7" dur="500"/>
                                        <p:tgtEl>
                                          <p:spTgt spid="7969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8" fill="hold" nodeType="clickPar">
                      <p:stCondLst>
                        <p:cond delay="indefinite"/>
                      </p:stCondLst>
                      <p:childTnLst>
                        <p:par>
                          <p:cTn id="4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2" dur="500"/>
                                        <p:tgtEl>
                                          <p:spTgt spid="796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5" dur="500"/>
                                        <p:tgtEl>
                                          <p:spTgt spid="796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8" dur="500"/>
                                        <p:tgtEl>
                                          <p:spTgt spid="796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1" dur="500"/>
                                        <p:tgtEl>
                                          <p:spTgt spid="796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4" dur="500"/>
                                        <p:tgtEl>
                                          <p:spTgt spid="796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7" dur="500"/>
                                        <p:tgtEl>
                                          <p:spTgt spid="796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0" dur="500"/>
                                        <p:tgtEl>
                                          <p:spTgt spid="796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3" dur="500"/>
                                        <p:tgtEl>
                                          <p:spTgt spid="796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6" dur="500"/>
                                        <p:tgtEl>
                                          <p:spTgt spid="796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9" dur="500"/>
                                        <p:tgtEl>
                                          <p:spTgt spid="796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2" dur="500"/>
                                        <p:tgtEl>
                                          <p:spTgt spid="796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5" dur="500"/>
                                        <p:tgtEl>
                                          <p:spTgt spid="796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8" dur="500"/>
                                        <p:tgtEl>
                                          <p:spTgt spid="796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1" dur="500"/>
                                        <p:tgtEl>
                                          <p:spTgt spid="796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4" dur="500"/>
                                        <p:tgtEl>
                                          <p:spTgt spid="796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7" dur="500"/>
                                        <p:tgtEl>
                                          <p:spTgt spid="796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0" dur="500"/>
                                        <p:tgtEl>
                                          <p:spTgt spid="796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3" dur="500"/>
                                        <p:tgtEl>
                                          <p:spTgt spid="796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6" dur="500"/>
                                        <p:tgtEl>
                                          <p:spTgt spid="796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9" dur="500"/>
                                        <p:tgtEl>
                                          <p:spTgt spid="796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2" dur="500"/>
                                        <p:tgtEl>
                                          <p:spTgt spid="796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5" dur="500"/>
                                        <p:tgtEl>
                                          <p:spTgt spid="7968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8" dur="500"/>
                                        <p:tgtEl>
                                          <p:spTgt spid="796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1" dur="500"/>
                                        <p:tgtEl>
                                          <p:spTgt spid="796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4" dur="500"/>
                                        <p:tgtEl>
                                          <p:spTgt spid="7968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7" dur="500"/>
                                        <p:tgtEl>
                                          <p:spTgt spid="7968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0" dur="500"/>
                                        <p:tgtEl>
                                          <p:spTgt spid="796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3" dur="500"/>
                                        <p:tgtEl>
                                          <p:spTgt spid="796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6" dur="500"/>
                                        <p:tgtEl>
                                          <p:spTgt spid="796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9" dur="500"/>
                                        <p:tgtEl>
                                          <p:spTgt spid="796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2" dur="500"/>
                                        <p:tgtEl>
                                          <p:spTgt spid="796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5" dur="500"/>
                                        <p:tgtEl>
                                          <p:spTgt spid="796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8" dur="500"/>
                                        <p:tgtEl>
                                          <p:spTgt spid="796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1" dur="500"/>
                                        <p:tgtEl>
                                          <p:spTgt spid="796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4" dur="500"/>
                                        <p:tgtEl>
                                          <p:spTgt spid="7969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7" dur="500"/>
                                        <p:tgtEl>
                                          <p:spTgt spid="796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0" dur="500"/>
                                        <p:tgtEl>
                                          <p:spTgt spid="796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3" dur="500"/>
                                        <p:tgtEl>
                                          <p:spTgt spid="796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6" dur="500"/>
                                        <p:tgtEl>
                                          <p:spTgt spid="796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9" dur="500"/>
                                        <p:tgtEl>
                                          <p:spTgt spid="796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2" dur="500"/>
                                        <p:tgtEl>
                                          <p:spTgt spid="7969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5" dur="500"/>
                                        <p:tgtEl>
                                          <p:spTgt spid="7969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8" dur="500"/>
                                        <p:tgtEl>
                                          <p:spTgt spid="7969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1" dur="500"/>
                                        <p:tgtEl>
                                          <p:spTgt spid="7969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4" dur="500"/>
                                        <p:tgtEl>
                                          <p:spTgt spid="7969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7" dur="500"/>
                                        <p:tgtEl>
                                          <p:spTgt spid="796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0" dur="500"/>
                                        <p:tgtEl>
                                          <p:spTgt spid="796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3" dur="500"/>
                                        <p:tgtEl>
                                          <p:spTgt spid="7969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6" dur="500"/>
                                        <p:tgtEl>
                                          <p:spTgt spid="796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9" dur="500"/>
                                        <p:tgtEl>
                                          <p:spTgt spid="7969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2" dur="500"/>
                                        <p:tgtEl>
                                          <p:spTgt spid="7969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5" dur="500"/>
                                        <p:tgtEl>
                                          <p:spTgt spid="7969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8" dur="500"/>
                                        <p:tgtEl>
                                          <p:spTgt spid="7969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1" dur="500"/>
                                        <p:tgtEl>
                                          <p:spTgt spid="796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4" dur="500"/>
                                        <p:tgtEl>
                                          <p:spTgt spid="796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7" dur="500"/>
                                        <p:tgtEl>
                                          <p:spTgt spid="796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0" dur="500"/>
                                        <p:tgtEl>
                                          <p:spTgt spid="796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3" dur="500"/>
                                        <p:tgtEl>
                                          <p:spTgt spid="796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6" dur="500"/>
                                        <p:tgtEl>
                                          <p:spTgt spid="796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9" dur="500"/>
                                        <p:tgtEl>
                                          <p:spTgt spid="7969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2" dur="500"/>
                                        <p:tgtEl>
                                          <p:spTgt spid="7969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5" dur="500"/>
                                        <p:tgtEl>
                                          <p:spTgt spid="796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8" dur="500"/>
                                        <p:tgtEl>
                                          <p:spTgt spid="796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1" dur="500"/>
                                        <p:tgtEl>
                                          <p:spTgt spid="796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4" dur="500"/>
                                        <p:tgtEl>
                                          <p:spTgt spid="796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7" dur="500"/>
                                        <p:tgtEl>
                                          <p:spTgt spid="796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0" dur="500"/>
                                        <p:tgtEl>
                                          <p:spTgt spid="796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6776" grpId="0" animBg="1"/>
      <p:bldP spid="796777" grpId="0" animBg="1"/>
      <p:bldP spid="796778" grpId="0" animBg="1"/>
      <p:bldP spid="796779" grpId="0" animBg="1"/>
      <p:bldP spid="796780" grpId="0" animBg="1"/>
      <p:bldP spid="796781" grpId="0" animBg="1"/>
      <p:bldP spid="796782" grpId="0" animBg="1"/>
      <p:bldP spid="796783" grpId="0" animBg="1"/>
      <p:bldP spid="796784" grpId="0" animBg="1"/>
      <p:bldP spid="796785" grpId="0" animBg="1"/>
      <p:bldP spid="796786" grpId="0" animBg="1"/>
      <p:bldP spid="796787" grpId="0" animBg="1"/>
      <p:bldP spid="796788" grpId="0" animBg="1"/>
      <p:bldP spid="796789" grpId="0" animBg="1"/>
      <p:bldP spid="796790" grpId="0" animBg="1"/>
      <p:bldP spid="796791" grpId="0" animBg="1"/>
      <p:bldP spid="796792" grpId="0" animBg="1"/>
      <p:bldP spid="796793" grpId="0" animBg="1"/>
      <p:bldP spid="796794" grpId="0" animBg="1"/>
      <p:bldP spid="796795" grpId="0"/>
      <p:bldP spid="796796" grpId="0"/>
      <p:bldP spid="796797" grpId="0"/>
      <p:bldP spid="796798" grpId="0"/>
      <p:bldP spid="796799" grpId="0"/>
      <p:bldP spid="796800" grpId="0"/>
      <p:bldP spid="796801" grpId="0"/>
      <p:bldP spid="796802" grpId="0"/>
      <p:bldP spid="796803" grpId="0" animBg="1"/>
      <p:bldP spid="796804" grpId="0"/>
      <p:bldP spid="796805" grpId="0"/>
      <p:bldP spid="796806" grpId="0"/>
      <p:bldP spid="796807" grpId="0"/>
      <p:bldP spid="796808" grpId="0" animBg="1"/>
      <p:bldP spid="796809" grpId="0" animBg="1"/>
      <p:bldP spid="796810" grpId="0" animBg="1"/>
      <p:bldP spid="796811" grpId="0" animBg="1"/>
      <p:bldP spid="796812" grpId="0" animBg="1"/>
      <p:bldP spid="796813" grpId="0" animBg="1"/>
      <p:bldP spid="796814" grpId="0" animBg="1"/>
      <p:bldP spid="796815" grpId="0" animBg="1"/>
      <p:bldP spid="796816" grpId="0" animBg="1"/>
      <p:bldP spid="796817" grpId="0" animBg="1"/>
      <p:bldP spid="796818" grpId="0" animBg="1"/>
      <p:bldP spid="796819" grpId="0" animBg="1"/>
      <p:bldP spid="796820" grpId="0" animBg="1"/>
      <p:bldP spid="796821" grpId="0" animBg="1"/>
      <p:bldP spid="796822" grpId="0" animBg="1"/>
      <p:bldP spid="796823" grpId="0" animBg="1"/>
      <p:bldP spid="796824" grpId="0" animBg="1"/>
      <p:bldP spid="796825" grpId="0" animBg="1"/>
      <p:bldP spid="796826" grpId="0" animBg="1"/>
      <p:bldP spid="796827" grpId="0"/>
      <p:bldP spid="796828" grpId="0"/>
      <p:bldP spid="796829" grpId="0"/>
      <p:bldP spid="796830" grpId="0"/>
      <p:bldP spid="796831" grpId="0"/>
      <p:bldP spid="796832" grpId="0"/>
      <p:bldP spid="796833" grpId="0"/>
      <p:bldP spid="796834" grpId="0"/>
      <p:bldP spid="796835" grpId="0"/>
      <p:bldP spid="796836" grpId="0"/>
      <p:bldP spid="796837" grpId="0"/>
      <p:bldP spid="796838" grpId="0"/>
      <p:bldP spid="796839" grpId="0"/>
      <p:bldP spid="796840" grpId="0" animBg="1"/>
      <p:bldP spid="796841" grpId="0" animBg="1"/>
      <p:bldP spid="796842" grpId="0" animBg="1"/>
      <p:bldP spid="796843" grpId="0" animBg="1"/>
      <p:bldP spid="796844" grpId="0" animBg="1"/>
      <p:bldP spid="796845" grpId="0" animBg="1"/>
      <p:bldP spid="796846" grpId="0" animBg="1"/>
      <p:bldP spid="796847" grpId="0" animBg="1"/>
      <p:bldP spid="796848" grpId="0" animBg="1"/>
      <p:bldP spid="796849" grpId="0" animBg="1"/>
      <p:bldP spid="796850" grpId="0" animBg="1"/>
      <p:bldP spid="796851" grpId="0" animBg="1"/>
      <p:bldP spid="796852" grpId="0" animBg="1"/>
      <p:bldP spid="796853" grpId="0" animBg="1"/>
      <p:bldP spid="796854" grpId="0" animBg="1"/>
      <p:bldP spid="796855" grpId="0" animBg="1"/>
      <p:bldP spid="796856" grpId="0" animBg="1"/>
      <p:bldP spid="796857" grpId="0" animBg="1"/>
      <p:bldP spid="796858" grpId="0" animBg="1"/>
      <p:bldP spid="796859" grpId="0"/>
      <p:bldP spid="796860" grpId="0"/>
      <p:bldP spid="796861" grpId="0"/>
      <p:bldP spid="796862" grpId="0"/>
      <p:bldP spid="796863" grpId="0"/>
      <p:bldP spid="796864" grpId="0"/>
      <p:bldP spid="796865" grpId="0"/>
      <p:bldP spid="796866" grpId="0"/>
      <p:bldP spid="796867" grpId="0"/>
      <p:bldP spid="796868" grpId="0"/>
      <p:bldP spid="796869" grpId="0"/>
      <p:bldP spid="796870" grpId="0"/>
      <p:bldP spid="796871" grpId="0"/>
      <p:bldP spid="796872" grpId="0" animBg="1"/>
      <p:bldP spid="796873" grpId="0" animBg="1"/>
      <p:bldP spid="796874" grpId="0" animBg="1"/>
      <p:bldP spid="796875" grpId="0" animBg="1"/>
      <p:bldP spid="796876" grpId="0" animBg="1"/>
      <p:bldP spid="796877" grpId="0" animBg="1"/>
      <p:bldP spid="796878" grpId="0" animBg="1"/>
      <p:bldP spid="796879" grpId="0" animBg="1"/>
      <p:bldP spid="796880" grpId="0" animBg="1"/>
      <p:bldP spid="796881" grpId="0" animBg="1"/>
      <p:bldP spid="796882" grpId="0" animBg="1"/>
      <p:bldP spid="796883" grpId="0" animBg="1"/>
      <p:bldP spid="796884" grpId="0" animBg="1"/>
      <p:bldP spid="796885" grpId="0" animBg="1"/>
      <p:bldP spid="796886" grpId="0" animBg="1"/>
      <p:bldP spid="796887" grpId="0" animBg="1"/>
      <p:bldP spid="796888" grpId="0" animBg="1"/>
      <p:bldP spid="796889" grpId="0" animBg="1"/>
      <p:bldP spid="796890" grpId="0" animBg="1"/>
      <p:bldP spid="796891" grpId="0"/>
      <p:bldP spid="796892" grpId="0"/>
      <p:bldP spid="796893" grpId="0"/>
      <p:bldP spid="796894" grpId="0"/>
      <p:bldP spid="796895" grpId="0"/>
      <p:bldP spid="796896" grpId="0"/>
      <p:bldP spid="796897" grpId="0"/>
      <p:bldP spid="796898" grpId="0"/>
      <p:bldP spid="796899" grpId="0"/>
      <p:bldP spid="796900" grpId="0"/>
      <p:bldP spid="796901" grpId="0"/>
      <p:bldP spid="796902" grpId="0" animBg="1"/>
      <p:bldP spid="796903" grpId="0" animBg="1"/>
      <p:bldP spid="796904" grpId="0" animBg="1"/>
      <p:bldP spid="796905" grpId="0" animBg="1"/>
      <p:bldP spid="796906" grpId="0" animBg="1"/>
      <p:bldP spid="796907" grpId="0" animBg="1"/>
      <p:bldP spid="796908" grpId="0" animBg="1"/>
      <p:bldP spid="796909" grpId="0" animBg="1"/>
      <p:bldP spid="796910" grpId="0" animBg="1"/>
      <p:bldP spid="796911" grpId="0" animBg="1"/>
      <p:bldP spid="796912" grpId="0" animBg="1"/>
      <p:bldP spid="796913" grpId="0" animBg="1"/>
      <p:bldP spid="796914" grpId="0" animBg="1"/>
      <p:bldP spid="796915" grpId="0" animBg="1"/>
      <p:bldP spid="796916" grpId="0" animBg="1"/>
      <p:bldP spid="796917" grpId="0" animBg="1"/>
      <p:bldP spid="796918" grpId="0" animBg="1"/>
      <p:bldP spid="796919" grpId="0" animBg="1"/>
      <p:bldP spid="796920" grpId="0" animBg="1"/>
      <p:bldP spid="796921" grpId="0"/>
      <p:bldP spid="796922" grpId="0"/>
      <p:bldP spid="796923" grpId="0"/>
      <p:bldP spid="796924" grpId="0"/>
      <p:bldP spid="796925" grpId="0"/>
      <p:bldP spid="796926" grpId="0"/>
      <p:bldP spid="796927" grpId="0"/>
      <p:bldP spid="796928" grpId="0"/>
      <p:bldP spid="796929" grpId="0"/>
      <p:bldP spid="796930" grpId="0"/>
      <p:bldP spid="796931" grpId="0"/>
      <p:bldP spid="796932" grpId="0"/>
      <p:bldP spid="796933" grpId="0"/>
      <p:bldP spid="796934" grpId="0" animBg="1"/>
      <p:bldP spid="796935" grpId="0" animBg="1"/>
      <p:bldP spid="796936" grpId="0" animBg="1"/>
      <p:bldP spid="796937" grpId="0" animBg="1"/>
      <p:bldP spid="796938" grpId="0" animBg="1"/>
      <p:bldP spid="796939" grpId="0" animBg="1"/>
      <p:bldP spid="796940" grpId="0" animBg="1"/>
      <p:bldP spid="796941" grpId="0" animBg="1"/>
      <p:bldP spid="796942" grpId="0" animBg="1"/>
      <p:bldP spid="796943" grpId="0" animBg="1"/>
      <p:bldP spid="796944" grpId="0" animBg="1"/>
      <p:bldP spid="796945" grpId="0" animBg="1"/>
      <p:bldP spid="796946" grpId="0" animBg="1"/>
      <p:bldP spid="796947" grpId="0" animBg="1"/>
      <p:bldP spid="796948" grpId="0" animBg="1"/>
      <p:bldP spid="796949" grpId="0" animBg="1"/>
      <p:bldP spid="796950" grpId="0" animBg="1"/>
      <p:bldP spid="796951" grpId="0" animBg="1"/>
      <p:bldP spid="796952" grpId="0" animBg="1"/>
      <p:bldP spid="796953" grpId="0" animBg="1"/>
      <p:bldP spid="796954" grpId="0"/>
      <p:bldP spid="796955" grpId="0"/>
      <p:bldP spid="796956" grpId="0"/>
      <p:bldP spid="796957" grpId="0"/>
      <p:bldP spid="796958" grpId="0"/>
      <p:bldP spid="796959" grpId="0"/>
      <p:bldP spid="796960" grpId="0"/>
      <p:bldP spid="796961" grpId="0"/>
      <p:bldP spid="796962" grpId="0"/>
      <p:bldP spid="796963" grpId="0"/>
      <p:bldP spid="796964" grpId="0"/>
      <p:bldP spid="796965" grpId="0" animBg="1"/>
      <p:bldP spid="796966" grpId="0"/>
      <p:bldP spid="796968" grpId="0" animBg="1"/>
      <p:bldP spid="796969" grpId="0" animBg="1"/>
      <p:bldP spid="796970" grpId="0" animBg="1"/>
      <p:bldP spid="796971" grpId="0" animBg="1"/>
      <p:bldP spid="796972" grpId="0" animBg="1"/>
      <p:bldP spid="796973" grpId="0" animBg="1"/>
      <p:bldP spid="796974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7.7.2	 Rasterverdrahtung mit Wegwichtung: Beispiel</a:t>
            </a:r>
          </a:p>
        </p:txBody>
      </p:sp>
      <p:grpSp>
        <p:nvGrpSpPr>
          <p:cNvPr id="797699" name="Group 3"/>
          <p:cNvGrpSpPr>
            <a:grpSpLocks/>
          </p:cNvGrpSpPr>
          <p:nvPr/>
        </p:nvGrpSpPr>
        <p:grpSpPr bwMode="auto">
          <a:xfrm>
            <a:off x="4883150" y="2425700"/>
            <a:ext cx="1506538" cy="1212850"/>
            <a:chOff x="163" y="1829"/>
            <a:chExt cx="896" cy="722"/>
          </a:xfrm>
        </p:grpSpPr>
        <p:sp>
          <p:nvSpPr>
            <p:cNvPr id="82164" name="Rectangle 4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65" name="Rectangle 5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66" name="Rectangle 6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67" name="Rectangle 7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797704" name="Line 8"/>
          <p:cNvSpPr>
            <a:spLocks noChangeShapeType="1"/>
          </p:cNvSpPr>
          <p:nvPr/>
        </p:nvSpPr>
        <p:spPr bwMode="auto">
          <a:xfrm>
            <a:off x="5314950" y="3117850"/>
            <a:ext cx="0" cy="379413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797705" name="Group 9"/>
          <p:cNvGrpSpPr>
            <a:grpSpLocks/>
          </p:cNvGrpSpPr>
          <p:nvPr/>
        </p:nvGrpSpPr>
        <p:grpSpPr bwMode="auto">
          <a:xfrm>
            <a:off x="4884738" y="3960813"/>
            <a:ext cx="1506537" cy="1212850"/>
            <a:chOff x="163" y="1829"/>
            <a:chExt cx="896" cy="722"/>
          </a:xfrm>
        </p:grpSpPr>
        <p:sp>
          <p:nvSpPr>
            <p:cNvPr id="82160" name="Rectangle 10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61" name="Rectangle 11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62" name="Rectangle 12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63" name="Rectangle 13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97710" name="Group 14"/>
          <p:cNvGrpSpPr>
            <a:grpSpLocks/>
          </p:cNvGrpSpPr>
          <p:nvPr/>
        </p:nvGrpSpPr>
        <p:grpSpPr bwMode="auto">
          <a:xfrm>
            <a:off x="2454275" y="3962400"/>
            <a:ext cx="1504950" cy="1212850"/>
            <a:chOff x="163" y="1829"/>
            <a:chExt cx="896" cy="722"/>
          </a:xfrm>
        </p:grpSpPr>
        <p:sp>
          <p:nvSpPr>
            <p:cNvPr id="82156" name="Rectangle 15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57" name="Rectangle 16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58" name="Rectangle 17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59" name="Rectangle 18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97715" name="Group 19"/>
          <p:cNvGrpSpPr>
            <a:grpSpLocks/>
          </p:cNvGrpSpPr>
          <p:nvPr/>
        </p:nvGrpSpPr>
        <p:grpSpPr bwMode="auto">
          <a:xfrm>
            <a:off x="2446338" y="2427288"/>
            <a:ext cx="1506537" cy="1212850"/>
            <a:chOff x="163" y="1829"/>
            <a:chExt cx="896" cy="722"/>
          </a:xfrm>
        </p:grpSpPr>
        <p:sp>
          <p:nvSpPr>
            <p:cNvPr id="82152" name="Rectangle 20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53" name="Rectangle 21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54" name="Rectangle 22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55" name="Rectangle 23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81928" name="Group 24"/>
          <p:cNvGrpSpPr>
            <a:grpSpLocks/>
          </p:cNvGrpSpPr>
          <p:nvPr/>
        </p:nvGrpSpPr>
        <p:grpSpPr bwMode="auto">
          <a:xfrm>
            <a:off x="161925" y="2425700"/>
            <a:ext cx="1504950" cy="1212850"/>
            <a:chOff x="163" y="1829"/>
            <a:chExt cx="896" cy="722"/>
          </a:xfrm>
        </p:grpSpPr>
        <p:sp>
          <p:nvSpPr>
            <p:cNvPr id="82148" name="Rectangle 25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49" name="Rectangle 26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50" name="Rectangle 27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51" name="Rectangle 28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81929" name="Group 29"/>
          <p:cNvGrpSpPr>
            <a:grpSpLocks/>
          </p:cNvGrpSpPr>
          <p:nvPr/>
        </p:nvGrpSpPr>
        <p:grpSpPr bwMode="auto">
          <a:xfrm>
            <a:off x="160338" y="3959225"/>
            <a:ext cx="1504950" cy="1212850"/>
            <a:chOff x="163" y="1829"/>
            <a:chExt cx="896" cy="722"/>
          </a:xfrm>
        </p:grpSpPr>
        <p:sp>
          <p:nvSpPr>
            <p:cNvPr id="82144" name="Rectangle 30"/>
            <p:cNvSpPr>
              <a:spLocks noChangeArrowheads="1"/>
            </p:cNvSpPr>
            <p:nvPr/>
          </p:nvSpPr>
          <p:spPr bwMode="auto">
            <a:xfrm>
              <a:off x="164" y="2008"/>
              <a:ext cx="167" cy="40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45" name="Rectangle 31"/>
            <p:cNvSpPr>
              <a:spLocks noChangeArrowheads="1"/>
            </p:cNvSpPr>
            <p:nvPr/>
          </p:nvSpPr>
          <p:spPr bwMode="auto">
            <a:xfrm>
              <a:off x="163" y="2382"/>
              <a:ext cx="896" cy="169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EAEAEA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46" name="Rectangle 32"/>
            <p:cNvSpPr>
              <a:spLocks noChangeArrowheads="1"/>
            </p:cNvSpPr>
            <p:nvPr/>
          </p:nvSpPr>
          <p:spPr bwMode="auto">
            <a:xfrm>
              <a:off x="308" y="2195"/>
              <a:ext cx="204" cy="35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47" name="Rectangle 33"/>
            <p:cNvSpPr>
              <a:spLocks noChangeArrowheads="1"/>
            </p:cNvSpPr>
            <p:nvPr/>
          </p:nvSpPr>
          <p:spPr bwMode="auto">
            <a:xfrm>
              <a:off x="888" y="1829"/>
              <a:ext cx="167" cy="58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DDDDDD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797730" name="Rectangle 34"/>
          <p:cNvSpPr>
            <a:spLocks noChangeArrowheads="1"/>
          </p:cNvSpPr>
          <p:nvPr/>
        </p:nvSpPr>
        <p:spPr bwMode="auto">
          <a:xfrm>
            <a:off x="7173913" y="2990850"/>
            <a:ext cx="1512887" cy="1524000"/>
          </a:xfrm>
          <a:prstGeom prst="rect">
            <a:avLst/>
          </a:prstGeom>
          <a:solidFill>
            <a:srgbClr val="DDDDDD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7731" name="Line 35"/>
          <p:cNvSpPr>
            <a:spLocks noChangeShapeType="1"/>
          </p:cNvSpPr>
          <p:nvPr/>
        </p:nvSpPr>
        <p:spPr bwMode="auto">
          <a:xfrm>
            <a:off x="8389938" y="2990850"/>
            <a:ext cx="0" cy="152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732" name="Line 36"/>
          <p:cNvSpPr>
            <a:spLocks noChangeShapeType="1"/>
          </p:cNvSpPr>
          <p:nvPr/>
        </p:nvSpPr>
        <p:spPr bwMode="auto">
          <a:xfrm flipH="1">
            <a:off x="8083550" y="2990850"/>
            <a:ext cx="1588" cy="152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733" name="Line 37"/>
          <p:cNvSpPr>
            <a:spLocks noChangeShapeType="1"/>
          </p:cNvSpPr>
          <p:nvPr/>
        </p:nvSpPr>
        <p:spPr bwMode="auto">
          <a:xfrm>
            <a:off x="7778750" y="2990850"/>
            <a:ext cx="0" cy="152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734" name="Text Box 38"/>
          <p:cNvSpPr txBox="1">
            <a:spLocks noChangeArrowheads="1"/>
          </p:cNvSpPr>
          <p:nvPr/>
        </p:nvSpPr>
        <p:spPr bwMode="auto">
          <a:xfrm>
            <a:off x="5370513" y="2455863"/>
            <a:ext cx="762000" cy="547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Ebene </a:t>
            </a:r>
            <a:br>
              <a:rPr lang="de-DE" altLang="de-DE" sz="1500">
                <a:solidFill>
                  <a:srgbClr val="000000"/>
                </a:solidFill>
              </a:rPr>
            </a:br>
            <a:r>
              <a:rPr lang="de-DE" altLang="de-DE" sz="1500">
                <a:solidFill>
                  <a:srgbClr val="000000"/>
                </a:solidFill>
              </a:rPr>
              <a:t>1 (H)</a:t>
            </a:r>
          </a:p>
        </p:txBody>
      </p:sp>
      <p:sp>
        <p:nvSpPr>
          <p:cNvPr id="797735" name="Text Box 39"/>
          <p:cNvSpPr txBox="1">
            <a:spLocks noChangeArrowheads="1"/>
          </p:cNvSpPr>
          <p:nvPr/>
        </p:nvSpPr>
        <p:spPr bwMode="auto">
          <a:xfrm>
            <a:off x="5370513" y="3979863"/>
            <a:ext cx="762000" cy="547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Ebene </a:t>
            </a:r>
            <a:br>
              <a:rPr lang="de-DE" altLang="de-DE" sz="1500">
                <a:solidFill>
                  <a:srgbClr val="000000"/>
                </a:solidFill>
              </a:rPr>
            </a:br>
            <a:r>
              <a:rPr lang="de-DE" altLang="de-DE" sz="1500">
                <a:solidFill>
                  <a:srgbClr val="000000"/>
                </a:solidFill>
              </a:rPr>
              <a:t>2 (V)</a:t>
            </a:r>
          </a:p>
        </p:txBody>
      </p:sp>
      <p:sp>
        <p:nvSpPr>
          <p:cNvPr id="81936" name="Line 40"/>
          <p:cNvSpPr>
            <a:spLocks noChangeShapeType="1"/>
          </p:cNvSpPr>
          <p:nvPr/>
        </p:nvSpPr>
        <p:spPr bwMode="auto">
          <a:xfrm>
            <a:off x="150813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37" name="Line 41"/>
          <p:cNvSpPr>
            <a:spLocks noChangeShapeType="1"/>
          </p:cNvSpPr>
          <p:nvPr/>
        </p:nvSpPr>
        <p:spPr bwMode="auto">
          <a:xfrm>
            <a:off x="150813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38" name="Line 42"/>
          <p:cNvSpPr>
            <a:spLocks noChangeShapeType="1"/>
          </p:cNvSpPr>
          <p:nvPr/>
        </p:nvSpPr>
        <p:spPr bwMode="auto">
          <a:xfrm flipV="1">
            <a:off x="1674813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39" name="Line 43"/>
          <p:cNvSpPr>
            <a:spLocks noChangeShapeType="1"/>
          </p:cNvSpPr>
          <p:nvPr/>
        </p:nvSpPr>
        <p:spPr bwMode="auto">
          <a:xfrm flipH="1">
            <a:off x="1370013" y="2419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40" name="Line 44"/>
          <p:cNvSpPr>
            <a:spLocks noChangeShapeType="1"/>
          </p:cNvSpPr>
          <p:nvPr/>
        </p:nvSpPr>
        <p:spPr bwMode="auto">
          <a:xfrm>
            <a:off x="1370013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41" name="Line 45"/>
          <p:cNvSpPr>
            <a:spLocks noChangeShapeType="1"/>
          </p:cNvSpPr>
          <p:nvPr/>
        </p:nvSpPr>
        <p:spPr bwMode="auto">
          <a:xfrm flipH="1">
            <a:off x="762000" y="3344863"/>
            <a:ext cx="6080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42" name="Line 46"/>
          <p:cNvSpPr>
            <a:spLocks noChangeShapeType="1"/>
          </p:cNvSpPr>
          <p:nvPr/>
        </p:nvSpPr>
        <p:spPr bwMode="auto">
          <a:xfrm flipV="1">
            <a:off x="762000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43" name="Line 47"/>
          <p:cNvSpPr>
            <a:spLocks noChangeShapeType="1"/>
          </p:cNvSpPr>
          <p:nvPr/>
        </p:nvSpPr>
        <p:spPr bwMode="auto">
          <a:xfrm flipH="1">
            <a:off x="457200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44" name="Line 48"/>
          <p:cNvSpPr>
            <a:spLocks noChangeShapeType="1"/>
          </p:cNvSpPr>
          <p:nvPr/>
        </p:nvSpPr>
        <p:spPr bwMode="auto">
          <a:xfrm flipV="1">
            <a:off x="457200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45" name="Line 49"/>
          <p:cNvSpPr>
            <a:spLocks noChangeShapeType="1"/>
          </p:cNvSpPr>
          <p:nvPr/>
        </p:nvSpPr>
        <p:spPr bwMode="auto">
          <a:xfrm flipH="1">
            <a:off x="150813" y="272573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46" name="Line 50"/>
          <p:cNvSpPr>
            <a:spLocks noChangeShapeType="1"/>
          </p:cNvSpPr>
          <p:nvPr/>
        </p:nvSpPr>
        <p:spPr bwMode="auto">
          <a:xfrm>
            <a:off x="150813" y="3035300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47" name="Line 51"/>
          <p:cNvSpPr>
            <a:spLocks noChangeShapeType="1"/>
          </p:cNvSpPr>
          <p:nvPr/>
        </p:nvSpPr>
        <p:spPr bwMode="auto">
          <a:xfrm>
            <a:off x="150813" y="3344863"/>
            <a:ext cx="6111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48" name="Line 52"/>
          <p:cNvSpPr>
            <a:spLocks noChangeShapeType="1"/>
          </p:cNvSpPr>
          <p:nvPr/>
        </p:nvSpPr>
        <p:spPr bwMode="auto">
          <a:xfrm>
            <a:off x="1370013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49" name="Line 53"/>
          <p:cNvSpPr>
            <a:spLocks noChangeShapeType="1"/>
          </p:cNvSpPr>
          <p:nvPr/>
        </p:nvSpPr>
        <p:spPr bwMode="auto">
          <a:xfrm>
            <a:off x="1370013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50" name="Line 54"/>
          <p:cNvSpPr>
            <a:spLocks noChangeShapeType="1"/>
          </p:cNvSpPr>
          <p:nvPr/>
        </p:nvSpPr>
        <p:spPr bwMode="auto">
          <a:xfrm>
            <a:off x="1370013" y="3344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51" name="Line 55"/>
          <p:cNvSpPr>
            <a:spLocks noChangeShapeType="1"/>
          </p:cNvSpPr>
          <p:nvPr/>
        </p:nvSpPr>
        <p:spPr bwMode="auto">
          <a:xfrm>
            <a:off x="457200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52" name="Line 56"/>
          <p:cNvSpPr>
            <a:spLocks noChangeShapeType="1"/>
          </p:cNvSpPr>
          <p:nvPr/>
        </p:nvSpPr>
        <p:spPr bwMode="auto">
          <a:xfrm>
            <a:off x="762000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53" name="Line 57"/>
          <p:cNvSpPr>
            <a:spLocks noChangeShapeType="1"/>
          </p:cNvSpPr>
          <p:nvPr/>
        </p:nvSpPr>
        <p:spPr bwMode="auto">
          <a:xfrm>
            <a:off x="1066800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54" name="Line 58"/>
          <p:cNvSpPr>
            <a:spLocks noChangeShapeType="1"/>
          </p:cNvSpPr>
          <p:nvPr/>
        </p:nvSpPr>
        <p:spPr bwMode="auto">
          <a:xfrm>
            <a:off x="1370013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55" name="Text Box 59"/>
          <p:cNvSpPr txBox="1">
            <a:spLocks noChangeArrowheads="1"/>
          </p:cNvSpPr>
          <p:nvPr/>
        </p:nvSpPr>
        <p:spPr bwMode="auto">
          <a:xfrm>
            <a:off x="166688" y="2719388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81956" name="Text Box 60"/>
          <p:cNvSpPr txBox="1">
            <a:spLocks noChangeArrowheads="1"/>
          </p:cNvSpPr>
          <p:nvPr/>
        </p:nvSpPr>
        <p:spPr bwMode="auto">
          <a:xfrm>
            <a:off x="342900" y="2873375"/>
            <a:ext cx="152400" cy="223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81957" name="Text Box 61"/>
          <p:cNvSpPr txBox="1">
            <a:spLocks noChangeArrowheads="1"/>
          </p:cNvSpPr>
          <p:nvPr/>
        </p:nvSpPr>
        <p:spPr bwMode="auto">
          <a:xfrm>
            <a:off x="1563688" y="28765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81958" name="Text Box 62"/>
          <p:cNvSpPr txBox="1">
            <a:spLocks noChangeArrowheads="1"/>
          </p:cNvSpPr>
          <p:nvPr/>
        </p:nvSpPr>
        <p:spPr bwMode="auto">
          <a:xfrm>
            <a:off x="1387475" y="2759075"/>
            <a:ext cx="153988" cy="223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9</a:t>
            </a:r>
          </a:p>
        </p:txBody>
      </p:sp>
      <p:sp>
        <p:nvSpPr>
          <p:cNvPr id="81959" name="Text Box 63"/>
          <p:cNvSpPr txBox="1">
            <a:spLocks noChangeArrowheads="1"/>
          </p:cNvSpPr>
          <p:nvPr/>
        </p:nvSpPr>
        <p:spPr bwMode="auto">
          <a:xfrm>
            <a:off x="447675" y="3065463"/>
            <a:ext cx="3048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81960" name="Text Box 64"/>
          <p:cNvSpPr txBox="1">
            <a:spLocks noChangeArrowheads="1"/>
          </p:cNvSpPr>
          <p:nvPr/>
        </p:nvSpPr>
        <p:spPr bwMode="auto">
          <a:xfrm>
            <a:off x="166688" y="33337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81961" name="Text Box 65"/>
          <p:cNvSpPr txBox="1">
            <a:spLocks noChangeArrowheads="1"/>
          </p:cNvSpPr>
          <p:nvPr/>
        </p:nvSpPr>
        <p:spPr bwMode="auto">
          <a:xfrm>
            <a:off x="342900" y="34861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7</a:t>
            </a:r>
          </a:p>
        </p:txBody>
      </p:sp>
      <p:sp>
        <p:nvSpPr>
          <p:cNvPr id="81962" name="Text Box 66"/>
          <p:cNvSpPr txBox="1">
            <a:spLocks noChangeArrowheads="1"/>
          </p:cNvSpPr>
          <p:nvPr/>
        </p:nvSpPr>
        <p:spPr bwMode="auto">
          <a:xfrm>
            <a:off x="150813" y="3065463"/>
            <a:ext cx="3063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81963" name="Text Box 67"/>
          <p:cNvSpPr txBox="1">
            <a:spLocks noChangeArrowheads="1"/>
          </p:cNvSpPr>
          <p:nvPr/>
        </p:nvSpPr>
        <p:spPr bwMode="auto">
          <a:xfrm>
            <a:off x="455613" y="33718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81964" name="Text Box 68"/>
          <p:cNvSpPr txBox="1">
            <a:spLocks noChangeArrowheads="1"/>
          </p:cNvSpPr>
          <p:nvPr/>
        </p:nvSpPr>
        <p:spPr bwMode="auto">
          <a:xfrm>
            <a:off x="760413" y="3371850"/>
            <a:ext cx="30480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81965" name="Text Box 69"/>
          <p:cNvSpPr txBox="1">
            <a:spLocks noChangeArrowheads="1"/>
          </p:cNvSpPr>
          <p:nvPr/>
        </p:nvSpPr>
        <p:spPr bwMode="auto">
          <a:xfrm>
            <a:off x="1065213" y="33718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81966" name="Text Box 70"/>
          <p:cNvSpPr txBox="1">
            <a:spLocks noChangeArrowheads="1"/>
          </p:cNvSpPr>
          <p:nvPr/>
        </p:nvSpPr>
        <p:spPr bwMode="auto">
          <a:xfrm>
            <a:off x="1373188" y="33718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81967" name="Text Box 71"/>
          <p:cNvSpPr txBox="1">
            <a:spLocks noChangeArrowheads="1"/>
          </p:cNvSpPr>
          <p:nvPr/>
        </p:nvSpPr>
        <p:spPr bwMode="auto">
          <a:xfrm>
            <a:off x="1373188" y="3065463"/>
            <a:ext cx="3063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7768" name="Line 72"/>
          <p:cNvSpPr>
            <a:spLocks noChangeShapeType="1"/>
          </p:cNvSpPr>
          <p:nvPr/>
        </p:nvSpPr>
        <p:spPr bwMode="auto">
          <a:xfrm>
            <a:off x="2438400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769" name="Line 73"/>
          <p:cNvSpPr>
            <a:spLocks noChangeShapeType="1"/>
          </p:cNvSpPr>
          <p:nvPr/>
        </p:nvSpPr>
        <p:spPr bwMode="auto">
          <a:xfrm>
            <a:off x="2438400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770" name="Line 74"/>
          <p:cNvSpPr>
            <a:spLocks noChangeShapeType="1"/>
          </p:cNvSpPr>
          <p:nvPr/>
        </p:nvSpPr>
        <p:spPr bwMode="auto">
          <a:xfrm flipV="1">
            <a:off x="3962400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771" name="Line 75"/>
          <p:cNvSpPr>
            <a:spLocks noChangeShapeType="1"/>
          </p:cNvSpPr>
          <p:nvPr/>
        </p:nvSpPr>
        <p:spPr bwMode="auto">
          <a:xfrm flipH="1">
            <a:off x="3657600" y="2419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772" name="Line 76"/>
          <p:cNvSpPr>
            <a:spLocks noChangeShapeType="1"/>
          </p:cNvSpPr>
          <p:nvPr/>
        </p:nvSpPr>
        <p:spPr bwMode="auto">
          <a:xfrm>
            <a:off x="3657600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773" name="Line 77"/>
          <p:cNvSpPr>
            <a:spLocks noChangeShapeType="1"/>
          </p:cNvSpPr>
          <p:nvPr/>
        </p:nvSpPr>
        <p:spPr bwMode="auto">
          <a:xfrm flipH="1">
            <a:off x="3048000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774" name="Line 78"/>
          <p:cNvSpPr>
            <a:spLocks noChangeShapeType="1"/>
          </p:cNvSpPr>
          <p:nvPr/>
        </p:nvSpPr>
        <p:spPr bwMode="auto">
          <a:xfrm flipV="1">
            <a:off x="3048000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775" name="Line 79"/>
          <p:cNvSpPr>
            <a:spLocks noChangeShapeType="1"/>
          </p:cNvSpPr>
          <p:nvPr/>
        </p:nvSpPr>
        <p:spPr bwMode="auto">
          <a:xfrm flipH="1">
            <a:off x="2744788" y="3035300"/>
            <a:ext cx="3032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776" name="Line 80"/>
          <p:cNvSpPr>
            <a:spLocks noChangeShapeType="1"/>
          </p:cNvSpPr>
          <p:nvPr/>
        </p:nvSpPr>
        <p:spPr bwMode="auto">
          <a:xfrm flipV="1">
            <a:off x="2744788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777" name="Line 81"/>
          <p:cNvSpPr>
            <a:spLocks noChangeShapeType="1"/>
          </p:cNvSpPr>
          <p:nvPr/>
        </p:nvSpPr>
        <p:spPr bwMode="auto">
          <a:xfrm flipH="1">
            <a:off x="2438400" y="272573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778" name="Line 82"/>
          <p:cNvSpPr>
            <a:spLocks noChangeShapeType="1"/>
          </p:cNvSpPr>
          <p:nvPr/>
        </p:nvSpPr>
        <p:spPr bwMode="auto">
          <a:xfrm>
            <a:off x="2438400" y="3035300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779" name="Line 83"/>
          <p:cNvSpPr>
            <a:spLocks noChangeShapeType="1"/>
          </p:cNvSpPr>
          <p:nvPr/>
        </p:nvSpPr>
        <p:spPr bwMode="auto">
          <a:xfrm>
            <a:off x="2438400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780" name="Line 84"/>
          <p:cNvSpPr>
            <a:spLocks noChangeShapeType="1"/>
          </p:cNvSpPr>
          <p:nvPr/>
        </p:nvSpPr>
        <p:spPr bwMode="auto">
          <a:xfrm>
            <a:off x="3657600" y="272573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781" name="Line 85"/>
          <p:cNvSpPr>
            <a:spLocks noChangeShapeType="1"/>
          </p:cNvSpPr>
          <p:nvPr/>
        </p:nvSpPr>
        <p:spPr bwMode="auto">
          <a:xfrm>
            <a:off x="3657600" y="303530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782" name="Line 86"/>
          <p:cNvSpPr>
            <a:spLocks noChangeShapeType="1"/>
          </p:cNvSpPr>
          <p:nvPr/>
        </p:nvSpPr>
        <p:spPr bwMode="auto">
          <a:xfrm>
            <a:off x="3657600" y="3344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783" name="Line 87"/>
          <p:cNvSpPr>
            <a:spLocks noChangeShapeType="1"/>
          </p:cNvSpPr>
          <p:nvPr/>
        </p:nvSpPr>
        <p:spPr bwMode="auto">
          <a:xfrm>
            <a:off x="2744788" y="3035300"/>
            <a:ext cx="0" cy="61912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784" name="Line 88"/>
          <p:cNvSpPr>
            <a:spLocks noChangeShapeType="1"/>
          </p:cNvSpPr>
          <p:nvPr/>
        </p:nvSpPr>
        <p:spPr bwMode="auto">
          <a:xfrm>
            <a:off x="3048000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785" name="Line 89"/>
          <p:cNvSpPr>
            <a:spLocks noChangeShapeType="1"/>
          </p:cNvSpPr>
          <p:nvPr/>
        </p:nvSpPr>
        <p:spPr bwMode="auto">
          <a:xfrm>
            <a:off x="3354388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786" name="Line 90"/>
          <p:cNvSpPr>
            <a:spLocks noChangeShapeType="1"/>
          </p:cNvSpPr>
          <p:nvPr/>
        </p:nvSpPr>
        <p:spPr bwMode="auto">
          <a:xfrm>
            <a:off x="3657600" y="3344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787" name="Text Box 91"/>
          <p:cNvSpPr txBox="1">
            <a:spLocks noChangeArrowheads="1"/>
          </p:cNvSpPr>
          <p:nvPr/>
        </p:nvSpPr>
        <p:spPr bwMode="auto">
          <a:xfrm>
            <a:off x="2454275" y="2719388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7788" name="Text Box 92"/>
          <p:cNvSpPr txBox="1">
            <a:spLocks noChangeArrowheads="1"/>
          </p:cNvSpPr>
          <p:nvPr/>
        </p:nvSpPr>
        <p:spPr bwMode="auto">
          <a:xfrm>
            <a:off x="2630488" y="2873375"/>
            <a:ext cx="152400" cy="223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97789" name="Text Box 93"/>
          <p:cNvSpPr txBox="1">
            <a:spLocks noChangeArrowheads="1"/>
          </p:cNvSpPr>
          <p:nvPr/>
        </p:nvSpPr>
        <p:spPr bwMode="auto">
          <a:xfrm>
            <a:off x="3849688" y="28765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797790" name="Text Box 94"/>
          <p:cNvSpPr txBox="1">
            <a:spLocks noChangeArrowheads="1"/>
          </p:cNvSpPr>
          <p:nvPr/>
        </p:nvSpPr>
        <p:spPr bwMode="auto">
          <a:xfrm>
            <a:off x="3675063" y="2759075"/>
            <a:ext cx="153987" cy="223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9</a:t>
            </a:r>
          </a:p>
        </p:txBody>
      </p:sp>
      <p:sp>
        <p:nvSpPr>
          <p:cNvPr id="797791" name="Text Box 95"/>
          <p:cNvSpPr txBox="1">
            <a:spLocks noChangeArrowheads="1"/>
          </p:cNvSpPr>
          <p:nvPr/>
        </p:nvSpPr>
        <p:spPr bwMode="auto">
          <a:xfrm>
            <a:off x="2733675" y="3065463"/>
            <a:ext cx="3063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7792" name="Text Box 96"/>
          <p:cNvSpPr txBox="1">
            <a:spLocks noChangeArrowheads="1"/>
          </p:cNvSpPr>
          <p:nvPr/>
        </p:nvSpPr>
        <p:spPr bwMode="auto">
          <a:xfrm>
            <a:off x="2454275" y="33337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7793" name="Text Box 97"/>
          <p:cNvSpPr txBox="1">
            <a:spLocks noChangeArrowheads="1"/>
          </p:cNvSpPr>
          <p:nvPr/>
        </p:nvSpPr>
        <p:spPr bwMode="auto">
          <a:xfrm>
            <a:off x="2630488" y="34861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7</a:t>
            </a:r>
          </a:p>
        </p:txBody>
      </p:sp>
      <p:sp>
        <p:nvSpPr>
          <p:cNvPr id="797794" name="Text Box 98"/>
          <p:cNvSpPr txBox="1">
            <a:spLocks noChangeArrowheads="1"/>
          </p:cNvSpPr>
          <p:nvPr/>
        </p:nvSpPr>
        <p:spPr bwMode="auto">
          <a:xfrm>
            <a:off x="2438400" y="3065463"/>
            <a:ext cx="3063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7795" name="Text Box 99"/>
          <p:cNvSpPr txBox="1">
            <a:spLocks noChangeArrowheads="1"/>
          </p:cNvSpPr>
          <p:nvPr/>
        </p:nvSpPr>
        <p:spPr bwMode="auto">
          <a:xfrm>
            <a:off x="2743200" y="3371850"/>
            <a:ext cx="30480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7796" name="Text Box 100"/>
          <p:cNvSpPr txBox="1">
            <a:spLocks noChangeArrowheads="1"/>
          </p:cNvSpPr>
          <p:nvPr/>
        </p:nvSpPr>
        <p:spPr bwMode="auto">
          <a:xfrm>
            <a:off x="3046413" y="3371850"/>
            <a:ext cx="3063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7797" name="Text Box 101"/>
          <p:cNvSpPr txBox="1">
            <a:spLocks noChangeArrowheads="1"/>
          </p:cNvSpPr>
          <p:nvPr/>
        </p:nvSpPr>
        <p:spPr bwMode="auto">
          <a:xfrm>
            <a:off x="3352800" y="3371850"/>
            <a:ext cx="30638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7798" name="Text Box 102"/>
          <p:cNvSpPr txBox="1">
            <a:spLocks noChangeArrowheads="1"/>
          </p:cNvSpPr>
          <p:nvPr/>
        </p:nvSpPr>
        <p:spPr bwMode="auto">
          <a:xfrm>
            <a:off x="3660775" y="3371850"/>
            <a:ext cx="30480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7799" name="Text Box 103"/>
          <p:cNvSpPr txBox="1">
            <a:spLocks noChangeArrowheads="1"/>
          </p:cNvSpPr>
          <p:nvPr/>
        </p:nvSpPr>
        <p:spPr bwMode="auto">
          <a:xfrm>
            <a:off x="3660775" y="3065463"/>
            <a:ext cx="3048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82000" name="Line 104"/>
          <p:cNvSpPr>
            <a:spLocks noChangeShapeType="1"/>
          </p:cNvSpPr>
          <p:nvPr/>
        </p:nvSpPr>
        <p:spPr bwMode="auto">
          <a:xfrm>
            <a:off x="150813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001" name="Line 105"/>
          <p:cNvSpPr>
            <a:spLocks noChangeShapeType="1"/>
          </p:cNvSpPr>
          <p:nvPr/>
        </p:nvSpPr>
        <p:spPr bwMode="auto">
          <a:xfrm>
            <a:off x="150813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002" name="Line 106"/>
          <p:cNvSpPr>
            <a:spLocks noChangeShapeType="1"/>
          </p:cNvSpPr>
          <p:nvPr/>
        </p:nvSpPr>
        <p:spPr bwMode="auto">
          <a:xfrm flipV="1">
            <a:off x="1674813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003" name="Line 107"/>
          <p:cNvSpPr>
            <a:spLocks noChangeShapeType="1"/>
          </p:cNvSpPr>
          <p:nvPr/>
        </p:nvSpPr>
        <p:spPr bwMode="auto">
          <a:xfrm flipH="1">
            <a:off x="1370013" y="3943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004" name="Line 108"/>
          <p:cNvSpPr>
            <a:spLocks noChangeShapeType="1"/>
          </p:cNvSpPr>
          <p:nvPr/>
        </p:nvSpPr>
        <p:spPr bwMode="auto">
          <a:xfrm>
            <a:off x="1370013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005" name="Line 109"/>
          <p:cNvSpPr>
            <a:spLocks noChangeShapeType="1"/>
          </p:cNvSpPr>
          <p:nvPr/>
        </p:nvSpPr>
        <p:spPr bwMode="auto">
          <a:xfrm flipH="1">
            <a:off x="762000" y="4868863"/>
            <a:ext cx="6080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006" name="Line 110"/>
          <p:cNvSpPr>
            <a:spLocks noChangeShapeType="1"/>
          </p:cNvSpPr>
          <p:nvPr/>
        </p:nvSpPr>
        <p:spPr bwMode="auto">
          <a:xfrm flipV="1">
            <a:off x="762000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007" name="Line 111"/>
          <p:cNvSpPr>
            <a:spLocks noChangeShapeType="1"/>
          </p:cNvSpPr>
          <p:nvPr/>
        </p:nvSpPr>
        <p:spPr bwMode="auto">
          <a:xfrm flipH="1">
            <a:off x="457200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008" name="Line 112"/>
          <p:cNvSpPr>
            <a:spLocks noChangeShapeType="1"/>
          </p:cNvSpPr>
          <p:nvPr/>
        </p:nvSpPr>
        <p:spPr bwMode="auto">
          <a:xfrm flipV="1">
            <a:off x="457200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009" name="Line 113"/>
          <p:cNvSpPr>
            <a:spLocks noChangeShapeType="1"/>
          </p:cNvSpPr>
          <p:nvPr/>
        </p:nvSpPr>
        <p:spPr bwMode="auto">
          <a:xfrm flipH="1">
            <a:off x="150813" y="4251325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010" name="Line 114"/>
          <p:cNvSpPr>
            <a:spLocks noChangeShapeType="1"/>
          </p:cNvSpPr>
          <p:nvPr/>
        </p:nvSpPr>
        <p:spPr bwMode="auto">
          <a:xfrm>
            <a:off x="150813" y="4560888"/>
            <a:ext cx="3063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011" name="Line 115"/>
          <p:cNvSpPr>
            <a:spLocks noChangeShapeType="1"/>
          </p:cNvSpPr>
          <p:nvPr/>
        </p:nvSpPr>
        <p:spPr bwMode="auto">
          <a:xfrm>
            <a:off x="150813" y="4868863"/>
            <a:ext cx="61118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012" name="Line 116"/>
          <p:cNvSpPr>
            <a:spLocks noChangeShapeType="1"/>
          </p:cNvSpPr>
          <p:nvPr/>
        </p:nvSpPr>
        <p:spPr bwMode="auto">
          <a:xfrm>
            <a:off x="1370013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013" name="Line 117"/>
          <p:cNvSpPr>
            <a:spLocks noChangeShapeType="1"/>
          </p:cNvSpPr>
          <p:nvPr/>
        </p:nvSpPr>
        <p:spPr bwMode="auto">
          <a:xfrm>
            <a:off x="1370013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014" name="Line 118"/>
          <p:cNvSpPr>
            <a:spLocks noChangeShapeType="1"/>
          </p:cNvSpPr>
          <p:nvPr/>
        </p:nvSpPr>
        <p:spPr bwMode="auto">
          <a:xfrm>
            <a:off x="1370013" y="4868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015" name="Line 119"/>
          <p:cNvSpPr>
            <a:spLocks noChangeShapeType="1"/>
          </p:cNvSpPr>
          <p:nvPr/>
        </p:nvSpPr>
        <p:spPr bwMode="auto">
          <a:xfrm>
            <a:off x="457200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016" name="Line 120"/>
          <p:cNvSpPr>
            <a:spLocks noChangeShapeType="1"/>
          </p:cNvSpPr>
          <p:nvPr/>
        </p:nvSpPr>
        <p:spPr bwMode="auto">
          <a:xfrm>
            <a:off x="762000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017" name="Line 121"/>
          <p:cNvSpPr>
            <a:spLocks noChangeShapeType="1"/>
          </p:cNvSpPr>
          <p:nvPr/>
        </p:nvSpPr>
        <p:spPr bwMode="auto">
          <a:xfrm>
            <a:off x="1066800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018" name="Line 122"/>
          <p:cNvSpPr>
            <a:spLocks noChangeShapeType="1"/>
          </p:cNvSpPr>
          <p:nvPr/>
        </p:nvSpPr>
        <p:spPr bwMode="auto">
          <a:xfrm>
            <a:off x="1370013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019" name="Text Box 123"/>
          <p:cNvSpPr txBox="1">
            <a:spLocks noChangeArrowheads="1"/>
          </p:cNvSpPr>
          <p:nvPr/>
        </p:nvSpPr>
        <p:spPr bwMode="auto">
          <a:xfrm>
            <a:off x="166688" y="45529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82020" name="Text Box 124"/>
          <p:cNvSpPr txBox="1">
            <a:spLocks noChangeArrowheads="1"/>
          </p:cNvSpPr>
          <p:nvPr/>
        </p:nvSpPr>
        <p:spPr bwMode="auto">
          <a:xfrm>
            <a:off x="341313" y="47053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82021" name="Text Box 125"/>
          <p:cNvSpPr txBox="1">
            <a:spLocks noChangeArrowheads="1"/>
          </p:cNvSpPr>
          <p:nvPr/>
        </p:nvSpPr>
        <p:spPr bwMode="auto">
          <a:xfrm>
            <a:off x="1254125" y="50101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4</a:t>
            </a:r>
          </a:p>
        </p:txBody>
      </p:sp>
      <p:sp>
        <p:nvSpPr>
          <p:cNvPr id="82022" name="Text Box 126"/>
          <p:cNvSpPr txBox="1">
            <a:spLocks noChangeArrowheads="1"/>
          </p:cNvSpPr>
          <p:nvPr/>
        </p:nvSpPr>
        <p:spPr bwMode="auto">
          <a:xfrm>
            <a:off x="1104900" y="48577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82023" name="Text Box 127"/>
          <p:cNvSpPr txBox="1">
            <a:spLocks noChangeArrowheads="1"/>
          </p:cNvSpPr>
          <p:nvPr/>
        </p:nvSpPr>
        <p:spPr bwMode="auto">
          <a:xfrm>
            <a:off x="447675" y="4591050"/>
            <a:ext cx="30480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82024" name="Text Box 128"/>
          <p:cNvSpPr txBox="1">
            <a:spLocks noChangeArrowheads="1"/>
          </p:cNvSpPr>
          <p:nvPr/>
        </p:nvSpPr>
        <p:spPr bwMode="auto">
          <a:xfrm>
            <a:off x="166688" y="48577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82025" name="Text Box 129"/>
          <p:cNvSpPr txBox="1">
            <a:spLocks noChangeArrowheads="1"/>
          </p:cNvSpPr>
          <p:nvPr/>
        </p:nvSpPr>
        <p:spPr bwMode="auto">
          <a:xfrm>
            <a:off x="342900" y="50101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7</a:t>
            </a:r>
          </a:p>
        </p:txBody>
      </p:sp>
      <p:sp>
        <p:nvSpPr>
          <p:cNvPr id="82026" name="Text Box 130"/>
          <p:cNvSpPr txBox="1">
            <a:spLocks noChangeArrowheads="1"/>
          </p:cNvSpPr>
          <p:nvPr/>
        </p:nvSpPr>
        <p:spPr bwMode="auto">
          <a:xfrm>
            <a:off x="457200" y="4895850"/>
            <a:ext cx="3063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82027" name="Text Box 131"/>
          <p:cNvSpPr txBox="1">
            <a:spLocks noChangeArrowheads="1"/>
          </p:cNvSpPr>
          <p:nvPr/>
        </p:nvSpPr>
        <p:spPr bwMode="auto">
          <a:xfrm>
            <a:off x="757238" y="4895850"/>
            <a:ext cx="3063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82028" name="Text Box 132"/>
          <p:cNvSpPr txBox="1">
            <a:spLocks noChangeArrowheads="1"/>
          </p:cNvSpPr>
          <p:nvPr/>
        </p:nvSpPr>
        <p:spPr bwMode="auto">
          <a:xfrm>
            <a:off x="1408113" y="42481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8</a:t>
            </a:r>
          </a:p>
        </p:txBody>
      </p:sp>
      <p:sp>
        <p:nvSpPr>
          <p:cNvPr id="82029" name="Text Box 133"/>
          <p:cNvSpPr txBox="1">
            <a:spLocks noChangeArrowheads="1"/>
          </p:cNvSpPr>
          <p:nvPr/>
        </p:nvSpPr>
        <p:spPr bwMode="auto">
          <a:xfrm>
            <a:off x="1558925" y="44005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1</a:t>
            </a:r>
          </a:p>
        </p:txBody>
      </p:sp>
      <p:sp>
        <p:nvSpPr>
          <p:cNvPr id="82030" name="Oval 134"/>
          <p:cNvSpPr>
            <a:spLocks noChangeArrowheads="1"/>
          </p:cNvSpPr>
          <p:nvPr/>
        </p:nvSpPr>
        <p:spPr bwMode="auto">
          <a:xfrm>
            <a:off x="1293813" y="4171950"/>
            <a:ext cx="457200" cy="461963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2031" name="Text Box 135"/>
          <p:cNvSpPr txBox="1">
            <a:spLocks noChangeArrowheads="1"/>
          </p:cNvSpPr>
          <p:nvPr/>
        </p:nvSpPr>
        <p:spPr bwMode="auto">
          <a:xfrm>
            <a:off x="1370013" y="4895850"/>
            <a:ext cx="3048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82032" name="Text Box 136"/>
          <p:cNvSpPr txBox="1">
            <a:spLocks noChangeArrowheads="1"/>
          </p:cNvSpPr>
          <p:nvPr/>
        </p:nvSpPr>
        <p:spPr bwMode="auto">
          <a:xfrm>
            <a:off x="1370013" y="4591050"/>
            <a:ext cx="30480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7833" name="Line 137"/>
          <p:cNvSpPr>
            <a:spLocks noChangeShapeType="1"/>
          </p:cNvSpPr>
          <p:nvPr/>
        </p:nvSpPr>
        <p:spPr bwMode="auto">
          <a:xfrm>
            <a:off x="2438400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34" name="Line 138"/>
          <p:cNvSpPr>
            <a:spLocks noChangeShapeType="1"/>
          </p:cNvSpPr>
          <p:nvPr/>
        </p:nvSpPr>
        <p:spPr bwMode="auto">
          <a:xfrm>
            <a:off x="2438400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35" name="Line 139"/>
          <p:cNvSpPr>
            <a:spLocks noChangeShapeType="1"/>
          </p:cNvSpPr>
          <p:nvPr/>
        </p:nvSpPr>
        <p:spPr bwMode="auto">
          <a:xfrm flipV="1">
            <a:off x="3962400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36" name="Line 140"/>
          <p:cNvSpPr>
            <a:spLocks noChangeShapeType="1"/>
          </p:cNvSpPr>
          <p:nvPr/>
        </p:nvSpPr>
        <p:spPr bwMode="auto">
          <a:xfrm flipH="1">
            <a:off x="3657600" y="3943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37" name="Line 141"/>
          <p:cNvSpPr>
            <a:spLocks noChangeShapeType="1"/>
          </p:cNvSpPr>
          <p:nvPr/>
        </p:nvSpPr>
        <p:spPr bwMode="auto">
          <a:xfrm>
            <a:off x="3657600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38" name="Line 142"/>
          <p:cNvSpPr>
            <a:spLocks noChangeShapeType="1"/>
          </p:cNvSpPr>
          <p:nvPr/>
        </p:nvSpPr>
        <p:spPr bwMode="auto">
          <a:xfrm flipH="1">
            <a:off x="3048000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39" name="Line 143"/>
          <p:cNvSpPr>
            <a:spLocks noChangeShapeType="1"/>
          </p:cNvSpPr>
          <p:nvPr/>
        </p:nvSpPr>
        <p:spPr bwMode="auto">
          <a:xfrm flipV="1">
            <a:off x="3048000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40" name="Line 144"/>
          <p:cNvSpPr>
            <a:spLocks noChangeShapeType="1"/>
          </p:cNvSpPr>
          <p:nvPr/>
        </p:nvSpPr>
        <p:spPr bwMode="auto">
          <a:xfrm flipH="1">
            <a:off x="2744788" y="4560888"/>
            <a:ext cx="3032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41" name="Line 145"/>
          <p:cNvSpPr>
            <a:spLocks noChangeShapeType="1"/>
          </p:cNvSpPr>
          <p:nvPr/>
        </p:nvSpPr>
        <p:spPr bwMode="auto">
          <a:xfrm flipV="1">
            <a:off x="2744788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42" name="Line 146"/>
          <p:cNvSpPr>
            <a:spLocks noChangeShapeType="1"/>
          </p:cNvSpPr>
          <p:nvPr/>
        </p:nvSpPr>
        <p:spPr bwMode="auto">
          <a:xfrm flipH="1">
            <a:off x="2438400" y="4251325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43" name="Line 147"/>
          <p:cNvSpPr>
            <a:spLocks noChangeShapeType="1"/>
          </p:cNvSpPr>
          <p:nvPr/>
        </p:nvSpPr>
        <p:spPr bwMode="auto">
          <a:xfrm>
            <a:off x="2438400" y="456088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44" name="Line 148"/>
          <p:cNvSpPr>
            <a:spLocks noChangeShapeType="1"/>
          </p:cNvSpPr>
          <p:nvPr/>
        </p:nvSpPr>
        <p:spPr bwMode="auto">
          <a:xfrm>
            <a:off x="2438400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45" name="Line 149"/>
          <p:cNvSpPr>
            <a:spLocks noChangeShapeType="1"/>
          </p:cNvSpPr>
          <p:nvPr/>
        </p:nvSpPr>
        <p:spPr bwMode="auto">
          <a:xfrm>
            <a:off x="3657600" y="4251325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46" name="Line 150"/>
          <p:cNvSpPr>
            <a:spLocks noChangeShapeType="1"/>
          </p:cNvSpPr>
          <p:nvPr/>
        </p:nvSpPr>
        <p:spPr bwMode="auto">
          <a:xfrm>
            <a:off x="3657600" y="45608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47" name="Line 151"/>
          <p:cNvSpPr>
            <a:spLocks noChangeShapeType="1"/>
          </p:cNvSpPr>
          <p:nvPr/>
        </p:nvSpPr>
        <p:spPr bwMode="auto">
          <a:xfrm>
            <a:off x="3657600" y="4868863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48" name="Line 152"/>
          <p:cNvSpPr>
            <a:spLocks noChangeShapeType="1"/>
          </p:cNvSpPr>
          <p:nvPr/>
        </p:nvSpPr>
        <p:spPr bwMode="auto">
          <a:xfrm>
            <a:off x="2744788" y="4560888"/>
            <a:ext cx="0" cy="6175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49" name="Line 153"/>
          <p:cNvSpPr>
            <a:spLocks noChangeShapeType="1"/>
          </p:cNvSpPr>
          <p:nvPr/>
        </p:nvSpPr>
        <p:spPr bwMode="auto">
          <a:xfrm>
            <a:off x="3048000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50" name="Line 154"/>
          <p:cNvSpPr>
            <a:spLocks noChangeShapeType="1"/>
          </p:cNvSpPr>
          <p:nvPr/>
        </p:nvSpPr>
        <p:spPr bwMode="auto">
          <a:xfrm>
            <a:off x="3354388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51" name="Line 155"/>
          <p:cNvSpPr>
            <a:spLocks noChangeShapeType="1"/>
          </p:cNvSpPr>
          <p:nvPr/>
        </p:nvSpPr>
        <p:spPr bwMode="auto">
          <a:xfrm>
            <a:off x="3657600" y="4868863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52" name="Text Box 156"/>
          <p:cNvSpPr txBox="1">
            <a:spLocks noChangeArrowheads="1"/>
          </p:cNvSpPr>
          <p:nvPr/>
        </p:nvSpPr>
        <p:spPr bwMode="auto">
          <a:xfrm>
            <a:off x="2454275" y="45529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797853" name="Text Box 157"/>
          <p:cNvSpPr txBox="1">
            <a:spLocks noChangeArrowheads="1"/>
          </p:cNvSpPr>
          <p:nvPr/>
        </p:nvSpPr>
        <p:spPr bwMode="auto">
          <a:xfrm>
            <a:off x="2628900" y="47053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6</a:t>
            </a:r>
          </a:p>
        </p:txBody>
      </p:sp>
      <p:sp>
        <p:nvSpPr>
          <p:cNvPr id="797854" name="Text Box 158"/>
          <p:cNvSpPr txBox="1">
            <a:spLocks noChangeArrowheads="1"/>
          </p:cNvSpPr>
          <p:nvPr/>
        </p:nvSpPr>
        <p:spPr bwMode="auto">
          <a:xfrm>
            <a:off x="3541713" y="50101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4</a:t>
            </a:r>
          </a:p>
        </p:txBody>
      </p:sp>
      <p:sp>
        <p:nvSpPr>
          <p:cNvPr id="797855" name="Text Box 159"/>
          <p:cNvSpPr txBox="1">
            <a:spLocks noChangeArrowheads="1"/>
          </p:cNvSpPr>
          <p:nvPr/>
        </p:nvSpPr>
        <p:spPr bwMode="auto">
          <a:xfrm>
            <a:off x="3390900" y="4857750"/>
            <a:ext cx="15398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797856" name="Text Box 160"/>
          <p:cNvSpPr txBox="1">
            <a:spLocks noChangeArrowheads="1"/>
          </p:cNvSpPr>
          <p:nvPr/>
        </p:nvSpPr>
        <p:spPr bwMode="auto">
          <a:xfrm>
            <a:off x="2733675" y="4591050"/>
            <a:ext cx="30638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7857" name="Text Box 161"/>
          <p:cNvSpPr txBox="1">
            <a:spLocks noChangeArrowheads="1"/>
          </p:cNvSpPr>
          <p:nvPr/>
        </p:nvSpPr>
        <p:spPr bwMode="auto">
          <a:xfrm>
            <a:off x="2454275" y="4857750"/>
            <a:ext cx="150813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797858" name="Text Box 162"/>
          <p:cNvSpPr txBox="1">
            <a:spLocks noChangeArrowheads="1"/>
          </p:cNvSpPr>
          <p:nvPr/>
        </p:nvSpPr>
        <p:spPr bwMode="auto">
          <a:xfrm>
            <a:off x="2630488" y="5010150"/>
            <a:ext cx="152400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7</a:t>
            </a:r>
          </a:p>
        </p:txBody>
      </p:sp>
      <p:sp>
        <p:nvSpPr>
          <p:cNvPr id="797859" name="Text Box 163"/>
          <p:cNvSpPr txBox="1">
            <a:spLocks noChangeArrowheads="1"/>
          </p:cNvSpPr>
          <p:nvPr/>
        </p:nvSpPr>
        <p:spPr bwMode="auto">
          <a:xfrm>
            <a:off x="2744788" y="4895850"/>
            <a:ext cx="3048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7860" name="Text Box 164"/>
          <p:cNvSpPr txBox="1">
            <a:spLocks noChangeArrowheads="1"/>
          </p:cNvSpPr>
          <p:nvPr/>
        </p:nvSpPr>
        <p:spPr bwMode="auto">
          <a:xfrm>
            <a:off x="3044825" y="4895850"/>
            <a:ext cx="3063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7861" name="Text Box 165"/>
          <p:cNvSpPr txBox="1">
            <a:spLocks noChangeArrowheads="1"/>
          </p:cNvSpPr>
          <p:nvPr/>
        </p:nvSpPr>
        <p:spPr bwMode="auto">
          <a:xfrm>
            <a:off x="3659188" y="3908425"/>
            <a:ext cx="268287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9</a:t>
            </a:r>
          </a:p>
        </p:txBody>
      </p:sp>
      <p:sp>
        <p:nvSpPr>
          <p:cNvPr id="797862" name="Text Box 166"/>
          <p:cNvSpPr txBox="1">
            <a:spLocks noChangeArrowheads="1"/>
          </p:cNvSpPr>
          <p:nvPr/>
        </p:nvSpPr>
        <p:spPr bwMode="auto">
          <a:xfrm>
            <a:off x="3846513" y="4057650"/>
            <a:ext cx="150812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CC0000"/>
                </a:solidFill>
              </a:rPr>
              <a:t>0</a:t>
            </a:r>
          </a:p>
        </p:txBody>
      </p:sp>
      <p:sp>
        <p:nvSpPr>
          <p:cNvPr id="797863" name="Oval 167"/>
          <p:cNvSpPr>
            <a:spLocks noChangeArrowheads="1"/>
          </p:cNvSpPr>
          <p:nvPr/>
        </p:nvSpPr>
        <p:spPr bwMode="auto">
          <a:xfrm>
            <a:off x="3581400" y="3867150"/>
            <a:ext cx="457200" cy="463550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7864" name="Text Box 168"/>
          <p:cNvSpPr txBox="1">
            <a:spLocks noChangeArrowheads="1"/>
          </p:cNvSpPr>
          <p:nvPr/>
        </p:nvSpPr>
        <p:spPr bwMode="auto">
          <a:xfrm>
            <a:off x="3657600" y="4895850"/>
            <a:ext cx="3048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7865" name="Text Box 169"/>
          <p:cNvSpPr txBox="1">
            <a:spLocks noChangeArrowheads="1"/>
          </p:cNvSpPr>
          <p:nvPr/>
        </p:nvSpPr>
        <p:spPr bwMode="auto">
          <a:xfrm>
            <a:off x="3657600" y="4591050"/>
            <a:ext cx="30480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7866" name="Text Box 170"/>
          <p:cNvSpPr txBox="1">
            <a:spLocks noChangeArrowheads="1"/>
          </p:cNvSpPr>
          <p:nvPr/>
        </p:nvSpPr>
        <p:spPr bwMode="auto">
          <a:xfrm>
            <a:off x="3656013" y="4286250"/>
            <a:ext cx="30480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50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797867" name="Line 171"/>
          <p:cNvSpPr>
            <a:spLocks noChangeShapeType="1"/>
          </p:cNvSpPr>
          <p:nvPr/>
        </p:nvSpPr>
        <p:spPr bwMode="auto">
          <a:xfrm>
            <a:off x="4876800" y="2725738"/>
            <a:ext cx="0" cy="928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68" name="Line 172"/>
          <p:cNvSpPr>
            <a:spLocks noChangeShapeType="1"/>
          </p:cNvSpPr>
          <p:nvPr/>
        </p:nvSpPr>
        <p:spPr bwMode="auto">
          <a:xfrm>
            <a:off x="4876800" y="3654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69" name="Line 173"/>
          <p:cNvSpPr>
            <a:spLocks noChangeShapeType="1"/>
          </p:cNvSpPr>
          <p:nvPr/>
        </p:nvSpPr>
        <p:spPr bwMode="auto">
          <a:xfrm flipV="1">
            <a:off x="6400800" y="2419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70" name="Line 174"/>
          <p:cNvSpPr>
            <a:spLocks noChangeShapeType="1"/>
          </p:cNvSpPr>
          <p:nvPr/>
        </p:nvSpPr>
        <p:spPr bwMode="auto">
          <a:xfrm flipH="1">
            <a:off x="6096000" y="2419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71" name="Line 175"/>
          <p:cNvSpPr>
            <a:spLocks noChangeShapeType="1"/>
          </p:cNvSpPr>
          <p:nvPr/>
        </p:nvSpPr>
        <p:spPr bwMode="auto">
          <a:xfrm>
            <a:off x="6096000" y="2419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72" name="Line 176"/>
          <p:cNvSpPr>
            <a:spLocks noChangeShapeType="1"/>
          </p:cNvSpPr>
          <p:nvPr/>
        </p:nvSpPr>
        <p:spPr bwMode="auto">
          <a:xfrm flipH="1">
            <a:off x="5486400" y="3344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73" name="Line 177"/>
          <p:cNvSpPr>
            <a:spLocks noChangeShapeType="1"/>
          </p:cNvSpPr>
          <p:nvPr/>
        </p:nvSpPr>
        <p:spPr bwMode="auto">
          <a:xfrm flipV="1">
            <a:off x="5486400" y="3035300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74" name="Line 178"/>
          <p:cNvSpPr>
            <a:spLocks noChangeShapeType="1"/>
          </p:cNvSpPr>
          <p:nvPr/>
        </p:nvSpPr>
        <p:spPr bwMode="auto">
          <a:xfrm flipH="1">
            <a:off x="5183188" y="3035300"/>
            <a:ext cx="3032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75" name="Line 179"/>
          <p:cNvSpPr>
            <a:spLocks noChangeShapeType="1"/>
          </p:cNvSpPr>
          <p:nvPr/>
        </p:nvSpPr>
        <p:spPr bwMode="auto">
          <a:xfrm flipV="1">
            <a:off x="5183188" y="2725738"/>
            <a:ext cx="0" cy="3095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76" name="Line 180"/>
          <p:cNvSpPr>
            <a:spLocks noChangeShapeType="1"/>
          </p:cNvSpPr>
          <p:nvPr/>
        </p:nvSpPr>
        <p:spPr bwMode="auto">
          <a:xfrm flipH="1">
            <a:off x="4876800" y="2725738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77" name="Freeform 181"/>
          <p:cNvSpPr>
            <a:spLocks/>
          </p:cNvSpPr>
          <p:nvPr/>
        </p:nvSpPr>
        <p:spPr bwMode="auto">
          <a:xfrm>
            <a:off x="5324475" y="3486150"/>
            <a:ext cx="887413" cy="1588"/>
          </a:xfrm>
          <a:custGeom>
            <a:avLst/>
            <a:gdLst>
              <a:gd name="T0" fmla="*/ 0 w 528"/>
              <a:gd name="T1" fmla="*/ 0 h 1"/>
              <a:gd name="T2" fmla="*/ 2147483647 w 528"/>
              <a:gd name="T3" fmla="*/ 2147483647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528" h="1">
                <a:moveTo>
                  <a:pt x="0" y="0"/>
                </a:moveTo>
                <a:lnTo>
                  <a:pt x="528" y="1"/>
                </a:lnTo>
              </a:path>
            </a:pathLst>
          </a:custGeom>
          <a:noFill/>
          <a:ln w="28575" cap="flat">
            <a:solidFill>
              <a:srgbClr val="000000"/>
            </a:solidFill>
            <a:prstDash val="dash"/>
            <a:round/>
            <a:headEnd type="none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78" name="Oval 182"/>
          <p:cNvSpPr>
            <a:spLocks noChangeArrowheads="1"/>
          </p:cNvSpPr>
          <p:nvPr/>
        </p:nvSpPr>
        <p:spPr bwMode="auto">
          <a:xfrm>
            <a:off x="6211888" y="2533650"/>
            <a:ext cx="38100" cy="38100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7879" name="Line 183"/>
          <p:cNvSpPr>
            <a:spLocks noChangeShapeType="1"/>
          </p:cNvSpPr>
          <p:nvPr/>
        </p:nvSpPr>
        <p:spPr bwMode="auto">
          <a:xfrm>
            <a:off x="4876800" y="4251325"/>
            <a:ext cx="0" cy="927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80" name="Line 184"/>
          <p:cNvSpPr>
            <a:spLocks noChangeShapeType="1"/>
          </p:cNvSpPr>
          <p:nvPr/>
        </p:nvSpPr>
        <p:spPr bwMode="auto">
          <a:xfrm>
            <a:off x="4876800" y="5178425"/>
            <a:ext cx="152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81" name="Line 185"/>
          <p:cNvSpPr>
            <a:spLocks noChangeShapeType="1"/>
          </p:cNvSpPr>
          <p:nvPr/>
        </p:nvSpPr>
        <p:spPr bwMode="auto">
          <a:xfrm flipV="1">
            <a:off x="6400800" y="3943350"/>
            <a:ext cx="0" cy="1235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82" name="Line 186"/>
          <p:cNvSpPr>
            <a:spLocks noChangeShapeType="1"/>
          </p:cNvSpPr>
          <p:nvPr/>
        </p:nvSpPr>
        <p:spPr bwMode="auto">
          <a:xfrm flipH="1">
            <a:off x="6096000" y="3943350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83" name="Line 187"/>
          <p:cNvSpPr>
            <a:spLocks noChangeShapeType="1"/>
          </p:cNvSpPr>
          <p:nvPr/>
        </p:nvSpPr>
        <p:spPr bwMode="auto">
          <a:xfrm>
            <a:off x="6096000" y="3943350"/>
            <a:ext cx="0" cy="925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84" name="Line 188"/>
          <p:cNvSpPr>
            <a:spLocks noChangeShapeType="1"/>
          </p:cNvSpPr>
          <p:nvPr/>
        </p:nvSpPr>
        <p:spPr bwMode="auto">
          <a:xfrm flipH="1">
            <a:off x="5486400" y="486886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85" name="Line 189"/>
          <p:cNvSpPr>
            <a:spLocks noChangeShapeType="1"/>
          </p:cNvSpPr>
          <p:nvPr/>
        </p:nvSpPr>
        <p:spPr bwMode="auto">
          <a:xfrm flipV="1">
            <a:off x="5486400" y="4560888"/>
            <a:ext cx="0" cy="307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86" name="Line 190"/>
          <p:cNvSpPr>
            <a:spLocks noChangeShapeType="1"/>
          </p:cNvSpPr>
          <p:nvPr/>
        </p:nvSpPr>
        <p:spPr bwMode="auto">
          <a:xfrm flipH="1">
            <a:off x="5183188" y="4560888"/>
            <a:ext cx="3032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87" name="Line 191"/>
          <p:cNvSpPr>
            <a:spLocks noChangeShapeType="1"/>
          </p:cNvSpPr>
          <p:nvPr/>
        </p:nvSpPr>
        <p:spPr bwMode="auto">
          <a:xfrm flipV="1">
            <a:off x="5183188" y="4251325"/>
            <a:ext cx="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88" name="Line 192"/>
          <p:cNvSpPr>
            <a:spLocks noChangeShapeType="1"/>
          </p:cNvSpPr>
          <p:nvPr/>
        </p:nvSpPr>
        <p:spPr bwMode="auto">
          <a:xfrm flipH="1">
            <a:off x="4876800" y="4251325"/>
            <a:ext cx="3063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889" name="Oval 193"/>
          <p:cNvSpPr>
            <a:spLocks noChangeArrowheads="1"/>
          </p:cNvSpPr>
          <p:nvPr/>
        </p:nvSpPr>
        <p:spPr bwMode="auto">
          <a:xfrm>
            <a:off x="5297488" y="4667250"/>
            <a:ext cx="38100" cy="39688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7890" name="Line 194"/>
          <p:cNvSpPr>
            <a:spLocks noChangeShapeType="1"/>
          </p:cNvSpPr>
          <p:nvPr/>
        </p:nvSpPr>
        <p:spPr bwMode="auto">
          <a:xfrm flipH="1">
            <a:off x="6229350" y="4083050"/>
            <a:ext cx="22225" cy="9159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091" name="Text Box 195"/>
          <p:cNvSpPr txBox="1">
            <a:spLocks noChangeArrowheads="1"/>
          </p:cNvSpPr>
          <p:nvPr/>
        </p:nvSpPr>
        <p:spPr bwMode="auto">
          <a:xfrm>
            <a:off x="150813" y="1905000"/>
            <a:ext cx="1019175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13:</a:t>
            </a:r>
          </a:p>
        </p:txBody>
      </p:sp>
      <p:sp>
        <p:nvSpPr>
          <p:cNvPr id="797892" name="Text Box 196"/>
          <p:cNvSpPr txBox="1">
            <a:spLocks noChangeArrowheads="1"/>
          </p:cNvSpPr>
          <p:nvPr/>
        </p:nvSpPr>
        <p:spPr bwMode="auto">
          <a:xfrm>
            <a:off x="2438400" y="1905000"/>
            <a:ext cx="1019175" cy="322263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6226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>
                <a:solidFill>
                  <a:srgbClr val="FFFFFF"/>
                </a:solidFill>
              </a:rPr>
              <a:t>Schritt 14:</a:t>
            </a:r>
          </a:p>
        </p:txBody>
      </p:sp>
      <p:sp>
        <p:nvSpPr>
          <p:cNvPr id="797893" name="AutoShape 197"/>
          <p:cNvSpPr>
            <a:spLocks noChangeArrowheads="1"/>
          </p:cNvSpPr>
          <p:nvPr/>
        </p:nvSpPr>
        <p:spPr bwMode="auto">
          <a:xfrm>
            <a:off x="4270375" y="2990850"/>
            <a:ext cx="455613" cy="5715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rgbClr val="000000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7894" name="AutoShape 198"/>
          <p:cNvSpPr>
            <a:spLocks noChangeArrowheads="1"/>
          </p:cNvSpPr>
          <p:nvPr/>
        </p:nvSpPr>
        <p:spPr bwMode="auto">
          <a:xfrm>
            <a:off x="4270375" y="4514850"/>
            <a:ext cx="455613" cy="5715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rgbClr val="000000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797895" name="Group 199"/>
          <p:cNvGrpSpPr>
            <a:grpSpLocks/>
          </p:cNvGrpSpPr>
          <p:nvPr/>
        </p:nvGrpSpPr>
        <p:grpSpPr bwMode="auto">
          <a:xfrm rot="5400000">
            <a:off x="7469188" y="4189413"/>
            <a:ext cx="298450" cy="107950"/>
            <a:chOff x="703" y="3974"/>
            <a:chExt cx="635" cy="64"/>
          </a:xfrm>
        </p:grpSpPr>
        <p:sp>
          <p:nvSpPr>
            <p:cNvPr id="82142" name="Rectangle 200"/>
            <p:cNvSpPr>
              <a:spLocks noChangeArrowheads="1"/>
            </p:cNvSpPr>
            <p:nvPr/>
          </p:nvSpPr>
          <p:spPr bwMode="auto">
            <a:xfrm flipH="1" flipV="1">
              <a:off x="703" y="3974"/>
              <a:ext cx="580" cy="58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43" name="Rectangle 201"/>
            <p:cNvSpPr>
              <a:spLocks noChangeArrowheads="1"/>
            </p:cNvSpPr>
            <p:nvPr/>
          </p:nvSpPr>
          <p:spPr bwMode="auto">
            <a:xfrm flipH="1" flipV="1">
              <a:off x="703" y="3974"/>
              <a:ext cx="635" cy="64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97898" name="Group 202"/>
          <p:cNvGrpSpPr>
            <a:grpSpLocks/>
          </p:cNvGrpSpPr>
          <p:nvPr/>
        </p:nvGrpSpPr>
        <p:grpSpPr bwMode="auto">
          <a:xfrm>
            <a:off x="7564438" y="4286250"/>
            <a:ext cx="1066800" cy="107950"/>
            <a:chOff x="703" y="3974"/>
            <a:chExt cx="635" cy="64"/>
          </a:xfrm>
        </p:grpSpPr>
        <p:sp>
          <p:nvSpPr>
            <p:cNvPr id="82140" name="Rectangle 203"/>
            <p:cNvSpPr>
              <a:spLocks noChangeArrowheads="1"/>
            </p:cNvSpPr>
            <p:nvPr/>
          </p:nvSpPr>
          <p:spPr bwMode="auto">
            <a:xfrm flipH="1" flipV="1">
              <a:off x="703" y="3974"/>
              <a:ext cx="580" cy="58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41" name="Rectangle 204"/>
            <p:cNvSpPr>
              <a:spLocks noChangeArrowheads="1"/>
            </p:cNvSpPr>
            <p:nvPr/>
          </p:nvSpPr>
          <p:spPr bwMode="auto">
            <a:xfrm flipH="1" flipV="1">
              <a:off x="703" y="3974"/>
              <a:ext cx="635" cy="64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797901" name="Line 205"/>
          <p:cNvSpPr>
            <a:spLocks noChangeShapeType="1"/>
          </p:cNvSpPr>
          <p:nvPr/>
        </p:nvSpPr>
        <p:spPr bwMode="auto">
          <a:xfrm>
            <a:off x="7169150" y="3600450"/>
            <a:ext cx="15255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902" name="Line 206"/>
          <p:cNvSpPr>
            <a:spLocks noChangeShapeType="1"/>
          </p:cNvSpPr>
          <p:nvPr/>
        </p:nvSpPr>
        <p:spPr bwMode="auto">
          <a:xfrm>
            <a:off x="7169150" y="3905250"/>
            <a:ext cx="15255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797903" name="Group 207"/>
          <p:cNvGrpSpPr>
            <a:grpSpLocks/>
          </p:cNvGrpSpPr>
          <p:nvPr/>
        </p:nvGrpSpPr>
        <p:grpSpPr bwMode="auto">
          <a:xfrm>
            <a:off x="8478838" y="3524250"/>
            <a:ext cx="128587" cy="839788"/>
            <a:chOff x="2562" y="3067"/>
            <a:chExt cx="137" cy="862"/>
          </a:xfrm>
        </p:grpSpPr>
        <p:sp>
          <p:nvSpPr>
            <p:cNvPr id="82138" name="Rectangle 208"/>
            <p:cNvSpPr>
              <a:spLocks noChangeArrowheads="1"/>
            </p:cNvSpPr>
            <p:nvPr/>
          </p:nvSpPr>
          <p:spPr bwMode="auto">
            <a:xfrm flipH="1" flipV="1">
              <a:off x="2562" y="3067"/>
              <a:ext cx="137" cy="862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39" name="Rectangle 209"/>
            <p:cNvSpPr>
              <a:spLocks noChangeArrowheads="1"/>
            </p:cNvSpPr>
            <p:nvPr/>
          </p:nvSpPr>
          <p:spPr bwMode="auto">
            <a:xfrm flipH="1" flipV="1">
              <a:off x="2562" y="3067"/>
              <a:ext cx="137" cy="862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797906" name="Line 210"/>
          <p:cNvSpPr>
            <a:spLocks noChangeShapeType="1"/>
          </p:cNvSpPr>
          <p:nvPr/>
        </p:nvSpPr>
        <p:spPr bwMode="auto">
          <a:xfrm>
            <a:off x="7475538" y="2990850"/>
            <a:ext cx="0" cy="152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7907" name="Line 211"/>
          <p:cNvSpPr>
            <a:spLocks noChangeShapeType="1"/>
          </p:cNvSpPr>
          <p:nvPr/>
        </p:nvSpPr>
        <p:spPr bwMode="auto">
          <a:xfrm>
            <a:off x="7169150" y="4208463"/>
            <a:ext cx="15255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797908" name="Group 212"/>
          <p:cNvGrpSpPr>
            <a:grpSpLocks/>
          </p:cNvGrpSpPr>
          <p:nvPr/>
        </p:nvGrpSpPr>
        <p:grpSpPr bwMode="auto">
          <a:xfrm>
            <a:off x="7505700" y="3944938"/>
            <a:ext cx="249238" cy="230187"/>
            <a:chOff x="3878" y="1280"/>
            <a:chExt cx="148" cy="137"/>
          </a:xfrm>
        </p:grpSpPr>
        <p:sp>
          <p:nvSpPr>
            <p:cNvPr id="82136" name="Oval 213"/>
            <p:cNvSpPr>
              <a:spLocks noChangeArrowheads="1"/>
            </p:cNvSpPr>
            <p:nvPr/>
          </p:nvSpPr>
          <p:spPr bwMode="auto">
            <a:xfrm>
              <a:off x="3878" y="1280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37" name="Text Box 214"/>
            <p:cNvSpPr txBox="1">
              <a:spLocks noChangeArrowheads="1"/>
            </p:cNvSpPr>
            <p:nvPr/>
          </p:nvSpPr>
          <p:spPr bwMode="auto">
            <a:xfrm>
              <a:off x="3917" y="1287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>
                  <a:solidFill>
                    <a:srgbClr val="000000"/>
                  </a:solidFill>
                </a:rPr>
                <a:t>S</a:t>
              </a:r>
            </a:p>
          </p:txBody>
        </p:sp>
      </p:grpSp>
      <p:grpSp>
        <p:nvGrpSpPr>
          <p:cNvPr id="797911" name="Group 215"/>
          <p:cNvGrpSpPr>
            <a:grpSpLocks/>
          </p:cNvGrpSpPr>
          <p:nvPr/>
        </p:nvGrpSpPr>
        <p:grpSpPr bwMode="auto">
          <a:xfrm>
            <a:off x="8421688" y="3333750"/>
            <a:ext cx="247650" cy="230188"/>
            <a:chOff x="4014" y="1416"/>
            <a:chExt cx="148" cy="137"/>
          </a:xfrm>
        </p:grpSpPr>
        <p:sp>
          <p:nvSpPr>
            <p:cNvPr id="82134" name="Oval 216"/>
            <p:cNvSpPr>
              <a:spLocks noChangeArrowheads="1"/>
            </p:cNvSpPr>
            <p:nvPr/>
          </p:nvSpPr>
          <p:spPr bwMode="auto">
            <a:xfrm>
              <a:off x="4014" y="1416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35" name="Text Box 217"/>
            <p:cNvSpPr txBox="1">
              <a:spLocks noChangeArrowheads="1"/>
            </p:cNvSpPr>
            <p:nvPr/>
          </p:nvSpPr>
          <p:spPr bwMode="auto">
            <a:xfrm>
              <a:off x="4053" y="1423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>
                  <a:solidFill>
                    <a:srgbClr val="000000"/>
                  </a:solidFill>
                </a:rPr>
                <a:t>T</a:t>
              </a:r>
            </a:p>
          </p:txBody>
        </p:sp>
      </p:grpSp>
      <p:sp>
        <p:nvSpPr>
          <p:cNvPr id="797914" name="Rectangle 218"/>
          <p:cNvSpPr>
            <a:spLocks noChangeAspect="1" noChangeArrowheads="1"/>
          </p:cNvSpPr>
          <p:nvPr/>
        </p:nvSpPr>
        <p:spPr bwMode="auto">
          <a:xfrm flipH="1" flipV="1">
            <a:off x="8429625" y="4256088"/>
            <a:ext cx="209550" cy="206375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7915" name="Rectangle 219"/>
          <p:cNvSpPr>
            <a:spLocks noChangeAspect="1" noChangeArrowheads="1"/>
          </p:cNvSpPr>
          <p:nvPr/>
        </p:nvSpPr>
        <p:spPr bwMode="auto">
          <a:xfrm flipH="1" flipV="1">
            <a:off x="8429625" y="4256088"/>
            <a:ext cx="209550" cy="206375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7916" name="Rectangle 220"/>
          <p:cNvSpPr>
            <a:spLocks noChangeAspect="1" noChangeArrowheads="1"/>
          </p:cNvSpPr>
          <p:nvPr/>
        </p:nvSpPr>
        <p:spPr bwMode="auto">
          <a:xfrm flipH="1" flipV="1">
            <a:off x="8485188" y="4305300"/>
            <a:ext cx="104775" cy="1031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7917" name="Rectangle 221"/>
          <p:cNvSpPr>
            <a:spLocks noChangeArrowheads="1"/>
          </p:cNvSpPr>
          <p:nvPr/>
        </p:nvSpPr>
        <p:spPr bwMode="auto">
          <a:xfrm>
            <a:off x="7164388" y="2987675"/>
            <a:ext cx="1524000" cy="28733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CC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7918" name="Rectangle 222"/>
          <p:cNvSpPr>
            <a:spLocks noChangeArrowheads="1"/>
          </p:cNvSpPr>
          <p:nvPr/>
        </p:nvSpPr>
        <p:spPr bwMode="auto">
          <a:xfrm>
            <a:off x="7167563" y="3270250"/>
            <a:ext cx="1214437" cy="3302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7919" name="Rectangle 223"/>
          <p:cNvSpPr>
            <a:spLocks noChangeArrowheads="1"/>
          </p:cNvSpPr>
          <p:nvPr/>
        </p:nvSpPr>
        <p:spPr bwMode="auto">
          <a:xfrm>
            <a:off x="7480300" y="3592513"/>
            <a:ext cx="903288" cy="30638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7920" name="Rectangle 224"/>
          <p:cNvSpPr>
            <a:spLocks noChangeArrowheads="1"/>
          </p:cNvSpPr>
          <p:nvPr/>
        </p:nvSpPr>
        <p:spPr bwMode="auto">
          <a:xfrm>
            <a:off x="7780338" y="3868738"/>
            <a:ext cx="603250" cy="33337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7921" name="Rectangle 225"/>
          <p:cNvSpPr>
            <a:spLocks noChangeArrowheads="1"/>
          </p:cNvSpPr>
          <p:nvPr/>
        </p:nvSpPr>
        <p:spPr bwMode="auto">
          <a:xfrm rot="5400000" flipH="1" flipV="1">
            <a:off x="7534275" y="4229100"/>
            <a:ext cx="163513" cy="74613"/>
          </a:xfrm>
          <a:prstGeom prst="rect">
            <a:avLst/>
          </a:prstGeom>
          <a:solidFill>
            <a:srgbClr val="DFDFD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0">
                <a:solidFill>
                  <a:srgbClr val="DFDFD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7922" name="AutoShape 226"/>
          <p:cNvSpPr>
            <a:spLocks noChangeArrowheads="1"/>
          </p:cNvSpPr>
          <p:nvPr/>
        </p:nvSpPr>
        <p:spPr bwMode="auto">
          <a:xfrm>
            <a:off x="6591300" y="3522663"/>
            <a:ext cx="379413" cy="5715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rgbClr val="000000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7923" name="Rectangle 227"/>
          <p:cNvSpPr>
            <a:spLocks noChangeArrowheads="1"/>
          </p:cNvSpPr>
          <p:nvPr/>
        </p:nvSpPr>
        <p:spPr bwMode="auto">
          <a:xfrm>
            <a:off x="7170738" y="2990850"/>
            <a:ext cx="1524000" cy="1524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797924" name="Group 228"/>
          <p:cNvGrpSpPr>
            <a:grpSpLocks/>
          </p:cNvGrpSpPr>
          <p:nvPr/>
        </p:nvGrpSpPr>
        <p:grpSpPr bwMode="auto">
          <a:xfrm>
            <a:off x="5199063" y="3065463"/>
            <a:ext cx="249237" cy="230187"/>
            <a:chOff x="3878" y="1280"/>
            <a:chExt cx="148" cy="137"/>
          </a:xfrm>
        </p:grpSpPr>
        <p:sp>
          <p:nvSpPr>
            <p:cNvPr id="82132" name="Oval 229"/>
            <p:cNvSpPr>
              <a:spLocks noChangeArrowheads="1"/>
            </p:cNvSpPr>
            <p:nvPr/>
          </p:nvSpPr>
          <p:spPr bwMode="auto">
            <a:xfrm>
              <a:off x="3878" y="1280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33" name="Text Box 230"/>
            <p:cNvSpPr txBox="1">
              <a:spLocks noChangeArrowheads="1"/>
            </p:cNvSpPr>
            <p:nvPr/>
          </p:nvSpPr>
          <p:spPr bwMode="auto">
            <a:xfrm>
              <a:off x="3917" y="1287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>
                  <a:solidFill>
                    <a:srgbClr val="000000"/>
                  </a:solidFill>
                </a:rPr>
                <a:t>S</a:t>
              </a:r>
            </a:p>
          </p:txBody>
        </p:sp>
      </p:grpSp>
      <p:grpSp>
        <p:nvGrpSpPr>
          <p:cNvPr id="797927" name="Group 231"/>
          <p:cNvGrpSpPr>
            <a:grpSpLocks/>
          </p:cNvGrpSpPr>
          <p:nvPr/>
        </p:nvGrpSpPr>
        <p:grpSpPr bwMode="auto">
          <a:xfrm>
            <a:off x="5199063" y="4589463"/>
            <a:ext cx="249237" cy="230187"/>
            <a:chOff x="3878" y="1280"/>
            <a:chExt cx="148" cy="137"/>
          </a:xfrm>
        </p:grpSpPr>
        <p:sp>
          <p:nvSpPr>
            <p:cNvPr id="82130" name="Oval 232"/>
            <p:cNvSpPr>
              <a:spLocks noChangeArrowheads="1"/>
            </p:cNvSpPr>
            <p:nvPr/>
          </p:nvSpPr>
          <p:spPr bwMode="auto">
            <a:xfrm>
              <a:off x="3878" y="1280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31" name="Text Box 233"/>
            <p:cNvSpPr txBox="1">
              <a:spLocks noChangeArrowheads="1"/>
            </p:cNvSpPr>
            <p:nvPr/>
          </p:nvSpPr>
          <p:spPr bwMode="auto">
            <a:xfrm>
              <a:off x="3917" y="1287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>
                  <a:solidFill>
                    <a:srgbClr val="000000"/>
                  </a:solidFill>
                </a:rPr>
                <a:t>S</a:t>
              </a:r>
            </a:p>
          </p:txBody>
        </p:sp>
      </p:grpSp>
      <p:grpSp>
        <p:nvGrpSpPr>
          <p:cNvPr id="797930" name="Group 234"/>
          <p:cNvGrpSpPr>
            <a:grpSpLocks/>
          </p:cNvGrpSpPr>
          <p:nvPr/>
        </p:nvGrpSpPr>
        <p:grpSpPr bwMode="auto">
          <a:xfrm>
            <a:off x="6134100" y="2455863"/>
            <a:ext cx="249238" cy="230187"/>
            <a:chOff x="4014" y="1416"/>
            <a:chExt cx="148" cy="137"/>
          </a:xfrm>
        </p:grpSpPr>
        <p:sp>
          <p:nvSpPr>
            <p:cNvPr id="82128" name="Oval 235"/>
            <p:cNvSpPr>
              <a:spLocks noChangeArrowheads="1"/>
            </p:cNvSpPr>
            <p:nvPr/>
          </p:nvSpPr>
          <p:spPr bwMode="auto">
            <a:xfrm>
              <a:off x="4014" y="1416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29" name="Text Box 236"/>
            <p:cNvSpPr txBox="1">
              <a:spLocks noChangeArrowheads="1"/>
            </p:cNvSpPr>
            <p:nvPr/>
          </p:nvSpPr>
          <p:spPr bwMode="auto">
            <a:xfrm>
              <a:off x="4053" y="1423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>
                  <a:solidFill>
                    <a:srgbClr val="000000"/>
                  </a:solidFill>
                </a:rPr>
                <a:t>T</a:t>
              </a:r>
            </a:p>
          </p:txBody>
        </p:sp>
      </p:grpSp>
      <p:grpSp>
        <p:nvGrpSpPr>
          <p:cNvPr id="797933" name="Group 237"/>
          <p:cNvGrpSpPr>
            <a:grpSpLocks/>
          </p:cNvGrpSpPr>
          <p:nvPr/>
        </p:nvGrpSpPr>
        <p:grpSpPr bwMode="auto">
          <a:xfrm>
            <a:off x="6134100" y="3979863"/>
            <a:ext cx="249238" cy="230187"/>
            <a:chOff x="4014" y="1416"/>
            <a:chExt cx="148" cy="137"/>
          </a:xfrm>
        </p:grpSpPr>
        <p:sp>
          <p:nvSpPr>
            <p:cNvPr id="82126" name="Oval 238"/>
            <p:cNvSpPr>
              <a:spLocks noChangeArrowheads="1"/>
            </p:cNvSpPr>
            <p:nvPr/>
          </p:nvSpPr>
          <p:spPr bwMode="auto">
            <a:xfrm>
              <a:off x="4014" y="1416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127" name="Text Box 239"/>
            <p:cNvSpPr txBox="1">
              <a:spLocks noChangeArrowheads="1"/>
            </p:cNvSpPr>
            <p:nvPr/>
          </p:nvSpPr>
          <p:spPr bwMode="auto">
            <a:xfrm>
              <a:off x="4053" y="1423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>
                  <a:solidFill>
                    <a:srgbClr val="000000"/>
                  </a:solidFill>
                </a:rPr>
                <a:t>T</a:t>
              </a:r>
            </a:p>
          </p:txBody>
        </p:sp>
      </p:grpSp>
      <p:sp>
        <p:nvSpPr>
          <p:cNvPr id="797936" name="Rectangle 240"/>
          <p:cNvSpPr>
            <a:spLocks noChangeAspect="1" noChangeArrowheads="1"/>
          </p:cNvSpPr>
          <p:nvPr/>
        </p:nvSpPr>
        <p:spPr bwMode="auto">
          <a:xfrm flipH="1" flipV="1">
            <a:off x="6134100" y="3394075"/>
            <a:ext cx="209550" cy="206375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7937" name="Rectangle 241"/>
          <p:cNvSpPr>
            <a:spLocks noChangeAspect="1" noChangeArrowheads="1"/>
          </p:cNvSpPr>
          <p:nvPr/>
        </p:nvSpPr>
        <p:spPr bwMode="auto">
          <a:xfrm flipH="1" flipV="1">
            <a:off x="6134100" y="3394075"/>
            <a:ext cx="209550" cy="206375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7938" name="Rectangle 242"/>
          <p:cNvSpPr>
            <a:spLocks noChangeAspect="1" noChangeArrowheads="1"/>
          </p:cNvSpPr>
          <p:nvPr/>
        </p:nvSpPr>
        <p:spPr bwMode="auto">
          <a:xfrm flipH="1" flipV="1">
            <a:off x="6189663" y="3441700"/>
            <a:ext cx="104775" cy="1047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7939" name="Rectangle 243"/>
          <p:cNvSpPr>
            <a:spLocks noChangeAspect="1" noChangeArrowheads="1"/>
          </p:cNvSpPr>
          <p:nvPr/>
        </p:nvSpPr>
        <p:spPr bwMode="auto">
          <a:xfrm flipH="1" flipV="1">
            <a:off x="6134100" y="4918075"/>
            <a:ext cx="209550" cy="206375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7940" name="Rectangle 244"/>
          <p:cNvSpPr>
            <a:spLocks noChangeAspect="1" noChangeArrowheads="1"/>
          </p:cNvSpPr>
          <p:nvPr/>
        </p:nvSpPr>
        <p:spPr bwMode="auto">
          <a:xfrm flipH="1" flipV="1">
            <a:off x="6134100" y="4918075"/>
            <a:ext cx="209550" cy="206375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7941" name="Rectangle 245"/>
          <p:cNvSpPr>
            <a:spLocks noChangeAspect="1" noChangeArrowheads="1"/>
          </p:cNvSpPr>
          <p:nvPr/>
        </p:nvSpPr>
        <p:spPr bwMode="auto">
          <a:xfrm flipH="1" flipV="1">
            <a:off x="6189663" y="4967288"/>
            <a:ext cx="104775" cy="10318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7942" name="Line 246"/>
          <p:cNvSpPr>
            <a:spLocks noChangeShapeType="1"/>
          </p:cNvSpPr>
          <p:nvPr/>
        </p:nvSpPr>
        <p:spPr bwMode="auto">
          <a:xfrm>
            <a:off x="8389938" y="3270250"/>
            <a:ext cx="2984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82125" name="Text Box 247"/>
          <p:cNvSpPr txBox="1">
            <a:spLocks noChangeArrowheads="1"/>
          </p:cNvSpPr>
          <p:nvPr/>
        </p:nvSpPr>
        <p:spPr bwMode="auto">
          <a:xfrm rot="-5400000">
            <a:off x="7539831" y="4093369"/>
            <a:ext cx="2854325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800">
                <a:solidFill>
                  <a:srgbClr val="B2B2B2"/>
                </a:solidFill>
              </a:rPr>
              <a:t>Nach Müller, H.: Algorithmen zur Mehrlagenverdrahtung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7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97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977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97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97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97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97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97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97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797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797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97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97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797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97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797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7977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797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797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797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797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797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797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797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7977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797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797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797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797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797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7977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797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797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500"/>
                                        <p:tgtEl>
                                          <p:spTgt spid="797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797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797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797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8" dur="500"/>
                                        <p:tgtEl>
                                          <p:spTgt spid="7978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500"/>
                                        <p:tgtEl>
                                          <p:spTgt spid="7978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500"/>
                                        <p:tgtEl>
                                          <p:spTgt spid="7978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7" dur="500"/>
                                        <p:tgtEl>
                                          <p:spTgt spid="797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797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3" dur="500"/>
                                        <p:tgtEl>
                                          <p:spTgt spid="797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6" dur="500"/>
                                        <p:tgtEl>
                                          <p:spTgt spid="797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9" dur="500"/>
                                        <p:tgtEl>
                                          <p:spTgt spid="797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2" dur="500"/>
                                        <p:tgtEl>
                                          <p:spTgt spid="797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5" dur="500"/>
                                        <p:tgtEl>
                                          <p:spTgt spid="797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8" dur="500"/>
                                        <p:tgtEl>
                                          <p:spTgt spid="797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1" dur="500"/>
                                        <p:tgtEl>
                                          <p:spTgt spid="797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4" dur="500"/>
                                        <p:tgtEl>
                                          <p:spTgt spid="797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7" dur="500"/>
                                        <p:tgtEl>
                                          <p:spTgt spid="797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0" dur="500"/>
                                        <p:tgtEl>
                                          <p:spTgt spid="797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3" dur="500"/>
                                        <p:tgtEl>
                                          <p:spTgt spid="797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6" dur="500"/>
                                        <p:tgtEl>
                                          <p:spTgt spid="797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9" dur="500"/>
                                        <p:tgtEl>
                                          <p:spTgt spid="797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2" dur="500"/>
                                        <p:tgtEl>
                                          <p:spTgt spid="797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5" dur="500"/>
                                        <p:tgtEl>
                                          <p:spTgt spid="797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8" dur="500"/>
                                        <p:tgtEl>
                                          <p:spTgt spid="797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1" dur="500"/>
                                        <p:tgtEl>
                                          <p:spTgt spid="797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97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7" dur="500"/>
                                        <p:tgtEl>
                                          <p:spTgt spid="7978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0" dur="500"/>
                                        <p:tgtEl>
                                          <p:spTgt spid="797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3" dur="500"/>
                                        <p:tgtEl>
                                          <p:spTgt spid="797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6" dur="500"/>
                                        <p:tgtEl>
                                          <p:spTgt spid="7978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9" dur="500"/>
                                        <p:tgtEl>
                                          <p:spTgt spid="7978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2" dur="500"/>
                                        <p:tgtEl>
                                          <p:spTgt spid="797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5" dur="500"/>
                                        <p:tgtEl>
                                          <p:spTgt spid="797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8" dur="500"/>
                                        <p:tgtEl>
                                          <p:spTgt spid="797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1" dur="500"/>
                                        <p:tgtEl>
                                          <p:spTgt spid="797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2" fill="hold" nodeType="clickPar">
                      <p:stCondLst>
                        <p:cond delay="indefinite"/>
                      </p:stCondLst>
                      <p:childTnLst>
                        <p:par>
                          <p:cTn id="2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6" dur="500"/>
                                        <p:tgtEl>
                                          <p:spTgt spid="797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9" dur="500"/>
                                        <p:tgtEl>
                                          <p:spTgt spid="7977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2" dur="500"/>
                                        <p:tgtEl>
                                          <p:spTgt spid="797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5" dur="500"/>
                                        <p:tgtEl>
                                          <p:spTgt spid="797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8" dur="500"/>
                                        <p:tgtEl>
                                          <p:spTgt spid="797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1" dur="500"/>
                                        <p:tgtEl>
                                          <p:spTgt spid="797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4" dur="500"/>
                                        <p:tgtEl>
                                          <p:spTgt spid="797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7" dur="500"/>
                                        <p:tgtEl>
                                          <p:spTgt spid="797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0" dur="500"/>
                                        <p:tgtEl>
                                          <p:spTgt spid="797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3" dur="500"/>
                                        <p:tgtEl>
                                          <p:spTgt spid="797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6" dur="500"/>
                                        <p:tgtEl>
                                          <p:spTgt spid="797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9" dur="500"/>
                                        <p:tgtEl>
                                          <p:spTgt spid="797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2" dur="500"/>
                                        <p:tgtEl>
                                          <p:spTgt spid="797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5" dur="500"/>
                                        <p:tgtEl>
                                          <p:spTgt spid="797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8" dur="500"/>
                                        <p:tgtEl>
                                          <p:spTgt spid="797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1" dur="500"/>
                                        <p:tgtEl>
                                          <p:spTgt spid="797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4" dur="500"/>
                                        <p:tgtEl>
                                          <p:spTgt spid="797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7" dur="500"/>
                                        <p:tgtEl>
                                          <p:spTgt spid="797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0" dur="500"/>
                                        <p:tgtEl>
                                          <p:spTgt spid="797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3" dur="500"/>
                                        <p:tgtEl>
                                          <p:spTgt spid="797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6" dur="500"/>
                                        <p:tgtEl>
                                          <p:spTgt spid="797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9" dur="500"/>
                                        <p:tgtEl>
                                          <p:spTgt spid="797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2" dur="500"/>
                                        <p:tgtEl>
                                          <p:spTgt spid="797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5" dur="500"/>
                                        <p:tgtEl>
                                          <p:spTgt spid="797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8" dur="500"/>
                                        <p:tgtEl>
                                          <p:spTgt spid="797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1" dur="500"/>
                                        <p:tgtEl>
                                          <p:spTgt spid="797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4" dur="500"/>
                                        <p:tgtEl>
                                          <p:spTgt spid="797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7" dur="500"/>
                                        <p:tgtEl>
                                          <p:spTgt spid="797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0" dur="500"/>
                                        <p:tgtEl>
                                          <p:spTgt spid="797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3" dur="500"/>
                                        <p:tgtEl>
                                          <p:spTgt spid="797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6" dur="500"/>
                                        <p:tgtEl>
                                          <p:spTgt spid="797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9" dur="500"/>
                                        <p:tgtEl>
                                          <p:spTgt spid="797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2" dur="500"/>
                                        <p:tgtEl>
                                          <p:spTgt spid="797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5" dur="500"/>
                                        <p:tgtEl>
                                          <p:spTgt spid="797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8" dur="500"/>
                                        <p:tgtEl>
                                          <p:spTgt spid="797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1" dur="500"/>
                                        <p:tgtEl>
                                          <p:spTgt spid="797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4" dur="500"/>
                                        <p:tgtEl>
                                          <p:spTgt spid="797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7" dur="500"/>
                                        <p:tgtEl>
                                          <p:spTgt spid="797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0" dur="500"/>
                                        <p:tgtEl>
                                          <p:spTgt spid="797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3" dur="500"/>
                                        <p:tgtEl>
                                          <p:spTgt spid="797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6" dur="500"/>
                                        <p:tgtEl>
                                          <p:spTgt spid="7979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7" fill="hold" nodeType="clickPar">
                      <p:stCondLst>
                        <p:cond delay="indefinite"/>
                      </p:stCondLst>
                      <p:childTnLst>
                        <p:par>
                          <p:cTn id="3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1" dur="500"/>
                                        <p:tgtEl>
                                          <p:spTgt spid="797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4" dur="500"/>
                                        <p:tgtEl>
                                          <p:spTgt spid="797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7" dur="500"/>
                                        <p:tgtEl>
                                          <p:spTgt spid="797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0" dur="500"/>
                                        <p:tgtEl>
                                          <p:spTgt spid="797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3" dur="500"/>
                                        <p:tgtEl>
                                          <p:spTgt spid="797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6" dur="500"/>
                                        <p:tgtEl>
                                          <p:spTgt spid="797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9" dur="500"/>
                                        <p:tgtEl>
                                          <p:spTgt spid="7979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2" dur="500"/>
                                        <p:tgtEl>
                                          <p:spTgt spid="797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5" dur="500"/>
                                        <p:tgtEl>
                                          <p:spTgt spid="797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8" dur="500"/>
                                        <p:tgtEl>
                                          <p:spTgt spid="7979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1" dur="500"/>
                                        <p:tgtEl>
                                          <p:spTgt spid="797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4" dur="500"/>
                                        <p:tgtEl>
                                          <p:spTgt spid="797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7" dur="500"/>
                                        <p:tgtEl>
                                          <p:spTgt spid="7979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0" dur="500"/>
                                        <p:tgtEl>
                                          <p:spTgt spid="797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3" dur="500"/>
                                        <p:tgtEl>
                                          <p:spTgt spid="797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6" dur="500"/>
                                        <p:tgtEl>
                                          <p:spTgt spid="797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9" dur="500"/>
                                        <p:tgtEl>
                                          <p:spTgt spid="797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2" dur="500"/>
                                        <p:tgtEl>
                                          <p:spTgt spid="797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5" dur="500"/>
                                        <p:tgtEl>
                                          <p:spTgt spid="797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8" dur="500"/>
                                        <p:tgtEl>
                                          <p:spTgt spid="797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1" dur="500"/>
                                        <p:tgtEl>
                                          <p:spTgt spid="797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4" dur="500"/>
                                        <p:tgtEl>
                                          <p:spTgt spid="797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7" dur="500"/>
                                        <p:tgtEl>
                                          <p:spTgt spid="797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0" dur="500"/>
                                        <p:tgtEl>
                                          <p:spTgt spid="7979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7704" grpId="0" animBg="1"/>
      <p:bldP spid="797730" grpId="0" animBg="1"/>
      <p:bldP spid="797731" grpId="0" animBg="1"/>
      <p:bldP spid="797732" grpId="0" animBg="1"/>
      <p:bldP spid="797733" grpId="0" animBg="1"/>
      <p:bldP spid="797734" grpId="0"/>
      <p:bldP spid="797735" grpId="0"/>
      <p:bldP spid="797768" grpId="0" animBg="1"/>
      <p:bldP spid="797769" grpId="0" animBg="1"/>
      <p:bldP spid="797770" grpId="0" animBg="1"/>
      <p:bldP spid="797771" grpId="0" animBg="1"/>
      <p:bldP spid="797772" grpId="0" animBg="1"/>
      <p:bldP spid="797773" grpId="0" animBg="1"/>
      <p:bldP spid="797774" grpId="0" animBg="1"/>
      <p:bldP spid="797775" grpId="0" animBg="1"/>
      <p:bldP spid="797776" grpId="0" animBg="1"/>
      <p:bldP spid="797777" grpId="0" animBg="1"/>
      <p:bldP spid="797778" grpId="0" animBg="1"/>
      <p:bldP spid="797779" grpId="0" animBg="1"/>
      <p:bldP spid="797780" grpId="0" animBg="1"/>
      <p:bldP spid="797781" grpId="0" animBg="1"/>
      <p:bldP spid="797782" grpId="0" animBg="1"/>
      <p:bldP spid="797783" grpId="0" animBg="1"/>
      <p:bldP spid="797784" grpId="0" animBg="1"/>
      <p:bldP spid="797785" grpId="0" animBg="1"/>
      <p:bldP spid="797786" grpId="0" animBg="1"/>
      <p:bldP spid="797787" grpId="0"/>
      <p:bldP spid="797788" grpId="0"/>
      <p:bldP spid="797789" grpId="0"/>
      <p:bldP spid="797790" grpId="0"/>
      <p:bldP spid="797791" grpId="0"/>
      <p:bldP spid="797792" grpId="0"/>
      <p:bldP spid="797793" grpId="0"/>
      <p:bldP spid="797794" grpId="0"/>
      <p:bldP spid="797795" grpId="0"/>
      <p:bldP spid="797796" grpId="0"/>
      <p:bldP spid="797797" grpId="0"/>
      <p:bldP spid="797798" grpId="0"/>
      <p:bldP spid="797799" grpId="0"/>
      <p:bldP spid="797833" grpId="0" animBg="1"/>
      <p:bldP spid="797834" grpId="0" animBg="1"/>
      <p:bldP spid="797835" grpId="0" animBg="1"/>
      <p:bldP spid="797836" grpId="0" animBg="1"/>
      <p:bldP spid="797837" grpId="0" animBg="1"/>
      <p:bldP spid="797838" grpId="0" animBg="1"/>
      <p:bldP spid="797839" grpId="0" animBg="1"/>
      <p:bldP spid="797840" grpId="0" animBg="1"/>
      <p:bldP spid="797841" grpId="0" animBg="1"/>
      <p:bldP spid="797842" grpId="0" animBg="1"/>
      <p:bldP spid="797843" grpId="0" animBg="1"/>
      <p:bldP spid="797844" grpId="0" animBg="1"/>
      <p:bldP spid="797845" grpId="0" animBg="1"/>
      <p:bldP spid="797846" grpId="0" animBg="1"/>
      <p:bldP spid="797847" grpId="0" animBg="1"/>
      <p:bldP spid="797848" grpId="0" animBg="1"/>
      <p:bldP spid="797849" grpId="0" animBg="1"/>
      <p:bldP spid="797850" grpId="0" animBg="1"/>
      <p:bldP spid="797851" grpId="0" animBg="1"/>
      <p:bldP spid="797852" grpId="0"/>
      <p:bldP spid="797853" grpId="0"/>
      <p:bldP spid="797854" grpId="0"/>
      <p:bldP spid="797855" grpId="0"/>
      <p:bldP spid="797856" grpId="0"/>
      <p:bldP spid="797857" grpId="0"/>
      <p:bldP spid="797858" grpId="0"/>
      <p:bldP spid="797859" grpId="0"/>
      <p:bldP spid="797860" grpId="0"/>
      <p:bldP spid="797861" grpId="0"/>
      <p:bldP spid="797862" grpId="0"/>
      <p:bldP spid="797863" grpId="0" animBg="1"/>
      <p:bldP spid="797864" grpId="0"/>
      <p:bldP spid="797865" grpId="0"/>
      <p:bldP spid="797866" grpId="0"/>
      <p:bldP spid="797867" grpId="0" animBg="1"/>
      <p:bldP spid="797868" grpId="0" animBg="1"/>
      <p:bldP spid="797869" grpId="0" animBg="1"/>
      <p:bldP spid="797870" grpId="0" animBg="1"/>
      <p:bldP spid="797871" grpId="0" animBg="1"/>
      <p:bldP spid="797872" grpId="0" animBg="1"/>
      <p:bldP spid="797873" grpId="0" animBg="1"/>
      <p:bldP spid="797874" grpId="0" animBg="1"/>
      <p:bldP spid="797875" grpId="0" animBg="1"/>
      <p:bldP spid="797876" grpId="0" animBg="1"/>
      <p:bldP spid="797877" grpId="0" animBg="1"/>
      <p:bldP spid="797878" grpId="0" animBg="1"/>
      <p:bldP spid="797879" grpId="0" animBg="1"/>
      <p:bldP spid="797880" grpId="0" animBg="1"/>
      <p:bldP spid="797881" grpId="0" animBg="1"/>
      <p:bldP spid="797882" grpId="0" animBg="1"/>
      <p:bldP spid="797883" grpId="0" animBg="1"/>
      <p:bldP spid="797884" grpId="0" animBg="1"/>
      <p:bldP spid="797885" grpId="0" animBg="1"/>
      <p:bldP spid="797886" grpId="0" animBg="1"/>
      <p:bldP spid="797887" grpId="0" animBg="1"/>
      <p:bldP spid="797888" grpId="0" animBg="1"/>
      <p:bldP spid="797889" grpId="0" animBg="1"/>
      <p:bldP spid="797890" grpId="0" animBg="1"/>
      <p:bldP spid="797892" grpId="0" animBg="1"/>
      <p:bldP spid="797893" grpId="0" animBg="1"/>
      <p:bldP spid="797894" grpId="0" animBg="1"/>
      <p:bldP spid="797901" grpId="0" animBg="1"/>
      <p:bldP spid="797902" grpId="0" animBg="1"/>
      <p:bldP spid="797906" grpId="0" animBg="1"/>
      <p:bldP spid="797907" grpId="0" animBg="1"/>
      <p:bldP spid="797914" grpId="0" animBg="1"/>
      <p:bldP spid="797915" grpId="0" animBg="1"/>
      <p:bldP spid="797916" grpId="0" animBg="1"/>
      <p:bldP spid="797917" grpId="0" animBg="1"/>
      <p:bldP spid="797918" grpId="0" animBg="1"/>
      <p:bldP spid="797919" grpId="0" animBg="1"/>
      <p:bldP spid="797920" grpId="0" animBg="1"/>
      <p:bldP spid="797921" grpId="0" animBg="1"/>
      <p:bldP spid="797922" grpId="0" animBg="1"/>
      <p:bldP spid="797923" grpId="0" animBg="1"/>
      <p:bldP spid="797936" grpId="0" animBg="1"/>
      <p:bldP spid="797937" grpId="0" animBg="1"/>
      <p:bldP spid="797938" grpId="0" animBg="1"/>
      <p:bldP spid="797939" grpId="0" animBg="1"/>
      <p:bldP spid="797940" grpId="0" animBg="1"/>
      <p:bldP spid="797941" grpId="0" animBg="1"/>
      <p:bldP spid="797942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7.7.2	 Rasterverdrahtung mit Wegwichtung: Adaptive Optimierung</a:t>
            </a:r>
          </a:p>
        </p:txBody>
      </p:sp>
      <p:sp>
        <p:nvSpPr>
          <p:cNvPr id="798723" name="Rectangle 3"/>
          <p:cNvSpPr>
            <a:spLocks noChangeArrowheads="1"/>
          </p:cNvSpPr>
          <p:nvPr/>
        </p:nvSpPr>
        <p:spPr bwMode="auto">
          <a:xfrm>
            <a:off x="550863" y="2133600"/>
            <a:ext cx="2287587" cy="1981200"/>
          </a:xfrm>
          <a:prstGeom prst="rect">
            <a:avLst/>
          </a:prstGeom>
          <a:solidFill>
            <a:srgbClr val="DDDDDD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8724" name="Line 4"/>
          <p:cNvSpPr>
            <a:spLocks noChangeShapeType="1"/>
          </p:cNvSpPr>
          <p:nvPr/>
        </p:nvSpPr>
        <p:spPr bwMode="auto">
          <a:xfrm>
            <a:off x="1416050" y="2549525"/>
            <a:ext cx="0" cy="1203325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725" name="Rectangle 5"/>
          <p:cNvSpPr>
            <a:spLocks noChangeArrowheads="1"/>
          </p:cNvSpPr>
          <p:nvPr/>
        </p:nvSpPr>
        <p:spPr bwMode="auto">
          <a:xfrm>
            <a:off x="1341438" y="3752850"/>
            <a:ext cx="150812" cy="1508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8726" name="Line 6"/>
          <p:cNvSpPr>
            <a:spLocks noChangeShapeType="1"/>
          </p:cNvSpPr>
          <p:nvPr/>
        </p:nvSpPr>
        <p:spPr bwMode="auto">
          <a:xfrm>
            <a:off x="1401763" y="3832225"/>
            <a:ext cx="798512" cy="3175"/>
          </a:xfrm>
          <a:prstGeom prst="line">
            <a:avLst/>
          </a:prstGeom>
          <a:noFill/>
          <a:ln w="444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798727" name="Group 7"/>
          <p:cNvGrpSpPr>
            <a:grpSpLocks noChangeAspect="1"/>
          </p:cNvGrpSpPr>
          <p:nvPr/>
        </p:nvGrpSpPr>
        <p:grpSpPr bwMode="auto">
          <a:xfrm>
            <a:off x="1309688" y="3719513"/>
            <a:ext cx="209550" cy="206375"/>
            <a:chOff x="4342" y="2985"/>
            <a:chExt cx="190" cy="190"/>
          </a:xfrm>
        </p:grpSpPr>
        <p:sp>
          <p:nvSpPr>
            <p:cNvPr id="82972" name="Rectangle 8"/>
            <p:cNvSpPr>
              <a:spLocks noChangeAspect="1" noChangeArrowheads="1"/>
            </p:cNvSpPr>
            <p:nvPr/>
          </p:nvSpPr>
          <p:spPr bwMode="auto">
            <a:xfrm flipH="1" flipV="1">
              <a:off x="4342" y="2985"/>
              <a:ext cx="190" cy="190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973" name="Rectangle 9"/>
            <p:cNvSpPr>
              <a:spLocks noChangeAspect="1" noChangeArrowheads="1"/>
            </p:cNvSpPr>
            <p:nvPr/>
          </p:nvSpPr>
          <p:spPr bwMode="auto">
            <a:xfrm flipH="1" flipV="1">
              <a:off x="4342" y="2985"/>
              <a:ext cx="190" cy="190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974" name="Rectangle 10"/>
            <p:cNvSpPr>
              <a:spLocks noChangeAspect="1" noChangeArrowheads="1"/>
            </p:cNvSpPr>
            <p:nvPr/>
          </p:nvSpPr>
          <p:spPr bwMode="auto">
            <a:xfrm flipH="1" flipV="1">
              <a:off x="4392" y="3030"/>
              <a:ext cx="95" cy="9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975" name="Rectangle 11"/>
            <p:cNvSpPr>
              <a:spLocks noChangeAspect="1" noChangeArrowheads="1"/>
            </p:cNvSpPr>
            <p:nvPr/>
          </p:nvSpPr>
          <p:spPr bwMode="auto">
            <a:xfrm flipH="1" flipV="1">
              <a:off x="4392" y="3030"/>
              <a:ext cx="95" cy="95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98732" name="Group 12"/>
          <p:cNvGrpSpPr>
            <a:grpSpLocks/>
          </p:cNvGrpSpPr>
          <p:nvPr/>
        </p:nvGrpSpPr>
        <p:grpSpPr bwMode="auto">
          <a:xfrm>
            <a:off x="857250" y="2360613"/>
            <a:ext cx="249238" cy="230187"/>
            <a:chOff x="3878" y="1280"/>
            <a:chExt cx="148" cy="137"/>
          </a:xfrm>
        </p:grpSpPr>
        <p:sp>
          <p:nvSpPr>
            <p:cNvPr id="82970" name="Oval 13"/>
            <p:cNvSpPr>
              <a:spLocks noChangeArrowheads="1"/>
            </p:cNvSpPr>
            <p:nvPr/>
          </p:nvSpPr>
          <p:spPr bwMode="auto">
            <a:xfrm>
              <a:off x="3878" y="1280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971" name="Text Box 14"/>
            <p:cNvSpPr txBox="1">
              <a:spLocks noChangeArrowheads="1"/>
            </p:cNvSpPr>
            <p:nvPr/>
          </p:nvSpPr>
          <p:spPr bwMode="auto">
            <a:xfrm>
              <a:off x="3917" y="1287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S</a:t>
              </a:r>
            </a:p>
          </p:txBody>
        </p:sp>
      </p:grpSp>
      <p:grpSp>
        <p:nvGrpSpPr>
          <p:cNvPr id="798735" name="Group 15"/>
          <p:cNvGrpSpPr>
            <a:grpSpLocks/>
          </p:cNvGrpSpPr>
          <p:nvPr/>
        </p:nvGrpSpPr>
        <p:grpSpPr bwMode="auto">
          <a:xfrm>
            <a:off x="2459038" y="3506788"/>
            <a:ext cx="247650" cy="230187"/>
            <a:chOff x="4014" y="1416"/>
            <a:chExt cx="148" cy="137"/>
          </a:xfrm>
        </p:grpSpPr>
        <p:sp>
          <p:nvSpPr>
            <p:cNvPr id="82968" name="Oval 16"/>
            <p:cNvSpPr>
              <a:spLocks noChangeArrowheads="1"/>
            </p:cNvSpPr>
            <p:nvPr/>
          </p:nvSpPr>
          <p:spPr bwMode="auto">
            <a:xfrm>
              <a:off x="4014" y="1416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969" name="Text Box 17"/>
            <p:cNvSpPr txBox="1">
              <a:spLocks noChangeArrowheads="1"/>
            </p:cNvSpPr>
            <p:nvPr/>
          </p:nvSpPr>
          <p:spPr bwMode="auto">
            <a:xfrm>
              <a:off x="4053" y="1423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T</a:t>
              </a:r>
            </a:p>
          </p:txBody>
        </p:sp>
      </p:grpSp>
      <p:sp>
        <p:nvSpPr>
          <p:cNvPr id="798738" name="Oval 18"/>
          <p:cNvSpPr>
            <a:spLocks noChangeArrowheads="1"/>
          </p:cNvSpPr>
          <p:nvPr/>
        </p:nvSpPr>
        <p:spPr bwMode="auto">
          <a:xfrm>
            <a:off x="2109788" y="3779838"/>
            <a:ext cx="107950" cy="11271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8739" name="Oval 19"/>
          <p:cNvSpPr>
            <a:spLocks noChangeArrowheads="1"/>
          </p:cNvSpPr>
          <p:nvPr/>
        </p:nvSpPr>
        <p:spPr bwMode="auto">
          <a:xfrm>
            <a:off x="1365250" y="2439988"/>
            <a:ext cx="107950" cy="11271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8740" name="Text Box 20"/>
          <p:cNvSpPr txBox="1">
            <a:spLocks noChangeArrowheads="1"/>
          </p:cNvSpPr>
          <p:nvPr/>
        </p:nvSpPr>
        <p:spPr bwMode="auto">
          <a:xfrm>
            <a:off x="531813" y="4470400"/>
            <a:ext cx="2306637" cy="175101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br>
              <a:rPr lang="de-DE" altLang="de-DE" sz="1500"/>
            </a:br>
            <a:endParaRPr lang="de-DE" altLang="de-DE" sz="1600"/>
          </a:p>
        </p:txBody>
      </p:sp>
      <p:grpSp>
        <p:nvGrpSpPr>
          <p:cNvPr id="798741" name="Group 21"/>
          <p:cNvGrpSpPr>
            <a:grpSpLocks noChangeAspect="1"/>
          </p:cNvGrpSpPr>
          <p:nvPr/>
        </p:nvGrpSpPr>
        <p:grpSpPr bwMode="auto">
          <a:xfrm>
            <a:off x="727075" y="5840413"/>
            <a:ext cx="211138" cy="207962"/>
            <a:chOff x="4342" y="2985"/>
            <a:chExt cx="190" cy="190"/>
          </a:xfrm>
        </p:grpSpPr>
        <p:sp>
          <p:nvSpPr>
            <p:cNvPr id="82964" name="Rectangle 22"/>
            <p:cNvSpPr>
              <a:spLocks noChangeAspect="1" noChangeArrowheads="1"/>
            </p:cNvSpPr>
            <p:nvPr/>
          </p:nvSpPr>
          <p:spPr bwMode="auto">
            <a:xfrm flipH="1" flipV="1">
              <a:off x="4342" y="2985"/>
              <a:ext cx="190" cy="190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965" name="Rectangle 23"/>
            <p:cNvSpPr>
              <a:spLocks noChangeAspect="1" noChangeArrowheads="1"/>
            </p:cNvSpPr>
            <p:nvPr/>
          </p:nvSpPr>
          <p:spPr bwMode="auto">
            <a:xfrm flipH="1" flipV="1">
              <a:off x="4342" y="2985"/>
              <a:ext cx="190" cy="190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966" name="Rectangle 24"/>
            <p:cNvSpPr>
              <a:spLocks noChangeAspect="1" noChangeArrowheads="1"/>
            </p:cNvSpPr>
            <p:nvPr/>
          </p:nvSpPr>
          <p:spPr bwMode="auto">
            <a:xfrm flipH="1" flipV="1">
              <a:off x="4392" y="3030"/>
              <a:ext cx="95" cy="9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967" name="Rectangle 25"/>
            <p:cNvSpPr>
              <a:spLocks noChangeAspect="1" noChangeArrowheads="1"/>
            </p:cNvSpPr>
            <p:nvPr/>
          </p:nvSpPr>
          <p:spPr bwMode="auto">
            <a:xfrm flipH="1" flipV="1">
              <a:off x="4392" y="3030"/>
              <a:ext cx="95" cy="95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798746" name="Line 26"/>
          <p:cNvSpPr>
            <a:spLocks noChangeShapeType="1"/>
          </p:cNvSpPr>
          <p:nvPr/>
        </p:nvSpPr>
        <p:spPr bwMode="auto">
          <a:xfrm>
            <a:off x="727075" y="4708525"/>
            <a:ext cx="0" cy="303213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747" name="Line 27"/>
          <p:cNvSpPr>
            <a:spLocks noChangeShapeType="1"/>
          </p:cNvSpPr>
          <p:nvPr/>
        </p:nvSpPr>
        <p:spPr bwMode="auto">
          <a:xfrm flipV="1">
            <a:off x="569913" y="5475288"/>
            <a:ext cx="534987" cy="0"/>
          </a:xfrm>
          <a:prstGeom prst="line">
            <a:avLst/>
          </a:prstGeom>
          <a:noFill/>
          <a:ln w="444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748" name="Text Box 28"/>
          <p:cNvSpPr txBox="1">
            <a:spLocks noChangeArrowheads="1"/>
          </p:cNvSpPr>
          <p:nvPr/>
        </p:nvSpPr>
        <p:spPr bwMode="auto">
          <a:xfrm>
            <a:off x="1104900" y="4572000"/>
            <a:ext cx="2095500" cy="547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Verbindung in vertikaler Ebene</a:t>
            </a:r>
            <a:endParaRPr lang="en-US" altLang="de-DE" sz="1500"/>
          </a:p>
        </p:txBody>
      </p:sp>
      <p:sp>
        <p:nvSpPr>
          <p:cNvPr id="798749" name="Text Box 29"/>
          <p:cNvSpPr txBox="1">
            <a:spLocks noChangeArrowheads="1"/>
          </p:cNvSpPr>
          <p:nvPr/>
        </p:nvSpPr>
        <p:spPr bwMode="auto">
          <a:xfrm>
            <a:off x="1104900" y="5168900"/>
            <a:ext cx="2095500" cy="547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Verbindung in </a:t>
            </a:r>
            <a:br>
              <a:rPr lang="de-DE" altLang="de-DE" sz="1500"/>
            </a:br>
            <a:r>
              <a:rPr lang="de-DE" altLang="de-DE" sz="1500"/>
              <a:t>horizontaler Ebene</a:t>
            </a:r>
            <a:endParaRPr lang="en-US" altLang="de-DE" sz="1500"/>
          </a:p>
        </p:txBody>
      </p:sp>
      <p:sp>
        <p:nvSpPr>
          <p:cNvPr id="798750" name="Text Box 30"/>
          <p:cNvSpPr txBox="1">
            <a:spLocks noChangeArrowheads="1"/>
          </p:cNvSpPr>
          <p:nvPr/>
        </p:nvSpPr>
        <p:spPr bwMode="auto">
          <a:xfrm>
            <a:off x="1111250" y="5792788"/>
            <a:ext cx="4667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Via</a:t>
            </a:r>
            <a:endParaRPr lang="en-US" altLang="de-DE" sz="1500"/>
          </a:p>
        </p:txBody>
      </p:sp>
      <p:sp>
        <p:nvSpPr>
          <p:cNvPr id="82963" name="Text Box 31"/>
          <p:cNvSpPr txBox="1">
            <a:spLocks noChangeArrowheads="1"/>
          </p:cNvSpPr>
          <p:nvPr/>
        </p:nvSpPr>
        <p:spPr bwMode="auto">
          <a:xfrm rot="-5400000">
            <a:off x="7539831" y="4093369"/>
            <a:ext cx="2854325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800">
                <a:solidFill>
                  <a:srgbClr val="B2B2B2"/>
                </a:solidFill>
              </a:rPr>
              <a:t>Nach Müller, H.: Algorithmen zur Mehrlagenverdrahtung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8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98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98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98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98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98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98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98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98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798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798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98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98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798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98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798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23" grpId="0" animBg="1"/>
      <p:bldP spid="798724" grpId="0" animBg="1"/>
      <p:bldP spid="798725" grpId="0" animBg="1"/>
      <p:bldP spid="798726" grpId="0" animBg="1"/>
      <p:bldP spid="798738" grpId="0" animBg="1"/>
      <p:bldP spid="798739" grpId="0" animBg="1"/>
      <p:bldP spid="798740" grpId="0" animBg="1"/>
      <p:bldP spid="798746" grpId="0" animBg="1"/>
      <p:bldP spid="798747" grpId="0" animBg="1"/>
      <p:bldP spid="798748" grpId="0"/>
      <p:bldP spid="798749" grpId="0"/>
      <p:bldP spid="798750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3"/>
          <p:cNvSpPr>
            <a:spLocks noChangeArrowheads="1"/>
          </p:cNvSpPr>
          <p:nvPr/>
        </p:nvSpPr>
        <p:spPr bwMode="auto">
          <a:xfrm>
            <a:off x="4002088" y="1141413"/>
            <a:ext cx="2286000" cy="1981200"/>
          </a:xfrm>
          <a:prstGeom prst="rect">
            <a:avLst/>
          </a:prstGeom>
          <a:solidFill>
            <a:srgbClr val="DDDDDD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3971" name="Line 52"/>
          <p:cNvSpPr>
            <a:spLocks noChangeShapeType="1"/>
          </p:cNvSpPr>
          <p:nvPr/>
        </p:nvSpPr>
        <p:spPr bwMode="auto">
          <a:xfrm>
            <a:off x="4492625" y="2647950"/>
            <a:ext cx="1503363" cy="0"/>
          </a:xfrm>
          <a:prstGeom prst="line">
            <a:avLst/>
          </a:prstGeom>
          <a:noFill/>
          <a:ln w="44450">
            <a:solidFill>
              <a:srgbClr val="CC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97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7.7.2	 Rasterverdrahtung mit Wegwichtung: Adaptive Optimierung</a:t>
            </a:r>
          </a:p>
        </p:txBody>
      </p:sp>
      <p:sp>
        <p:nvSpPr>
          <p:cNvPr id="799748" name="Rectangle 4"/>
          <p:cNvSpPr>
            <a:spLocks noChangeArrowheads="1"/>
          </p:cNvSpPr>
          <p:nvPr/>
        </p:nvSpPr>
        <p:spPr bwMode="auto">
          <a:xfrm>
            <a:off x="4014788" y="3810000"/>
            <a:ext cx="2287587" cy="1982788"/>
          </a:xfrm>
          <a:prstGeom prst="rect">
            <a:avLst/>
          </a:prstGeom>
          <a:solidFill>
            <a:srgbClr val="DDDDDD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9749" name="Line 5"/>
          <p:cNvSpPr>
            <a:spLocks noChangeShapeType="1"/>
          </p:cNvSpPr>
          <p:nvPr/>
        </p:nvSpPr>
        <p:spPr bwMode="auto">
          <a:xfrm>
            <a:off x="4741863" y="4324350"/>
            <a:ext cx="0" cy="984250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50" name="Line 6"/>
          <p:cNvSpPr>
            <a:spLocks noChangeShapeType="1"/>
          </p:cNvSpPr>
          <p:nvPr/>
        </p:nvSpPr>
        <p:spPr bwMode="auto">
          <a:xfrm>
            <a:off x="4900613" y="4227513"/>
            <a:ext cx="0" cy="1203325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51" name="Rectangle 7"/>
          <p:cNvSpPr>
            <a:spLocks noChangeArrowheads="1"/>
          </p:cNvSpPr>
          <p:nvPr/>
        </p:nvSpPr>
        <p:spPr bwMode="auto">
          <a:xfrm>
            <a:off x="4375150" y="5249863"/>
            <a:ext cx="150813" cy="1492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9752" name="Rectangle 8"/>
          <p:cNvSpPr>
            <a:spLocks noChangeArrowheads="1"/>
          </p:cNvSpPr>
          <p:nvPr/>
        </p:nvSpPr>
        <p:spPr bwMode="auto">
          <a:xfrm>
            <a:off x="4824413" y="5430838"/>
            <a:ext cx="152400" cy="1492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9753" name="Line 9"/>
          <p:cNvSpPr>
            <a:spLocks noChangeShapeType="1"/>
          </p:cNvSpPr>
          <p:nvPr/>
        </p:nvSpPr>
        <p:spPr bwMode="auto">
          <a:xfrm flipV="1">
            <a:off x="4865688" y="5518150"/>
            <a:ext cx="812800" cy="0"/>
          </a:xfrm>
          <a:prstGeom prst="line">
            <a:avLst/>
          </a:prstGeom>
          <a:noFill/>
          <a:ln w="444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54" name="Line 10"/>
          <p:cNvSpPr>
            <a:spLocks noChangeShapeType="1"/>
          </p:cNvSpPr>
          <p:nvPr/>
        </p:nvSpPr>
        <p:spPr bwMode="auto">
          <a:xfrm>
            <a:off x="4224338" y="3925888"/>
            <a:ext cx="903287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55" name="Line 11"/>
          <p:cNvSpPr>
            <a:spLocks noChangeShapeType="1"/>
          </p:cNvSpPr>
          <p:nvPr/>
        </p:nvSpPr>
        <p:spPr bwMode="auto">
          <a:xfrm>
            <a:off x="5127625" y="3925888"/>
            <a:ext cx="0" cy="36195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56" name="Line 12"/>
          <p:cNvSpPr>
            <a:spLocks noChangeShapeType="1"/>
          </p:cNvSpPr>
          <p:nvPr/>
        </p:nvSpPr>
        <p:spPr bwMode="auto">
          <a:xfrm>
            <a:off x="4224338" y="3925888"/>
            <a:ext cx="0" cy="51435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57" name="Line 13"/>
          <p:cNvSpPr>
            <a:spLocks noChangeShapeType="1"/>
          </p:cNvSpPr>
          <p:nvPr/>
        </p:nvSpPr>
        <p:spPr bwMode="auto">
          <a:xfrm>
            <a:off x="4224338" y="4438650"/>
            <a:ext cx="352425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58" name="Line 14"/>
          <p:cNvSpPr>
            <a:spLocks noChangeShapeType="1"/>
          </p:cNvSpPr>
          <p:nvPr/>
        </p:nvSpPr>
        <p:spPr bwMode="auto">
          <a:xfrm>
            <a:off x="5006975" y="4287838"/>
            <a:ext cx="1206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59" name="Line 15"/>
          <p:cNvSpPr>
            <a:spLocks noChangeShapeType="1"/>
          </p:cNvSpPr>
          <p:nvPr/>
        </p:nvSpPr>
        <p:spPr bwMode="auto">
          <a:xfrm>
            <a:off x="5006975" y="4287838"/>
            <a:ext cx="0" cy="93345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60" name="Line 16"/>
          <p:cNvSpPr>
            <a:spLocks noChangeShapeType="1"/>
          </p:cNvSpPr>
          <p:nvPr/>
        </p:nvSpPr>
        <p:spPr bwMode="auto">
          <a:xfrm>
            <a:off x="4570413" y="4438650"/>
            <a:ext cx="0" cy="752475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61" name="Line 17"/>
          <p:cNvSpPr>
            <a:spLocks noChangeShapeType="1"/>
          </p:cNvSpPr>
          <p:nvPr/>
        </p:nvSpPr>
        <p:spPr bwMode="auto">
          <a:xfrm>
            <a:off x="4224338" y="5191125"/>
            <a:ext cx="352425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62" name="Line 18"/>
          <p:cNvSpPr>
            <a:spLocks noChangeShapeType="1"/>
          </p:cNvSpPr>
          <p:nvPr/>
        </p:nvSpPr>
        <p:spPr bwMode="auto">
          <a:xfrm>
            <a:off x="4224338" y="5191125"/>
            <a:ext cx="0" cy="269875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63" name="Line 19"/>
          <p:cNvSpPr>
            <a:spLocks noChangeShapeType="1"/>
          </p:cNvSpPr>
          <p:nvPr/>
        </p:nvSpPr>
        <p:spPr bwMode="auto">
          <a:xfrm>
            <a:off x="5006975" y="5221288"/>
            <a:ext cx="179388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64" name="Line 20"/>
          <p:cNvSpPr>
            <a:spLocks noChangeShapeType="1"/>
          </p:cNvSpPr>
          <p:nvPr/>
        </p:nvSpPr>
        <p:spPr bwMode="auto">
          <a:xfrm flipV="1">
            <a:off x="5908675" y="5160963"/>
            <a:ext cx="0" cy="5873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65" name="Line 21"/>
          <p:cNvSpPr>
            <a:spLocks noChangeShapeType="1"/>
          </p:cNvSpPr>
          <p:nvPr/>
        </p:nvSpPr>
        <p:spPr bwMode="auto">
          <a:xfrm>
            <a:off x="5908675" y="5160963"/>
            <a:ext cx="301625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66" name="Line 22"/>
          <p:cNvSpPr>
            <a:spLocks noChangeShapeType="1"/>
          </p:cNvSpPr>
          <p:nvPr/>
        </p:nvSpPr>
        <p:spPr bwMode="auto">
          <a:xfrm>
            <a:off x="6199188" y="5160963"/>
            <a:ext cx="0" cy="30003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67" name="Line 23"/>
          <p:cNvSpPr>
            <a:spLocks noChangeShapeType="1"/>
          </p:cNvSpPr>
          <p:nvPr/>
        </p:nvSpPr>
        <p:spPr bwMode="auto">
          <a:xfrm>
            <a:off x="5913438" y="5461000"/>
            <a:ext cx="301625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68" name="Line 24"/>
          <p:cNvSpPr>
            <a:spLocks noChangeShapeType="1"/>
          </p:cNvSpPr>
          <p:nvPr/>
        </p:nvSpPr>
        <p:spPr bwMode="auto">
          <a:xfrm flipV="1">
            <a:off x="5908675" y="5400675"/>
            <a:ext cx="0" cy="60325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69" name="Line 25"/>
          <p:cNvSpPr>
            <a:spLocks noChangeShapeType="1"/>
          </p:cNvSpPr>
          <p:nvPr/>
        </p:nvSpPr>
        <p:spPr bwMode="auto">
          <a:xfrm flipH="1">
            <a:off x="5800725" y="5400675"/>
            <a:ext cx="106363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70" name="Line 26"/>
          <p:cNvSpPr>
            <a:spLocks noChangeShapeType="1"/>
          </p:cNvSpPr>
          <p:nvPr/>
        </p:nvSpPr>
        <p:spPr bwMode="auto">
          <a:xfrm>
            <a:off x="5800725" y="5400675"/>
            <a:ext cx="0" cy="239713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71" name="Line 27"/>
          <p:cNvSpPr>
            <a:spLocks noChangeShapeType="1"/>
          </p:cNvSpPr>
          <p:nvPr/>
        </p:nvSpPr>
        <p:spPr bwMode="auto">
          <a:xfrm flipH="1">
            <a:off x="5494338" y="5640388"/>
            <a:ext cx="300037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72" name="Line 28"/>
          <p:cNvSpPr>
            <a:spLocks noChangeShapeType="1"/>
          </p:cNvSpPr>
          <p:nvPr/>
        </p:nvSpPr>
        <p:spPr bwMode="auto">
          <a:xfrm flipV="1">
            <a:off x="5486400" y="5581650"/>
            <a:ext cx="0" cy="58738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73" name="Line 29"/>
          <p:cNvSpPr>
            <a:spLocks noChangeShapeType="1"/>
          </p:cNvSpPr>
          <p:nvPr/>
        </p:nvSpPr>
        <p:spPr bwMode="auto">
          <a:xfrm flipH="1">
            <a:off x="5035550" y="5581650"/>
            <a:ext cx="4508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74" name="Line 30"/>
          <p:cNvSpPr>
            <a:spLocks noChangeShapeType="1"/>
          </p:cNvSpPr>
          <p:nvPr/>
        </p:nvSpPr>
        <p:spPr bwMode="auto">
          <a:xfrm flipH="1">
            <a:off x="4735513" y="5656263"/>
            <a:ext cx="301625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75" name="Line 31"/>
          <p:cNvSpPr>
            <a:spLocks noChangeShapeType="1"/>
          </p:cNvSpPr>
          <p:nvPr/>
        </p:nvSpPr>
        <p:spPr bwMode="auto">
          <a:xfrm flipV="1">
            <a:off x="5035550" y="5581650"/>
            <a:ext cx="0" cy="58738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76" name="Line 32"/>
          <p:cNvSpPr>
            <a:spLocks noChangeShapeType="1"/>
          </p:cNvSpPr>
          <p:nvPr/>
        </p:nvSpPr>
        <p:spPr bwMode="auto">
          <a:xfrm flipH="1">
            <a:off x="4211638" y="5470525"/>
            <a:ext cx="511175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77" name="Line 33"/>
          <p:cNvSpPr>
            <a:spLocks noChangeShapeType="1"/>
          </p:cNvSpPr>
          <p:nvPr/>
        </p:nvSpPr>
        <p:spPr bwMode="auto">
          <a:xfrm flipV="1">
            <a:off x="4735513" y="5461000"/>
            <a:ext cx="0" cy="179388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78" name="Line 34"/>
          <p:cNvSpPr>
            <a:spLocks noChangeShapeType="1"/>
          </p:cNvSpPr>
          <p:nvPr/>
        </p:nvSpPr>
        <p:spPr bwMode="auto">
          <a:xfrm>
            <a:off x="4448175" y="4232275"/>
            <a:ext cx="0" cy="114300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79" name="Line 35"/>
          <p:cNvSpPr>
            <a:spLocks noChangeShapeType="1"/>
          </p:cNvSpPr>
          <p:nvPr/>
        </p:nvSpPr>
        <p:spPr bwMode="auto">
          <a:xfrm>
            <a:off x="4422775" y="4346575"/>
            <a:ext cx="304800" cy="0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80" name="Line 36"/>
          <p:cNvSpPr>
            <a:spLocks noChangeShapeType="1"/>
          </p:cNvSpPr>
          <p:nvPr/>
        </p:nvSpPr>
        <p:spPr bwMode="auto">
          <a:xfrm>
            <a:off x="4518025" y="5314950"/>
            <a:ext cx="303213" cy="0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81" name="Line 37"/>
          <p:cNvSpPr>
            <a:spLocks noChangeShapeType="1"/>
          </p:cNvSpPr>
          <p:nvPr/>
        </p:nvSpPr>
        <p:spPr bwMode="auto">
          <a:xfrm>
            <a:off x="4975225" y="5314950"/>
            <a:ext cx="114300" cy="0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82" name="Line 38"/>
          <p:cNvSpPr>
            <a:spLocks noChangeShapeType="1"/>
          </p:cNvSpPr>
          <p:nvPr/>
        </p:nvSpPr>
        <p:spPr bwMode="auto">
          <a:xfrm>
            <a:off x="5089525" y="5291138"/>
            <a:ext cx="0" cy="114300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83" name="Line 39"/>
          <p:cNvSpPr>
            <a:spLocks noChangeShapeType="1"/>
          </p:cNvSpPr>
          <p:nvPr/>
        </p:nvSpPr>
        <p:spPr bwMode="auto">
          <a:xfrm>
            <a:off x="5089525" y="5383213"/>
            <a:ext cx="114300" cy="0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84" name="Line 40"/>
          <p:cNvSpPr>
            <a:spLocks noChangeShapeType="1"/>
          </p:cNvSpPr>
          <p:nvPr/>
        </p:nvSpPr>
        <p:spPr bwMode="auto">
          <a:xfrm>
            <a:off x="5354638" y="5383213"/>
            <a:ext cx="114300" cy="0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85" name="Line 41"/>
          <p:cNvSpPr>
            <a:spLocks noChangeShapeType="1"/>
          </p:cNvSpPr>
          <p:nvPr/>
        </p:nvSpPr>
        <p:spPr bwMode="auto">
          <a:xfrm>
            <a:off x="5470525" y="5291138"/>
            <a:ext cx="0" cy="114300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86" name="Line 42"/>
          <p:cNvSpPr>
            <a:spLocks noChangeShapeType="1"/>
          </p:cNvSpPr>
          <p:nvPr/>
        </p:nvSpPr>
        <p:spPr bwMode="auto">
          <a:xfrm>
            <a:off x="5470525" y="5314950"/>
            <a:ext cx="188913" cy="0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87" name="Line 43"/>
          <p:cNvSpPr>
            <a:spLocks noChangeShapeType="1"/>
          </p:cNvSpPr>
          <p:nvPr/>
        </p:nvSpPr>
        <p:spPr bwMode="auto">
          <a:xfrm>
            <a:off x="5773738" y="5314950"/>
            <a:ext cx="190500" cy="0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88" name="Line 44"/>
          <p:cNvSpPr>
            <a:spLocks noChangeShapeType="1"/>
          </p:cNvSpPr>
          <p:nvPr/>
        </p:nvSpPr>
        <p:spPr bwMode="auto">
          <a:xfrm>
            <a:off x="5164138" y="5224463"/>
            <a:ext cx="0" cy="74612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89" name="Line 45"/>
          <p:cNvSpPr>
            <a:spLocks noChangeShapeType="1"/>
          </p:cNvSpPr>
          <p:nvPr/>
        </p:nvSpPr>
        <p:spPr bwMode="auto">
          <a:xfrm>
            <a:off x="5389563" y="5224463"/>
            <a:ext cx="0" cy="74612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90" name="Line 46"/>
          <p:cNvSpPr>
            <a:spLocks noChangeShapeType="1"/>
          </p:cNvSpPr>
          <p:nvPr/>
        </p:nvSpPr>
        <p:spPr bwMode="auto">
          <a:xfrm>
            <a:off x="5165725" y="5295900"/>
            <a:ext cx="225425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91" name="Line 47"/>
          <p:cNvSpPr>
            <a:spLocks noChangeShapeType="1"/>
          </p:cNvSpPr>
          <p:nvPr/>
        </p:nvSpPr>
        <p:spPr bwMode="auto">
          <a:xfrm>
            <a:off x="5389563" y="5219700"/>
            <a:ext cx="522287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17" name="Line 48"/>
          <p:cNvSpPr>
            <a:spLocks noChangeShapeType="1"/>
          </p:cNvSpPr>
          <p:nvPr/>
        </p:nvSpPr>
        <p:spPr bwMode="auto">
          <a:xfrm>
            <a:off x="4414838" y="1558925"/>
            <a:ext cx="0" cy="1020763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18" name="Line 49"/>
          <p:cNvSpPr>
            <a:spLocks noChangeShapeType="1"/>
          </p:cNvSpPr>
          <p:nvPr/>
        </p:nvSpPr>
        <p:spPr bwMode="auto">
          <a:xfrm>
            <a:off x="4867275" y="1558925"/>
            <a:ext cx="0" cy="1203325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19" name="Rectangle 50"/>
          <p:cNvSpPr>
            <a:spLocks noChangeArrowheads="1"/>
          </p:cNvSpPr>
          <p:nvPr/>
        </p:nvSpPr>
        <p:spPr bwMode="auto">
          <a:xfrm>
            <a:off x="4340225" y="2579688"/>
            <a:ext cx="152400" cy="1508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020" name="Rectangle 51"/>
          <p:cNvSpPr>
            <a:spLocks noChangeArrowheads="1"/>
          </p:cNvSpPr>
          <p:nvPr/>
        </p:nvSpPr>
        <p:spPr bwMode="auto">
          <a:xfrm>
            <a:off x="4791075" y="2762250"/>
            <a:ext cx="150813" cy="1492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021" name="Line 53"/>
          <p:cNvSpPr>
            <a:spLocks noChangeShapeType="1"/>
          </p:cNvSpPr>
          <p:nvPr/>
        </p:nvSpPr>
        <p:spPr bwMode="auto">
          <a:xfrm>
            <a:off x="4851400" y="2840038"/>
            <a:ext cx="798513" cy="4762"/>
          </a:xfrm>
          <a:prstGeom prst="line">
            <a:avLst/>
          </a:prstGeom>
          <a:noFill/>
          <a:ln w="444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22" name="Line 54"/>
          <p:cNvSpPr>
            <a:spLocks noChangeShapeType="1"/>
          </p:cNvSpPr>
          <p:nvPr/>
        </p:nvSpPr>
        <p:spPr bwMode="auto">
          <a:xfrm>
            <a:off x="4191000" y="1257300"/>
            <a:ext cx="903288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23" name="Line 55"/>
          <p:cNvSpPr>
            <a:spLocks noChangeShapeType="1"/>
          </p:cNvSpPr>
          <p:nvPr/>
        </p:nvSpPr>
        <p:spPr bwMode="auto">
          <a:xfrm>
            <a:off x="5094288" y="1257300"/>
            <a:ext cx="0" cy="36195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24" name="Line 56"/>
          <p:cNvSpPr>
            <a:spLocks noChangeShapeType="1"/>
          </p:cNvSpPr>
          <p:nvPr/>
        </p:nvSpPr>
        <p:spPr bwMode="auto">
          <a:xfrm>
            <a:off x="4191000" y="1257300"/>
            <a:ext cx="0" cy="36195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25" name="Line 57"/>
          <p:cNvSpPr>
            <a:spLocks noChangeShapeType="1"/>
          </p:cNvSpPr>
          <p:nvPr/>
        </p:nvSpPr>
        <p:spPr bwMode="auto">
          <a:xfrm>
            <a:off x="4191000" y="1619250"/>
            <a:ext cx="1206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26" name="Line 58"/>
          <p:cNvSpPr>
            <a:spLocks noChangeShapeType="1"/>
          </p:cNvSpPr>
          <p:nvPr/>
        </p:nvSpPr>
        <p:spPr bwMode="auto">
          <a:xfrm>
            <a:off x="4972050" y="1619250"/>
            <a:ext cx="122238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27" name="Line 59"/>
          <p:cNvSpPr>
            <a:spLocks noChangeShapeType="1"/>
          </p:cNvSpPr>
          <p:nvPr/>
        </p:nvSpPr>
        <p:spPr bwMode="auto">
          <a:xfrm>
            <a:off x="4972050" y="1619250"/>
            <a:ext cx="0" cy="931863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28" name="Line 60"/>
          <p:cNvSpPr>
            <a:spLocks noChangeShapeType="1"/>
          </p:cNvSpPr>
          <p:nvPr/>
        </p:nvSpPr>
        <p:spPr bwMode="auto">
          <a:xfrm>
            <a:off x="4310063" y="1619250"/>
            <a:ext cx="0" cy="9017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29" name="Line 61"/>
          <p:cNvSpPr>
            <a:spLocks noChangeShapeType="1"/>
          </p:cNvSpPr>
          <p:nvPr/>
        </p:nvSpPr>
        <p:spPr bwMode="auto">
          <a:xfrm>
            <a:off x="4191000" y="2520950"/>
            <a:ext cx="1206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30" name="Line 62"/>
          <p:cNvSpPr>
            <a:spLocks noChangeShapeType="1"/>
          </p:cNvSpPr>
          <p:nvPr/>
        </p:nvSpPr>
        <p:spPr bwMode="auto">
          <a:xfrm>
            <a:off x="4191000" y="2520950"/>
            <a:ext cx="0" cy="271463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31" name="Line 63"/>
          <p:cNvSpPr>
            <a:spLocks noChangeShapeType="1"/>
          </p:cNvSpPr>
          <p:nvPr/>
        </p:nvSpPr>
        <p:spPr bwMode="auto">
          <a:xfrm>
            <a:off x="4972050" y="2551113"/>
            <a:ext cx="903288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32" name="Line 64"/>
          <p:cNvSpPr>
            <a:spLocks noChangeShapeType="1"/>
          </p:cNvSpPr>
          <p:nvPr/>
        </p:nvSpPr>
        <p:spPr bwMode="auto">
          <a:xfrm flipV="1">
            <a:off x="5875338" y="2490788"/>
            <a:ext cx="0" cy="5873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33" name="Line 65"/>
          <p:cNvSpPr>
            <a:spLocks noChangeShapeType="1"/>
          </p:cNvSpPr>
          <p:nvPr/>
        </p:nvSpPr>
        <p:spPr bwMode="auto">
          <a:xfrm>
            <a:off x="5875338" y="2490788"/>
            <a:ext cx="300037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34" name="Line 66"/>
          <p:cNvSpPr>
            <a:spLocks noChangeShapeType="1"/>
          </p:cNvSpPr>
          <p:nvPr/>
        </p:nvSpPr>
        <p:spPr bwMode="auto">
          <a:xfrm>
            <a:off x="6165850" y="2490788"/>
            <a:ext cx="0" cy="301625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35" name="Line 67"/>
          <p:cNvSpPr>
            <a:spLocks noChangeShapeType="1"/>
          </p:cNvSpPr>
          <p:nvPr/>
        </p:nvSpPr>
        <p:spPr bwMode="auto">
          <a:xfrm>
            <a:off x="5880100" y="2792413"/>
            <a:ext cx="301625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36" name="Line 68"/>
          <p:cNvSpPr>
            <a:spLocks noChangeShapeType="1"/>
          </p:cNvSpPr>
          <p:nvPr/>
        </p:nvSpPr>
        <p:spPr bwMode="auto">
          <a:xfrm flipV="1">
            <a:off x="5875338" y="2732088"/>
            <a:ext cx="0" cy="60325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37" name="Line 69"/>
          <p:cNvSpPr>
            <a:spLocks noChangeShapeType="1"/>
          </p:cNvSpPr>
          <p:nvPr/>
        </p:nvSpPr>
        <p:spPr bwMode="auto">
          <a:xfrm flipH="1">
            <a:off x="5767388" y="2732088"/>
            <a:ext cx="106362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38" name="Line 70"/>
          <p:cNvSpPr>
            <a:spLocks noChangeShapeType="1"/>
          </p:cNvSpPr>
          <p:nvPr/>
        </p:nvSpPr>
        <p:spPr bwMode="auto">
          <a:xfrm>
            <a:off x="5767388" y="2732088"/>
            <a:ext cx="0" cy="239712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39" name="Line 71"/>
          <p:cNvSpPr>
            <a:spLocks noChangeShapeType="1"/>
          </p:cNvSpPr>
          <p:nvPr/>
        </p:nvSpPr>
        <p:spPr bwMode="auto">
          <a:xfrm flipH="1">
            <a:off x="5459413" y="2971800"/>
            <a:ext cx="301625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40" name="Line 72"/>
          <p:cNvSpPr>
            <a:spLocks noChangeShapeType="1"/>
          </p:cNvSpPr>
          <p:nvPr/>
        </p:nvSpPr>
        <p:spPr bwMode="auto">
          <a:xfrm flipV="1">
            <a:off x="5453063" y="2913063"/>
            <a:ext cx="0" cy="5873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41" name="Line 73"/>
          <p:cNvSpPr>
            <a:spLocks noChangeShapeType="1"/>
          </p:cNvSpPr>
          <p:nvPr/>
        </p:nvSpPr>
        <p:spPr bwMode="auto">
          <a:xfrm flipH="1">
            <a:off x="5000625" y="2913063"/>
            <a:ext cx="452438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42" name="Line 74"/>
          <p:cNvSpPr>
            <a:spLocks noChangeShapeType="1"/>
          </p:cNvSpPr>
          <p:nvPr/>
        </p:nvSpPr>
        <p:spPr bwMode="auto">
          <a:xfrm flipH="1">
            <a:off x="4702175" y="2971800"/>
            <a:ext cx="301625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43" name="Line 75"/>
          <p:cNvSpPr>
            <a:spLocks noChangeShapeType="1"/>
          </p:cNvSpPr>
          <p:nvPr/>
        </p:nvSpPr>
        <p:spPr bwMode="auto">
          <a:xfrm flipV="1">
            <a:off x="5000625" y="2913063"/>
            <a:ext cx="0" cy="5873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44" name="Line 76"/>
          <p:cNvSpPr>
            <a:spLocks noChangeShapeType="1"/>
          </p:cNvSpPr>
          <p:nvPr/>
        </p:nvSpPr>
        <p:spPr bwMode="auto">
          <a:xfrm flipH="1">
            <a:off x="4178300" y="2792413"/>
            <a:ext cx="511175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45" name="Line 77"/>
          <p:cNvSpPr>
            <a:spLocks noChangeShapeType="1"/>
          </p:cNvSpPr>
          <p:nvPr/>
        </p:nvSpPr>
        <p:spPr bwMode="auto">
          <a:xfrm flipV="1">
            <a:off x="4702175" y="2792413"/>
            <a:ext cx="0" cy="17938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799822" name="Group 78"/>
          <p:cNvGrpSpPr>
            <a:grpSpLocks noChangeAspect="1"/>
          </p:cNvGrpSpPr>
          <p:nvPr/>
        </p:nvGrpSpPr>
        <p:grpSpPr bwMode="auto">
          <a:xfrm>
            <a:off x="4314825" y="5219700"/>
            <a:ext cx="209550" cy="206375"/>
            <a:chOff x="4342" y="2985"/>
            <a:chExt cx="190" cy="190"/>
          </a:xfrm>
        </p:grpSpPr>
        <p:sp>
          <p:nvSpPr>
            <p:cNvPr id="84113" name="Rectangle 79"/>
            <p:cNvSpPr>
              <a:spLocks noChangeAspect="1" noChangeArrowheads="1"/>
            </p:cNvSpPr>
            <p:nvPr/>
          </p:nvSpPr>
          <p:spPr bwMode="auto">
            <a:xfrm flipH="1" flipV="1">
              <a:off x="4342" y="2985"/>
              <a:ext cx="190" cy="190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114" name="Rectangle 80"/>
            <p:cNvSpPr>
              <a:spLocks noChangeAspect="1" noChangeArrowheads="1"/>
            </p:cNvSpPr>
            <p:nvPr/>
          </p:nvSpPr>
          <p:spPr bwMode="auto">
            <a:xfrm flipH="1" flipV="1">
              <a:off x="4342" y="2985"/>
              <a:ext cx="190" cy="190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115" name="Rectangle 81"/>
            <p:cNvSpPr>
              <a:spLocks noChangeAspect="1" noChangeArrowheads="1"/>
            </p:cNvSpPr>
            <p:nvPr/>
          </p:nvSpPr>
          <p:spPr bwMode="auto">
            <a:xfrm flipH="1" flipV="1">
              <a:off x="4392" y="3030"/>
              <a:ext cx="95" cy="9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116" name="Rectangle 82"/>
            <p:cNvSpPr>
              <a:spLocks noChangeAspect="1" noChangeArrowheads="1"/>
            </p:cNvSpPr>
            <p:nvPr/>
          </p:nvSpPr>
          <p:spPr bwMode="auto">
            <a:xfrm flipH="1" flipV="1">
              <a:off x="4392" y="3030"/>
              <a:ext cx="95" cy="95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99827" name="Group 83"/>
          <p:cNvGrpSpPr>
            <a:grpSpLocks noChangeAspect="1"/>
          </p:cNvGrpSpPr>
          <p:nvPr/>
        </p:nvGrpSpPr>
        <p:grpSpPr bwMode="auto">
          <a:xfrm>
            <a:off x="4781550" y="5411788"/>
            <a:ext cx="209550" cy="207962"/>
            <a:chOff x="4342" y="2985"/>
            <a:chExt cx="190" cy="190"/>
          </a:xfrm>
        </p:grpSpPr>
        <p:sp>
          <p:nvSpPr>
            <p:cNvPr id="84109" name="Rectangle 84"/>
            <p:cNvSpPr>
              <a:spLocks noChangeAspect="1" noChangeArrowheads="1"/>
            </p:cNvSpPr>
            <p:nvPr/>
          </p:nvSpPr>
          <p:spPr bwMode="auto">
            <a:xfrm flipH="1" flipV="1">
              <a:off x="4342" y="2985"/>
              <a:ext cx="190" cy="190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110" name="Rectangle 85"/>
            <p:cNvSpPr>
              <a:spLocks noChangeAspect="1" noChangeArrowheads="1"/>
            </p:cNvSpPr>
            <p:nvPr/>
          </p:nvSpPr>
          <p:spPr bwMode="auto">
            <a:xfrm flipH="1" flipV="1">
              <a:off x="4342" y="2985"/>
              <a:ext cx="190" cy="190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111" name="Rectangle 86"/>
            <p:cNvSpPr>
              <a:spLocks noChangeAspect="1" noChangeArrowheads="1"/>
            </p:cNvSpPr>
            <p:nvPr/>
          </p:nvSpPr>
          <p:spPr bwMode="auto">
            <a:xfrm flipH="1" flipV="1">
              <a:off x="4392" y="3030"/>
              <a:ext cx="95" cy="9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112" name="Rectangle 87"/>
            <p:cNvSpPr>
              <a:spLocks noChangeAspect="1" noChangeArrowheads="1"/>
            </p:cNvSpPr>
            <p:nvPr/>
          </p:nvSpPr>
          <p:spPr bwMode="auto">
            <a:xfrm flipH="1" flipV="1">
              <a:off x="4392" y="3030"/>
              <a:ext cx="95" cy="95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84048" name="Group 88"/>
          <p:cNvGrpSpPr>
            <a:grpSpLocks noChangeAspect="1"/>
          </p:cNvGrpSpPr>
          <p:nvPr/>
        </p:nvGrpSpPr>
        <p:grpSpPr bwMode="auto">
          <a:xfrm>
            <a:off x="4306888" y="2536825"/>
            <a:ext cx="211137" cy="206375"/>
            <a:chOff x="4342" y="2985"/>
            <a:chExt cx="190" cy="190"/>
          </a:xfrm>
        </p:grpSpPr>
        <p:sp>
          <p:nvSpPr>
            <p:cNvPr id="84105" name="Rectangle 89"/>
            <p:cNvSpPr>
              <a:spLocks noChangeAspect="1" noChangeArrowheads="1"/>
            </p:cNvSpPr>
            <p:nvPr/>
          </p:nvSpPr>
          <p:spPr bwMode="auto">
            <a:xfrm flipH="1" flipV="1">
              <a:off x="4342" y="2985"/>
              <a:ext cx="190" cy="190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106" name="Rectangle 90"/>
            <p:cNvSpPr>
              <a:spLocks noChangeAspect="1" noChangeArrowheads="1"/>
            </p:cNvSpPr>
            <p:nvPr/>
          </p:nvSpPr>
          <p:spPr bwMode="auto">
            <a:xfrm flipH="1" flipV="1">
              <a:off x="4342" y="2985"/>
              <a:ext cx="190" cy="190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107" name="Rectangle 91"/>
            <p:cNvSpPr>
              <a:spLocks noChangeAspect="1" noChangeArrowheads="1"/>
            </p:cNvSpPr>
            <p:nvPr/>
          </p:nvSpPr>
          <p:spPr bwMode="auto">
            <a:xfrm flipH="1" flipV="1">
              <a:off x="4392" y="3030"/>
              <a:ext cx="95" cy="9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108" name="Rectangle 92"/>
            <p:cNvSpPr>
              <a:spLocks noChangeAspect="1" noChangeArrowheads="1"/>
            </p:cNvSpPr>
            <p:nvPr/>
          </p:nvSpPr>
          <p:spPr bwMode="auto">
            <a:xfrm flipH="1" flipV="1">
              <a:off x="4392" y="3030"/>
              <a:ext cx="95" cy="95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84049" name="Group 93"/>
          <p:cNvGrpSpPr>
            <a:grpSpLocks noChangeAspect="1"/>
          </p:cNvGrpSpPr>
          <p:nvPr/>
        </p:nvGrpSpPr>
        <p:grpSpPr bwMode="auto">
          <a:xfrm>
            <a:off x="4759325" y="2727325"/>
            <a:ext cx="209550" cy="207963"/>
            <a:chOff x="4342" y="2985"/>
            <a:chExt cx="190" cy="190"/>
          </a:xfrm>
        </p:grpSpPr>
        <p:sp>
          <p:nvSpPr>
            <p:cNvPr id="84101" name="Rectangle 94"/>
            <p:cNvSpPr>
              <a:spLocks noChangeAspect="1" noChangeArrowheads="1"/>
            </p:cNvSpPr>
            <p:nvPr/>
          </p:nvSpPr>
          <p:spPr bwMode="auto">
            <a:xfrm flipH="1" flipV="1">
              <a:off x="4342" y="2985"/>
              <a:ext cx="190" cy="190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102" name="Rectangle 95"/>
            <p:cNvSpPr>
              <a:spLocks noChangeAspect="1" noChangeArrowheads="1"/>
            </p:cNvSpPr>
            <p:nvPr/>
          </p:nvSpPr>
          <p:spPr bwMode="auto">
            <a:xfrm flipH="1" flipV="1">
              <a:off x="4342" y="2985"/>
              <a:ext cx="190" cy="190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103" name="Rectangle 96"/>
            <p:cNvSpPr>
              <a:spLocks noChangeAspect="1" noChangeArrowheads="1"/>
            </p:cNvSpPr>
            <p:nvPr/>
          </p:nvSpPr>
          <p:spPr bwMode="auto">
            <a:xfrm flipH="1" flipV="1">
              <a:off x="4392" y="3030"/>
              <a:ext cx="95" cy="9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104" name="Rectangle 97"/>
            <p:cNvSpPr>
              <a:spLocks noChangeAspect="1" noChangeArrowheads="1"/>
            </p:cNvSpPr>
            <p:nvPr/>
          </p:nvSpPr>
          <p:spPr bwMode="auto">
            <a:xfrm flipH="1" flipV="1">
              <a:off x="4392" y="3030"/>
              <a:ext cx="95" cy="95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84050" name="Group 98"/>
          <p:cNvGrpSpPr>
            <a:grpSpLocks/>
          </p:cNvGrpSpPr>
          <p:nvPr/>
        </p:nvGrpSpPr>
        <p:grpSpPr bwMode="auto">
          <a:xfrm>
            <a:off x="4306888" y="1368425"/>
            <a:ext cx="249237" cy="230188"/>
            <a:chOff x="3878" y="1280"/>
            <a:chExt cx="148" cy="137"/>
          </a:xfrm>
        </p:grpSpPr>
        <p:sp>
          <p:nvSpPr>
            <p:cNvPr id="84099" name="Oval 99"/>
            <p:cNvSpPr>
              <a:spLocks noChangeArrowheads="1"/>
            </p:cNvSpPr>
            <p:nvPr/>
          </p:nvSpPr>
          <p:spPr bwMode="auto">
            <a:xfrm>
              <a:off x="3878" y="1280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100" name="Text Box 100"/>
            <p:cNvSpPr txBox="1">
              <a:spLocks noChangeArrowheads="1"/>
            </p:cNvSpPr>
            <p:nvPr/>
          </p:nvSpPr>
          <p:spPr bwMode="auto">
            <a:xfrm>
              <a:off x="3917" y="1287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S</a:t>
              </a:r>
            </a:p>
          </p:txBody>
        </p:sp>
      </p:grpSp>
      <p:grpSp>
        <p:nvGrpSpPr>
          <p:cNvPr id="84051" name="Group 101"/>
          <p:cNvGrpSpPr>
            <a:grpSpLocks/>
          </p:cNvGrpSpPr>
          <p:nvPr/>
        </p:nvGrpSpPr>
        <p:grpSpPr bwMode="auto">
          <a:xfrm>
            <a:off x="5908675" y="2514600"/>
            <a:ext cx="249238" cy="230188"/>
            <a:chOff x="4014" y="1416"/>
            <a:chExt cx="148" cy="137"/>
          </a:xfrm>
        </p:grpSpPr>
        <p:sp>
          <p:nvSpPr>
            <p:cNvPr id="84097" name="Oval 102"/>
            <p:cNvSpPr>
              <a:spLocks noChangeArrowheads="1"/>
            </p:cNvSpPr>
            <p:nvPr/>
          </p:nvSpPr>
          <p:spPr bwMode="auto">
            <a:xfrm>
              <a:off x="4014" y="1416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098" name="Text Box 103"/>
            <p:cNvSpPr txBox="1">
              <a:spLocks noChangeArrowheads="1"/>
            </p:cNvSpPr>
            <p:nvPr/>
          </p:nvSpPr>
          <p:spPr bwMode="auto">
            <a:xfrm>
              <a:off x="4053" y="1423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T</a:t>
              </a:r>
            </a:p>
          </p:txBody>
        </p:sp>
      </p:grpSp>
      <p:grpSp>
        <p:nvGrpSpPr>
          <p:cNvPr id="799848" name="Group 104"/>
          <p:cNvGrpSpPr>
            <a:grpSpLocks/>
          </p:cNvGrpSpPr>
          <p:nvPr/>
        </p:nvGrpSpPr>
        <p:grpSpPr bwMode="auto">
          <a:xfrm>
            <a:off x="4324350" y="4037013"/>
            <a:ext cx="249238" cy="230187"/>
            <a:chOff x="3878" y="1280"/>
            <a:chExt cx="148" cy="137"/>
          </a:xfrm>
        </p:grpSpPr>
        <p:sp>
          <p:nvSpPr>
            <p:cNvPr id="84095" name="Oval 105"/>
            <p:cNvSpPr>
              <a:spLocks noChangeArrowheads="1"/>
            </p:cNvSpPr>
            <p:nvPr/>
          </p:nvSpPr>
          <p:spPr bwMode="auto">
            <a:xfrm>
              <a:off x="3878" y="1280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096" name="Text Box 106"/>
            <p:cNvSpPr txBox="1">
              <a:spLocks noChangeArrowheads="1"/>
            </p:cNvSpPr>
            <p:nvPr/>
          </p:nvSpPr>
          <p:spPr bwMode="auto">
            <a:xfrm>
              <a:off x="3917" y="1287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S</a:t>
              </a:r>
            </a:p>
          </p:txBody>
        </p:sp>
      </p:grpSp>
      <p:grpSp>
        <p:nvGrpSpPr>
          <p:cNvPr id="799851" name="Group 107"/>
          <p:cNvGrpSpPr>
            <a:grpSpLocks/>
          </p:cNvGrpSpPr>
          <p:nvPr/>
        </p:nvGrpSpPr>
        <p:grpSpPr bwMode="auto">
          <a:xfrm>
            <a:off x="5926138" y="5183188"/>
            <a:ext cx="247650" cy="230187"/>
            <a:chOff x="4014" y="1416"/>
            <a:chExt cx="148" cy="137"/>
          </a:xfrm>
        </p:grpSpPr>
        <p:sp>
          <p:nvSpPr>
            <p:cNvPr id="84093" name="Oval 108"/>
            <p:cNvSpPr>
              <a:spLocks noChangeArrowheads="1"/>
            </p:cNvSpPr>
            <p:nvPr/>
          </p:nvSpPr>
          <p:spPr bwMode="auto">
            <a:xfrm>
              <a:off x="4014" y="1416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094" name="Text Box 109"/>
            <p:cNvSpPr txBox="1">
              <a:spLocks noChangeArrowheads="1"/>
            </p:cNvSpPr>
            <p:nvPr/>
          </p:nvSpPr>
          <p:spPr bwMode="auto">
            <a:xfrm>
              <a:off x="4053" y="1423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T</a:t>
              </a:r>
            </a:p>
          </p:txBody>
        </p:sp>
      </p:grpSp>
      <p:sp>
        <p:nvSpPr>
          <p:cNvPr id="84054" name="Text Box 110"/>
          <p:cNvSpPr txBox="1">
            <a:spLocks noChangeArrowheads="1"/>
          </p:cNvSpPr>
          <p:nvPr/>
        </p:nvSpPr>
        <p:spPr bwMode="auto">
          <a:xfrm>
            <a:off x="6477000" y="2878138"/>
            <a:ext cx="230187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Kürzeste Verbindung </a:t>
            </a:r>
            <a:r>
              <a:rPr lang="de-DE" altLang="de-DE" sz="1500" i="1"/>
              <a:t>S</a:t>
            </a:r>
            <a:r>
              <a:rPr lang="de-DE" altLang="de-DE" sz="1500"/>
              <a:t>-</a:t>
            </a:r>
            <a:r>
              <a:rPr lang="de-DE" altLang="de-DE" sz="1500" i="1"/>
              <a:t>T</a:t>
            </a:r>
            <a:endParaRPr lang="en-US" altLang="de-DE" sz="1500" i="1"/>
          </a:p>
        </p:txBody>
      </p:sp>
      <p:sp>
        <p:nvSpPr>
          <p:cNvPr id="799855" name="Text Box 111"/>
          <p:cNvSpPr txBox="1">
            <a:spLocks noChangeArrowheads="1"/>
          </p:cNvSpPr>
          <p:nvPr/>
        </p:nvSpPr>
        <p:spPr bwMode="auto">
          <a:xfrm>
            <a:off x="6477000" y="5335588"/>
            <a:ext cx="2058988" cy="547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Minimierung der blockierten Fläche</a:t>
            </a:r>
            <a:endParaRPr lang="en-US" altLang="de-DE" sz="1500"/>
          </a:p>
        </p:txBody>
      </p:sp>
      <p:sp>
        <p:nvSpPr>
          <p:cNvPr id="84056" name="Oval 112"/>
          <p:cNvSpPr>
            <a:spLocks noChangeArrowheads="1"/>
          </p:cNvSpPr>
          <p:nvPr/>
        </p:nvSpPr>
        <p:spPr bwMode="auto">
          <a:xfrm>
            <a:off x="5559425" y="2789238"/>
            <a:ext cx="109538" cy="11271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057" name="Oval 113"/>
          <p:cNvSpPr>
            <a:spLocks noChangeArrowheads="1"/>
          </p:cNvSpPr>
          <p:nvPr/>
        </p:nvSpPr>
        <p:spPr bwMode="auto">
          <a:xfrm>
            <a:off x="4814888" y="1449388"/>
            <a:ext cx="109537" cy="11271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9858" name="Oval 114"/>
          <p:cNvSpPr>
            <a:spLocks noChangeArrowheads="1"/>
          </p:cNvSpPr>
          <p:nvPr/>
        </p:nvSpPr>
        <p:spPr bwMode="auto">
          <a:xfrm>
            <a:off x="5592763" y="5454650"/>
            <a:ext cx="109537" cy="112713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9859" name="Oval 115"/>
          <p:cNvSpPr>
            <a:spLocks noChangeArrowheads="1"/>
          </p:cNvSpPr>
          <p:nvPr/>
        </p:nvSpPr>
        <p:spPr bwMode="auto">
          <a:xfrm>
            <a:off x="4845050" y="4113213"/>
            <a:ext cx="109538" cy="11271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060" name="Rectangle 116"/>
          <p:cNvSpPr>
            <a:spLocks noChangeArrowheads="1"/>
          </p:cNvSpPr>
          <p:nvPr/>
        </p:nvSpPr>
        <p:spPr bwMode="auto">
          <a:xfrm>
            <a:off x="550863" y="2133600"/>
            <a:ext cx="2287587" cy="1981200"/>
          </a:xfrm>
          <a:prstGeom prst="rect">
            <a:avLst/>
          </a:prstGeom>
          <a:solidFill>
            <a:srgbClr val="DDDDDD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061" name="Line 117"/>
          <p:cNvSpPr>
            <a:spLocks noChangeShapeType="1"/>
          </p:cNvSpPr>
          <p:nvPr/>
        </p:nvSpPr>
        <p:spPr bwMode="auto">
          <a:xfrm>
            <a:off x="1416050" y="2549525"/>
            <a:ext cx="0" cy="1203325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62" name="Rectangle 118"/>
          <p:cNvSpPr>
            <a:spLocks noChangeArrowheads="1"/>
          </p:cNvSpPr>
          <p:nvPr/>
        </p:nvSpPr>
        <p:spPr bwMode="auto">
          <a:xfrm>
            <a:off x="1341438" y="3752850"/>
            <a:ext cx="150812" cy="1508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063" name="Line 119"/>
          <p:cNvSpPr>
            <a:spLocks noChangeShapeType="1"/>
          </p:cNvSpPr>
          <p:nvPr/>
        </p:nvSpPr>
        <p:spPr bwMode="auto">
          <a:xfrm>
            <a:off x="1401763" y="3832225"/>
            <a:ext cx="798512" cy="3175"/>
          </a:xfrm>
          <a:prstGeom prst="line">
            <a:avLst/>
          </a:prstGeom>
          <a:noFill/>
          <a:ln w="444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4064" name="Group 120"/>
          <p:cNvGrpSpPr>
            <a:grpSpLocks noChangeAspect="1"/>
          </p:cNvGrpSpPr>
          <p:nvPr/>
        </p:nvGrpSpPr>
        <p:grpSpPr bwMode="auto">
          <a:xfrm>
            <a:off x="1309688" y="3719513"/>
            <a:ext cx="209550" cy="206375"/>
            <a:chOff x="4342" y="2985"/>
            <a:chExt cx="190" cy="190"/>
          </a:xfrm>
        </p:grpSpPr>
        <p:sp>
          <p:nvSpPr>
            <p:cNvPr id="84089" name="Rectangle 121"/>
            <p:cNvSpPr>
              <a:spLocks noChangeAspect="1" noChangeArrowheads="1"/>
            </p:cNvSpPr>
            <p:nvPr/>
          </p:nvSpPr>
          <p:spPr bwMode="auto">
            <a:xfrm flipH="1" flipV="1">
              <a:off x="4342" y="2985"/>
              <a:ext cx="190" cy="190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090" name="Rectangle 122"/>
            <p:cNvSpPr>
              <a:spLocks noChangeAspect="1" noChangeArrowheads="1"/>
            </p:cNvSpPr>
            <p:nvPr/>
          </p:nvSpPr>
          <p:spPr bwMode="auto">
            <a:xfrm flipH="1" flipV="1">
              <a:off x="4342" y="2985"/>
              <a:ext cx="190" cy="190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091" name="Rectangle 123"/>
            <p:cNvSpPr>
              <a:spLocks noChangeAspect="1" noChangeArrowheads="1"/>
            </p:cNvSpPr>
            <p:nvPr/>
          </p:nvSpPr>
          <p:spPr bwMode="auto">
            <a:xfrm flipH="1" flipV="1">
              <a:off x="4392" y="3030"/>
              <a:ext cx="95" cy="9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092" name="Rectangle 124"/>
            <p:cNvSpPr>
              <a:spLocks noChangeAspect="1" noChangeArrowheads="1"/>
            </p:cNvSpPr>
            <p:nvPr/>
          </p:nvSpPr>
          <p:spPr bwMode="auto">
            <a:xfrm flipH="1" flipV="1">
              <a:off x="4392" y="3030"/>
              <a:ext cx="95" cy="95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84065" name="Group 125"/>
          <p:cNvGrpSpPr>
            <a:grpSpLocks/>
          </p:cNvGrpSpPr>
          <p:nvPr/>
        </p:nvGrpSpPr>
        <p:grpSpPr bwMode="auto">
          <a:xfrm>
            <a:off x="857250" y="2360613"/>
            <a:ext cx="249238" cy="230187"/>
            <a:chOff x="3878" y="1280"/>
            <a:chExt cx="148" cy="137"/>
          </a:xfrm>
        </p:grpSpPr>
        <p:sp>
          <p:nvSpPr>
            <p:cNvPr id="84087" name="Oval 126"/>
            <p:cNvSpPr>
              <a:spLocks noChangeArrowheads="1"/>
            </p:cNvSpPr>
            <p:nvPr/>
          </p:nvSpPr>
          <p:spPr bwMode="auto">
            <a:xfrm>
              <a:off x="3878" y="1280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088" name="Text Box 127"/>
            <p:cNvSpPr txBox="1">
              <a:spLocks noChangeArrowheads="1"/>
            </p:cNvSpPr>
            <p:nvPr/>
          </p:nvSpPr>
          <p:spPr bwMode="auto">
            <a:xfrm>
              <a:off x="3917" y="1287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S</a:t>
              </a:r>
            </a:p>
          </p:txBody>
        </p:sp>
      </p:grpSp>
      <p:grpSp>
        <p:nvGrpSpPr>
          <p:cNvPr id="84066" name="Group 128"/>
          <p:cNvGrpSpPr>
            <a:grpSpLocks/>
          </p:cNvGrpSpPr>
          <p:nvPr/>
        </p:nvGrpSpPr>
        <p:grpSpPr bwMode="auto">
          <a:xfrm>
            <a:off x="2459038" y="3506788"/>
            <a:ext cx="247650" cy="230187"/>
            <a:chOff x="4014" y="1416"/>
            <a:chExt cx="148" cy="137"/>
          </a:xfrm>
        </p:grpSpPr>
        <p:sp>
          <p:nvSpPr>
            <p:cNvPr id="84085" name="Oval 129"/>
            <p:cNvSpPr>
              <a:spLocks noChangeArrowheads="1"/>
            </p:cNvSpPr>
            <p:nvPr/>
          </p:nvSpPr>
          <p:spPr bwMode="auto">
            <a:xfrm>
              <a:off x="4014" y="1416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086" name="Text Box 130"/>
            <p:cNvSpPr txBox="1">
              <a:spLocks noChangeArrowheads="1"/>
            </p:cNvSpPr>
            <p:nvPr/>
          </p:nvSpPr>
          <p:spPr bwMode="auto">
            <a:xfrm>
              <a:off x="4053" y="1423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T</a:t>
              </a:r>
            </a:p>
          </p:txBody>
        </p:sp>
      </p:grpSp>
      <p:sp>
        <p:nvSpPr>
          <p:cNvPr id="84067" name="Oval 131"/>
          <p:cNvSpPr>
            <a:spLocks noChangeArrowheads="1"/>
          </p:cNvSpPr>
          <p:nvPr/>
        </p:nvSpPr>
        <p:spPr bwMode="auto">
          <a:xfrm>
            <a:off x="2109788" y="3779838"/>
            <a:ext cx="107950" cy="11271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068" name="Oval 132"/>
          <p:cNvSpPr>
            <a:spLocks noChangeArrowheads="1"/>
          </p:cNvSpPr>
          <p:nvPr/>
        </p:nvSpPr>
        <p:spPr bwMode="auto">
          <a:xfrm>
            <a:off x="1365250" y="2439988"/>
            <a:ext cx="107950" cy="11271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069" name="Text Box 133"/>
          <p:cNvSpPr txBox="1">
            <a:spLocks noChangeArrowheads="1"/>
          </p:cNvSpPr>
          <p:nvPr/>
        </p:nvSpPr>
        <p:spPr bwMode="auto">
          <a:xfrm>
            <a:off x="531813" y="4470400"/>
            <a:ext cx="2306637" cy="175101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br>
              <a:rPr lang="de-DE" altLang="de-DE" sz="1500"/>
            </a:br>
            <a:endParaRPr lang="de-DE" altLang="de-DE" sz="1600"/>
          </a:p>
        </p:txBody>
      </p:sp>
      <p:grpSp>
        <p:nvGrpSpPr>
          <p:cNvPr id="84070" name="Group 134"/>
          <p:cNvGrpSpPr>
            <a:grpSpLocks noChangeAspect="1"/>
          </p:cNvGrpSpPr>
          <p:nvPr/>
        </p:nvGrpSpPr>
        <p:grpSpPr bwMode="auto">
          <a:xfrm>
            <a:off x="727075" y="5840413"/>
            <a:ext cx="211138" cy="207962"/>
            <a:chOff x="4342" y="2985"/>
            <a:chExt cx="190" cy="190"/>
          </a:xfrm>
        </p:grpSpPr>
        <p:sp>
          <p:nvSpPr>
            <p:cNvPr id="84081" name="Rectangle 135"/>
            <p:cNvSpPr>
              <a:spLocks noChangeAspect="1" noChangeArrowheads="1"/>
            </p:cNvSpPr>
            <p:nvPr/>
          </p:nvSpPr>
          <p:spPr bwMode="auto">
            <a:xfrm flipH="1" flipV="1">
              <a:off x="4342" y="2985"/>
              <a:ext cx="190" cy="190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082" name="Rectangle 136"/>
            <p:cNvSpPr>
              <a:spLocks noChangeAspect="1" noChangeArrowheads="1"/>
            </p:cNvSpPr>
            <p:nvPr/>
          </p:nvSpPr>
          <p:spPr bwMode="auto">
            <a:xfrm flipH="1" flipV="1">
              <a:off x="4342" y="2985"/>
              <a:ext cx="190" cy="190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083" name="Rectangle 137"/>
            <p:cNvSpPr>
              <a:spLocks noChangeAspect="1" noChangeArrowheads="1"/>
            </p:cNvSpPr>
            <p:nvPr/>
          </p:nvSpPr>
          <p:spPr bwMode="auto">
            <a:xfrm flipH="1" flipV="1">
              <a:off x="4392" y="3030"/>
              <a:ext cx="95" cy="9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084" name="Rectangle 138"/>
            <p:cNvSpPr>
              <a:spLocks noChangeAspect="1" noChangeArrowheads="1"/>
            </p:cNvSpPr>
            <p:nvPr/>
          </p:nvSpPr>
          <p:spPr bwMode="auto">
            <a:xfrm flipH="1" flipV="1">
              <a:off x="4392" y="3030"/>
              <a:ext cx="95" cy="95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84071" name="Line 139"/>
          <p:cNvSpPr>
            <a:spLocks noChangeShapeType="1"/>
          </p:cNvSpPr>
          <p:nvPr/>
        </p:nvSpPr>
        <p:spPr bwMode="auto">
          <a:xfrm>
            <a:off x="727075" y="4708525"/>
            <a:ext cx="0" cy="303213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72" name="Line 140"/>
          <p:cNvSpPr>
            <a:spLocks noChangeShapeType="1"/>
          </p:cNvSpPr>
          <p:nvPr/>
        </p:nvSpPr>
        <p:spPr bwMode="auto">
          <a:xfrm flipV="1">
            <a:off x="569913" y="5475288"/>
            <a:ext cx="534987" cy="0"/>
          </a:xfrm>
          <a:prstGeom prst="line">
            <a:avLst/>
          </a:prstGeom>
          <a:noFill/>
          <a:ln w="444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073" name="Text Box 141"/>
          <p:cNvSpPr txBox="1">
            <a:spLocks noChangeArrowheads="1"/>
          </p:cNvSpPr>
          <p:nvPr/>
        </p:nvSpPr>
        <p:spPr bwMode="auto">
          <a:xfrm>
            <a:off x="1104900" y="4572000"/>
            <a:ext cx="2095500" cy="547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Verbindung in vertikaler Ebene</a:t>
            </a:r>
            <a:endParaRPr lang="en-US" altLang="de-DE" sz="1500"/>
          </a:p>
        </p:txBody>
      </p:sp>
      <p:sp>
        <p:nvSpPr>
          <p:cNvPr id="84074" name="Text Box 142"/>
          <p:cNvSpPr txBox="1">
            <a:spLocks noChangeArrowheads="1"/>
          </p:cNvSpPr>
          <p:nvPr/>
        </p:nvSpPr>
        <p:spPr bwMode="auto">
          <a:xfrm>
            <a:off x="1104900" y="5168900"/>
            <a:ext cx="2095500" cy="547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Verbindung in </a:t>
            </a:r>
            <a:br>
              <a:rPr lang="de-DE" altLang="de-DE" sz="1500"/>
            </a:br>
            <a:r>
              <a:rPr lang="de-DE" altLang="de-DE" sz="1500"/>
              <a:t>horizontaler Ebene</a:t>
            </a:r>
            <a:endParaRPr lang="en-US" altLang="de-DE" sz="1500"/>
          </a:p>
        </p:txBody>
      </p:sp>
      <p:sp>
        <p:nvSpPr>
          <p:cNvPr id="84075" name="Text Box 143"/>
          <p:cNvSpPr txBox="1">
            <a:spLocks noChangeArrowheads="1"/>
          </p:cNvSpPr>
          <p:nvPr/>
        </p:nvSpPr>
        <p:spPr bwMode="auto">
          <a:xfrm>
            <a:off x="1111250" y="5792788"/>
            <a:ext cx="4667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Via</a:t>
            </a:r>
            <a:endParaRPr lang="en-US" altLang="de-DE" sz="1500"/>
          </a:p>
        </p:txBody>
      </p:sp>
      <p:sp>
        <p:nvSpPr>
          <p:cNvPr id="84076" name="AutoShape 144"/>
          <p:cNvSpPr>
            <a:spLocks noChangeArrowheads="1"/>
          </p:cNvSpPr>
          <p:nvPr/>
        </p:nvSpPr>
        <p:spPr bwMode="auto">
          <a:xfrm rot="-1474716">
            <a:off x="3200400" y="2844800"/>
            <a:ext cx="455613" cy="5715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rgbClr val="000000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99889" name="AutoShape 145"/>
          <p:cNvSpPr>
            <a:spLocks noChangeArrowheads="1"/>
          </p:cNvSpPr>
          <p:nvPr/>
        </p:nvSpPr>
        <p:spPr bwMode="auto">
          <a:xfrm rot="1474716" flipV="1">
            <a:off x="3200400" y="3581400"/>
            <a:ext cx="455613" cy="5715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rgbClr val="000000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078" name="Text Box 146"/>
          <p:cNvSpPr txBox="1">
            <a:spLocks noChangeArrowheads="1"/>
          </p:cNvSpPr>
          <p:nvPr/>
        </p:nvSpPr>
        <p:spPr bwMode="auto">
          <a:xfrm rot="-5400000">
            <a:off x="7539831" y="4093369"/>
            <a:ext cx="2854325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800">
                <a:solidFill>
                  <a:srgbClr val="B2B2B2"/>
                </a:solidFill>
              </a:rPr>
              <a:t>Nach Müller, H.: Algorithmen zur Mehrlagenverdrahtung</a:t>
            </a:r>
          </a:p>
        </p:txBody>
      </p:sp>
      <p:sp>
        <p:nvSpPr>
          <p:cNvPr id="84079" name="Textfeld 1"/>
          <p:cNvSpPr txBox="1">
            <a:spLocks noChangeArrowheads="1"/>
          </p:cNvSpPr>
          <p:nvPr/>
        </p:nvSpPr>
        <p:spPr bwMode="auto">
          <a:xfrm>
            <a:off x="5494338" y="1358900"/>
            <a:ext cx="1662112" cy="400050"/>
          </a:xfrm>
          <a:prstGeom prst="rect">
            <a:avLst/>
          </a:prstGeom>
          <a:solidFill>
            <a:srgbClr val="A7CE7C"/>
          </a:solidFill>
          <a:ln>
            <a:noFill/>
          </a:ln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de-DE" altLang="de-DE" sz="1500"/>
              <a:t>Blockierte Fläche</a:t>
            </a:r>
          </a:p>
        </p:txBody>
      </p:sp>
      <p:cxnSp>
        <p:nvCxnSpPr>
          <p:cNvPr id="84080" name="Gerade Verbindung mit Pfeil 3"/>
          <p:cNvCxnSpPr>
            <a:cxnSpLocks noChangeShapeType="1"/>
          </p:cNvCxnSpPr>
          <p:nvPr/>
        </p:nvCxnSpPr>
        <p:spPr bwMode="auto">
          <a:xfrm flipH="1">
            <a:off x="5032375" y="1558925"/>
            <a:ext cx="454025" cy="200025"/>
          </a:xfrm>
          <a:prstGeom prst="straightConnector1">
            <a:avLst/>
          </a:prstGeom>
          <a:noFill/>
          <a:ln w="28575" algn="ctr">
            <a:solidFill>
              <a:srgbClr val="A7CE7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9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99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99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99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99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99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99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99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99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799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799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99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997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799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99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799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799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799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799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799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7997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799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799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799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799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799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799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799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799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799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799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799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799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500"/>
                                        <p:tgtEl>
                                          <p:spTgt spid="799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7997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799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799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8" dur="500"/>
                                        <p:tgtEl>
                                          <p:spTgt spid="799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500"/>
                                        <p:tgtEl>
                                          <p:spTgt spid="799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500"/>
                                        <p:tgtEl>
                                          <p:spTgt spid="799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7" dur="500"/>
                                        <p:tgtEl>
                                          <p:spTgt spid="799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799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3" dur="500"/>
                                        <p:tgtEl>
                                          <p:spTgt spid="7997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6" dur="500"/>
                                        <p:tgtEl>
                                          <p:spTgt spid="799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9" dur="500"/>
                                        <p:tgtEl>
                                          <p:spTgt spid="799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2" dur="500"/>
                                        <p:tgtEl>
                                          <p:spTgt spid="799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5" dur="500"/>
                                        <p:tgtEl>
                                          <p:spTgt spid="799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8" dur="500"/>
                                        <p:tgtEl>
                                          <p:spTgt spid="799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1" dur="500"/>
                                        <p:tgtEl>
                                          <p:spTgt spid="799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4" dur="500"/>
                                        <p:tgtEl>
                                          <p:spTgt spid="799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7" dur="500"/>
                                        <p:tgtEl>
                                          <p:spTgt spid="7998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0" dur="500"/>
                                        <p:tgtEl>
                                          <p:spTgt spid="799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9748" grpId="0" animBg="1"/>
      <p:bldP spid="799749" grpId="0" animBg="1"/>
      <p:bldP spid="799750" grpId="0" animBg="1"/>
      <p:bldP spid="799751" grpId="0" animBg="1"/>
      <p:bldP spid="799752" grpId="0" animBg="1"/>
      <p:bldP spid="799753" grpId="0" animBg="1"/>
      <p:bldP spid="799754" grpId="0" animBg="1"/>
      <p:bldP spid="799755" grpId="0" animBg="1"/>
      <p:bldP spid="799756" grpId="0" animBg="1"/>
      <p:bldP spid="799757" grpId="0" animBg="1"/>
      <p:bldP spid="799758" grpId="0" animBg="1"/>
      <p:bldP spid="799759" grpId="0" animBg="1"/>
      <p:bldP spid="799760" grpId="0" animBg="1"/>
      <p:bldP spid="799761" grpId="0" animBg="1"/>
      <p:bldP spid="799762" grpId="0" animBg="1"/>
      <p:bldP spid="799763" grpId="0" animBg="1"/>
      <p:bldP spid="799764" grpId="0" animBg="1"/>
      <p:bldP spid="799765" grpId="0" animBg="1"/>
      <p:bldP spid="799766" grpId="0" animBg="1"/>
      <p:bldP spid="799767" grpId="0" animBg="1"/>
      <p:bldP spid="799768" grpId="0" animBg="1"/>
      <p:bldP spid="799769" grpId="0" animBg="1"/>
      <p:bldP spid="799770" grpId="0" animBg="1"/>
      <p:bldP spid="799771" grpId="0" animBg="1"/>
      <p:bldP spid="799772" grpId="0" animBg="1"/>
      <p:bldP spid="799773" grpId="0" animBg="1"/>
      <p:bldP spid="799774" grpId="0" animBg="1"/>
      <p:bldP spid="799775" grpId="0" animBg="1"/>
      <p:bldP spid="799776" grpId="0" animBg="1"/>
      <p:bldP spid="799777" grpId="0" animBg="1"/>
      <p:bldP spid="799778" grpId="0" animBg="1"/>
      <p:bldP spid="799779" grpId="0" animBg="1"/>
      <p:bldP spid="799780" grpId="0" animBg="1"/>
      <p:bldP spid="799781" grpId="0" animBg="1"/>
      <p:bldP spid="799782" grpId="0" animBg="1"/>
      <p:bldP spid="799783" grpId="0" animBg="1"/>
      <p:bldP spid="799784" grpId="0" animBg="1"/>
      <p:bldP spid="799785" grpId="0" animBg="1"/>
      <p:bldP spid="799786" grpId="0" animBg="1"/>
      <p:bldP spid="799787" grpId="0" animBg="1"/>
      <p:bldP spid="799788" grpId="0" animBg="1"/>
      <p:bldP spid="799789" grpId="0" animBg="1"/>
      <p:bldP spid="799790" grpId="0" animBg="1"/>
      <p:bldP spid="799791" grpId="0" animBg="1"/>
      <p:bldP spid="799855" grpId="0"/>
      <p:bldP spid="799858" grpId="0" animBg="1"/>
      <p:bldP spid="799859" grpId="0" animBg="1"/>
      <p:bldP spid="799889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7.7.2	 Rasterverdrahtung mit Wegwichtung: Adaptive Optimierung</a:t>
            </a:r>
          </a:p>
        </p:txBody>
      </p:sp>
      <p:sp>
        <p:nvSpPr>
          <p:cNvPr id="84995" name="Rectangle 5"/>
          <p:cNvSpPr>
            <a:spLocks noChangeArrowheads="1"/>
          </p:cNvSpPr>
          <p:nvPr/>
        </p:nvSpPr>
        <p:spPr bwMode="auto">
          <a:xfrm>
            <a:off x="4014788" y="3810000"/>
            <a:ext cx="2287587" cy="1982788"/>
          </a:xfrm>
          <a:prstGeom prst="rect">
            <a:avLst/>
          </a:prstGeom>
          <a:solidFill>
            <a:srgbClr val="DDDDDD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996" name="Line 6"/>
          <p:cNvSpPr>
            <a:spLocks noChangeShapeType="1"/>
          </p:cNvSpPr>
          <p:nvPr/>
        </p:nvSpPr>
        <p:spPr bwMode="auto">
          <a:xfrm>
            <a:off x="4741863" y="4324350"/>
            <a:ext cx="0" cy="984250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997" name="Line 7"/>
          <p:cNvSpPr>
            <a:spLocks noChangeShapeType="1"/>
          </p:cNvSpPr>
          <p:nvPr/>
        </p:nvSpPr>
        <p:spPr bwMode="auto">
          <a:xfrm>
            <a:off x="4900613" y="4227513"/>
            <a:ext cx="0" cy="1203325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998" name="Rectangle 8"/>
          <p:cNvSpPr>
            <a:spLocks noChangeArrowheads="1"/>
          </p:cNvSpPr>
          <p:nvPr/>
        </p:nvSpPr>
        <p:spPr bwMode="auto">
          <a:xfrm>
            <a:off x="4375150" y="5249863"/>
            <a:ext cx="150813" cy="1492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4999" name="Rectangle 9"/>
          <p:cNvSpPr>
            <a:spLocks noChangeArrowheads="1"/>
          </p:cNvSpPr>
          <p:nvPr/>
        </p:nvSpPr>
        <p:spPr bwMode="auto">
          <a:xfrm>
            <a:off x="4824413" y="5430838"/>
            <a:ext cx="152400" cy="1492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5000" name="Line 10"/>
          <p:cNvSpPr>
            <a:spLocks noChangeShapeType="1"/>
          </p:cNvSpPr>
          <p:nvPr/>
        </p:nvSpPr>
        <p:spPr bwMode="auto">
          <a:xfrm flipV="1">
            <a:off x="4865688" y="5518150"/>
            <a:ext cx="812800" cy="0"/>
          </a:xfrm>
          <a:prstGeom prst="line">
            <a:avLst/>
          </a:prstGeom>
          <a:noFill/>
          <a:ln w="444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01" name="Line 11"/>
          <p:cNvSpPr>
            <a:spLocks noChangeShapeType="1"/>
          </p:cNvSpPr>
          <p:nvPr/>
        </p:nvSpPr>
        <p:spPr bwMode="auto">
          <a:xfrm>
            <a:off x="4224338" y="3925888"/>
            <a:ext cx="903287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02" name="Line 12"/>
          <p:cNvSpPr>
            <a:spLocks noChangeShapeType="1"/>
          </p:cNvSpPr>
          <p:nvPr/>
        </p:nvSpPr>
        <p:spPr bwMode="auto">
          <a:xfrm>
            <a:off x="5127625" y="3925888"/>
            <a:ext cx="0" cy="36195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03" name="Line 13"/>
          <p:cNvSpPr>
            <a:spLocks noChangeShapeType="1"/>
          </p:cNvSpPr>
          <p:nvPr/>
        </p:nvSpPr>
        <p:spPr bwMode="auto">
          <a:xfrm>
            <a:off x="4224338" y="3925888"/>
            <a:ext cx="0" cy="51435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04" name="Line 14"/>
          <p:cNvSpPr>
            <a:spLocks noChangeShapeType="1"/>
          </p:cNvSpPr>
          <p:nvPr/>
        </p:nvSpPr>
        <p:spPr bwMode="auto">
          <a:xfrm>
            <a:off x="4224338" y="4438650"/>
            <a:ext cx="352425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05" name="Line 15"/>
          <p:cNvSpPr>
            <a:spLocks noChangeShapeType="1"/>
          </p:cNvSpPr>
          <p:nvPr/>
        </p:nvSpPr>
        <p:spPr bwMode="auto">
          <a:xfrm>
            <a:off x="5006975" y="4287838"/>
            <a:ext cx="1206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06" name="Line 16"/>
          <p:cNvSpPr>
            <a:spLocks noChangeShapeType="1"/>
          </p:cNvSpPr>
          <p:nvPr/>
        </p:nvSpPr>
        <p:spPr bwMode="auto">
          <a:xfrm>
            <a:off x="5006975" y="4287838"/>
            <a:ext cx="0" cy="93345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07" name="Line 17"/>
          <p:cNvSpPr>
            <a:spLocks noChangeShapeType="1"/>
          </p:cNvSpPr>
          <p:nvPr/>
        </p:nvSpPr>
        <p:spPr bwMode="auto">
          <a:xfrm>
            <a:off x="4570413" y="4438650"/>
            <a:ext cx="0" cy="752475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08" name="Line 18"/>
          <p:cNvSpPr>
            <a:spLocks noChangeShapeType="1"/>
          </p:cNvSpPr>
          <p:nvPr/>
        </p:nvSpPr>
        <p:spPr bwMode="auto">
          <a:xfrm>
            <a:off x="4224338" y="5191125"/>
            <a:ext cx="352425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09" name="Line 19"/>
          <p:cNvSpPr>
            <a:spLocks noChangeShapeType="1"/>
          </p:cNvSpPr>
          <p:nvPr/>
        </p:nvSpPr>
        <p:spPr bwMode="auto">
          <a:xfrm>
            <a:off x="4224338" y="5191125"/>
            <a:ext cx="0" cy="269875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10" name="Line 20"/>
          <p:cNvSpPr>
            <a:spLocks noChangeShapeType="1"/>
          </p:cNvSpPr>
          <p:nvPr/>
        </p:nvSpPr>
        <p:spPr bwMode="auto">
          <a:xfrm>
            <a:off x="5006975" y="5221288"/>
            <a:ext cx="179388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11" name="Line 21"/>
          <p:cNvSpPr>
            <a:spLocks noChangeShapeType="1"/>
          </p:cNvSpPr>
          <p:nvPr/>
        </p:nvSpPr>
        <p:spPr bwMode="auto">
          <a:xfrm flipV="1">
            <a:off x="5908675" y="5160963"/>
            <a:ext cx="0" cy="5873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12" name="Line 22"/>
          <p:cNvSpPr>
            <a:spLocks noChangeShapeType="1"/>
          </p:cNvSpPr>
          <p:nvPr/>
        </p:nvSpPr>
        <p:spPr bwMode="auto">
          <a:xfrm>
            <a:off x="5908675" y="5160963"/>
            <a:ext cx="301625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13" name="Line 23"/>
          <p:cNvSpPr>
            <a:spLocks noChangeShapeType="1"/>
          </p:cNvSpPr>
          <p:nvPr/>
        </p:nvSpPr>
        <p:spPr bwMode="auto">
          <a:xfrm>
            <a:off x="6199188" y="5160963"/>
            <a:ext cx="0" cy="30003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14" name="Line 24"/>
          <p:cNvSpPr>
            <a:spLocks noChangeShapeType="1"/>
          </p:cNvSpPr>
          <p:nvPr/>
        </p:nvSpPr>
        <p:spPr bwMode="auto">
          <a:xfrm>
            <a:off x="5913438" y="5461000"/>
            <a:ext cx="301625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15" name="Line 25"/>
          <p:cNvSpPr>
            <a:spLocks noChangeShapeType="1"/>
          </p:cNvSpPr>
          <p:nvPr/>
        </p:nvSpPr>
        <p:spPr bwMode="auto">
          <a:xfrm flipV="1">
            <a:off x="5908675" y="5400675"/>
            <a:ext cx="0" cy="60325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16" name="Line 26"/>
          <p:cNvSpPr>
            <a:spLocks noChangeShapeType="1"/>
          </p:cNvSpPr>
          <p:nvPr/>
        </p:nvSpPr>
        <p:spPr bwMode="auto">
          <a:xfrm flipH="1">
            <a:off x="5800725" y="5400675"/>
            <a:ext cx="106363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17" name="Line 27"/>
          <p:cNvSpPr>
            <a:spLocks noChangeShapeType="1"/>
          </p:cNvSpPr>
          <p:nvPr/>
        </p:nvSpPr>
        <p:spPr bwMode="auto">
          <a:xfrm>
            <a:off x="5800725" y="5400675"/>
            <a:ext cx="0" cy="239713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18" name="Line 28"/>
          <p:cNvSpPr>
            <a:spLocks noChangeShapeType="1"/>
          </p:cNvSpPr>
          <p:nvPr/>
        </p:nvSpPr>
        <p:spPr bwMode="auto">
          <a:xfrm flipH="1">
            <a:off x="5494338" y="5640388"/>
            <a:ext cx="300037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19" name="Line 29"/>
          <p:cNvSpPr>
            <a:spLocks noChangeShapeType="1"/>
          </p:cNvSpPr>
          <p:nvPr/>
        </p:nvSpPr>
        <p:spPr bwMode="auto">
          <a:xfrm flipV="1">
            <a:off x="5486400" y="5581650"/>
            <a:ext cx="0" cy="58738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20" name="Line 30"/>
          <p:cNvSpPr>
            <a:spLocks noChangeShapeType="1"/>
          </p:cNvSpPr>
          <p:nvPr/>
        </p:nvSpPr>
        <p:spPr bwMode="auto">
          <a:xfrm flipH="1">
            <a:off x="5035550" y="5581650"/>
            <a:ext cx="4508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21" name="Line 31"/>
          <p:cNvSpPr>
            <a:spLocks noChangeShapeType="1"/>
          </p:cNvSpPr>
          <p:nvPr/>
        </p:nvSpPr>
        <p:spPr bwMode="auto">
          <a:xfrm flipH="1">
            <a:off x="4735513" y="5656263"/>
            <a:ext cx="301625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22" name="Line 32"/>
          <p:cNvSpPr>
            <a:spLocks noChangeShapeType="1"/>
          </p:cNvSpPr>
          <p:nvPr/>
        </p:nvSpPr>
        <p:spPr bwMode="auto">
          <a:xfrm flipV="1">
            <a:off x="5035550" y="5581650"/>
            <a:ext cx="0" cy="58738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23" name="Line 33"/>
          <p:cNvSpPr>
            <a:spLocks noChangeShapeType="1"/>
          </p:cNvSpPr>
          <p:nvPr/>
        </p:nvSpPr>
        <p:spPr bwMode="auto">
          <a:xfrm flipH="1">
            <a:off x="4211638" y="5470525"/>
            <a:ext cx="511175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24" name="Line 34"/>
          <p:cNvSpPr>
            <a:spLocks noChangeShapeType="1"/>
          </p:cNvSpPr>
          <p:nvPr/>
        </p:nvSpPr>
        <p:spPr bwMode="auto">
          <a:xfrm flipV="1">
            <a:off x="4735513" y="5461000"/>
            <a:ext cx="0" cy="179388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25" name="Line 35"/>
          <p:cNvSpPr>
            <a:spLocks noChangeShapeType="1"/>
          </p:cNvSpPr>
          <p:nvPr/>
        </p:nvSpPr>
        <p:spPr bwMode="auto">
          <a:xfrm>
            <a:off x="4448175" y="4232275"/>
            <a:ext cx="0" cy="11430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26" name="Line 36"/>
          <p:cNvSpPr>
            <a:spLocks noChangeShapeType="1"/>
          </p:cNvSpPr>
          <p:nvPr/>
        </p:nvSpPr>
        <p:spPr bwMode="auto">
          <a:xfrm>
            <a:off x="4422775" y="4346575"/>
            <a:ext cx="304800" cy="0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27" name="Line 37"/>
          <p:cNvSpPr>
            <a:spLocks noChangeShapeType="1"/>
          </p:cNvSpPr>
          <p:nvPr/>
        </p:nvSpPr>
        <p:spPr bwMode="auto">
          <a:xfrm>
            <a:off x="4518025" y="5314950"/>
            <a:ext cx="303213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28" name="Line 38"/>
          <p:cNvSpPr>
            <a:spLocks noChangeShapeType="1"/>
          </p:cNvSpPr>
          <p:nvPr/>
        </p:nvSpPr>
        <p:spPr bwMode="auto">
          <a:xfrm>
            <a:off x="4975225" y="5314950"/>
            <a:ext cx="1143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29" name="Line 39"/>
          <p:cNvSpPr>
            <a:spLocks noChangeShapeType="1"/>
          </p:cNvSpPr>
          <p:nvPr/>
        </p:nvSpPr>
        <p:spPr bwMode="auto">
          <a:xfrm>
            <a:off x="5089525" y="5291138"/>
            <a:ext cx="0" cy="114300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30" name="Line 40"/>
          <p:cNvSpPr>
            <a:spLocks noChangeShapeType="1"/>
          </p:cNvSpPr>
          <p:nvPr/>
        </p:nvSpPr>
        <p:spPr bwMode="auto">
          <a:xfrm>
            <a:off x="5089525" y="5383213"/>
            <a:ext cx="114300" cy="0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31" name="Line 41"/>
          <p:cNvSpPr>
            <a:spLocks noChangeShapeType="1"/>
          </p:cNvSpPr>
          <p:nvPr/>
        </p:nvSpPr>
        <p:spPr bwMode="auto">
          <a:xfrm>
            <a:off x="5354638" y="5383213"/>
            <a:ext cx="114300" cy="0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32" name="Line 42"/>
          <p:cNvSpPr>
            <a:spLocks noChangeShapeType="1"/>
          </p:cNvSpPr>
          <p:nvPr/>
        </p:nvSpPr>
        <p:spPr bwMode="auto">
          <a:xfrm>
            <a:off x="5470525" y="5291138"/>
            <a:ext cx="0" cy="114300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33" name="Line 43"/>
          <p:cNvSpPr>
            <a:spLocks noChangeShapeType="1"/>
          </p:cNvSpPr>
          <p:nvPr/>
        </p:nvSpPr>
        <p:spPr bwMode="auto">
          <a:xfrm>
            <a:off x="5470525" y="5314950"/>
            <a:ext cx="188913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34" name="Line 44"/>
          <p:cNvSpPr>
            <a:spLocks noChangeShapeType="1"/>
          </p:cNvSpPr>
          <p:nvPr/>
        </p:nvSpPr>
        <p:spPr bwMode="auto">
          <a:xfrm>
            <a:off x="5773738" y="5314950"/>
            <a:ext cx="1905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35" name="Line 45"/>
          <p:cNvSpPr>
            <a:spLocks noChangeShapeType="1"/>
          </p:cNvSpPr>
          <p:nvPr/>
        </p:nvSpPr>
        <p:spPr bwMode="auto">
          <a:xfrm>
            <a:off x="5164138" y="5224463"/>
            <a:ext cx="0" cy="74612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36" name="Line 46"/>
          <p:cNvSpPr>
            <a:spLocks noChangeShapeType="1"/>
          </p:cNvSpPr>
          <p:nvPr/>
        </p:nvSpPr>
        <p:spPr bwMode="auto">
          <a:xfrm>
            <a:off x="5389563" y="5224463"/>
            <a:ext cx="0" cy="74612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37" name="Line 47"/>
          <p:cNvSpPr>
            <a:spLocks noChangeShapeType="1"/>
          </p:cNvSpPr>
          <p:nvPr/>
        </p:nvSpPr>
        <p:spPr bwMode="auto">
          <a:xfrm>
            <a:off x="5165725" y="5295900"/>
            <a:ext cx="225425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038" name="Line 48"/>
          <p:cNvSpPr>
            <a:spLocks noChangeShapeType="1"/>
          </p:cNvSpPr>
          <p:nvPr/>
        </p:nvSpPr>
        <p:spPr bwMode="auto">
          <a:xfrm>
            <a:off x="5389563" y="5219700"/>
            <a:ext cx="522287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5039" name="Group 78"/>
          <p:cNvGrpSpPr>
            <a:grpSpLocks noChangeAspect="1"/>
          </p:cNvGrpSpPr>
          <p:nvPr/>
        </p:nvGrpSpPr>
        <p:grpSpPr bwMode="auto">
          <a:xfrm>
            <a:off x="4314825" y="5219700"/>
            <a:ext cx="209550" cy="206375"/>
            <a:chOff x="4342" y="2985"/>
            <a:chExt cx="190" cy="190"/>
          </a:xfrm>
        </p:grpSpPr>
        <p:sp>
          <p:nvSpPr>
            <p:cNvPr id="85065" name="Rectangle 79"/>
            <p:cNvSpPr>
              <a:spLocks noChangeAspect="1" noChangeArrowheads="1"/>
            </p:cNvSpPr>
            <p:nvPr/>
          </p:nvSpPr>
          <p:spPr bwMode="auto">
            <a:xfrm flipH="1" flipV="1">
              <a:off x="4342" y="2985"/>
              <a:ext cx="190" cy="190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5066" name="Rectangle 80"/>
            <p:cNvSpPr>
              <a:spLocks noChangeAspect="1" noChangeArrowheads="1"/>
            </p:cNvSpPr>
            <p:nvPr/>
          </p:nvSpPr>
          <p:spPr bwMode="auto">
            <a:xfrm flipH="1" flipV="1">
              <a:off x="4342" y="2985"/>
              <a:ext cx="190" cy="190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5067" name="Rectangle 81"/>
            <p:cNvSpPr>
              <a:spLocks noChangeAspect="1" noChangeArrowheads="1"/>
            </p:cNvSpPr>
            <p:nvPr/>
          </p:nvSpPr>
          <p:spPr bwMode="auto">
            <a:xfrm flipH="1" flipV="1">
              <a:off x="4392" y="3030"/>
              <a:ext cx="95" cy="9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5068" name="Rectangle 82"/>
            <p:cNvSpPr>
              <a:spLocks noChangeAspect="1" noChangeArrowheads="1"/>
            </p:cNvSpPr>
            <p:nvPr/>
          </p:nvSpPr>
          <p:spPr bwMode="auto">
            <a:xfrm flipH="1" flipV="1">
              <a:off x="4392" y="3030"/>
              <a:ext cx="95" cy="95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85040" name="Group 83"/>
          <p:cNvGrpSpPr>
            <a:grpSpLocks noChangeAspect="1"/>
          </p:cNvGrpSpPr>
          <p:nvPr/>
        </p:nvGrpSpPr>
        <p:grpSpPr bwMode="auto">
          <a:xfrm>
            <a:off x="4781550" y="5411788"/>
            <a:ext cx="209550" cy="207962"/>
            <a:chOff x="4342" y="2985"/>
            <a:chExt cx="190" cy="190"/>
          </a:xfrm>
        </p:grpSpPr>
        <p:sp>
          <p:nvSpPr>
            <p:cNvPr id="85061" name="Rectangle 84"/>
            <p:cNvSpPr>
              <a:spLocks noChangeAspect="1" noChangeArrowheads="1"/>
            </p:cNvSpPr>
            <p:nvPr/>
          </p:nvSpPr>
          <p:spPr bwMode="auto">
            <a:xfrm flipH="1" flipV="1">
              <a:off x="4342" y="2985"/>
              <a:ext cx="190" cy="190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5062" name="Rectangle 85"/>
            <p:cNvSpPr>
              <a:spLocks noChangeAspect="1" noChangeArrowheads="1"/>
            </p:cNvSpPr>
            <p:nvPr/>
          </p:nvSpPr>
          <p:spPr bwMode="auto">
            <a:xfrm flipH="1" flipV="1">
              <a:off x="4342" y="2985"/>
              <a:ext cx="190" cy="190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5063" name="Rectangle 86"/>
            <p:cNvSpPr>
              <a:spLocks noChangeAspect="1" noChangeArrowheads="1"/>
            </p:cNvSpPr>
            <p:nvPr/>
          </p:nvSpPr>
          <p:spPr bwMode="auto">
            <a:xfrm flipH="1" flipV="1">
              <a:off x="4392" y="3030"/>
              <a:ext cx="95" cy="9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5064" name="Rectangle 87"/>
            <p:cNvSpPr>
              <a:spLocks noChangeAspect="1" noChangeArrowheads="1"/>
            </p:cNvSpPr>
            <p:nvPr/>
          </p:nvSpPr>
          <p:spPr bwMode="auto">
            <a:xfrm flipH="1" flipV="1">
              <a:off x="4392" y="3030"/>
              <a:ext cx="95" cy="95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85041" name="Group 104"/>
          <p:cNvGrpSpPr>
            <a:grpSpLocks/>
          </p:cNvGrpSpPr>
          <p:nvPr/>
        </p:nvGrpSpPr>
        <p:grpSpPr bwMode="auto">
          <a:xfrm>
            <a:off x="4324350" y="4037013"/>
            <a:ext cx="249238" cy="230187"/>
            <a:chOff x="3878" y="1280"/>
            <a:chExt cx="148" cy="137"/>
          </a:xfrm>
        </p:grpSpPr>
        <p:sp>
          <p:nvSpPr>
            <p:cNvPr id="85059" name="Oval 105"/>
            <p:cNvSpPr>
              <a:spLocks noChangeArrowheads="1"/>
            </p:cNvSpPr>
            <p:nvPr/>
          </p:nvSpPr>
          <p:spPr bwMode="auto">
            <a:xfrm>
              <a:off x="3878" y="1280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5060" name="Text Box 106"/>
            <p:cNvSpPr txBox="1">
              <a:spLocks noChangeArrowheads="1"/>
            </p:cNvSpPr>
            <p:nvPr/>
          </p:nvSpPr>
          <p:spPr bwMode="auto">
            <a:xfrm>
              <a:off x="3917" y="1287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S</a:t>
              </a:r>
            </a:p>
          </p:txBody>
        </p:sp>
      </p:grpSp>
      <p:grpSp>
        <p:nvGrpSpPr>
          <p:cNvPr id="85042" name="Group 107"/>
          <p:cNvGrpSpPr>
            <a:grpSpLocks/>
          </p:cNvGrpSpPr>
          <p:nvPr/>
        </p:nvGrpSpPr>
        <p:grpSpPr bwMode="auto">
          <a:xfrm>
            <a:off x="5926138" y="5183188"/>
            <a:ext cx="247650" cy="230187"/>
            <a:chOff x="4014" y="1416"/>
            <a:chExt cx="148" cy="137"/>
          </a:xfrm>
        </p:grpSpPr>
        <p:sp>
          <p:nvSpPr>
            <p:cNvPr id="85057" name="Oval 108"/>
            <p:cNvSpPr>
              <a:spLocks noChangeArrowheads="1"/>
            </p:cNvSpPr>
            <p:nvPr/>
          </p:nvSpPr>
          <p:spPr bwMode="auto">
            <a:xfrm>
              <a:off x="4014" y="1416"/>
              <a:ext cx="148" cy="137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5058" name="Text Box 109"/>
            <p:cNvSpPr txBox="1">
              <a:spLocks noChangeArrowheads="1"/>
            </p:cNvSpPr>
            <p:nvPr/>
          </p:nvSpPr>
          <p:spPr bwMode="auto">
            <a:xfrm>
              <a:off x="4053" y="1423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300" b="1" i="1"/>
                <a:t>T</a:t>
              </a:r>
            </a:p>
          </p:txBody>
        </p:sp>
      </p:grpSp>
      <p:sp>
        <p:nvSpPr>
          <p:cNvPr id="85043" name="Oval 114"/>
          <p:cNvSpPr>
            <a:spLocks noChangeArrowheads="1"/>
          </p:cNvSpPr>
          <p:nvPr/>
        </p:nvSpPr>
        <p:spPr bwMode="auto">
          <a:xfrm>
            <a:off x="5592763" y="5454650"/>
            <a:ext cx="109537" cy="112713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5044" name="Oval 115"/>
          <p:cNvSpPr>
            <a:spLocks noChangeArrowheads="1"/>
          </p:cNvSpPr>
          <p:nvPr/>
        </p:nvSpPr>
        <p:spPr bwMode="auto">
          <a:xfrm>
            <a:off x="4845050" y="4113213"/>
            <a:ext cx="109538" cy="11271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76691" name="Rectangle 147"/>
          <p:cNvSpPr>
            <a:spLocks noGrp="1" noChangeArrowheads="1"/>
          </p:cNvSpPr>
          <p:nvPr>
            <p:ph type="body" idx="1"/>
          </p:nvPr>
        </p:nvSpPr>
        <p:spPr>
          <a:xfrm>
            <a:off x="608013" y="1341438"/>
            <a:ext cx="8004175" cy="4841875"/>
          </a:xfrm>
          <a:noFill/>
        </p:spPr>
        <p:txBody>
          <a:bodyPr lIns="191095" tIns="44941" rIns="89883" bIns="44941"/>
          <a:lstStyle/>
          <a:p>
            <a:pPr defTabSz="762000">
              <a:buFont typeface="Symbol" pitchFamily="18" charset="2"/>
              <a:buNone/>
              <a:tabLst/>
            </a:pPr>
            <a:r>
              <a:rPr lang="de-DE" altLang="de-DE" b="1"/>
              <a:t>Vorgehensweise</a:t>
            </a:r>
            <a:endParaRPr lang="de-DE" altLang="de-DE"/>
          </a:p>
          <a:p>
            <a:pPr defTabSz="762000">
              <a:tabLst/>
            </a:pPr>
            <a:r>
              <a:rPr lang="de-DE" altLang="de-DE"/>
              <a:t>Flexible, ortsabhängige Anpassung der horizontalen und vertikalen Abstandsgewichte, z.B. auf H-Ebene</a:t>
            </a:r>
          </a:p>
          <a:p>
            <a:pPr marL="800100" lvl="1" indent="-342900" defTabSz="762000">
              <a:tabLst/>
            </a:pPr>
            <a:r>
              <a:rPr lang="de-DE" altLang="de-DE" i="1"/>
              <a:t>w</a:t>
            </a:r>
            <a:r>
              <a:rPr lang="de-DE" altLang="de-DE" baseline="-25000"/>
              <a:t>h</a:t>
            </a:r>
            <a:r>
              <a:rPr lang="de-DE" altLang="de-DE"/>
              <a:t>(H-Ebene)</a:t>
            </a:r>
            <a:r>
              <a:rPr lang="de-DE" altLang="de-DE" i="1"/>
              <a:t> = </a:t>
            </a:r>
            <a:r>
              <a:rPr lang="de-DE" altLang="de-DE"/>
              <a:t>2, in unmittelbarer Nähe eines H-Elements = 1, damit „Heranziehen“ eines neuen H-Elements an ein schon existierendes</a:t>
            </a:r>
          </a:p>
          <a:p>
            <a:pPr marL="800100" lvl="1" indent="-342900" defTabSz="762000">
              <a:tabLst/>
            </a:pPr>
            <a:r>
              <a:rPr lang="de-DE" altLang="de-DE" i="1"/>
              <a:t>w</a:t>
            </a:r>
            <a:r>
              <a:rPr lang="de-DE" altLang="de-DE" baseline="-25000"/>
              <a:t>v</a:t>
            </a:r>
            <a:r>
              <a:rPr lang="de-DE" altLang="de-DE"/>
              <a:t>(H-Ebene)</a:t>
            </a:r>
            <a:r>
              <a:rPr lang="de-DE" altLang="de-DE" i="1"/>
              <a:t> = </a:t>
            </a:r>
            <a:r>
              <a:rPr lang="de-DE" altLang="de-DE"/>
              <a:t>4, in unmittelbarer Nähe eins V-Elements = 2, damit Tolerierung eines neuen V-Elements neben einem schon existierenden</a:t>
            </a:r>
          </a:p>
        </p:txBody>
      </p:sp>
      <p:grpSp>
        <p:nvGrpSpPr>
          <p:cNvPr id="876700" name="Group 156"/>
          <p:cNvGrpSpPr>
            <a:grpSpLocks/>
          </p:cNvGrpSpPr>
          <p:nvPr/>
        </p:nvGrpSpPr>
        <p:grpSpPr bwMode="auto">
          <a:xfrm>
            <a:off x="5237163" y="4346575"/>
            <a:ext cx="3871912" cy="1027113"/>
            <a:chOff x="3334" y="2738"/>
            <a:chExt cx="2439" cy="647"/>
          </a:xfrm>
        </p:grpSpPr>
        <p:sp>
          <p:nvSpPr>
            <p:cNvPr id="85053" name="Text Box 148"/>
            <p:cNvSpPr txBox="1">
              <a:spLocks noChangeArrowheads="1"/>
            </p:cNvSpPr>
            <p:nvPr/>
          </p:nvSpPr>
          <p:spPr bwMode="auto">
            <a:xfrm>
              <a:off x="4059" y="2738"/>
              <a:ext cx="1066" cy="2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/>
              <a:r>
                <a:rPr lang="de-DE" altLang="de-DE" sz="1500" i="1">
                  <a:sym typeface="Symbol" pitchFamily="18" charset="2"/>
                </a:rPr>
                <a:t>w</a:t>
              </a:r>
              <a:r>
                <a:rPr lang="de-DE" altLang="de-DE" sz="1500" baseline="-25000">
                  <a:sym typeface="Symbol" pitchFamily="18" charset="2"/>
                </a:rPr>
                <a:t>h</a:t>
              </a:r>
              <a:r>
                <a:rPr lang="de-DE" altLang="de-DE" sz="1500">
                  <a:sym typeface="Symbol" pitchFamily="18" charset="2"/>
                </a:rPr>
                <a:t>(H-Ebene)</a:t>
              </a:r>
              <a:r>
                <a:rPr lang="de-DE" altLang="de-DE" sz="1500" i="1">
                  <a:sym typeface="Symbol" pitchFamily="18" charset="2"/>
                </a:rPr>
                <a:t> = </a:t>
              </a:r>
              <a:r>
                <a:rPr lang="de-DE" altLang="de-DE" sz="1500">
                  <a:sym typeface="Symbol" pitchFamily="18" charset="2"/>
                </a:rPr>
                <a:t>2</a:t>
              </a:r>
              <a:endParaRPr lang="en-US" altLang="de-DE" sz="1500">
                <a:sym typeface="Symbol" pitchFamily="18" charset="2"/>
              </a:endParaRPr>
            </a:p>
          </p:txBody>
        </p:sp>
        <p:sp>
          <p:nvSpPr>
            <p:cNvPr id="85054" name="Text Box 149"/>
            <p:cNvSpPr txBox="1">
              <a:spLocks noChangeArrowheads="1"/>
            </p:cNvSpPr>
            <p:nvPr/>
          </p:nvSpPr>
          <p:spPr bwMode="auto">
            <a:xfrm>
              <a:off x="4059" y="3022"/>
              <a:ext cx="1714" cy="2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/>
              <a:r>
                <a:rPr lang="de-DE" altLang="de-DE" sz="1500" i="1">
                  <a:solidFill>
                    <a:srgbClr val="CC0000"/>
                  </a:solidFill>
                  <a:sym typeface="Symbol" pitchFamily="18" charset="2"/>
                </a:rPr>
                <a:t>w</a:t>
              </a:r>
              <a:r>
                <a:rPr lang="de-DE" altLang="de-DE" sz="1500" baseline="-25000">
                  <a:solidFill>
                    <a:srgbClr val="CC0000"/>
                  </a:solidFill>
                  <a:sym typeface="Symbol" pitchFamily="18" charset="2"/>
                </a:rPr>
                <a:t>h</a:t>
              </a:r>
              <a:r>
                <a:rPr lang="de-DE" altLang="de-DE" sz="1500">
                  <a:solidFill>
                    <a:srgbClr val="CC0000"/>
                  </a:solidFill>
                  <a:sym typeface="Symbol" pitchFamily="18" charset="2"/>
                </a:rPr>
                <a:t>(H-Ebene; H-Nachbar)</a:t>
              </a:r>
              <a:r>
                <a:rPr lang="de-DE" altLang="de-DE" sz="1500" i="1">
                  <a:solidFill>
                    <a:srgbClr val="CC0000"/>
                  </a:solidFill>
                  <a:sym typeface="Symbol" pitchFamily="18" charset="2"/>
                </a:rPr>
                <a:t> = </a:t>
              </a:r>
              <a:r>
                <a:rPr lang="de-DE" altLang="de-DE" sz="1500">
                  <a:solidFill>
                    <a:srgbClr val="CC0000"/>
                  </a:solidFill>
                  <a:sym typeface="Symbol" pitchFamily="18" charset="2"/>
                </a:rPr>
                <a:t>1</a:t>
              </a:r>
              <a:endParaRPr lang="en-US" altLang="de-DE" sz="1500">
                <a:solidFill>
                  <a:srgbClr val="CC0000"/>
                </a:solidFill>
                <a:sym typeface="Symbol" pitchFamily="18" charset="2"/>
              </a:endParaRPr>
            </a:p>
          </p:txBody>
        </p:sp>
        <p:sp>
          <p:nvSpPr>
            <p:cNvPr id="85055" name="Line 150"/>
            <p:cNvSpPr>
              <a:spLocks noChangeShapeType="1"/>
            </p:cNvSpPr>
            <p:nvPr/>
          </p:nvSpPr>
          <p:spPr bwMode="auto">
            <a:xfrm flipH="1">
              <a:off x="3461" y="2886"/>
              <a:ext cx="598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/>
            <a:p>
              <a:endParaRPr lang="de-DE"/>
            </a:p>
          </p:txBody>
        </p:sp>
        <p:sp>
          <p:nvSpPr>
            <p:cNvPr id="85056" name="Freeform 151"/>
            <p:cNvSpPr>
              <a:spLocks/>
            </p:cNvSpPr>
            <p:nvPr/>
          </p:nvSpPr>
          <p:spPr bwMode="auto">
            <a:xfrm>
              <a:off x="3334" y="3159"/>
              <a:ext cx="771" cy="226"/>
            </a:xfrm>
            <a:custGeom>
              <a:avLst/>
              <a:gdLst>
                <a:gd name="T0" fmla="*/ 771 w 771"/>
                <a:gd name="T1" fmla="*/ 0 h 226"/>
                <a:gd name="T2" fmla="*/ 181 w 771"/>
                <a:gd name="T3" fmla="*/ 45 h 226"/>
                <a:gd name="T4" fmla="*/ 0 w 771"/>
                <a:gd name="T5" fmla="*/ 226 h 2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1" h="226">
                  <a:moveTo>
                    <a:pt x="771" y="0"/>
                  </a:moveTo>
                  <a:cubicBezTo>
                    <a:pt x="540" y="3"/>
                    <a:pt x="310" y="7"/>
                    <a:pt x="181" y="45"/>
                  </a:cubicBezTo>
                  <a:cubicBezTo>
                    <a:pt x="52" y="83"/>
                    <a:pt x="30" y="196"/>
                    <a:pt x="0" y="226"/>
                  </a:cubicBezTo>
                </a:path>
              </a:pathLst>
            </a:custGeom>
            <a:noFill/>
            <a:ln w="9525" cap="flat" cmpd="sng">
              <a:solidFill>
                <a:srgbClr val="CC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/>
            <a:p>
              <a:endParaRPr lang="de-DE"/>
            </a:p>
          </p:txBody>
        </p:sp>
      </p:grpSp>
      <p:grpSp>
        <p:nvGrpSpPr>
          <p:cNvPr id="876702" name="Group 158"/>
          <p:cNvGrpSpPr>
            <a:grpSpLocks/>
          </p:cNvGrpSpPr>
          <p:nvPr/>
        </p:nvGrpSpPr>
        <p:grpSpPr bwMode="auto">
          <a:xfrm>
            <a:off x="1187450" y="4367213"/>
            <a:ext cx="3475038" cy="862012"/>
            <a:chOff x="748" y="2751"/>
            <a:chExt cx="2189" cy="543"/>
          </a:xfrm>
        </p:grpSpPr>
        <p:sp>
          <p:nvSpPr>
            <p:cNvPr id="85049" name="Text Box 152"/>
            <p:cNvSpPr txBox="1">
              <a:spLocks noChangeArrowheads="1"/>
            </p:cNvSpPr>
            <p:nvPr/>
          </p:nvSpPr>
          <p:spPr bwMode="auto">
            <a:xfrm>
              <a:off x="748" y="2751"/>
              <a:ext cx="1055" cy="2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/>
              <a:r>
                <a:rPr lang="de-DE" altLang="de-DE" sz="1500" i="1">
                  <a:sym typeface="Symbol" pitchFamily="18" charset="2"/>
                </a:rPr>
                <a:t>w</a:t>
              </a:r>
              <a:r>
                <a:rPr lang="de-DE" altLang="de-DE" sz="1500" baseline="-25000">
                  <a:sym typeface="Symbol" pitchFamily="18" charset="2"/>
                </a:rPr>
                <a:t>v</a:t>
              </a:r>
              <a:r>
                <a:rPr lang="de-DE" altLang="de-DE" sz="1500">
                  <a:sym typeface="Symbol" pitchFamily="18" charset="2"/>
                </a:rPr>
                <a:t>(V-Ebene)</a:t>
              </a:r>
              <a:r>
                <a:rPr lang="de-DE" altLang="de-DE" sz="1500" i="1">
                  <a:sym typeface="Symbol" pitchFamily="18" charset="2"/>
                </a:rPr>
                <a:t> = </a:t>
              </a:r>
              <a:r>
                <a:rPr lang="de-DE" altLang="de-DE" sz="1500">
                  <a:sym typeface="Symbol" pitchFamily="18" charset="2"/>
                </a:rPr>
                <a:t>2</a:t>
              </a:r>
              <a:endParaRPr lang="en-US" altLang="de-DE" sz="1500">
                <a:sym typeface="Symbol" pitchFamily="18" charset="2"/>
              </a:endParaRPr>
            </a:p>
          </p:txBody>
        </p:sp>
        <p:sp>
          <p:nvSpPr>
            <p:cNvPr id="85050" name="Text Box 153"/>
            <p:cNvSpPr txBox="1">
              <a:spLocks noChangeArrowheads="1"/>
            </p:cNvSpPr>
            <p:nvPr/>
          </p:nvSpPr>
          <p:spPr bwMode="auto">
            <a:xfrm>
              <a:off x="748" y="3035"/>
              <a:ext cx="1696" cy="2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/>
              <a:r>
                <a:rPr lang="de-DE" altLang="de-DE" sz="1500" i="1">
                  <a:solidFill>
                    <a:srgbClr val="CC0000"/>
                  </a:solidFill>
                  <a:sym typeface="Symbol" pitchFamily="18" charset="2"/>
                </a:rPr>
                <a:t>w</a:t>
              </a:r>
              <a:r>
                <a:rPr lang="de-DE" altLang="de-DE" sz="1500" baseline="-25000">
                  <a:solidFill>
                    <a:srgbClr val="CC0000"/>
                  </a:solidFill>
                  <a:sym typeface="Symbol" pitchFamily="18" charset="2"/>
                </a:rPr>
                <a:t>v</a:t>
              </a:r>
              <a:r>
                <a:rPr lang="de-DE" altLang="de-DE" sz="1500">
                  <a:solidFill>
                    <a:srgbClr val="CC0000"/>
                  </a:solidFill>
                  <a:sym typeface="Symbol" pitchFamily="18" charset="2"/>
                </a:rPr>
                <a:t>(V-Ebene; V-Nachbar)</a:t>
              </a:r>
              <a:r>
                <a:rPr lang="de-DE" altLang="de-DE" sz="1500" i="1">
                  <a:solidFill>
                    <a:srgbClr val="CC0000"/>
                  </a:solidFill>
                  <a:sym typeface="Symbol" pitchFamily="18" charset="2"/>
                </a:rPr>
                <a:t> = </a:t>
              </a:r>
              <a:r>
                <a:rPr lang="de-DE" altLang="de-DE" sz="1500">
                  <a:solidFill>
                    <a:srgbClr val="CC0000"/>
                  </a:solidFill>
                  <a:sym typeface="Symbol" pitchFamily="18" charset="2"/>
                </a:rPr>
                <a:t>1</a:t>
              </a:r>
              <a:endParaRPr lang="en-US" altLang="de-DE" sz="1500">
                <a:solidFill>
                  <a:srgbClr val="CC0000"/>
                </a:solidFill>
                <a:sym typeface="Symbol" pitchFamily="18" charset="2"/>
              </a:endParaRPr>
            </a:p>
          </p:txBody>
        </p:sp>
        <p:sp>
          <p:nvSpPr>
            <p:cNvPr id="85051" name="Line 154"/>
            <p:cNvSpPr>
              <a:spLocks noChangeShapeType="1"/>
            </p:cNvSpPr>
            <p:nvPr/>
          </p:nvSpPr>
          <p:spPr bwMode="auto">
            <a:xfrm>
              <a:off x="1803" y="2886"/>
              <a:ext cx="8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/>
            <a:p>
              <a:endParaRPr lang="de-DE"/>
            </a:p>
          </p:txBody>
        </p:sp>
        <p:sp>
          <p:nvSpPr>
            <p:cNvPr id="85052" name="Line 155"/>
            <p:cNvSpPr>
              <a:spLocks noChangeShapeType="1"/>
            </p:cNvSpPr>
            <p:nvPr/>
          </p:nvSpPr>
          <p:spPr bwMode="auto">
            <a:xfrm>
              <a:off x="2444" y="3159"/>
              <a:ext cx="493" cy="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>
              <a:spAutoFit/>
            </a:bodyPr>
            <a:lstStyle/>
            <a:p>
              <a:endParaRPr lang="de-DE"/>
            </a:p>
          </p:txBody>
        </p:sp>
      </p:grpSp>
      <p:sp>
        <p:nvSpPr>
          <p:cNvPr id="85048" name="Line 159"/>
          <p:cNvSpPr>
            <a:spLocks noChangeShapeType="1"/>
          </p:cNvSpPr>
          <p:nvPr/>
        </p:nvSpPr>
        <p:spPr bwMode="auto">
          <a:xfrm>
            <a:off x="4538663" y="5291138"/>
            <a:ext cx="209550" cy="4762"/>
          </a:xfrm>
          <a:prstGeom prst="line">
            <a:avLst/>
          </a:prstGeom>
          <a:noFill/>
          <a:ln w="444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6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766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6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766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6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766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76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76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6691" grpId="0" build="p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7.7.3	Linienverdrahtung</a:t>
            </a:r>
          </a:p>
        </p:txBody>
      </p:sp>
      <p:sp>
        <p:nvSpPr>
          <p:cNvPr id="86019" name="Rectangle 20"/>
          <p:cNvSpPr>
            <a:spLocks noGrp="1" noChangeArrowheads="1"/>
          </p:cNvSpPr>
          <p:nvPr>
            <p:ph type="body" idx="1"/>
          </p:nvPr>
        </p:nvSpPr>
        <p:spPr>
          <a:xfrm>
            <a:off x="608013" y="1341438"/>
            <a:ext cx="8004175" cy="4841875"/>
          </a:xfrm>
          <a:noFill/>
        </p:spPr>
        <p:txBody>
          <a:bodyPr lIns="191095" tIns="44941" rIns="89883" bIns="44941"/>
          <a:lstStyle/>
          <a:p>
            <a:pPr defTabSz="762000">
              <a:tabLst/>
            </a:pPr>
            <a:r>
              <a:rPr lang="de-DE" altLang="de-DE"/>
              <a:t>Nachteile der Rasterverdrahtung (Zeit- und Speicherbedarf) führten zur Entwicklung von Linienverdrahtern</a:t>
            </a:r>
          </a:p>
          <a:p>
            <a:pPr defTabSz="762000">
              <a:tabLst/>
            </a:pPr>
            <a:r>
              <a:rPr lang="de-DE" altLang="de-DE"/>
              <a:t>Aussendung von (Such-)Strahlen vom Start- und vom Zielpunkt bis zu deren Überschneidung</a:t>
            </a:r>
          </a:p>
          <a:p>
            <a:pPr defTabSz="762000">
              <a:tabLst/>
            </a:pPr>
            <a:r>
              <a:rPr lang="de-DE" altLang="de-DE"/>
              <a:t>Vorteil: schnelle Wegfindung</a:t>
            </a:r>
          </a:p>
          <a:p>
            <a:pPr defTabSz="762000">
              <a:tabLst/>
            </a:pPr>
            <a:r>
              <a:rPr lang="de-DE" altLang="de-DE"/>
              <a:t>Nachteile: </a:t>
            </a:r>
          </a:p>
          <a:p>
            <a:pPr marL="800100" lvl="1" indent="-342900" defTabSz="762000">
              <a:tabLst/>
            </a:pPr>
            <a:r>
              <a:rPr lang="de-DE" altLang="de-DE"/>
              <a:t>Nicht immer wird Weg gefunden, auch wenn einer existiert</a:t>
            </a:r>
          </a:p>
          <a:p>
            <a:pPr marL="800100" lvl="1" indent="-342900" defTabSz="762000">
              <a:tabLst/>
            </a:pPr>
            <a:r>
              <a:rPr lang="de-DE" altLang="de-DE"/>
              <a:t>Gefundener Weg muss nicht der kürzest mögliche sein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7.7.3	Linienverdrahtung</a:t>
            </a:r>
          </a:p>
        </p:txBody>
      </p:sp>
      <p:sp>
        <p:nvSpPr>
          <p:cNvPr id="87043" name="Rectangle 3"/>
          <p:cNvSpPr>
            <a:spLocks noChangeArrowheads="1"/>
          </p:cNvSpPr>
          <p:nvPr/>
        </p:nvSpPr>
        <p:spPr bwMode="auto">
          <a:xfrm>
            <a:off x="1479550" y="1724025"/>
            <a:ext cx="6240463" cy="3338513"/>
          </a:xfrm>
          <a:prstGeom prst="rect">
            <a:avLst/>
          </a:prstGeom>
          <a:solidFill>
            <a:srgbClr val="DDDDDD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7044" name="Rectangle 4"/>
          <p:cNvSpPr>
            <a:spLocks noChangeArrowheads="1"/>
          </p:cNvSpPr>
          <p:nvPr/>
        </p:nvSpPr>
        <p:spPr bwMode="auto">
          <a:xfrm>
            <a:off x="1931988" y="1878013"/>
            <a:ext cx="847725" cy="815975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7045" name="Rectangle 5"/>
          <p:cNvSpPr>
            <a:spLocks noChangeArrowheads="1"/>
          </p:cNvSpPr>
          <p:nvPr/>
        </p:nvSpPr>
        <p:spPr bwMode="auto">
          <a:xfrm>
            <a:off x="2114550" y="3833813"/>
            <a:ext cx="635000" cy="635000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7046" name="Rectangle 6"/>
          <p:cNvSpPr>
            <a:spLocks noChangeArrowheads="1"/>
          </p:cNvSpPr>
          <p:nvPr/>
        </p:nvSpPr>
        <p:spPr bwMode="auto">
          <a:xfrm>
            <a:off x="3127375" y="4311650"/>
            <a:ext cx="4206875" cy="614363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7047" name="Rectangle 7"/>
          <p:cNvSpPr>
            <a:spLocks noChangeArrowheads="1"/>
          </p:cNvSpPr>
          <p:nvPr/>
        </p:nvSpPr>
        <p:spPr bwMode="auto">
          <a:xfrm>
            <a:off x="3706813" y="3167063"/>
            <a:ext cx="1382712" cy="908050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7048" name="Rectangle 8"/>
          <p:cNvSpPr>
            <a:spLocks noChangeArrowheads="1"/>
          </p:cNvSpPr>
          <p:nvPr/>
        </p:nvSpPr>
        <p:spPr bwMode="auto">
          <a:xfrm>
            <a:off x="4181475" y="1878013"/>
            <a:ext cx="1028700" cy="857250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7049" name="Rectangle 9"/>
          <p:cNvSpPr>
            <a:spLocks noChangeArrowheads="1"/>
          </p:cNvSpPr>
          <p:nvPr/>
        </p:nvSpPr>
        <p:spPr bwMode="auto">
          <a:xfrm>
            <a:off x="6194425" y="2490788"/>
            <a:ext cx="1139825" cy="758825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7050" name="Rectangle 10"/>
          <p:cNvSpPr>
            <a:spLocks noChangeArrowheads="1"/>
          </p:cNvSpPr>
          <p:nvPr/>
        </p:nvSpPr>
        <p:spPr bwMode="auto">
          <a:xfrm>
            <a:off x="2379663" y="3802063"/>
            <a:ext cx="150812" cy="1524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7051" name="Rectangle 11"/>
          <p:cNvSpPr>
            <a:spLocks noChangeArrowheads="1"/>
          </p:cNvSpPr>
          <p:nvPr/>
        </p:nvSpPr>
        <p:spPr bwMode="auto">
          <a:xfrm>
            <a:off x="4437063" y="4011613"/>
            <a:ext cx="1066800" cy="3048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de-DE" altLang="de-DE"/>
              <a:t>Zielpunkt</a:t>
            </a:r>
            <a:r>
              <a:rPr lang="de-DE" altLang="de-DE">
                <a:solidFill>
                  <a:schemeClr val="bg1"/>
                </a:solidFill>
              </a:rPr>
              <a:t> </a:t>
            </a:r>
            <a:endParaRPr lang="en-US" altLang="de-DE">
              <a:solidFill>
                <a:schemeClr val="bg1"/>
              </a:solidFill>
            </a:endParaRPr>
          </a:p>
        </p:txBody>
      </p:sp>
      <p:sp>
        <p:nvSpPr>
          <p:cNvPr id="87052" name="Rectangle 12"/>
          <p:cNvSpPr>
            <a:spLocks noChangeArrowheads="1"/>
          </p:cNvSpPr>
          <p:nvPr/>
        </p:nvSpPr>
        <p:spPr bwMode="auto">
          <a:xfrm>
            <a:off x="1844675" y="4030663"/>
            <a:ext cx="1220788" cy="3127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en-US" altLang="de-DE"/>
              <a:t>Startpunkt</a:t>
            </a:r>
          </a:p>
        </p:txBody>
      </p:sp>
      <p:sp>
        <p:nvSpPr>
          <p:cNvPr id="87053" name="Rectangle 13"/>
          <p:cNvSpPr>
            <a:spLocks noChangeArrowheads="1"/>
          </p:cNvSpPr>
          <p:nvPr/>
        </p:nvSpPr>
        <p:spPr bwMode="auto">
          <a:xfrm>
            <a:off x="4970463" y="3783013"/>
            <a:ext cx="152400" cy="15398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87054" name="Group 14"/>
          <p:cNvGrpSpPr>
            <a:grpSpLocks/>
          </p:cNvGrpSpPr>
          <p:nvPr/>
        </p:nvGrpSpPr>
        <p:grpSpPr bwMode="auto">
          <a:xfrm>
            <a:off x="4924425" y="3748088"/>
            <a:ext cx="228600" cy="228600"/>
            <a:chOff x="5624" y="877"/>
            <a:chExt cx="136" cy="136"/>
          </a:xfrm>
        </p:grpSpPr>
        <p:sp>
          <p:nvSpPr>
            <p:cNvPr id="87058" name="Oval 15"/>
            <p:cNvSpPr>
              <a:spLocks noChangeArrowheads="1"/>
            </p:cNvSpPr>
            <p:nvPr/>
          </p:nvSpPr>
          <p:spPr bwMode="auto">
            <a:xfrm>
              <a:off x="5624" y="877"/>
              <a:ext cx="136" cy="136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7059" name="Text Box 16"/>
            <p:cNvSpPr txBox="1">
              <a:spLocks noChangeArrowheads="1"/>
            </p:cNvSpPr>
            <p:nvPr/>
          </p:nvSpPr>
          <p:spPr bwMode="auto">
            <a:xfrm>
              <a:off x="5657" y="890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300" b="1" i="1"/>
                <a:t>T</a:t>
              </a:r>
              <a:endParaRPr lang="en-US" altLang="de-DE" sz="1900"/>
            </a:p>
          </p:txBody>
        </p:sp>
      </p:grpSp>
      <p:grpSp>
        <p:nvGrpSpPr>
          <p:cNvPr id="87055" name="Group 17"/>
          <p:cNvGrpSpPr>
            <a:grpSpLocks/>
          </p:cNvGrpSpPr>
          <p:nvPr/>
        </p:nvGrpSpPr>
        <p:grpSpPr bwMode="auto">
          <a:xfrm>
            <a:off x="2339975" y="3767138"/>
            <a:ext cx="228600" cy="228600"/>
            <a:chOff x="4272" y="210"/>
            <a:chExt cx="136" cy="136"/>
          </a:xfrm>
        </p:grpSpPr>
        <p:sp>
          <p:nvSpPr>
            <p:cNvPr id="87056" name="Oval 18"/>
            <p:cNvSpPr>
              <a:spLocks noChangeArrowheads="1"/>
            </p:cNvSpPr>
            <p:nvPr/>
          </p:nvSpPr>
          <p:spPr bwMode="auto">
            <a:xfrm>
              <a:off x="4272" y="210"/>
              <a:ext cx="136" cy="136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7057" name="Text Box 19"/>
            <p:cNvSpPr txBox="1">
              <a:spLocks noChangeArrowheads="1"/>
            </p:cNvSpPr>
            <p:nvPr/>
          </p:nvSpPr>
          <p:spPr bwMode="auto">
            <a:xfrm>
              <a:off x="4299" y="219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300" b="1" i="1"/>
                <a:t>S</a:t>
              </a:r>
              <a:endParaRPr lang="en-US" altLang="de-DE" sz="1900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7.2	Begriffsbestimmungen</a:t>
            </a:r>
          </a:p>
        </p:txBody>
      </p:sp>
      <p:sp>
        <p:nvSpPr>
          <p:cNvPr id="753667" name="Rectangle 3"/>
          <p:cNvSpPr>
            <a:spLocks noChangeArrowheads="1"/>
          </p:cNvSpPr>
          <p:nvPr/>
        </p:nvSpPr>
        <p:spPr bwMode="auto">
          <a:xfrm>
            <a:off x="852488" y="2344738"/>
            <a:ext cx="6240462" cy="3371850"/>
          </a:xfrm>
          <a:prstGeom prst="rect">
            <a:avLst/>
          </a:prstGeom>
          <a:solidFill>
            <a:srgbClr val="DDDDDD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2292" name="Text Box 4"/>
          <p:cNvSpPr txBox="1">
            <a:spLocks noChangeArrowheads="1"/>
          </p:cNvSpPr>
          <p:nvPr/>
        </p:nvSpPr>
        <p:spPr bwMode="auto">
          <a:xfrm>
            <a:off x="830263" y="1370013"/>
            <a:ext cx="7286625" cy="4111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Rasterunabhängige bzw. rasterfreie Verdrahtung (Shape based routing)  </a:t>
            </a:r>
            <a:endParaRPr lang="en-US" altLang="de-DE"/>
          </a:p>
        </p:txBody>
      </p:sp>
      <p:sp>
        <p:nvSpPr>
          <p:cNvPr id="753669" name="Rectangle 5"/>
          <p:cNvSpPr>
            <a:spLocks noChangeArrowheads="1"/>
          </p:cNvSpPr>
          <p:nvPr/>
        </p:nvSpPr>
        <p:spPr bwMode="auto">
          <a:xfrm>
            <a:off x="889000" y="4489450"/>
            <a:ext cx="1404938" cy="877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3670" name="Rectangle 6"/>
          <p:cNvSpPr>
            <a:spLocks noChangeArrowheads="1"/>
          </p:cNvSpPr>
          <p:nvPr/>
        </p:nvSpPr>
        <p:spPr bwMode="auto">
          <a:xfrm>
            <a:off x="1266825" y="2603500"/>
            <a:ext cx="1239838" cy="481013"/>
          </a:xfrm>
          <a:prstGeom prst="rect">
            <a:avLst/>
          </a:prstGeom>
          <a:solidFill>
            <a:srgbClr val="B2B2B2"/>
          </a:solidFill>
          <a:ln w="9525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3671" name="Rectangle 7"/>
          <p:cNvSpPr>
            <a:spLocks noChangeArrowheads="1"/>
          </p:cNvSpPr>
          <p:nvPr/>
        </p:nvSpPr>
        <p:spPr bwMode="auto">
          <a:xfrm>
            <a:off x="1287463" y="4816475"/>
            <a:ext cx="1268412" cy="663575"/>
          </a:xfrm>
          <a:prstGeom prst="rect">
            <a:avLst/>
          </a:prstGeom>
          <a:solidFill>
            <a:srgbClr val="B2B2B2"/>
          </a:solidFill>
          <a:ln w="9525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3672" name="Rectangle 8"/>
          <p:cNvSpPr>
            <a:spLocks noChangeArrowheads="1"/>
          </p:cNvSpPr>
          <p:nvPr/>
        </p:nvSpPr>
        <p:spPr bwMode="auto">
          <a:xfrm>
            <a:off x="1728788" y="3581400"/>
            <a:ext cx="227012" cy="1235075"/>
          </a:xfrm>
          <a:prstGeom prst="rect">
            <a:avLst/>
          </a:pr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3673" name="Rectangle 9"/>
          <p:cNvSpPr>
            <a:spLocks noChangeArrowheads="1"/>
          </p:cNvSpPr>
          <p:nvPr/>
        </p:nvSpPr>
        <p:spPr bwMode="auto">
          <a:xfrm>
            <a:off x="3698875" y="4665663"/>
            <a:ext cx="1082675" cy="822325"/>
          </a:xfrm>
          <a:prstGeom prst="rect">
            <a:avLst/>
          </a:prstGeom>
          <a:solidFill>
            <a:srgbClr val="B2B2B2"/>
          </a:solidFill>
          <a:ln w="9525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3674" name="Rectangle 10"/>
          <p:cNvSpPr>
            <a:spLocks noChangeArrowheads="1"/>
          </p:cNvSpPr>
          <p:nvPr/>
        </p:nvSpPr>
        <p:spPr bwMode="auto">
          <a:xfrm>
            <a:off x="3502025" y="3687763"/>
            <a:ext cx="914400" cy="663575"/>
          </a:xfrm>
          <a:prstGeom prst="rect">
            <a:avLst/>
          </a:prstGeom>
          <a:solidFill>
            <a:srgbClr val="B2B2B2"/>
          </a:solidFill>
          <a:ln w="9525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3675" name="Rectangle 11"/>
          <p:cNvSpPr>
            <a:spLocks noChangeArrowheads="1"/>
          </p:cNvSpPr>
          <p:nvPr/>
        </p:nvSpPr>
        <p:spPr bwMode="auto">
          <a:xfrm>
            <a:off x="4437063" y="3906838"/>
            <a:ext cx="263525" cy="131762"/>
          </a:xfrm>
          <a:prstGeom prst="rect">
            <a:avLst/>
          </a:pr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3676" name="Rectangle 12"/>
          <p:cNvSpPr>
            <a:spLocks noChangeArrowheads="1"/>
          </p:cNvSpPr>
          <p:nvPr/>
        </p:nvSpPr>
        <p:spPr bwMode="auto">
          <a:xfrm>
            <a:off x="5411788" y="3311525"/>
            <a:ext cx="1446212" cy="1538288"/>
          </a:xfrm>
          <a:prstGeom prst="rect">
            <a:avLst/>
          </a:prstGeom>
          <a:solidFill>
            <a:srgbClr val="B2B2B2"/>
          </a:solidFill>
          <a:ln w="9525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3677" name="Rectangle 13"/>
          <p:cNvSpPr>
            <a:spLocks noChangeArrowheads="1"/>
          </p:cNvSpPr>
          <p:nvPr/>
        </p:nvSpPr>
        <p:spPr bwMode="auto">
          <a:xfrm>
            <a:off x="1728788" y="4816475"/>
            <a:ext cx="128587" cy="103188"/>
          </a:xfrm>
          <a:prstGeom prst="rect">
            <a:avLst/>
          </a:prstGeom>
          <a:solidFill>
            <a:srgbClr val="000000"/>
          </a:solidFill>
          <a:ln w="9525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3678" name="Rectangle 14"/>
          <p:cNvSpPr>
            <a:spLocks noChangeArrowheads="1"/>
          </p:cNvSpPr>
          <p:nvPr/>
        </p:nvSpPr>
        <p:spPr bwMode="auto">
          <a:xfrm>
            <a:off x="4319588" y="3906838"/>
            <a:ext cx="117475" cy="87312"/>
          </a:xfrm>
          <a:prstGeom prst="rect">
            <a:avLst/>
          </a:prstGeom>
          <a:solidFill>
            <a:srgbClr val="000000"/>
          </a:solidFill>
          <a:ln w="9525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3679" name="Rectangle 15"/>
          <p:cNvSpPr>
            <a:spLocks noChangeArrowheads="1"/>
          </p:cNvSpPr>
          <p:nvPr/>
        </p:nvSpPr>
        <p:spPr bwMode="auto">
          <a:xfrm>
            <a:off x="1716088" y="4800600"/>
            <a:ext cx="239712" cy="1524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3680" name="Rectangle 16"/>
          <p:cNvSpPr>
            <a:spLocks noChangeArrowheads="1"/>
          </p:cNvSpPr>
          <p:nvPr/>
        </p:nvSpPr>
        <p:spPr bwMode="auto">
          <a:xfrm>
            <a:off x="4264025" y="3886200"/>
            <a:ext cx="150813" cy="1524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3681" name="Rectangle 17"/>
          <p:cNvSpPr>
            <a:spLocks noChangeArrowheads="1"/>
          </p:cNvSpPr>
          <p:nvPr/>
        </p:nvSpPr>
        <p:spPr bwMode="auto">
          <a:xfrm>
            <a:off x="1727200" y="3429000"/>
            <a:ext cx="2973388" cy="152400"/>
          </a:xfrm>
          <a:prstGeom prst="rect">
            <a:avLst/>
          </a:pr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3682" name="Rectangle 18"/>
          <p:cNvSpPr>
            <a:spLocks noChangeArrowheads="1"/>
          </p:cNvSpPr>
          <p:nvPr/>
        </p:nvSpPr>
        <p:spPr bwMode="auto">
          <a:xfrm>
            <a:off x="4549775" y="3429000"/>
            <a:ext cx="150813" cy="534988"/>
          </a:xfrm>
          <a:prstGeom prst="rect">
            <a:avLst/>
          </a:pr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3683" name="Rectangle 19"/>
          <p:cNvSpPr>
            <a:spLocks noChangeArrowheads="1"/>
          </p:cNvSpPr>
          <p:nvPr/>
        </p:nvSpPr>
        <p:spPr bwMode="auto">
          <a:xfrm>
            <a:off x="1727200" y="3048000"/>
            <a:ext cx="152400" cy="1524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753684" name="Rectangle 20"/>
          <p:cNvSpPr>
            <a:spLocks noChangeArrowheads="1"/>
          </p:cNvSpPr>
          <p:nvPr/>
        </p:nvSpPr>
        <p:spPr bwMode="auto">
          <a:xfrm>
            <a:off x="1727200" y="3200400"/>
            <a:ext cx="152400" cy="534988"/>
          </a:xfrm>
          <a:prstGeom prst="rect">
            <a:avLst/>
          </a:pr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536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53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53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536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53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53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53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53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53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753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753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53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53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753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53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753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753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3667" grpId="0" animBg="1"/>
      <p:bldP spid="753669" grpId="0" animBg="1"/>
      <p:bldP spid="753670" grpId="0" animBg="1"/>
      <p:bldP spid="753671" grpId="0" animBg="1"/>
      <p:bldP spid="753672" grpId="0" animBg="1"/>
      <p:bldP spid="753673" grpId="0" animBg="1"/>
      <p:bldP spid="753674" grpId="0" animBg="1"/>
      <p:bldP spid="753675" grpId="0" animBg="1"/>
      <p:bldP spid="753676" grpId="0" animBg="1"/>
      <p:bldP spid="753677" grpId="0" animBg="1"/>
      <p:bldP spid="753678" grpId="0" animBg="1"/>
      <p:bldP spid="753679" grpId="0" animBg="1"/>
      <p:bldP spid="753680" grpId="0" animBg="1"/>
      <p:bldP spid="753681" grpId="0" animBg="1"/>
      <p:bldP spid="753682" grpId="0" animBg="1"/>
      <p:bldP spid="753683" grpId="0" animBg="1"/>
      <p:bldP spid="753684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7.7.3	Linienverdrahtung</a:t>
            </a:r>
          </a:p>
        </p:txBody>
      </p:sp>
      <p:sp>
        <p:nvSpPr>
          <p:cNvPr id="88067" name="Rectangle 3"/>
          <p:cNvSpPr>
            <a:spLocks noChangeArrowheads="1"/>
          </p:cNvSpPr>
          <p:nvPr/>
        </p:nvSpPr>
        <p:spPr bwMode="auto">
          <a:xfrm>
            <a:off x="1479550" y="1724025"/>
            <a:ext cx="6240463" cy="3338513"/>
          </a:xfrm>
          <a:prstGeom prst="rect">
            <a:avLst/>
          </a:prstGeom>
          <a:solidFill>
            <a:srgbClr val="DDDDDD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8068" name="Rectangle 4"/>
          <p:cNvSpPr>
            <a:spLocks noChangeArrowheads="1"/>
          </p:cNvSpPr>
          <p:nvPr/>
        </p:nvSpPr>
        <p:spPr bwMode="auto">
          <a:xfrm>
            <a:off x="1931988" y="1878013"/>
            <a:ext cx="847725" cy="815975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8069" name="Rectangle 5"/>
          <p:cNvSpPr>
            <a:spLocks noChangeArrowheads="1"/>
          </p:cNvSpPr>
          <p:nvPr/>
        </p:nvSpPr>
        <p:spPr bwMode="auto">
          <a:xfrm>
            <a:off x="2114550" y="3833813"/>
            <a:ext cx="635000" cy="635000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8070" name="Rectangle 6"/>
          <p:cNvSpPr>
            <a:spLocks noChangeArrowheads="1"/>
          </p:cNvSpPr>
          <p:nvPr/>
        </p:nvSpPr>
        <p:spPr bwMode="auto">
          <a:xfrm>
            <a:off x="3127375" y="4311650"/>
            <a:ext cx="4206875" cy="614363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8071" name="Rectangle 7"/>
          <p:cNvSpPr>
            <a:spLocks noChangeArrowheads="1"/>
          </p:cNvSpPr>
          <p:nvPr/>
        </p:nvSpPr>
        <p:spPr bwMode="auto">
          <a:xfrm>
            <a:off x="3706813" y="3167063"/>
            <a:ext cx="1382712" cy="908050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8072" name="Rectangle 8"/>
          <p:cNvSpPr>
            <a:spLocks noChangeArrowheads="1"/>
          </p:cNvSpPr>
          <p:nvPr/>
        </p:nvSpPr>
        <p:spPr bwMode="auto">
          <a:xfrm>
            <a:off x="4181475" y="1878013"/>
            <a:ext cx="1028700" cy="857250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8073" name="Rectangle 9"/>
          <p:cNvSpPr>
            <a:spLocks noChangeArrowheads="1"/>
          </p:cNvSpPr>
          <p:nvPr/>
        </p:nvSpPr>
        <p:spPr bwMode="auto">
          <a:xfrm>
            <a:off x="6194425" y="2490788"/>
            <a:ext cx="1139825" cy="758825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8074" name="Line 10"/>
          <p:cNvSpPr>
            <a:spLocks noChangeShapeType="1"/>
          </p:cNvSpPr>
          <p:nvPr/>
        </p:nvSpPr>
        <p:spPr bwMode="auto">
          <a:xfrm>
            <a:off x="2455863" y="2716213"/>
            <a:ext cx="0" cy="10668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8075" name="Line 11"/>
          <p:cNvSpPr>
            <a:spLocks noChangeShapeType="1"/>
          </p:cNvSpPr>
          <p:nvPr/>
        </p:nvSpPr>
        <p:spPr bwMode="auto">
          <a:xfrm flipV="1">
            <a:off x="5046663" y="3859213"/>
            <a:ext cx="2668587" cy="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8076" name="Rectangle 12"/>
          <p:cNvSpPr>
            <a:spLocks noChangeArrowheads="1"/>
          </p:cNvSpPr>
          <p:nvPr/>
        </p:nvSpPr>
        <p:spPr bwMode="auto">
          <a:xfrm>
            <a:off x="2379663" y="3802063"/>
            <a:ext cx="150812" cy="1524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8077" name="Rectangle 13"/>
          <p:cNvSpPr>
            <a:spLocks noChangeArrowheads="1"/>
          </p:cNvSpPr>
          <p:nvPr/>
        </p:nvSpPr>
        <p:spPr bwMode="auto">
          <a:xfrm>
            <a:off x="6038850" y="3706813"/>
            <a:ext cx="1431925" cy="312737"/>
          </a:xfrm>
          <a:prstGeom prst="rect">
            <a:avLst/>
          </a:prstGeom>
          <a:solidFill>
            <a:srgbClr val="008000"/>
          </a:solidFill>
          <a:ln w="9525">
            <a:solidFill>
              <a:srgbClr val="3333CC"/>
            </a:solidFill>
            <a:miter lim="800000"/>
            <a:headEnd/>
            <a:tailEnd/>
          </a:ln>
          <a:effectLst/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de-DE" altLang="de-DE">
                <a:solidFill>
                  <a:schemeClr val="bg1"/>
                </a:solidFill>
              </a:rPr>
              <a:t>Ziel Strahl 1</a:t>
            </a:r>
            <a:endParaRPr lang="en-US" altLang="de-DE">
              <a:solidFill>
                <a:schemeClr val="bg1"/>
              </a:solidFill>
            </a:endParaRPr>
          </a:p>
        </p:txBody>
      </p:sp>
      <p:sp>
        <p:nvSpPr>
          <p:cNvPr id="88078" name="Rectangle 14"/>
          <p:cNvSpPr>
            <a:spLocks noChangeArrowheads="1"/>
          </p:cNvSpPr>
          <p:nvPr/>
        </p:nvSpPr>
        <p:spPr bwMode="auto">
          <a:xfrm>
            <a:off x="1770063" y="3324225"/>
            <a:ext cx="1431925" cy="312738"/>
          </a:xfrm>
          <a:prstGeom prst="rect">
            <a:avLst/>
          </a:prstGeom>
          <a:solidFill>
            <a:srgbClr val="CC0000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en-US" altLang="de-DE">
                <a:solidFill>
                  <a:schemeClr val="bg1"/>
                </a:solidFill>
              </a:rPr>
              <a:t>Start Strahl 1</a:t>
            </a:r>
          </a:p>
        </p:txBody>
      </p:sp>
      <p:sp>
        <p:nvSpPr>
          <p:cNvPr id="88079" name="Rectangle 15"/>
          <p:cNvSpPr>
            <a:spLocks noChangeArrowheads="1"/>
          </p:cNvSpPr>
          <p:nvPr/>
        </p:nvSpPr>
        <p:spPr bwMode="auto">
          <a:xfrm>
            <a:off x="4437063" y="4011613"/>
            <a:ext cx="1066800" cy="3048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de-DE" altLang="de-DE"/>
              <a:t>Zielpunkt</a:t>
            </a:r>
            <a:r>
              <a:rPr lang="de-DE" altLang="de-DE">
                <a:solidFill>
                  <a:schemeClr val="bg1"/>
                </a:solidFill>
              </a:rPr>
              <a:t> </a:t>
            </a:r>
            <a:endParaRPr lang="en-US" altLang="de-DE">
              <a:solidFill>
                <a:schemeClr val="bg1"/>
              </a:solidFill>
            </a:endParaRPr>
          </a:p>
        </p:txBody>
      </p:sp>
      <p:sp>
        <p:nvSpPr>
          <p:cNvPr id="88080" name="Rectangle 16"/>
          <p:cNvSpPr>
            <a:spLocks noChangeArrowheads="1"/>
          </p:cNvSpPr>
          <p:nvPr/>
        </p:nvSpPr>
        <p:spPr bwMode="auto">
          <a:xfrm>
            <a:off x="1844675" y="4030663"/>
            <a:ext cx="1220788" cy="3127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en-US" altLang="de-DE"/>
              <a:t>Startpunkt</a:t>
            </a:r>
          </a:p>
        </p:txBody>
      </p:sp>
      <p:sp>
        <p:nvSpPr>
          <p:cNvPr id="88081" name="Rectangle 17"/>
          <p:cNvSpPr>
            <a:spLocks noChangeArrowheads="1"/>
          </p:cNvSpPr>
          <p:nvPr/>
        </p:nvSpPr>
        <p:spPr bwMode="auto">
          <a:xfrm>
            <a:off x="4970463" y="3783013"/>
            <a:ext cx="152400" cy="15398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88082" name="Group 18"/>
          <p:cNvGrpSpPr>
            <a:grpSpLocks/>
          </p:cNvGrpSpPr>
          <p:nvPr/>
        </p:nvGrpSpPr>
        <p:grpSpPr bwMode="auto">
          <a:xfrm>
            <a:off x="4924425" y="3748088"/>
            <a:ext cx="228600" cy="228600"/>
            <a:chOff x="5624" y="877"/>
            <a:chExt cx="136" cy="136"/>
          </a:xfrm>
        </p:grpSpPr>
        <p:sp>
          <p:nvSpPr>
            <p:cNvPr id="88086" name="Oval 19"/>
            <p:cNvSpPr>
              <a:spLocks noChangeArrowheads="1"/>
            </p:cNvSpPr>
            <p:nvPr/>
          </p:nvSpPr>
          <p:spPr bwMode="auto">
            <a:xfrm>
              <a:off x="5624" y="877"/>
              <a:ext cx="136" cy="136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8087" name="Text Box 20"/>
            <p:cNvSpPr txBox="1">
              <a:spLocks noChangeArrowheads="1"/>
            </p:cNvSpPr>
            <p:nvPr/>
          </p:nvSpPr>
          <p:spPr bwMode="auto">
            <a:xfrm>
              <a:off x="5657" y="890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300" b="1" i="1"/>
                <a:t>T</a:t>
              </a:r>
              <a:endParaRPr lang="en-US" altLang="de-DE" sz="1900"/>
            </a:p>
          </p:txBody>
        </p:sp>
      </p:grpSp>
      <p:grpSp>
        <p:nvGrpSpPr>
          <p:cNvPr id="88083" name="Group 21"/>
          <p:cNvGrpSpPr>
            <a:grpSpLocks/>
          </p:cNvGrpSpPr>
          <p:nvPr/>
        </p:nvGrpSpPr>
        <p:grpSpPr bwMode="auto">
          <a:xfrm>
            <a:off x="2339975" y="3767138"/>
            <a:ext cx="228600" cy="228600"/>
            <a:chOff x="4272" y="210"/>
            <a:chExt cx="136" cy="136"/>
          </a:xfrm>
        </p:grpSpPr>
        <p:sp>
          <p:nvSpPr>
            <p:cNvPr id="88084" name="Oval 22"/>
            <p:cNvSpPr>
              <a:spLocks noChangeArrowheads="1"/>
            </p:cNvSpPr>
            <p:nvPr/>
          </p:nvSpPr>
          <p:spPr bwMode="auto">
            <a:xfrm>
              <a:off x="4272" y="210"/>
              <a:ext cx="136" cy="136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8085" name="Text Box 23"/>
            <p:cNvSpPr txBox="1">
              <a:spLocks noChangeArrowheads="1"/>
            </p:cNvSpPr>
            <p:nvPr/>
          </p:nvSpPr>
          <p:spPr bwMode="auto">
            <a:xfrm>
              <a:off x="4299" y="219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300" b="1" i="1"/>
                <a:t>S</a:t>
              </a:r>
              <a:endParaRPr lang="en-US" altLang="de-DE" sz="1900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7.7.3	Linienverdrahtung</a:t>
            </a:r>
          </a:p>
        </p:txBody>
      </p:sp>
      <p:sp>
        <p:nvSpPr>
          <p:cNvPr id="89091" name="Rectangle 3"/>
          <p:cNvSpPr>
            <a:spLocks noChangeArrowheads="1"/>
          </p:cNvSpPr>
          <p:nvPr/>
        </p:nvSpPr>
        <p:spPr bwMode="auto">
          <a:xfrm>
            <a:off x="1479550" y="1724025"/>
            <a:ext cx="6240463" cy="3338513"/>
          </a:xfrm>
          <a:prstGeom prst="rect">
            <a:avLst/>
          </a:prstGeom>
          <a:solidFill>
            <a:srgbClr val="DDDDDD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9092" name="Rectangle 4"/>
          <p:cNvSpPr>
            <a:spLocks noChangeArrowheads="1"/>
          </p:cNvSpPr>
          <p:nvPr/>
        </p:nvSpPr>
        <p:spPr bwMode="auto">
          <a:xfrm>
            <a:off x="1931988" y="1878013"/>
            <a:ext cx="847725" cy="815975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9093" name="Rectangle 5"/>
          <p:cNvSpPr>
            <a:spLocks noChangeArrowheads="1"/>
          </p:cNvSpPr>
          <p:nvPr/>
        </p:nvSpPr>
        <p:spPr bwMode="auto">
          <a:xfrm>
            <a:off x="2114550" y="3833813"/>
            <a:ext cx="635000" cy="635000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9094" name="Rectangle 6"/>
          <p:cNvSpPr>
            <a:spLocks noChangeArrowheads="1"/>
          </p:cNvSpPr>
          <p:nvPr/>
        </p:nvSpPr>
        <p:spPr bwMode="auto">
          <a:xfrm>
            <a:off x="3127375" y="4311650"/>
            <a:ext cx="4206875" cy="614363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9095" name="Rectangle 7"/>
          <p:cNvSpPr>
            <a:spLocks noChangeArrowheads="1"/>
          </p:cNvSpPr>
          <p:nvPr/>
        </p:nvSpPr>
        <p:spPr bwMode="auto">
          <a:xfrm>
            <a:off x="3706813" y="3167063"/>
            <a:ext cx="1382712" cy="908050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9096" name="Rectangle 8"/>
          <p:cNvSpPr>
            <a:spLocks noChangeArrowheads="1"/>
          </p:cNvSpPr>
          <p:nvPr/>
        </p:nvSpPr>
        <p:spPr bwMode="auto">
          <a:xfrm>
            <a:off x="4181475" y="1878013"/>
            <a:ext cx="1028700" cy="857250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9097" name="Rectangle 9"/>
          <p:cNvSpPr>
            <a:spLocks noChangeArrowheads="1"/>
          </p:cNvSpPr>
          <p:nvPr/>
        </p:nvSpPr>
        <p:spPr bwMode="auto">
          <a:xfrm>
            <a:off x="6194425" y="2490788"/>
            <a:ext cx="1139825" cy="758825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9098" name="Line 10"/>
          <p:cNvSpPr>
            <a:spLocks noChangeShapeType="1"/>
          </p:cNvSpPr>
          <p:nvPr/>
        </p:nvSpPr>
        <p:spPr bwMode="auto">
          <a:xfrm flipV="1">
            <a:off x="1463675" y="2944813"/>
            <a:ext cx="4725988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9099" name="Line 11"/>
          <p:cNvSpPr>
            <a:spLocks noChangeShapeType="1"/>
          </p:cNvSpPr>
          <p:nvPr/>
        </p:nvSpPr>
        <p:spPr bwMode="auto">
          <a:xfrm>
            <a:off x="2455863" y="2716213"/>
            <a:ext cx="0" cy="10668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9100" name="Line 12"/>
          <p:cNvSpPr>
            <a:spLocks noChangeShapeType="1"/>
          </p:cNvSpPr>
          <p:nvPr/>
        </p:nvSpPr>
        <p:spPr bwMode="auto">
          <a:xfrm>
            <a:off x="5581650" y="1724025"/>
            <a:ext cx="0" cy="257175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9101" name="Line 13"/>
          <p:cNvSpPr>
            <a:spLocks noChangeShapeType="1"/>
          </p:cNvSpPr>
          <p:nvPr/>
        </p:nvSpPr>
        <p:spPr bwMode="auto">
          <a:xfrm flipV="1">
            <a:off x="5046663" y="3859213"/>
            <a:ext cx="2668587" cy="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9102" name="Rectangle 14"/>
          <p:cNvSpPr>
            <a:spLocks noChangeArrowheads="1"/>
          </p:cNvSpPr>
          <p:nvPr/>
        </p:nvSpPr>
        <p:spPr bwMode="auto">
          <a:xfrm>
            <a:off x="2379663" y="3802063"/>
            <a:ext cx="150812" cy="1524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9103" name="Rectangle 15"/>
          <p:cNvSpPr>
            <a:spLocks noChangeArrowheads="1"/>
          </p:cNvSpPr>
          <p:nvPr/>
        </p:nvSpPr>
        <p:spPr bwMode="auto">
          <a:xfrm>
            <a:off x="6038850" y="3706813"/>
            <a:ext cx="1431925" cy="312737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de-DE" altLang="de-DE">
                <a:solidFill>
                  <a:schemeClr val="bg1"/>
                </a:solidFill>
              </a:rPr>
              <a:t>Ziel Strahl 1</a:t>
            </a:r>
            <a:endParaRPr lang="en-US" altLang="de-DE">
              <a:solidFill>
                <a:schemeClr val="bg1"/>
              </a:solidFill>
            </a:endParaRPr>
          </a:p>
        </p:txBody>
      </p:sp>
      <p:sp>
        <p:nvSpPr>
          <p:cNvPr id="89104" name="Rectangle 16"/>
          <p:cNvSpPr>
            <a:spLocks noChangeArrowheads="1"/>
          </p:cNvSpPr>
          <p:nvPr/>
        </p:nvSpPr>
        <p:spPr bwMode="auto">
          <a:xfrm>
            <a:off x="1770063" y="3324225"/>
            <a:ext cx="1431925" cy="312738"/>
          </a:xfrm>
          <a:prstGeom prst="rect">
            <a:avLst/>
          </a:prstGeom>
          <a:solidFill>
            <a:srgbClr val="CC0000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en-US" altLang="de-DE">
                <a:solidFill>
                  <a:schemeClr val="bg1"/>
                </a:solidFill>
              </a:rPr>
              <a:t>Start Strahl 1</a:t>
            </a:r>
          </a:p>
        </p:txBody>
      </p:sp>
      <p:sp>
        <p:nvSpPr>
          <p:cNvPr id="89105" name="Rectangle 17"/>
          <p:cNvSpPr>
            <a:spLocks noChangeArrowheads="1"/>
          </p:cNvSpPr>
          <p:nvPr/>
        </p:nvSpPr>
        <p:spPr bwMode="auto">
          <a:xfrm>
            <a:off x="5046663" y="3324225"/>
            <a:ext cx="1830387" cy="350838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de-DE" altLang="de-DE">
                <a:solidFill>
                  <a:schemeClr val="bg1"/>
                </a:solidFill>
              </a:rPr>
              <a:t>Zielausbreitung 2</a:t>
            </a:r>
            <a:endParaRPr lang="en-US" altLang="de-DE">
              <a:solidFill>
                <a:schemeClr val="bg1"/>
              </a:solidFill>
            </a:endParaRPr>
          </a:p>
        </p:txBody>
      </p:sp>
      <p:sp>
        <p:nvSpPr>
          <p:cNvPr id="89106" name="Rectangle 18"/>
          <p:cNvSpPr>
            <a:spLocks noChangeArrowheads="1"/>
          </p:cNvSpPr>
          <p:nvPr/>
        </p:nvSpPr>
        <p:spPr bwMode="auto">
          <a:xfrm>
            <a:off x="2606675" y="2792413"/>
            <a:ext cx="1830388" cy="349250"/>
          </a:xfrm>
          <a:prstGeom prst="rect">
            <a:avLst/>
          </a:prstGeom>
          <a:solidFill>
            <a:srgbClr val="CC0000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de-DE" altLang="de-DE">
                <a:solidFill>
                  <a:schemeClr val="bg1"/>
                </a:solidFill>
              </a:rPr>
              <a:t>Startausbreitung 2</a:t>
            </a:r>
            <a:endParaRPr lang="en-US" altLang="de-DE">
              <a:solidFill>
                <a:schemeClr val="bg1"/>
              </a:solidFill>
            </a:endParaRPr>
          </a:p>
        </p:txBody>
      </p:sp>
      <p:sp>
        <p:nvSpPr>
          <p:cNvPr id="89107" name="Rectangle 19"/>
          <p:cNvSpPr>
            <a:spLocks noChangeArrowheads="1"/>
          </p:cNvSpPr>
          <p:nvPr/>
        </p:nvSpPr>
        <p:spPr bwMode="auto">
          <a:xfrm>
            <a:off x="4437063" y="4011613"/>
            <a:ext cx="1066800" cy="3048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de-DE" altLang="de-DE"/>
              <a:t>Zielpunkt</a:t>
            </a:r>
            <a:r>
              <a:rPr lang="de-DE" altLang="de-DE">
                <a:solidFill>
                  <a:schemeClr val="bg1"/>
                </a:solidFill>
              </a:rPr>
              <a:t> </a:t>
            </a:r>
            <a:endParaRPr lang="en-US" altLang="de-DE">
              <a:solidFill>
                <a:schemeClr val="bg1"/>
              </a:solidFill>
            </a:endParaRPr>
          </a:p>
        </p:txBody>
      </p:sp>
      <p:sp>
        <p:nvSpPr>
          <p:cNvPr id="89108" name="Rectangle 20"/>
          <p:cNvSpPr>
            <a:spLocks noChangeArrowheads="1"/>
          </p:cNvSpPr>
          <p:nvPr/>
        </p:nvSpPr>
        <p:spPr bwMode="auto">
          <a:xfrm>
            <a:off x="1844675" y="4030663"/>
            <a:ext cx="1220788" cy="3127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en-US" altLang="de-DE"/>
              <a:t>Startpunkt</a:t>
            </a:r>
          </a:p>
        </p:txBody>
      </p:sp>
      <p:sp>
        <p:nvSpPr>
          <p:cNvPr id="89109" name="Rectangle 21"/>
          <p:cNvSpPr>
            <a:spLocks noChangeArrowheads="1"/>
          </p:cNvSpPr>
          <p:nvPr/>
        </p:nvSpPr>
        <p:spPr bwMode="auto">
          <a:xfrm>
            <a:off x="4970463" y="3783013"/>
            <a:ext cx="152400" cy="15398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89110" name="Group 22"/>
          <p:cNvGrpSpPr>
            <a:grpSpLocks/>
          </p:cNvGrpSpPr>
          <p:nvPr/>
        </p:nvGrpSpPr>
        <p:grpSpPr bwMode="auto">
          <a:xfrm>
            <a:off x="4924425" y="3748088"/>
            <a:ext cx="228600" cy="228600"/>
            <a:chOff x="5624" y="877"/>
            <a:chExt cx="136" cy="136"/>
          </a:xfrm>
        </p:grpSpPr>
        <p:sp>
          <p:nvSpPr>
            <p:cNvPr id="89114" name="Oval 23"/>
            <p:cNvSpPr>
              <a:spLocks noChangeArrowheads="1"/>
            </p:cNvSpPr>
            <p:nvPr/>
          </p:nvSpPr>
          <p:spPr bwMode="auto">
            <a:xfrm>
              <a:off x="5624" y="877"/>
              <a:ext cx="136" cy="136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9115" name="Text Box 24"/>
            <p:cNvSpPr txBox="1">
              <a:spLocks noChangeArrowheads="1"/>
            </p:cNvSpPr>
            <p:nvPr/>
          </p:nvSpPr>
          <p:spPr bwMode="auto">
            <a:xfrm>
              <a:off x="5657" y="890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300" b="1" i="1"/>
                <a:t>T</a:t>
              </a:r>
              <a:endParaRPr lang="en-US" altLang="de-DE" sz="1900"/>
            </a:p>
          </p:txBody>
        </p:sp>
      </p:grpSp>
      <p:grpSp>
        <p:nvGrpSpPr>
          <p:cNvPr id="89111" name="Group 25"/>
          <p:cNvGrpSpPr>
            <a:grpSpLocks/>
          </p:cNvGrpSpPr>
          <p:nvPr/>
        </p:nvGrpSpPr>
        <p:grpSpPr bwMode="auto">
          <a:xfrm>
            <a:off x="2339975" y="3767138"/>
            <a:ext cx="228600" cy="228600"/>
            <a:chOff x="4272" y="210"/>
            <a:chExt cx="136" cy="136"/>
          </a:xfrm>
        </p:grpSpPr>
        <p:sp>
          <p:nvSpPr>
            <p:cNvPr id="89112" name="Oval 26"/>
            <p:cNvSpPr>
              <a:spLocks noChangeArrowheads="1"/>
            </p:cNvSpPr>
            <p:nvPr/>
          </p:nvSpPr>
          <p:spPr bwMode="auto">
            <a:xfrm>
              <a:off x="4272" y="210"/>
              <a:ext cx="136" cy="136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9113" name="Text Box 27"/>
            <p:cNvSpPr txBox="1">
              <a:spLocks noChangeArrowheads="1"/>
            </p:cNvSpPr>
            <p:nvPr/>
          </p:nvSpPr>
          <p:spPr bwMode="auto">
            <a:xfrm>
              <a:off x="4299" y="219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300" b="1" i="1"/>
                <a:t>S</a:t>
              </a:r>
              <a:endParaRPr lang="en-US" altLang="de-DE" sz="1900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7.7.3	Linienverdrahtung</a:t>
            </a:r>
          </a:p>
        </p:txBody>
      </p:sp>
      <p:sp>
        <p:nvSpPr>
          <p:cNvPr id="90115" name="Rectangle 3"/>
          <p:cNvSpPr>
            <a:spLocks noChangeArrowheads="1"/>
          </p:cNvSpPr>
          <p:nvPr/>
        </p:nvSpPr>
        <p:spPr bwMode="auto">
          <a:xfrm>
            <a:off x="1479550" y="1724025"/>
            <a:ext cx="6240463" cy="3338513"/>
          </a:xfrm>
          <a:prstGeom prst="rect">
            <a:avLst/>
          </a:prstGeom>
          <a:solidFill>
            <a:srgbClr val="DDDDDD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0116" name="Rectangle 4"/>
          <p:cNvSpPr>
            <a:spLocks noChangeArrowheads="1"/>
          </p:cNvSpPr>
          <p:nvPr/>
        </p:nvSpPr>
        <p:spPr bwMode="auto">
          <a:xfrm>
            <a:off x="1931988" y="1878013"/>
            <a:ext cx="847725" cy="815975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0117" name="Rectangle 5"/>
          <p:cNvSpPr>
            <a:spLocks noChangeArrowheads="1"/>
          </p:cNvSpPr>
          <p:nvPr/>
        </p:nvSpPr>
        <p:spPr bwMode="auto">
          <a:xfrm>
            <a:off x="2114550" y="3833813"/>
            <a:ext cx="635000" cy="635000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0118" name="Rectangle 6"/>
          <p:cNvSpPr>
            <a:spLocks noChangeArrowheads="1"/>
          </p:cNvSpPr>
          <p:nvPr/>
        </p:nvSpPr>
        <p:spPr bwMode="auto">
          <a:xfrm>
            <a:off x="3127375" y="4311650"/>
            <a:ext cx="4206875" cy="614363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0119" name="Rectangle 7"/>
          <p:cNvSpPr>
            <a:spLocks noChangeArrowheads="1"/>
          </p:cNvSpPr>
          <p:nvPr/>
        </p:nvSpPr>
        <p:spPr bwMode="auto">
          <a:xfrm>
            <a:off x="3706813" y="3167063"/>
            <a:ext cx="1382712" cy="908050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0120" name="Rectangle 8"/>
          <p:cNvSpPr>
            <a:spLocks noChangeArrowheads="1"/>
          </p:cNvSpPr>
          <p:nvPr/>
        </p:nvSpPr>
        <p:spPr bwMode="auto">
          <a:xfrm>
            <a:off x="4181475" y="1878013"/>
            <a:ext cx="1028700" cy="857250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0121" name="Rectangle 9"/>
          <p:cNvSpPr>
            <a:spLocks noChangeArrowheads="1"/>
          </p:cNvSpPr>
          <p:nvPr/>
        </p:nvSpPr>
        <p:spPr bwMode="auto">
          <a:xfrm>
            <a:off x="6194425" y="2490788"/>
            <a:ext cx="1139825" cy="758825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0122" name="Line 10"/>
          <p:cNvSpPr>
            <a:spLocks noChangeShapeType="1"/>
          </p:cNvSpPr>
          <p:nvPr/>
        </p:nvSpPr>
        <p:spPr bwMode="auto">
          <a:xfrm flipV="1">
            <a:off x="1463675" y="2944813"/>
            <a:ext cx="4725988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0123" name="Line 11"/>
          <p:cNvSpPr>
            <a:spLocks noChangeShapeType="1"/>
          </p:cNvSpPr>
          <p:nvPr/>
        </p:nvSpPr>
        <p:spPr bwMode="auto">
          <a:xfrm>
            <a:off x="2455863" y="2716213"/>
            <a:ext cx="0" cy="10668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0124" name="Line 12"/>
          <p:cNvSpPr>
            <a:spLocks noChangeShapeType="1"/>
          </p:cNvSpPr>
          <p:nvPr/>
        </p:nvSpPr>
        <p:spPr bwMode="auto">
          <a:xfrm flipV="1">
            <a:off x="5046663" y="3859213"/>
            <a:ext cx="2668587" cy="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0125" name="Rectangle 13"/>
          <p:cNvSpPr>
            <a:spLocks noChangeArrowheads="1"/>
          </p:cNvSpPr>
          <p:nvPr/>
        </p:nvSpPr>
        <p:spPr bwMode="auto">
          <a:xfrm>
            <a:off x="2379663" y="3802063"/>
            <a:ext cx="150812" cy="1524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0126" name="Rectangle 14"/>
          <p:cNvSpPr>
            <a:spLocks noChangeArrowheads="1"/>
          </p:cNvSpPr>
          <p:nvPr/>
        </p:nvSpPr>
        <p:spPr bwMode="auto">
          <a:xfrm>
            <a:off x="6038850" y="3706813"/>
            <a:ext cx="1431925" cy="312737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de-DE" altLang="de-DE">
                <a:solidFill>
                  <a:schemeClr val="bg1"/>
                </a:solidFill>
              </a:rPr>
              <a:t>Ziel Strahl 1</a:t>
            </a:r>
            <a:endParaRPr lang="en-US" altLang="de-DE">
              <a:solidFill>
                <a:schemeClr val="bg1"/>
              </a:solidFill>
            </a:endParaRPr>
          </a:p>
        </p:txBody>
      </p:sp>
      <p:sp>
        <p:nvSpPr>
          <p:cNvPr id="90127" name="Arc 15"/>
          <p:cNvSpPr>
            <a:spLocks/>
          </p:cNvSpPr>
          <p:nvPr/>
        </p:nvSpPr>
        <p:spPr bwMode="auto">
          <a:xfrm flipH="1">
            <a:off x="5641975" y="2289175"/>
            <a:ext cx="471488" cy="787400"/>
          </a:xfrm>
          <a:custGeom>
            <a:avLst/>
            <a:gdLst>
              <a:gd name="T0" fmla="*/ 0 w 20845"/>
              <a:gd name="T1" fmla="*/ 0 h 21600"/>
              <a:gd name="T2" fmla="*/ 2147483647 w 20845"/>
              <a:gd name="T3" fmla="*/ 2147483647 h 21600"/>
              <a:gd name="T4" fmla="*/ 0 w 20845"/>
              <a:gd name="T5" fmla="*/ 2147483647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845" h="21600" fill="none" extrusionOk="0">
                <a:moveTo>
                  <a:pt x="-1" y="0"/>
                </a:moveTo>
                <a:cubicBezTo>
                  <a:pt x="9749" y="0"/>
                  <a:pt x="18290" y="6531"/>
                  <a:pt x="20845" y="15939"/>
                </a:cubicBezTo>
              </a:path>
              <a:path w="20845" h="21600" stroke="0" extrusionOk="0">
                <a:moveTo>
                  <a:pt x="-1" y="0"/>
                </a:moveTo>
                <a:cubicBezTo>
                  <a:pt x="9749" y="0"/>
                  <a:pt x="18290" y="6531"/>
                  <a:pt x="20845" y="15939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0128" name="Rectangle 16"/>
          <p:cNvSpPr>
            <a:spLocks noChangeArrowheads="1"/>
          </p:cNvSpPr>
          <p:nvPr/>
        </p:nvSpPr>
        <p:spPr bwMode="auto">
          <a:xfrm>
            <a:off x="1770063" y="3324225"/>
            <a:ext cx="1431925" cy="312738"/>
          </a:xfrm>
          <a:prstGeom prst="rect">
            <a:avLst/>
          </a:prstGeom>
          <a:solidFill>
            <a:srgbClr val="CC0000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en-US" altLang="de-DE">
                <a:solidFill>
                  <a:schemeClr val="bg1"/>
                </a:solidFill>
              </a:rPr>
              <a:t>Start Strahl 1</a:t>
            </a:r>
          </a:p>
        </p:txBody>
      </p:sp>
      <p:sp>
        <p:nvSpPr>
          <p:cNvPr id="90129" name="Rectangle 17"/>
          <p:cNvSpPr>
            <a:spLocks noChangeArrowheads="1"/>
          </p:cNvSpPr>
          <p:nvPr/>
        </p:nvSpPr>
        <p:spPr bwMode="auto">
          <a:xfrm>
            <a:off x="2606675" y="2792413"/>
            <a:ext cx="1830388" cy="349250"/>
          </a:xfrm>
          <a:prstGeom prst="rect">
            <a:avLst/>
          </a:prstGeom>
          <a:solidFill>
            <a:srgbClr val="CC0000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de-DE" altLang="de-DE">
                <a:solidFill>
                  <a:schemeClr val="bg1"/>
                </a:solidFill>
              </a:rPr>
              <a:t>Startausbreitung 2</a:t>
            </a:r>
            <a:endParaRPr lang="en-US" altLang="de-DE">
              <a:solidFill>
                <a:schemeClr val="bg1"/>
              </a:solidFill>
            </a:endParaRPr>
          </a:p>
        </p:txBody>
      </p:sp>
      <p:sp>
        <p:nvSpPr>
          <p:cNvPr id="90130" name="Rectangle 18"/>
          <p:cNvSpPr>
            <a:spLocks noChangeArrowheads="1"/>
          </p:cNvSpPr>
          <p:nvPr/>
        </p:nvSpPr>
        <p:spPr bwMode="auto">
          <a:xfrm>
            <a:off x="4437063" y="4011613"/>
            <a:ext cx="1066800" cy="3048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de-DE" altLang="de-DE"/>
              <a:t>Zielpunkt</a:t>
            </a:r>
            <a:r>
              <a:rPr lang="de-DE" altLang="de-DE">
                <a:solidFill>
                  <a:schemeClr val="bg1"/>
                </a:solidFill>
              </a:rPr>
              <a:t> </a:t>
            </a:r>
            <a:endParaRPr lang="en-US" altLang="de-DE">
              <a:solidFill>
                <a:schemeClr val="bg1"/>
              </a:solidFill>
            </a:endParaRPr>
          </a:p>
        </p:txBody>
      </p:sp>
      <p:sp>
        <p:nvSpPr>
          <p:cNvPr id="90131" name="Rectangle 19"/>
          <p:cNvSpPr>
            <a:spLocks noChangeArrowheads="1"/>
          </p:cNvSpPr>
          <p:nvPr/>
        </p:nvSpPr>
        <p:spPr bwMode="auto">
          <a:xfrm>
            <a:off x="1844675" y="4030663"/>
            <a:ext cx="1220788" cy="3127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en-US" altLang="de-DE"/>
              <a:t>Startpunkt</a:t>
            </a:r>
          </a:p>
        </p:txBody>
      </p:sp>
      <p:sp>
        <p:nvSpPr>
          <p:cNvPr id="90132" name="Rectangle 20"/>
          <p:cNvSpPr>
            <a:spLocks noChangeArrowheads="1"/>
          </p:cNvSpPr>
          <p:nvPr/>
        </p:nvSpPr>
        <p:spPr bwMode="auto">
          <a:xfrm>
            <a:off x="4970463" y="3783013"/>
            <a:ext cx="152400" cy="15398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90133" name="Group 21"/>
          <p:cNvGrpSpPr>
            <a:grpSpLocks/>
          </p:cNvGrpSpPr>
          <p:nvPr/>
        </p:nvGrpSpPr>
        <p:grpSpPr bwMode="auto">
          <a:xfrm>
            <a:off x="4924425" y="3748088"/>
            <a:ext cx="228600" cy="228600"/>
            <a:chOff x="5624" y="877"/>
            <a:chExt cx="136" cy="136"/>
          </a:xfrm>
        </p:grpSpPr>
        <p:sp>
          <p:nvSpPr>
            <p:cNvPr id="90141" name="Oval 22"/>
            <p:cNvSpPr>
              <a:spLocks noChangeArrowheads="1"/>
            </p:cNvSpPr>
            <p:nvPr/>
          </p:nvSpPr>
          <p:spPr bwMode="auto">
            <a:xfrm>
              <a:off x="5624" y="877"/>
              <a:ext cx="136" cy="136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0142" name="Text Box 23"/>
            <p:cNvSpPr txBox="1">
              <a:spLocks noChangeArrowheads="1"/>
            </p:cNvSpPr>
            <p:nvPr/>
          </p:nvSpPr>
          <p:spPr bwMode="auto">
            <a:xfrm>
              <a:off x="5657" y="890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300" b="1" i="1"/>
                <a:t>T</a:t>
              </a:r>
              <a:endParaRPr lang="en-US" altLang="de-DE" sz="1900"/>
            </a:p>
          </p:txBody>
        </p:sp>
      </p:grpSp>
      <p:grpSp>
        <p:nvGrpSpPr>
          <p:cNvPr id="90134" name="Group 24"/>
          <p:cNvGrpSpPr>
            <a:grpSpLocks/>
          </p:cNvGrpSpPr>
          <p:nvPr/>
        </p:nvGrpSpPr>
        <p:grpSpPr bwMode="auto">
          <a:xfrm>
            <a:off x="2339975" y="3767138"/>
            <a:ext cx="228600" cy="228600"/>
            <a:chOff x="4272" y="210"/>
            <a:chExt cx="136" cy="136"/>
          </a:xfrm>
        </p:grpSpPr>
        <p:sp>
          <p:nvSpPr>
            <p:cNvPr id="90139" name="Oval 25"/>
            <p:cNvSpPr>
              <a:spLocks noChangeArrowheads="1"/>
            </p:cNvSpPr>
            <p:nvPr/>
          </p:nvSpPr>
          <p:spPr bwMode="auto">
            <a:xfrm>
              <a:off x="4272" y="210"/>
              <a:ext cx="136" cy="136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0140" name="Text Box 26"/>
            <p:cNvSpPr txBox="1">
              <a:spLocks noChangeArrowheads="1"/>
            </p:cNvSpPr>
            <p:nvPr/>
          </p:nvSpPr>
          <p:spPr bwMode="auto">
            <a:xfrm>
              <a:off x="4299" y="219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300" b="1" i="1"/>
                <a:t>S</a:t>
              </a:r>
              <a:endParaRPr lang="en-US" altLang="de-DE" sz="1900"/>
            </a:p>
          </p:txBody>
        </p:sp>
      </p:grpSp>
      <p:sp>
        <p:nvSpPr>
          <p:cNvPr id="90135" name="Rectangle 27"/>
          <p:cNvSpPr>
            <a:spLocks noChangeArrowheads="1"/>
          </p:cNvSpPr>
          <p:nvPr/>
        </p:nvSpPr>
        <p:spPr bwMode="auto">
          <a:xfrm>
            <a:off x="5810250" y="1800225"/>
            <a:ext cx="2514600" cy="530225"/>
          </a:xfrm>
          <a:prstGeom prst="rect">
            <a:avLst/>
          </a:prstGeom>
          <a:solidFill>
            <a:srgbClr val="FAC094"/>
          </a:solidFill>
          <a:ln w="9525">
            <a:solidFill>
              <a:srgbClr val="FFCC99"/>
            </a:solidFill>
            <a:miter lim="800000"/>
            <a:headEnd/>
            <a:tailEnd/>
          </a:ln>
          <a:effectLst/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9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de-DE" altLang="de-DE"/>
              <a:t>Schnittpunkt</a:t>
            </a:r>
            <a:br>
              <a:rPr lang="de-DE" altLang="de-DE"/>
            </a:br>
            <a:r>
              <a:rPr lang="de-DE" altLang="de-DE"/>
              <a:t>Start- und Zielausbreitung</a:t>
            </a:r>
            <a:endParaRPr lang="en-US" altLang="de-DE"/>
          </a:p>
        </p:txBody>
      </p:sp>
      <p:sp>
        <p:nvSpPr>
          <p:cNvPr id="90136" name="Line 28"/>
          <p:cNvSpPr>
            <a:spLocks noChangeShapeType="1"/>
          </p:cNvSpPr>
          <p:nvPr/>
        </p:nvSpPr>
        <p:spPr bwMode="auto">
          <a:xfrm>
            <a:off x="5581650" y="1724025"/>
            <a:ext cx="0" cy="257175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0137" name="Oval 29"/>
          <p:cNvSpPr>
            <a:spLocks noChangeArrowheads="1"/>
          </p:cNvSpPr>
          <p:nvPr/>
        </p:nvSpPr>
        <p:spPr bwMode="auto">
          <a:xfrm>
            <a:off x="5467350" y="2847975"/>
            <a:ext cx="228600" cy="228600"/>
          </a:xfrm>
          <a:prstGeom prst="ellipse">
            <a:avLst/>
          </a:prstGeom>
          <a:solidFill>
            <a:srgbClr val="FAC094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0138" name="Rectangle 30"/>
          <p:cNvSpPr>
            <a:spLocks noChangeArrowheads="1"/>
          </p:cNvSpPr>
          <p:nvPr/>
        </p:nvSpPr>
        <p:spPr bwMode="auto">
          <a:xfrm>
            <a:off x="5046663" y="3324225"/>
            <a:ext cx="1830387" cy="350838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de-DE" altLang="de-DE">
                <a:solidFill>
                  <a:schemeClr val="bg1"/>
                </a:solidFill>
              </a:rPr>
              <a:t>Zielausbreitung 2</a:t>
            </a:r>
            <a:endParaRPr lang="en-US" altLang="de-DE">
              <a:solidFill>
                <a:schemeClr val="bg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7.7.3	Linienverdrahtung</a:t>
            </a:r>
          </a:p>
        </p:txBody>
      </p:sp>
      <p:sp>
        <p:nvSpPr>
          <p:cNvPr id="91139" name="Rectangle 3"/>
          <p:cNvSpPr>
            <a:spLocks noChangeArrowheads="1"/>
          </p:cNvSpPr>
          <p:nvPr/>
        </p:nvSpPr>
        <p:spPr bwMode="auto">
          <a:xfrm>
            <a:off x="1479550" y="1724025"/>
            <a:ext cx="6240463" cy="3338513"/>
          </a:xfrm>
          <a:prstGeom prst="rect">
            <a:avLst/>
          </a:prstGeom>
          <a:solidFill>
            <a:srgbClr val="DDDDDD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1140" name="Rectangle 4"/>
          <p:cNvSpPr>
            <a:spLocks noChangeArrowheads="1"/>
          </p:cNvSpPr>
          <p:nvPr/>
        </p:nvSpPr>
        <p:spPr bwMode="auto">
          <a:xfrm>
            <a:off x="1931988" y="1878013"/>
            <a:ext cx="847725" cy="815975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1141" name="Rectangle 5"/>
          <p:cNvSpPr>
            <a:spLocks noChangeArrowheads="1"/>
          </p:cNvSpPr>
          <p:nvPr/>
        </p:nvSpPr>
        <p:spPr bwMode="auto">
          <a:xfrm>
            <a:off x="2114550" y="3833813"/>
            <a:ext cx="635000" cy="635000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1142" name="Rectangle 6"/>
          <p:cNvSpPr>
            <a:spLocks noChangeArrowheads="1"/>
          </p:cNvSpPr>
          <p:nvPr/>
        </p:nvSpPr>
        <p:spPr bwMode="auto">
          <a:xfrm>
            <a:off x="3127375" y="4311650"/>
            <a:ext cx="4206875" cy="614363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1143" name="Rectangle 7"/>
          <p:cNvSpPr>
            <a:spLocks noChangeArrowheads="1"/>
          </p:cNvSpPr>
          <p:nvPr/>
        </p:nvSpPr>
        <p:spPr bwMode="auto">
          <a:xfrm>
            <a:off x="3706813" y="3167063"/>
            <a:ext cx="1382712" cy="908050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1144" name="Rectangle 8"/>
          <p:cNvSpPr>
            <a:spLocks noChangeArrowheads="1"/>
          </p:cNvSpPr>
          <p:nvPr/>
        </p:nvSpPr>
        <p:spPr bwMode="auto">
          <a:xfrm>
            <a:off x="4181475" y="1878013"/>
            <a:ext cx="1028700" cy="857250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1145" name="Rectangle 9"/>
          <p:cNvSpPr>
            <a:spLocks noChangeArrowheads="1"/>
          </p:cNvSpPr>
          <p:nvPr/>
        </p:nvSpPr>
        <p:spPr bwMode="auto">
          <a:xfrm>
            <a:off x="6194425" y="2490788"/>
            <a:ext cx="1139825" cy="758825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1146" name="Line 10"/>
          <p:cNvSpPr>
            <a:spLocks noChangeShapeType="1"/>
          </p:cNvSpPr>
          <p:nvPr/>
        </p:nvSpPr>
        <p:spPr bwMode="auto">
          <a:xfrm flipV="1">
            <a:off x="1463675" y="2944813"/>
            <a:ext cx="4725988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1147" name="Line 11"/>
          <p:cNvSpPr>
            <a:spLocks noChangeShapeType="1"/>
          </p:cNvSpPr>
          <p:nvPr/>
        </p:nvSpPr>
        <p:spPr bwMode="auto">
          <a:xfrm>
            <a:off x="2455863" y="2716213"/>
            <a:ext cx="0" cy="10668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1148" name="Line 12"/>
          <p:cNvSpPr>
            <a:spLocks noChangeShapeType="1"/>
          </p:cNvSpPr>
          <p:nvPr/>
        </p:nvSpPr>
        <p:spPr bwMode="auto">
          <a:xfrm flipV="1">
            <a:off x="5046663" y="3859213"/>
            <a:ext cx="2668587" cy="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1149" name="Rectangle 13"/>
          <p:cNvSpPr>
            <a:spLocks noChangeArrowheads="1"/>
          </p:cNvSpPr>
          <p:nvPr/>
        </p:nvSpPr>
        <p:spPr bwMode="auto">
          <a:xfrm>
            <a:off x="2379663" y="3802063"/>
            <a:ext cx="150812" cy="1524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1150" name="Arc 15"/>
          <p:cNvSpPr>
            <a:spLocks/>
          </p:cNvSpPr>
          <p:nvPr/>
        </p:nvSpPr>
        <p:spPr bwMode="auto">
          <a:xfrm flipH="1">
            <a:off x="5641975" y="2289175"/>
            <a:ext cx="471488" cy="787400"/>
          </a:xfrm>
          <a:custGeom>
            <a:avLst/>
            <a:gdLst>
              <a:gd name="T0" fmla="*/ 0 w 20845"/>
              <a:gd name="T1" fmla="*/ 0 h 21600"/>
              <a:gd name="T2" fmla="*/ 2147483647 w 20845"/>
              <a:gd name="T3" fmla="*/ 2147483647 h 21600"/>
              <a:gd name="T4" fmla="*/ 0 w 20845"/>
              <a:gd name="T5" fmla="*/ 2147483647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845" h="21600" fill="none" extrusionOk="0">
                <a:moveTo>
                  <a:pt x="-1" y="0"/>
                </a:moveTo>
                <a:cubicBezTo>
                  <a:pt x="9749" y="0"/>
                  <a:pt x="18290" y="6531"/>
                  <a:pt x="20845" y="15939"/>
                </a:cubicBezTo>
              </a:path>
              <a:path w="20845" h="21600" stroke="0" extrusionOk="0">
                <a:moveTo>
                  <a:pt x="-1" y="0"/>
                </a:moveTo>
                <a:cubicBezTo>
                  <a:pt x="9749" y="0"/>
                  <a:pt x="18290" y="6531"/>
                  <a:pt x="20845" y="15939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1151" name="Rectangle 18"/>
          <p:cNvSpPr>
            <a:spLocks noChangeArrowheads="1"/>
          </p:cNvSpPr>
          <p:nvPr/>
        </p:nvSpPr>
        <p:spPr bwMode="auto">
          <a:xfrm>
            <a:off x="4437063" y="4011613"/>
            <a:ext cx="1066800" cy="3048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de-DE" altLang="de-DE"/>
              <a:t>Zielpunkt</a:t>
            </a:r>
            <a:r>
              <a:rPr lang="de-DE" altLang="de-DE">
                <a:solidFill>
                  <a:schemeClr val="bg1"/>
                </a:solidFill>
              </a:rPr>
              <a:t> </a:t>
            </a:r>
            <a:endParaRPr lang="en-US" altLang="de-DE">
              <a:solidFill>
                <a:schemeClr val="bg1"/>
              </a:solidFill>
            </a:endParaRPr>
          </a:p>
        </p:txBody>
      </p:sp>
      <p:sp>
        <p:nvSpPr>
          <p:cNvPr id="91152" name="Rectangle 19"/>
          <p:cNvSpPr>
            <a:spLocks noChangeArrowheads="1"/>
          </p:cNvSpPr>
          <p:nvPr/>
        </p:nvSpPr>
        <p:spPr bwMode="auto">
          <a:xfrm>
            <a:off x="1844675" y="4030663"/>
            <a:ext cx="1220788" cy="3127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en-US" altLang="de-DE"/>
              <a:t>Startpunkt</a:t>
            </a:r>
          </a:p>
        </p:txBody>
      </p:sp>
      <p:sp>
        <p:nvSpPr>
          <p:cNvPr id="91153" name="Rectangle 20"/>
          <p:cNvSpPr>
            <a:spLocks noChangeArrowheads="1"/>
          </p:cNvSpPr>
          <p:nvPr/>
        </p:nvSpPr>
        <p:spPr bwMode="auto">
          <a:xfrm>
            <a:off x="4970463" y="3783013"/>
            <a:ext cx="152400" cy="15398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91154" name="Group 21"/>
          <p:cNvGrpSpPr>
            <a:grpSpLocks/>
          </p:cNvGrpSpPr>
          <p:nvPr/>
        </p:nvGrpSpPr>
        <p:grpSpPr bwMode="auto">
          <a:xfrm>
            <a:off x="4924425" y="3748088"/>
            <a:ext cx="228600" cy="228600"/>
            <a:chOff x="5624" y="877"/>
            <a:chExt cx="136" cy="136"/>
          </a:xfrm>
        </p:grpSpPr>
        <p:sp>
          <p:nvSpPr>
            <p:cNvPr id="91165" name="Oval 22"/>
            <p:cNvSpPr>
              <a:spLocks noChangeArrowheads="1"/>
            </p:cNvSpPr>
            <p:nvPr/>
          </p:nvSpPr>
          <p:spPr bwMode="auto">
            <a:xfrm>
              <a:off x="5624" y="877"/>
              <a:ext cx="136" cy="136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166" name="Text Box 23"/>
            <p:cNvSpPr txBox="1">
              <a:spLocks noChangeArrowheads="1"/>
            </p:cNvSpPr>
            <p:nvPr/>
          </p:nvSpPr>
          <p:spPr bwMode="auto">
            <a:xfrm>
              <a:off x="5657" y="890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300" b="1" i="1"/>
                <a:t>T</a:t>
              </a:r>
              <a:endParaRPr lang="en-US" altLang="de-DE" sz="1900"/>
            </a:p>
          </p:txBody>
        </p:sp>
      </p:grpSp>
      <p:grpSp>
        <p:nvGrpSpPr>
          <p:cNvPr id="91155" name="Group 24"/>
          <p:cNvGrpSpPr>
            <a:grpSpLocks/>
          </p:cNvGrpSpPr>
          <p:nvPr/>
        </p:nvGrpSpPr>
        <p:grpSpPr bwMode="auto">
          <a:xfrm>
            <a:off x="2339975" y="3767138"/>
            <a:ext cx="228600" cy="228600"/>
            <a:chOff x="4272" y="210"/>
            <a:chExt cx="136" cy="136"/>
          </a:xfrm>
        </p:grpSpPr>
        <p:sp>
          <p:nvSpPr>
            <p:cNvPr id="91163" name="Oval 25"/>
            <p:cNvSpPr>
              <a:spLocks noChangeArrowheads="1"/>
            </p:cNvSpPr>
            <p:nvPr/>
          </p:nvSpPr>
          <p:spPr bwMode="auto">
            <a:xfrm>
              <a:off x="4272" y="210"/>
              <a:ext cx="136" cy="136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164" name="Text Box 26"/>
            <p:cNvSpPr txBox="1">
              <a:spLocks noChangeArrowheads="1"/>
            </p:cNvSpPr>
            <p:nvPr/>
          </p:nvSpPr>
          <p:spPr bwMode="auto">
            <a:xfrm>
              <a:off x="4299" y="219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300" b="1" i="1"/>
                <a:t>S</a:t>
              </a:r>
              <a:endParaRPr lang="en-US" altLang="de-DE" sz="1900"/>
            </a:p>
          </p:txBody>
        </p:sp>
      </p:grpSp>
      <p:sp>
        <p:nvSpPr>
          <p:cNvPr id="91156" name="Rectangle 27"/>
          <p:cNvSpPr>
            <a:spLocks noChangeArrowheads="1"/>
          </p:cNvSpPr>
          <p:nvPr/>
        </p:nvSpPr>
        <p:spPr bwMode="auto">
          <a:xfrm>
            <a:off x="5810250" y="1800225"/>
            <a:ext cx="2514600" cy="530225"/>
          </a:xfrm>
          <a:prstGeom prst="rect">
            <a:avLst/>
          </a:prstGeom>
          <a:solidFill>
            <a:srgbClr val="FAC094"/>
          </a:solidFill>
          <a:ln w="9525">
            <a:solidFill>
              <a:srgbClr val="FFCC99"/>
            </a:solidFill>
            <a:miter lim="800000"/>
            <a:headEnd/>
            <a:tailEnd/>
          </a:ln>
          <a:effectLst/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9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de-DE" altLang="de-DE" dirty="0"/>
              <a:t>Vom Schnittpunkt aus-</a:t>
            </a:r>
            <a:br>
              <a:rPr lang="de-DE" altLang="de-DE" dirty="0"/>
            </a:br>
            <a:r>
              <a:rPr lang="de-DE" altLang="de-DE" dirty="0"/>
              <a:t>gehende Rückverfolgung</a:t>
            </a:r>
            <a:endParaRPr lang="en-US" altLang="de-DE" dirty="0"/>
          </a:p>
        </p:txBody>
      </p:sp>
      <p:sp>
        <p:nvSpPr>
          <p:cNvPr id="91157" name="Line 28"/>
          <p:cNvSpPr>
            <a:spLocks noChangeShapeType="1"/>
          </p:cNvSpPr>
          <p:nvPr/>
        </p:nvSpPr>
        <p:spPr bwMode="auto">
          <a:xfrm>
            <a:off x="5581650" y="1724025"/>
            <a:ext cx="0" cy="257175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1158" name="Oval 29"/>
          <p:cNvSpPr>
            <a:spLocks noChangeArrowheads="1"/>
          </p:cNvSpPr>
          <p:nvPr/>
        </p:nvSpPr>
        <p:spPr bwMode="auto">
          <a:xfrm>
            <a:off x="5467350" y="2847975"/>
            <a:ext cx="228600" cy="228600"/>
          </a:xfrm>
          <a:prstGeom prst="ellipse">
            <a:avLst/>
          </a:prstGeom>
          <a:solidFill>
            <a:srgbClr val="FAC094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1159" name="Line 31"/>
          <p:cNvSpPr>
            <a:spLocks noChangeShapeType="1"/>
          </p:cNvSpPr>
          <p:nvPr/>
        </p:nvSpPr>
        <p:spPr bwMode="auto">
          <a:xfrm>
            <a:off x="5581650" y="3076575"/>
            <a:ext cx="0" cy="725488"/>
          </a:xfrm>
          <a:prstGeom prst="line">
            <a:avLst/>
          </a:prstGeom>
          <a:noFill/>
          <a:ln w="57150">
            <a:solidFill>
              <a:srgbClr val="FAC094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/>
          <a:p>
            <a:endParaRPr lang="de-DE"/>
          </a:p>
        </p:txBody>
      </p:sp>
      <p:sp>
        <p:nvSpPr>
          <p:cNvPr id="91160" name="Line 32"/>
          <p:cNvSpPr>
            <a:spLocks noChangeShapeType="1"/>
          </p:cNvSpPr>
          <p:nvPr/>
        </p:nvSpPr>
        <p:spPr bwMode="auto">
          <a:xfrm flipH="1">
            <a:off x="2468563" y="2936875"/>
            <a:ext cx="2998787" cy="0"/>
          </a:xfrm>
          <a:prstGeom prst="line">
            <a:avLst/>
          </a:prstGeom>
          <a:noFill/>
          <a:ln w="57150">
            <a:solidFill>
              <a:srgbClr val="FAC094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  <p:sp>
        <p:nvSpPr>
          <p:cNvPr id="91161" name="Line 33"/>
          <p:cNvSpPr>
            <a:spLocks noChangeShapeType="1"/>
          </p:cNvSpPr>
          <p:nvPr/>
        </p:nvSpPr>
        <p:spPr bwMode="auto">
          <a:xfrm>
            <a:off x="2454275" y="2984500"/>
            <a:ext cx="0" cy="725488"/>
          </a:xfrm>
          <a:prstGeom prst="line">
            <a:avLst/>
          </a:prstGeom>
          <a:noFill/>
          <a:ln w="57150">
            <a:solidFill>
              <a:srgbClr val="FAC094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/>
          <a:p>
            <a:endParaRPr lang="de-DE"/>
          </a:p>
        </p:txBody>
      </p:sp>
      <p:sp>
        <p:nvSpPr>
          <p:cNvPr id="91162" name="Line 34"/>
          <p:cNvSpPr>
            <a:spLocks noChangeShapeType="1"/>
          </p:cNvSpPr>
          <p:nvPr/>
        </p:nvSpPr>
        <p:spPr bwMode="auto">
          <a:xfrm flipH="1">
            <a:off x="5153025" y="3859213"/>
            <a:ext cx="381000" cy="0"/>
          </a:xfrm>
          <a:prstGeom prst="line">
            <a:avLst/>
          </a:prstGeom>
          <a:noFill/>
          <a:ln w="57150">
            <a:solidFill>
              <a:srgbClr val="FAC094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7.7.3	Linienverdrahtung</a:t>
            </a:r>
          </a:p>
        </p:txBody>
      </p:sp>
      <p:sp>
        <p:nvSpPr>
          <p:cNvPr id="92163" name="Rectangle 3"/>
          <p:cNvSpPr>
            <a:spLocks noChangeArrowheads="1"/>
          </p:cNvSpPr>
          <p:nvPr/>
        </p:nvSpPr>
        <p:spPr bwMode="auto">
          <a:xfrm>
            <a:off x="1479550" y="1724025"/>
            <a:ext cx="6240463" cy="3338513"/>
          </a:xfrm>
          <a:prstGeom prst="rect">
            <a:avLst/>
          </a:prstGeom>
          <a:solidFill>
            <a:srgbClr val="DDDDDD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2164" name="Rectangle 4"/>
          <p:cNvSpPr>
            <a:spLocks noChangeArrowheads="1"/>
          </p:cNvSpPr>
          <p:nvPr/>
        </p:nvSpPr>
        <p:spPr bwMode="auto">
          <a:xfrm>
            <a:off x="1931988" y="1878013"/>
            <a:ext cx="847725" cy="815975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2165" name="Rectangle 5"/>
          <p:cNvSpPr>
            <a:spLocks noChangeArrowheads="1"/>
          </p:cNvSpPr>
          <p:nvPr/>
        </p:nvSpPr>
        <p:spPr bwMode="auto">
          <a:xfrm>
            <a:off x="2114550" y="3833813"/>
            <a:ext cx="635000" cy="635000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2166" name="Rectangle 6"/>
          <p:cNvSpPr>
            <a:spLocks noChangeArrowheads="1"/>
          </p:cNvSpPr>
          <p:nvPr/>
        </p:nvSpPr>
        <p:spPr bwMode="auto">
          <a:xfrm>
            <a:off x="3127375" y="4311650"/>
            <a:ext cx="4206875" cy="614363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2167" name="Rectangle 7"/>
          <p:cNvSpPr>
            <a:spLocks noChangeArrowheads="1"/>
          </p:cNvSpPr>
          <p:nvPr/>
        </p:nvSpPr>
        <p:spPr bwMode="auto">
          <a:xfrm>
            <a:off x="3706813" y="3167063"/>
            <a:ext cx="1382712" cy="908050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2168" name="Rectangle 8"/>
          <p:cNvSpPr>
            <a:spLocks noChangeArrowheads="1"/>
          </p:cNvSpPr>
          <p:nvPr/>
        </p:nvSpPr>
        <p:spPr bwMode="auto">
          <a:xfrm>
            <a:off x="4181475" y="1878013"/>
            <a:ext cx="1028700" cy="857250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2169" name="Rectangle 9"/>
          <p:cNvSpPr>
            <a:spLocks noChangeArrowheads="1"/>
          </p:cNvSpPr>
          <p:nvPr/>
        </p:nvSpPr>
        <p:spPr bwMode="auto">
          <a:xfrm>
            <a:off x="6194425" y="2490788"/>
            <a:ext cx="1139825" cy="758825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2170" name="Line 10"/>
          <p:cNvSpPr>
            <a:spLocks noChangeShapeType="1"/>
          </p:cNvSpPr>
          <p:nvPr/>
        </p:nvSpPr>
        <p:spPr bwMode="auto">
          <a:xfrm flipV="1">
            <a:off x="2455863" y="2944813"/>
            <a:ext cx="31257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2171" name="Line 11"/>
          <p:cNvSpPr>
            <a:spLocks noChangeShapeType="1"/>
          </p:cNvSpPr>
          <p:nvPr/>
        </p:nvSpPr>
        <p:spPr bwMode="auto">
          <a:xfrm>
            <a:off x="2455863" y="2944813"/>
            <a:ext cx="0" cy="8382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2172" name="Line 12"/>
          <p:cNvSpPr>
            <a:spLocks noChangeShapeType="1"/>
          </p:cNvSpPr>
          <p:nvPr/>
        </p:nvSpPr>
        <p:spPr bwMode="auto">
          <a:xfrm flipV="1">
            <a:off x="5046663" y="3859213"/>
            <a:ext cx="5349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2173" name="Rectangle 13"/>
          <p:cNvSpPr>
            <a:spLocks noChangeArrowheads="1"/>
          </p:cNvSpPr>
          <p:nvPr/>
        </p:nvSpPr>
        <p:spPr bwMode="auto">
          <a:xfrm>
            <a:off x="2379663" y="3802063"/>
            <a:ext cx="150812" cy="1524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2174" name="Rectangle 18"/>
          <p:cNvSpPr>
            <a:spLocks noChangeArrowheads="1"/>
          </p:cNvSpPr>
          <p:nvPr/>
        </p:nvSpPr>
        <p:spPr bwMode="auto">
          <a:xfrm>
            <a:off x="4437063" y="4011613"/>
            <a:ext cx="1066800" cy="3048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de-DE" altLang="de-DE"/>
              <a:t>Zielpunkt</a:t>
            </a:r>
            <a:r>
              <a:rPr lang="de-DE" altLang="de-DE">
                <a:solidFill>
                  <a:schemeClr val="bg1"/>
                </a:solidFill>
              </a:rPr>
              <a:t> </a:t>
            </a:r>
            <a:endParaRPr lang="en-US" altLang="de-DE">
              <a:solidFill>
                <a:schemeClr val="bg1"/>
              </a:solidFill>
            </a:endParaRPr>
          </a:p>
        </p:txBody>
      </p:sp>
      <p:sp>
        <p:nvSpPr>
          <p:cNvPr id="92175" name="Rectangle 19"/>
          <p:cNvSpPr>
            <a:spLocks noChangeArrowheads="1"/>
          </p:cNvSpPr>
          <p:nvPr/>
        </p:nvSpPr>
        <p:spPr bwMode="auto">
          <a:xfrm>
            <a:off x="1844675" y="4030663"/>
            <a:ext cx="1220788" cy="3127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en-US" altLang="de-DE"/>
              <a:t>Startpunkt</a:t>
            </a:r>
          </a:p>
        </p:txBody>
      </p:sp>
      <p:sp>
        <p:nvSpPr>
          <p:cNvPr id="92176" name="Rectangle 20"/>
          <p:cNvSpPr>
            <a:spLocks noChangeArrowheads="1"/>
          </p:cNvSpPr>
          <p:nvPr/>
        </p:nvSpPr>
        <p:spPr bwMode="auto">
          <a:xfrm>
            <a:off x="4970463" y="3783013"/>
            <a:ext cx="152400" cy="15398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92177" name="Group 21"/>
          <p:cNvGrpSpPr>
            <a:grpSpLocks/>
          </p:cNvGrpSpPr>
          <p:nvPr/>
        </p:nvGrpSpPr>
        <p:grpSpPr bwMode="auto">
          <a:xfrm>
            <a:off x="4924425" y="3748088"/>
            <a:ext cx="228600" cy="228600"/>
            <a:chOff x="5624" y="877"/>
            <a:chExt cx="136" cy="136"/>
          </a:xfrm>
        </p:grpSpPr>
        <p:sp>
          <p:nvSpPr>
            <p:cNvPr id="92182" name="Oval 22"/>
            <p:cNvSpPr>
              <a:spLocks noChangeArrowheads="1"/>
            </p:cNvSpPr>
            <p:nvPr/>
          </p:nvSpPr>
          <p:spPr bwMode="auto">
            <a:xfrm>
              <a:off x="5624" y="877"/>
              <a:ext cx="136" cy="136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183" name="Text Box 23"/>
            <p:cNvSpPr txBox="1">
              <a:spLocks noChangeArrowheads="1"/>
            </p:cNvSpPr>
            <p:nvPr/>
          </p:nvSpPr>
          <p:spPr bwMode="auto">
            <a:xfrm>
              <a:off x="5657" y="890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300" b="1" i="1"/>
                <a:t>T</a:t>
              </a:r>
              <a:endParaRPr lang="en-US" altLang="de-DE" sz="1900"/>
            </a:p>
          </p:txBody>
        </p:sp>
      </p:grpSp>
      <p:grpSp>
        <p:nvGrpSpPr>
          <p:cNvPr id="92178" name="Group 24"/>
          <p:cNvGrpSpPr>
            <a:grpSpLocks/>
          </p:cNvGrpSpPr>
          <p:nvPr/>
        </p:nvGrpSpPr>
        <p:grpSpPr bwMode="auto">
          <a:xfrm>
            <a:off x="2339975" y="3767138"/>
            <a:ext cx="228600" cy="228600"/>
            <a:chOff x="4272" y="210"/>
            <a:chExt cx="136" cy="136"/>
          </a:xfrm>
        </p:grpSpPr>
        <p:sp>
          <p:nvSpPr>
            <p:cNvPr id="92180" name="Oval 25"/>
            <p:cNvSpPr>
              <a:spLocks noChangeArrowheads="1"/>
            </p:cNvSpPr>
            <p:nvPr/>
          </p:nvSpPr>
          <p:spPr bwMode="auto">
            <a:xfrm>
              <a:off x="4272" y="210"/>
              <a:ext cx="136" cy="136"/>
            </a:xfrm>
            <a:prstGeom prst="ellipse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181" name="Text Box 26"/>
            <p:cNvSpPr txBox="1">
              <a:spLocks noChangeArrowheads="1"/>
            </p:cNvSpPr>
            <p:nvPr/>
          </p:nvSpPr>
          <p:spPr bwMode="auto">
            <a:xfrm>
              <a:off x="4299" y="219"/>
              <a:ext cx="85" cy="1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</a:pPr>
              <a:r>
                <a:rPr lang="de-DE" altLang="de-DE" sz="1300" b="1" i="1"/>
                <a:t>S</a:t>
              </a:r>
              <a:endParaRPr lang="en-US" altLang="de-DE" sz="1900"/>
            </a:p>
          </p:txBody>
        </p:sp>
      </p:grpSp>
      <p:sp>
        <p:nvSpPr>
          <p:cNvPr id="92179" name="Line 28"/>
          <p:cNvSpPr>
            <a:spLocks noChangeShapeType="1"/>
          </p:cNvSpPr>
          <p:nvPr/>
        </p:nvSpPr>
        <p:spPr bwMode="auto">
          <a:xfrm>
            <a:off x="5581650" y="2944813"/>
            <a:ext cx="0" cy="914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7.7.3	Linienverdrahtung: Mikami-Tabuchi-Algorithmus</a:t>
            </a:r>
          </a:p>
        </p:txBody>
      </p:sp>
      <p:sp>
        <p:nvSpPr>
          <p:cNvPr id="931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84313"/>
            <a:ext cx="8004175" cy="4841875"/>
          </a:xfrm>
          <a:noFill/>
        </p:spPr>
        <p:txBody>
          <a:bodyPr lIns="191095" tIns="44941" rIns="89883" bIns="44941"/>
          <a:lstStyle/>
          <a:p>
            <a:pPr defTabSz="762000">
              <a:tabLst/>
            </a:pPr>
            <a:r>
              <a:rPr lang="de-DE" altLang="de-DE"/>
              <a:t>Sowohl vom Start- als auch vom Zielpunkt ausgehend werden jeweils zwei Geraden (horizontal und vertikal) angelegt, bis sie auf ein Hindernis oder auf den Rand des Verdrahtungsbereiches treffen</a:t>
            </a:r>
            <a:br>
              <a:rPr lang="de-DE" altLang="de-DE"/>
            </a:br>
            <a:endParaRPr lang="de-DE" altLang="de-DE"/>
          </a:p>
          <a:p>
            <a:pPr defTabSz="762000">
              <a:tabLst/>
            </a:pPr>
            <a:r>
              <a:rPr lang="de-DE" altLang="de-DE"/>
              <a:t>Geraden als sog. </a:t>
            </a:r>
            <a:r>
              <a:rPr lang="de-DE" altLang="de-DE">
                <a:solidFill>
                  <a:srgbClr val="CC0000"/>
                </a:solidFill>
              </a:rPr>
              <a:t>Versuchslinien</a:t>
            </a:r>
            <a:r>
              <a:rPr lang="de-DE" altLang="de-DE"/>
              <a:t> (Trial lines) vom Grad Null abgespeichert</a:t>
            </a:r>
            <a:r>
              <a:rPr lang="en-US" altLang="de-DE"/>
              <a:t> </a:t>
            </a:r>
            <a:br>
              <a:rPr lang="en-US" altLang="de-DE"/>
            </a:br>
            <a:endParaRPr lang="en-US" altLang="de-DE"/>
          </a:p>
          <a:p>
            <a:pPr defTabSz="762000">
              <a:tabLst/>
            </a:pPr>
            <a:r>
              <a:rPr lang="de-DE" altLang="de-DE"/>
              <a:t>In jeder Iteration </a:t>
            </a:r>
            <a:r>
              <a:rPr lang="de-DE" altLang="de-DE" i="1"/>
              <a:t>i</a:t>
            </a:r>
            <a:r>
              <a:rPr lang="de-DE" altLang="de-DE"/>
              <a:t> werden zwei Schritte durchgeführt:</a:t>
            </a:r>
            <a:endParaRPr lang="en-US" altLang="de-DE"/>
          </a:p>
          <a:p>
            <a:pPr marL="800100" lvl="1" indent="-342900" defTabSz="762000">
              <a:tabLst/>
            </a:pPr>
            <a:r>
              <a:rPr lang="de-DE" altLang="de-DE"/>
              <a:t>Jede Versuchslinie vom Grad </a:t>
            </a:r>
            <a:r>
              <a:rPr lang="de-DE" altLang="de-DE" i="1"/>
              <a:t>i</a:t>
            </a:r>
            <a:r>
              <a:rPr lang="de-DE" altLang="de-DE"/>
              <a:t> wird einzeln betrachtet, indem </a:t>
            </a:r>
            <a:r>
              <a:rPr lang="de-DE" altLang="de-DE" u="sng"/>
              <a:t>jeder</a:t>
            </a:r>
            <a:r>
              <a:rPr lang="de-DE" altLang="de-DE"/>
              <a:t> Punkt auf dieser als </a:t>
            </a:r>
            <a:r>
              <a:rPr lang="de-DE" altLang="de-DE">
                <a:solidFill>
                  <a:srgbClr val="CC0000"/>
                </a:solidFill>
              </a:rPr>
              <a:t>Ausgangspunkt</a:t>
            </a:r>
            <a:r>
              <a:rPr lang="de-DE" altLang="de-DE"/>
              <a:t> (Base point) einer senkrecht dazu liegenden neuen Versuchlinie vom Grad </a:t>
            </a:r>
            <a:r>
              <a:rPr lang="de-DE" altLang="de-DE" i="1"/>
              <a:t>i</a:t>
            </a:r>
            <a:r>
              <a:rPr lang="de-DE" altLang="de-DE" i="1" baseline="-25000"/>
              <a:t> </a:t>
            </a:r>
            <a:r>
              <a:rPr lang="de-DE" altLang="de-DE" i="1"/>
              <a:t>+</a:t>
            </a:r>
            <a:r>
              <a:rPr lang="de-DE" altLang="de-DE"/>
              <a:t>1 dient</a:t>
            </a:r>
          </a:p>
          <a:p>
            <a:pPr marL="800100" lvl="1" indent="-342900" defTabSz="762000">
              <a:tabLst/>
            </a:pPr>
            <a:r>
              <a:rPr lang="de-DE" altLang="de-DE"/>
              <a:t>Sollte eine Versuchslinie vom Grad </a:t>
            </a:r>
            <a:r>
              <a:rPr lang="de-DE" altLang="de-DE" i="1"/>
              <a:t>i</a:t>
            </a:r>
            <a:r>
              <a:rPr lang="de-DE" altLang="de-DE" i="1" baseline="-25000"/>
              <a:t> </a:t>
            </a:r>
            <a:r>
              <a:rPr lang="de-DE" altLang="de-DE" i="1"/>
              <a:t>+</a:t>
            </a:r>
            <a:r>
              <a:rPr lang="de-DE" altLang="de-DE"/>
              <a:t>1 eine Versuchlinie vom anderen Ausgangspunkt schneiden: Rückverfolgung</a:t>
            </a:r>
            <a:br>
              <a:rPr lang="de-DE" altLang="de-DE"/>
            </a:br>
            <a:r>
              <a:rPr lang="de-DE" altLang="de-DE"/>
              <a:t>Andernfalls werden alle Versuchslinien vom Grad </a:t>
            </a:r>
            <a:r>
              <a:rPr lang="de-DE" altLang="de-DE" i="1"/>
              <a:t>i</a:t>
            </a:r>
            <a:r>
              <a:rPr lang="de-DE" altLang="de-DE" i="1" baseline="-25000"/>
              <a:t> </a:t>
            </a:r>
            <a:r>
              <a:rPr lang="de-DE" altLang="de-DE"/>
              <a:t>+1 abgespeichert und Schritt 1 wiederholt. </a:t>
            </a:r>
            <a:endParaRPr lang="en-US" altLang="de-DE"/>
          </a:p>
          <a:p>
            <a:pPr defTabSz="762000">
              <a:buFont typeface="Symbol" pitchFamily="18" charset="2"/>
              <a:buAutoNum type="arabicPeriod"/>
              <a:tabLst/>
            </a:pPr>
            <a:endParaRPr lang="de-DE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7.7.3	Linienverdrahtung: Mikami-Tabuchi-Algorithmus</a:t>
            </a:r>
          </a:p>
        </p:txBody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84313"/>
            <a:ext cx="8004175" cy="4841875"/>
          </a:xfrm>
          <a:noFill/>
        </p:spPr>
        <p:txBody>
          <a:bodyPr lIns="191095" tIns="44941" rIns="89883" bIns="44941"/>
          <a:lstStyle/>
          <a:p>
            <a:pPr defTabSz="762000">
              <a:buFont typeface="Symbol" pitchFamily="18" charset="2"/>
              <a:buNone/>
              <a:tabLst/>
            </a:pPr>
            <a:r>
              <a:rPr lang="de-DE" altLang="de-DE" b="1"/>
              <a:t>Algorithmus</a:t>
            </a:r>
            <a:endParaRPr lang="de-DE" altLang="de-DE"/>
          </a:p>
          <a:p>
            <a:pPr defTabSz="762000">
              <a:buFont typeface="Symbol" pitchFamily="18" charset="2"/>
              <a:buAutoNum type="arabicPeriod"/>
              <a:tabLst/>
            </a:pPr>
            <a:r>
              <a:rPr lang="de-DE" altLang="de-DE"/>
              <a:t>Erzeugen zweier Expansionslinien 1 bzw. 1′, die an den beiden zu verbindenden Pins </a:t>
            </a:r>
            <a:r>
              <a:rPr lang="de-DE" altLang="de-DE" i="1"/>
              <a:t>S</a:t>
            </a:r>
            <a:r>
              <a:rPr lang="de-DE" altLang="de-DE"/>
              <a:t>  bzw. </a:t>
            </a:r>
            <a:r>
              <a:rPr lang="de-DE" altLang="de-DE" i="1"/>
              <a:t>T</a:t>
            </a:r>
            <a:r>
              <a:rPr lang="de-DE" altLang="de-DE"/>
              <a:t>  starten und bis zum nächsten Hindernis oder Chiprand gehen.</a:t>
            </a:r>
          </a:p>
          <a:p>
            <a:pPr defTabSz="762000">
              <a:buFont typeface="Symbol" pitchFamily="18" charset="2"/>
              <a:buAutoNum type="arabicPeriod"/>
              <a:tabLst/>
            </a:pPr>
            <a:r>
              <a:rPr lang="de-DE" altLang="de-DE"/>
              <a:t>Falls Geraden </a:t>
            </a:r>
            <a:r>
              <a:rPr lang="de-DE" altLang="de-DE" i="1"/>
              <a:t>j</a:t>
            </a:r>
            <a:r>
              <a:rPr lang="de-DE" altLang="de-DE"/>
              <a:t> und </a:t>
            </a:r>
            <a:r>
              <a:rPr lang="de-DE" altLang="de-DE" i="1"/>
              <a:t>j′</a:t>
            </a:r>
            <a:r>
              <a:rPr lang="de-DE" altLang="de-DE"/>
              <a:t> oder </a:t>
            </a:r>
            <a:r>
              <a:rPr lang="de-DE" altLang="de-DE" i="1"/>
              <a:t>j</a:t>
            </a:r>
            <a:r>
              <a:rPr lang="de-DE" altLang="de-DE"/>
              <a:t> und (</a:t>
            </a:r>
            <a:r>
              <a:rPr lang="de-DE" altLang="de-DE" i="1"/>
              <a:t>j</a:t>
            </a:r>
            <a:r>
              <a:rPr lang="de-DE" altLang="de-DE" i="1" baseline="-25000"/>
              <a:t> </a:t>
            </a:r>
            <a:r>
              <a:rPr lang="de-DE" altLang="de-DE"/>
              <a:t>-1)′ oder (</a:t>
            </a:r>
            <a:r>
              <a:rPr lang="de-DE" altLang="de-DE" i="1"/>
              <a:t>j</a:t>
            </a:r>
            <a:r>
              <a:rPr lang="de-DE" altLang="de-DE" i="1" baseline="-25000"/>
              <a:t> </a:t>
            </a:r>
            <a:r>
              <a:rPr lang="de-DE" altLang="de-DE"/>
              <a:t>-1) und </a:t>
            </a:r>
            <a:r>
              <a:rPr lang="de-DE" altLang="de-DE" i="1"/>
              <a:t>j′</a:t>
            </a:r>
            <a:r>
              <a:rPr lang="de-DE" altLang="de-DE"/>
              <a:t> sich schneiden, Rückverfolgung auf den Geraden </a:t>
            </a:r>
            <a:r>
              <a:rPr lang="de-DE" altLang="de-DE" i="1"/>
              <a:t>j</a:t>
            </a:r>
            <a:r>
              <a:rPr lang="de-DE" altLang="de-DE"/>
              <a:t> und </a:t>
            </a:r>
            <a:r>
              <a:rPr lang="de-DE" altLang="de-DE" i="1"/>
              <a:t>j′</a:t>
            </a:r>
            <a:r>
              <a:rPr lang="de-DE" altLang="de-DE"/>
              <a:t>, (</a:t>
            </a:r>
            <a:r>
              <a:rPr lang="de-DE" altLang="de-DE" i="1"/>
              <a:t>j</a:t>
            </a:r>
            <a:r>
              <a:rPr lang="de-DE" altLang="de-DE" i="1" baseline="-25000"/>
              <a:t> </a:t>
            </a:r>
            <a:r>
              <a:rPr lang="de-DE" altLang="de-DE"/>
              <a:t>-1) und (</a:t>
            </a:r>
            <a:r>
              <a:rPr lang="de-DE" altLang="de-DE" i="1"/>
              <a:t>j</a:t>
            </a:r>
            <a:r>
              <a:rPr lang="de-DE" altLang="de-DE" i="1" baseline="-25000"/>
              <a:t> </a:t>
            </a:r>
            <a:r>
              <a:rPr lang="de-DE" altLang="de-DE"/>
              <a:t>-1)′, (</a:t>
            </a:r>
            <a:r>
              <a:rPr lang="de-DE" altLang="de-DE" i="1"/>
              <a:t>j</a:t>
            </a:r>
            <a:r>
              <a:rPr lang="de-DE" altLang="de-DE" i="1" baseline="-25000"/>
              <a:t> </a:t>
            </a:r>
            <a:r>
              <a:rPr lang="de-DE" altLang="de-DE"/>
              <a:t>-2) und </a:t>
            </a:r>
            <a:br>
              <a:rPr lang="de-DE" altLang="de-DE"/>
            </a:br>
            <a:r>
              <a:rPr lang="de-DE" altLang="de-DE"/>
              <a:t>(</a:t>
            </a:r>
            <a:r>
              <a:rPr lang="de-DE" altLang="de-DE" i="1"/>
              <a:t>j</a:t>
            </a:r>
            <a:r>
              <a:rPr lang="de-DE" altLang="de-DE" i="1" baseline="-25000"/>
              <a:t> </a:t>
            </a:r>
            <a:r>
              <a:rPr lang="de-DE" altLang="de-DE"/>
              <a:t>-2)′ usw., beginnend am Schnittpunkt. ENDE. </a:t>
            </a:r>
          </a:p>
          <a:p>
            <a:pPr defTabSz="762000">
              <a:spcBef>
                <a:spcPct val="25000"/>
              </a:spcBef>
              <a:buFont typeface="Symbol" pitchFamily="18" charset="2"/>
              <a:buNone/>
              <a:tabLst/>
            </a:pPr>
            <a:r>
              <a:rPr lang="de-DE" altLang="de-DE"/>
              <a:t>	Andernfalls weiter mit Schritt 3.</a:t>
            </a:r>
          </a:p>
          <a:p>
            <a:pPr defTabSz="762000">
              <a:buFont typeface="Symbol" pitchFamily="18" charset="2"/>
              <a:buAutoNum type="arabicPeriod" startAt="3"/>
              <a:tabLst/>
            </a:pPr>
            <a:r>
              <a:rPr lang="de-DE" altLang="de-DE"/>
              <a:t>Erzeugen von Versuchslinien (</a:t>
            </a:r>
            <a:r>
              <a:rPr lang="de-DE" altLang="de-DE" i="1"/>
              <a:t>j</a:t>
            </a:r>
            <a:r>
              <a:rPr lang="de-DE" altLang="de-DE" i="1" baseline="-25000"/>
              <a:t> </a:t>
            </a:r>
            <a:r>
              <a:rPr lang="de-DE" altLang="de-DE"/>
              <a:t>+1) bzw. (</a:t>
            </a:r>
            <a:r>
              <a:rPr lang="de-DE" altLang="de-DE" i="1"/>
              <a:t>j</a:t>
            </a:r>
            <a:r>
              <a:rPr lang="de-DE" altLang="de-DE" i="1" baseline="-25000"/>
              <a:t> </a:t>
            </a:r>
            <a:r>
              <a:rPr lang="de-DE" altLang="de-DE"/>
              <a:t>+1)′ senkrecht zu </a:t>
            </a:r>
            <a:r>
              <a:rPr lang="de-DE" altLang="de-DE" i="1"/>
              <a:t>j</a:t>
            </a:r>
            <a:r>
              <a:rPr lang="de-DE" altLang="de-DE"/>
              <a:t> bzw. </a:t>
            </a:r>
            <a:r>
              <a:rPr lang="de-DE" altLang="de-DE" i="1"/>
              <a:t>j′</a:t>
            </a:r>
            <a:r>
              <a:rPr lang="de-DE" altLang="de-DE"/>
              <a:t> in allen Ausgangspunkten auf </a:t>
            </a:r>
            <a:r>
              <a:rPr lang="de-DE" altLang="de-DE" i="1"/>
              <a:t>j</a:t>
            </a:r>
            <a:r>
              <a:rPr lang="de-DE" altLang="de-DE"/>
              <a:t> bzw. </a:t>
            </a:r>
            <a:r>
              <a:rPr lang="de-DE" altLang="de-DE" i="1"/>
              <a:t>j′</a:t>
            </a:r>
            <a:r>
              <a:rPr lang="de-DE" altLang="de-DE"/>
              <a:t>.</a:t>
            </a:r>
          </a:p>
          <a:p>
            <a:pPr defTabSz="762000">
              <a:spcBef>
                <a:spcPct val="25000"/>
              </a:spcBef>
              <a:buFont typeface="Symbol" pitchFamily="18" charset="2"/>
              <a:buNone/>
              <a:tabLst/>
            </a:pPr>
            <a:r>
              <a:rPr lang="de-DE" altLang="de-DE"/>
              <a:t>	Weiter mit Schritt 2.</a:t>
            </a:r>
            <a:r>
              <a:rPr lang="en-US" altLang="de-DE"/>
              <a:t> </a:t>
            </a:r>
            <a:endParaRPr lang="de-DE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3"/>
          <p:cNvSpPr>
            <a:spLocks noChangeAspect="1" noChangeArrowheads="1"/>
          </p:cNvSpPr>
          <p:nvPr/>
        </p:nvSpPr>
        <p:spPr bwMode="auto">
          <a:xfrm>
            <a:off x="608013" y="5046663"/>
            <a:ext cx="3349625" cy="1177925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5235" name="Line 4"/>
          <p:cNvSpPr>
            <a:spLocks noChangeAspect="1" noChangeShapeType="1"/>
          </p:cNvSpPr>
          <p:nvPr/>
        </p:nvSpPr>
        <p:spPr bwMode="auto">
          <a:xfrm>
            <a:off x="727075" y="5232400"/>
            <a:ext cx="373063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5236" name="Text Box 6"/>
          <p:cNvSpPr txBox="1">
            <a:spLocks noChangeAspect="1" noChangeArrowheads="1"/>
          </p:cNvSpPr>
          <p:nvPr/>
        </p:nvSpPr>
        <p:spPr bwMode="auto">
          <a:xfrm>
            <a:off x="1100138" y="5080000"/>
            <a:ext cx="27320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Versuchslinien vom Startpunkt</a:t>
            </a:r>
            <a:endParaRPr lang="en-US" altLang="de-DE" sz="1500"/>
          </a:p>
        </p:txBody>
      </p:sp>
      <p:sp>
        <p:nvSpPr>
          <p:cNvPr id="95237" name="Text Box 7"/>
          <p:cNvSpPr txBox="1">
            <a:spLocks noChangeAspect="1" noChangeArrowheads="1"/>
          </p:cNvSpPr>
          <p:nvPr/>
        </p:nvSpPr>
        <p:spPr bwMode="auto">
          <a:xfrm>
            <a:off x="1100138" y="5335588"/>
            <a:ext cx="26368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Versuchslinien vom Zielpunkt</a:t>
            </a:r>
            <a:endParaRPr lang="en-US" altLang="de-DE" sz="1500"/>
          </a:p>
        </p:txBody>
      </p:sp>
      <p:sp>
        <p:nvSpPr>
          <p:cNvPr id="95238" name="Line 11"/>
          <p:cNvSpPr>
            <a:spLocks noChangeAspect="1" noChangeShapeType="1"/>
          </p:cNvSpPr>
          <p:nvPr/>
        </p:nvSpPr>
        <p:spPr bwMode="auto">
          <a:xfrm>
            <a:off x="727075" y="5507038"/>
            <a:ext cx="37306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5239" name="Line 12"/>
          <p:cNvSpPr>
            <a:spLocks noChangeAspect="1" noChangeShapeType="1"/>
          </p:cNvSpPr>
          <p:nvPr/>
        </p:nvSpPr>
        <p:spPr bwMode="auto">
          <a:xfrm flipV="1">
            <a:off x="5153025" y="1090613"/>
            <a:ext cx="138113" cy="90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5240" name="Rectangle 13"/>
          <p:cNvSpPr>
            <a:spLocks noChangeAspect="1" noChangeArrowheads="1"/>
          </p:cNvSpPr>
          <p:nvPr/>
        </p:nvSpPr>
        <p:spPr bwMode="auto">
          <a:xfrm>
            <a:off x="4594225" y="315913"/>
            <a:ext cx="3086100" cy="1570037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5241" name="Line 14"/>
          <p:cNvSpPr>
            <a:spLocks noChangeAspect="1" noChangeShapeType="1"/>
          </p:cNvSpPr>
          <p:nvPr/>
        </p:nvSpPr>
        <p:spPr bwMode="auto">
          <a:xfrm>
            <a:off x="5494338" y="706438"/>
            <a:ext cx="0" cy="11715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5242" name="Line 15"/>
          <p:cNvSpPr>
            <a:spLocks noChangeAspect="1" noChangeShapeType="1"/>
          </p:cNvSpPr>
          <p:nvPr/>
        </p:nvSpPr>
        <p:spPr bwMode="auto">
          <a:xfrm flipH="1">
            <a:off x="5684838" y="904875"/>
            <a:ext cx="969962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5243" name="Line 16"/>
          <p:cNvSpPr>
            <a:spLocks noChangeAspect="1" noChangeShapeType="1"/>
          </p:cNvSpPr>
          <p:nvPr/>
        </p:nvSpPr>
        <p:spPr bwMode="auto">
          <a:xfrm>
            <a:off x="5692775" y="904875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4881" name="Line 17"/>
          <p:cNvSpPr>
            <a:spLocks noChangeAspect="1" noChangeShapeType="1"/>
          </p:cNvSpPr>
          <p:nvPr/>
        </p:nvSpPr>
        <p:spPr bwMode="auto">
          <a:xfrm>
            <a:off x="5045075" y="330200"/>
            <a:ext cx="0" cy="15509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4882" name="Line 18"/>
          <p:cNvSpPr>
            <a:spLocks noChangeAspect="1" noChangeShapeType="1"/>
          </p:cNvSpPr>
          <p:nvPr/>
        </p:nvSpPr>
        <p:spPr bwMode="auto">
          <a:xfrm flipH="1">
            <a:off x="4608513" y="1174750"/>
            <a:ext cx="8778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4883" name="Line 19"/>
          <p:cNvSpPr>
            <a:spLocks noChangeAspect="1" noChangeShapeType="1"/>
          </p:cNvSpPr>
          <p:nvPr/>
        </p:nvSpPr>
        <p:spPr bwMode="auto">
          <a:xfrm>
            <a:off x="6165850" y="908050"/>
            <a:ext cx="0" cy="973138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4884" name="Line 20"/>
          <p:cNvSpPr>
            <a:spLocks noChangeAspect="1" noChangeShapeType="1"/>
          </p:cNvSpPr>
          <p:nvPr/>
        </p:nvSpPr>
        <p:spPr bwMode="auto">
          <a:xfrm>
            <a:off x="5697538" y="1181100"/>
            <a:ext cx="957262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5248" name="Freeform 21"/>
          <p:cNvSpPr>
            <a:spLocks noChangeAspect="1"/>
          </p:cNvSpPr>
          <p:nvPr/>
        </p:nvSpPr>
        <p:spPr bwMode="auto">
          <a:xfrm>
            <a:off x="5011738" y="1141413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5249" name="Freeform 22"/>
          <p:cNvSpPr>
            <a:spLocks noChangeAspect="1"/>
          </p:cNvSpPr>
          <p:nvPr/>
        </p:nvSpPr>
        <p:spPr bwMode="auto">
          <a:xfrm>
            <a:off x="5011738" y="1139825"/>
            <a:ext cx="57150" cy="57150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5250" name="Freeform 23"/>
          <p:cNvSpPr>
            <a:spLocks noChangeAspect="1"/>
          </p:cNvSpPr>
          <p:nvPr/>
        </p:nvSpPr>
        <p:spPr bwMode="auto">
          <a:xfrm>
            <a:off x="5013325" y="1141413"/>
            <a:ext cx="55563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5251" name="Freeform 24"/>
          <p:cNvSpPr>
            <a:spLocks noChangeAspect="1"/>
          </p:cNvSpPr>
          <p:nvPr/>
        </p:nvSpPr>
        <p:spPr bwMode="auto">
          <a:xfrm>
            <a:off x="6137275" y="1146175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5252" name="Freeform 25"/>
          <p:cNvSpPr>
            <a:spLocks noChangeAspect="1"/>
          </p:cNvSpPr>
          <p:nvPr/>
        </p:nvSpPr>
        <p:spPr bwMode="auto">
          <a:xfrm>
            <a:off x="6149975" y="115093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5253" name="Rectangle 26"/>
          <p:cNvSpPr>
            <a:spLocks noChangeAspect="1" noChangeArrowheads="1"/>
          </p:cNvSpPr>
          <p:nvPr/>
        </p:nvSpPr>
        <p:spPr bwMode="auto">
          <a:xfrm>
            <a:off x="6118225" y="1144588"/>
            <a:ext cx="92075" cy="904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04891" name="Text Box 27"/>
          <p:cNvSpPr txBox="1">
            <a:spLocks noChangeAspect="1" noChangeArrowheads="1"/>
          </p:cNvSpPr>
          <p:nvPr/>
        </p:nvSpPr>
        <p:spPr bwMode="auto">
          <a:xfrm>
            <a:off x="4419600" y="1060450"/>
            <a:ext cx="77788" cy="195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804892" name="Text Box 28"/>
          <p:cNvSpPr txBox="1">
            <a:spLocks noChangeAspect="1" noChangeArrowheads="1"/>
          </p:cNvSpPr>
          <p:nvPr/>
        </p:nvSpPr>
        <p:spPr bwMode="auto">
          <a:xfrm>
            <a:off x="5018088" y="98425"/>
            <a:ext cx="762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804893" name="Text Box 29"/>
          <p:cNvSpPr txBox="1">
            <a:spLocks noChangeAspect="1" noChangeArrowheads="1"/>
          </p:cNvSpPr>
          <p:nvPr/>
        </p:nvSpPr>
        <p:spPr bwMode="auto">
          <a:xfrm>
            <a:off x="6126163" y="1939925"/>
            <a:ext cx="2000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95257" name="Rectangle 30"/>
          <p:cNvSpPr>
            <a:spLocks noChangeAspect="1" noChangeArrowheads="1"/>
          </p:cNvSpPr>
          <p:nvPr/>
        </p:nvSpPr>
        <p:spPr bwMode="auto">
          <a:xfrm>
            <a:off x="5473700" y="703263"/>
            <a:ext cx="1371600" cy="23018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5258" name="Rectangle 31"/>
          <p:cNvSpPr>
            <a:spLocks noChangeAspect="1" noChangeArrowheads="1"/>
          </p:cNvSpPr>
          <p:nvPr/>
        </p:nvSpPr>
        <p:spPr bwMode="auto">
          <a:xfrm>
            <a:off x="4999038" y="1125538"/>
            <a:ext cx="92075" cy="952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5259" name="Text Box 32"/>
          <p:cNvSpPr txBox="1">
            <a:spLocks noChangeAspect="1" noChangeArrowheads="1"/>
          </p:cNvSpPr>
          <p:nvPr/>
        </p:nvSpPr>
        <p:spPr bwMode="auto">
          <a:xfrm>
            <a:off x="1293813" y="184150"/>
            <a:ext cx="2679700" cy="5492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1. Ausbreitung Versuchslinien</a:t>
            </a:r>
            <a:br>
              <a:rPr lang="de-DE" altLang="de-DE" sz="1500"/>
            </a:br>
            <a:r>
              <a:rPr lang="de-DE" altLang="de-DE" sz="1500"/>
              <a:t>    Grad 1 </a:t>
            </a:r>
            <a:endParaRPr lang="en-US" altLang="de-DE" sz="1500"/>
          </a:p>
        </p:txBody>
      </p:sp>
      <p:sp>
        <p:nvSpPr>
          <p:cNvPr id="95260" name="Rectangle 33"/>
          <p:cNvSpPr>
            <a:spLocks noChangeAspect="1" noChangeArrowheads="1"/>
          </p:cNvSpPr>
          <p:nvPr/>
        </p:nvSpPr>
        <p:spPr bwMode="auto">
          <a:xfrm>
            <a:off x="5470525" y="685800"/>
            <a:ext cx="1462088" cy="254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5261" name="Rectangle 34"/>
          <p:cNvSpPr>
            <a:spLocks noChangeAspect="1" noChangeArrowheads="1"/>
          </p:cNvSpPr>
          <p:nvPr/>
        </p:nvSpPr>
        <p:spPr bwMode="auto">
          <a:xfrm>
            <a:off x="5470525" y="933450"/>
            <a:ext cx="233363" cy="96043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5262" name="Line 35"/>
          <p:cNvSpPr>
            <a:spLocks noChangeAspect="1" noChangeShapeType="1"/>
          </p:cNvSpPr>
          <p:nvPr/>
        </p:nvSpPr>
        <p:spPr bwMode="auto">
          <a:xfrm>
            <a:off x="6837363" y="706438"/>
            <a:ext cx="0" cy="8667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5263" name="Rectangle 36"/>
          <p:cNvSpPr>
            <a:spLocks noChangeAspect="1" noChangeArrowheads="1"/>
          </p:cNvSpPr>
          <p:nvPr/>
        </p:nvSpPr>
        <p:spPr bwMode="auto">
          <a:xfrm>
            <a:off x="6656388" y="709613"/>
            <a:ext cx="276225" cy="92233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04901" name="Text Box 37"/>
          <p:cNvSpPr txBox="1">
            <a:spLocks noChangeAspect="1" noChangeArrowheads="1"/>
          </p:cNvSpPr>
          <p:nvPr/>
        </p:nvSpPr>
        <p:spPr bwMode="auto">
          <a:xfrm>
            <a:off x="6707188" y="1066800"/>
            <a:ext cx="138112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95265" name="Oval 38"/>
          <p:cNvSpPr>
            <a:spLocks noChangeAspect="1" noChangeArrowheads="1"/>
          </p:cNvSpPr>
          <p:nvPr/>
        </p:nvSpPr>
        <p:spPr bwMode="auto">
          <a:xfrm>
            <a:off x="6099175" y="1116013"/>
            <a:ext cx="138113" cy="138112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5266" name="Text Box 39"/>
          <p:cNvSpPr txBox="1">
            <a:spLocks noChangeAspect="1" noChangeArrowheads="1"/>
          </p:cNvSpPr>
          <p:nvPr/>
        </p:nvSpPr>
        <p:spPr bwMode="auto">
          <a:xfrm>
            <a:off x="6097588" y="1090613"/>
            <a:ext cx="84137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T</a:t>
            </a:r>
            <a:endParaRPr lang="en-US" altLang="de-DE" sz="1300"/>
          </a:p>
        </p:txBody>
      </p:sp>
      <p:sp>
        <p:nvSpPr>
          <p:cNvPr id="95267" name="Oval 40"/>
          <p:cNvSpPr>
            <a:spLocks noChangeAspect="1" noChangeArrowheads="1"/>
          </p:cNvSpPr>
          <p:nvPr/>
        </p:nvSpPr>
        <p:spPr bwMode="auto">
          <a:xfrm>
            <a:off x="4975225" y="1103313"/>
            <a:ext cx="136525" cy="1365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5268" name="Text Box 41"/>
          <p:cNvSpPr txBox="1">
            <a:spLocks noChangeAspect="1" noChangeArrowheads="1"/>
          </p:cNvSpPr>
          <p:nvPr/>
        </p:nvSpPr>
        <p:spPr bwMode="auto">
          <a:xfrm>
            <a:off x="4986338" y="1073150"/>
            <a:ext cx="85725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S</a:t>
            </a:r>
            <a:endParaRPr lang="en-US" altLang="de-DE" sz="13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4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04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04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0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04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8049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04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804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4881" grpId="0" animBg="1"/>
      <p:bldP spid="804882" grpId="0" animBg="1"/>
      <p:bldP spid="804883" grpId="0" animBg="1"/>
      <p:bldP spid="804884" grpId="0" animBg="1"/>
      <p:bldP spid="804891" grpId="0"/>
      <p:bldP spid="804892" grpId="0"/>
      <p:bldP spid="804893" grpId="0"/>
      <p:bldP spid="804901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"/>
          <p:cNvSpPr>
            <a:spLocks noChangeArrowheads="1"/>
          </p:cNvSpPr>
          <p:nvPr/>
        </p:nvSpPr>
        <p:spPr bwMode="auto">
          <a:xfrm>
            <a:off x="-1588" y="0"/>
            <a:ext cx="9147176" cy="796925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6259" name="Rectangle 3"/>
          <p:cNvSpPr>
            <a:spLocks noChangeAspect="1" noChangeArrowheads="1"/>
          </p:cNvSpPr>
          <p:nvPr/>
        </p:nvSpPr>
        <p:spPr bwMode="auto">
          <a:xfrm>
            <a:off x="608013" y="5046663"/>
            <a:ext cx="3349625" cy="1177925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6260" name="Line 4"/>
          <p:cNvSpPr>
            <a:spLocks noChangeAspect="1" noChangeShapeType="1"/>
          </p:cNvSpPr>
          <p:nvPr/>
        </p:nvSpPr>
        <p:spPr bwMode="auto">
          <a:xfrm>
            <a:off x="727075" y="5232400"/>
            <a:ext cx="373063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261" name="Freeform 5"/>
          <p:cNvSpPr>
            <a:spLocks noChangeAspect="1"/>
          </p:cNvSpPr>
          <p:nvPr/>
        </p:nvSpPr>
        <p:spPr bwMode="auto">
          <a:xfrm>
            <a:off x="896938" y="5724525"/>
            <a:ext cx="77787" cy="82550"/>
          </a:xfrm>
          <a:custGeom>
            <a:avLst/>
            <a:gdLst>
              <a:gd name="T0" fmla="*/ 0 w 76"/>
              <a:gd name="T1" fmla="*/ 2147483647 h 83"/>
              <a:gd name="T2" fmla="*/ 2147483647 w 76"/>
              <a:gd name="T3" fmla="*/ 2147483647 h 83"/>
              <a:gd name="T4" fmla="*/ 2147483647 w 76"/>
              <a:gd name="T5" fmla="*/ 0 h 83"/>
              <a:gd name="T6" fmla="*/ 2147483647 w 76"/>
              <a:gd name="T7" fmla="*/ 0 h 83"/>
              <a:gd name="T8" fmla="*/ 2147483647 w 76"/>
              <a:gd name="T9" fmla="*/ 2147483647 h 83"/>
              <a:gd name="T10" fmla="*/ 2147483647 w 76"/>
              <a:gd name="T11" fmla="*/ 2147483647 h 83"/>
              <a:gd name="T12" fmla="*/ 2147483647 w 76"/>
              <a:gd name="T13" fmla="*/ 2147483647 h 83"/>
              <a:gd name="T14" fmla="*/ 2147483647 w 76"/>
              <a:gd name="T15" fmla="*/ 2147483647 h 83"/>
              <a:gd name="T16" fmla="*/ 2147483647 w 76"/>
              <a:gd name="T17" fmla="*/ 2147483647 h 83"/>
              <a:gd name="T18" fmla="*/ 2147483647 w 76"/>
              <a:gd name="T19" fmla="*/ 2147483647 h 83"/>
              <a:gd name="T20" fmla="*/ 2147483647 w 76"/>
              <a:gd name="T21" fmla="*/ 0 h 83"/>
              <a:gd name="T22" fmla="*/ 2147483647 w 76"/>
              <a:gd name="T23" fmla="*/ 0 h 83"/>
              <a:gd name="T24" fmla="*/ 2147483647 w 76"/>
              <a:gd name="T25" fmla="*/ 2147483647 h 83"/>
              <a:gd name="T26" fmla="*/ 2147483647 w 76"/>
              <a:gd name="T27" fmla="*/ 2147483647 h 83"/>
              <a:gd name="T28" fmla="*/ 2147483647 w 76"/>
              <a:gd name="T29" fmla="*/ 2147483647 h 83"/>
              <a:gd name="T30" fmla="*/ 2147483647 w 76"/>
              <a:gd name="T31" fmla="*/ 2147483647 h 83"/>
              <a:gd name="T32" fmla="*/ 2147483647 w 76"/>
              <a:gd name="T33" fmla="*/ 2147483647 h 83"/>
              <a:gd name="T34" fmla="*/ 2147483647 w 76"/>
              <a:gd name="T35" fmla="*/ 2147483647 h 83"/>
              <a:gd name="T36" fmla="*/ 2147483647 w 76"/>
              <a:gd name="T37" fmla="*/ 2147483647 h 83"/>
              <a:gd name="T38" fmla="*/ 2147483647 w 76"/>
              <a:gd name="T39" fmla="*/ 2147483647 h 83"/>
              <a:gd name="T40" fmla="*/ 2147483647 w 76"/>
              <a:gd name="T41" fmla="*/ 2147483647 h 83"/>
              <a:gd name="T42" fmla="*/ 0 w 76"/>
              <a:gd name="T43" fmla="*/ 2147483647 h 8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6" h="83">
                <a:moveTo>
                  <a:pt x="0" y="83"/>
                </a:moveTo>
                <a:lnTo>
                  <a:pt x="31" y="38"/>
                </a:lnTo>
                <a:lnTo>
                  <a:pt x="5" y="0"/>
                </a:lnTo>
                <a:lnTo>
                  <a:pt x="17" y="0"/>
                </a:lnTo>
                <a:lnTo>
                  <a:pt x="33" y="21"/>
                </a:lnTo>
                <a:lnTo>
                  <a:pt x="36" y="26"/>
                </a:lnTo>
                <a:lnTo>
                  <a:pt x="36" y="28"/>
                </a:lnTo>
                <a:lnTo>
                  <a:pt x="38" y="31"/>
                </a:lnTo>
                <a:lnTo>
                  <a:pt x="40" y="26"/>
                </a:lnTo>
                <a:lnTo>
                  <a:pt x="43" y="21"/>
                </a:lnTo>
                <a:lnTo>
                  <a:pt x="57" y="0"/>
                </a:lnTo>
                <a:lnTo>
                  <a:pt x="71" y="0"/>
                </a:lnTo>
                <a:lnTo>
                  <a:pt x="43" y="38"/>
                </a:lnTo>
                <a:lnTo>
                  <a:pt x="76" y="83"/>
                </a:lnTo>
                <a:lnTo>
                  <a:pt x="62" y="83"/>
                </a:lnTo>
                <a:lnTo>
                  <a:pt x="43" y="54"/>
                </a:lnTo>
                <a:lnTo>
                  <a:pt x="40" y="52"/>
                </a:lnTo>
                <a:lnTo>
                  <a:pt x="38" y="47"/>
                </a:lnTo>
                <a:lnTo>
                  <a:pt x="36" y="52"/>
                </a:lnTo>
                <a:lnTo>
                  <a:pt x="33" y="54"/>
                </a:lnTo>
                <a:lnTo>
                  <a:pt x="14" y="83"/>
                </a:lnTo>
                <a:lnTo>
                  <a:pt x="0" y="83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6262" name="Text Box 6"/>
          <p:cNvSpPr txBox="1">
            <a:spLocks noChangeAspect="1" noChangeArrowheads="1"/>
          </p:cNvSpPr>
          <p:nvPr/>
        </p:nvSpPr>
        <p:spPr bwMode="auto">
          <a:xfrm>
            <a:off x="1100138" y="5080000"/>
            <a:ext cx="27320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Versuchslinien vom Startpunkt</a:t>
            </a:r>
            <a:endParaRPr lang="en-US" altLang="de-DE" sz="1500"/>
          </a:p>
        </p:txBody>
      </p:sp>
      <p:sp>
        <p:nvSpPr>
          <p:cNvPr id="96263" name="Text Box 7"/>
          <p:cNvSpPr txBox="1">
            <a:spLocks noChangeAspect="1" noChangeArrowheads="1"/>
          </p:cNvSpPr>
          <p:nvPr/>
        </p:nvSpPr>
        <p:spPr bwMode="auto">
          <a:xfrm>
            <a:off x="1100138" y="5335588"/>
            <a:ext cx="26368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Versuchslinien vom Zielpunkt</a:t>
            </a:r>
            <a:endParaRPr lang="en-US" altLang="de-DE" sz="1500"/>
          </a:p>
        </p:txBody>
      </p:sp>
      <p:sp>
        <p:nvSpPr>
          <p:cNvPr id="96264" name="Text Box 8"/>
          <p:cNvSpPr txBox="1">
            <a:spLocks noChangeAspect="1" noChangeArrowheads="1"/>
          </p:cNvSpPr>
          <p:nvPr/>
        </p:nvSpPr>
        <p:spPr bwMode="auto">
          <a:xfrm>
            <a:off x="1100138" y="5589588"/>
            <a:ext cx="2271712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Ausgangspunkte, Grad 1</a:t>
            </a:r>
            <a:endParaRPr lang="en-US" altLang="de-DE" sz="1500"/>
          </a:p>
        </p:txBody>
      </p:sp>
      <p:sp>
        <p:nvSpPr>
          <p:cNvPr id="96265" name="Line 11"/>
          <p:cNvSpPr>
            <a:spLocks noChangeAspect="1" noChangeShapeType="1"/>
          </p:cNvSpPr>
          <p:nvPr/>
        </p:nvSpPr>
        <p:spPr bwMode="auto">
          <a:xfrm>
            <a:off x="727075" y="5507038"/>
            <a:ext cx="37306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266" name="Line 12"/>
          <p:cNvSpPr>
            <a:spLocks noChangeAspect="1" noChangeShapeType="1"/>
          </p:cNvSpPr>
          <p:nvPr/>
        </p:nvSpPr>
        <p:spPr bwMode="auto">
          <a:xfrm flipV="1">
            <a:off x="5153025" y="1090613"/>
            <a:ext cx="138113" cy="90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267" name="Rectangle 13"/>
          <p:cNvSpPr>
            <a:spLocks noChangeAspect="1" noChangeArrowheads="1"/>
          </p:cNvSpPr>
          <p:nvPr/>
        </p:nvSpPr>
        <p:spPr bwMode="auto">
          <a:xfrm>
            <a:off x="4594225" y="315913"/>
            <a:ext cx="3086100" cy="1570037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6268" name="Line 14"/>
          <p:cNvSpPr>
            <a:spLocks noChangeAspect="1" noChangeShapeType="1"/>
          </p:cNvSpPr>
          <p:nvPr/>
        </p:nvSpPr>
        <p:spPr bwMode="auto">
          <a:xfrm>
            <a:off x="5494338" y="706438"/>
            <a:ext cx="0" cy="11715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269" name="Line 15"/>
          <p:cNvSpPr>
            <a:spLocks noChangeAspect="1" noChangeShapeType="1"/>
          </p:cNvSpPr>
          <p:nvPr/>
        </p:nvSpPr>
        <p:spPr bwMode="auto">
          <a:xfrm flipH="1">
            <a:off x="5684838" y="904875"/>
            <a:ext cx="969962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270" name="Line 16"/>
          <p:cNvSpPr>
            <a:spLocks noChangeAspect="1" noChangeShapeType="1"/>
          </p:cNvSpPr>
          <p:nvPr/>
        </p:nvSpPr>
        <p:spPr bwMode="auto">
          <a:xfrm>
            <a:off x="5692775" y="904875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271" name="Line 17"/>
          <p:cNvSpPr>
            <a:spLocks noChangeAspect="1" noChangeShapeType="1"/>
          </p:cNvSpPr>
          <p:nvPr/>
        </p:nvSpPr>
        <p:spPr bwMode="auto">
          <a:xfrm>
            <a:off x="5045075" y="330200"/>
            <a:ext cx="0" cy="15509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272" name="Line 18"/>
          <p:cNvSpPr>
            <a:spLocks noChangeAspect="1" noChangeShapeType="1"/>
          </p:cNvSpPr>
          <p:nvPr/>
        </p:nvSpPr>
        <p:spPr bwMode="auto">
          <a:xfrm flipH="1">
            <a:off x="4608513" y="1174750"/>
            <a:ext cx="8778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273" name="Line 19"/>
          <p:cNvSpPr>
            <a:spLocks noChangeAspect="1" noChangeShapeType="1"/>
          </p:cNvSpPr>
          <p:nvPr/>
        </p:nvSpPr>
        <p:spPr bwMode="auto">
          <a:xfrm>
            <a:off x="6165850" y="908050"/>
            <a:ext cx="0" cy="973138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274" name="Line 20"/>
          <p:cNvSpPr>
            <a:spLocks noChangeAspect="1" noChangeShapeType="1"/>
          </p:cNvSpPr>
          <p:nvPr/>
        </p:nvSpPr>
        <p:spPr bwMode="auto">
          <a:xfrm>
            <a:off x="5697538" y="1181100"/>
            <a:ext cx="957262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275" name="Freeform 21"/>
          <p:cNvSpPr>
            <a:spLocks noChangeAspect="1"/>
          </p:cNvSpPr>
          <p:nvPr/>
        </p:nvSpPr>
        <p:spPr bwMode="auto">
          <a:xfrm>
            <a:off x="5014913" y="42068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6276" name="Freeform 22"/>
          <p:cNvSpPr>
            <a:spLocks noChangeAspect="1"/>
          </p:cNvSpPr>
          <p:nvPr/>
        </p:nvSpPr>
        <p:spPr bwMode="auto">
          <a:xfrm>
            <a:off x="5014913" y="566738"/>
            <a:ext cx="57150" cy="58737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6277" name="Freeform 23"/>
          <p:cNvSpPr>
            <a:spLocks noChangeAspect="1"/>
          </p:cNvSpPr>
          <p:nvPr/>
        </p:nvSpPr>
        <p:spPr bwMode="auto">
          <a:xfrm>
            <a:off x="5014913" y="71278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6278" name="Freeform 24"/>
          <p:cNvSpPr>
            <a:spLocks noChangeAspect="1"/>
          </p:cNvSpPr>
          <p:nvPr/>
        </p:nvSpPr>
        <p:spPr bwMode="auto">
          <a:xfrm>
            <a:off x="5014913" y="860425"/>
            <a:ext cx="57150" cy="58738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6279" name="Freeform 25"/>
          <p:cNvSpPr>
            <a:spLocks noChangeAspect="1"/>
          </p:cNvSpPr>
          <p:nvPr/>
        </p:nvSpPr>
        <p:spPr bwMode="auto">
          <a:xfrm>
            <a:off x="5011738" y="1141413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6280" name="Freeform 26"/>
          <p:cNvSpPr>
            <a:spLocks noChangeAspect="1"/>
          </p:cNvSpPr>
          <p:nvPr/>
        </p:nvSpPr>
        <p:spPr bwMode="auto">
          <a:xfrm>
            <a:off x="5011738" y="1139825"/>
            <a:ext cx="57150" cy="57150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6281" name="Freeform 27"/>
          <p:cNvSpPr>
            <a:spLocks noChangeAspect="1"/>
          </p:cNvSpPr>
          <p:nvPr/>
        </p:nvSpPr>
        <p:spPr bwMode="auto">
          <a:xfrm>
            <a:off x="5014913" y="1289050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6282" name="Freeform 28"/>
          <p:cNvSpPr>
            <a:spLocks noChangeAspect="1"/>
          </p:cNvSpPr>
          <p:nvPr/>
        </p:nvSpPr>
        <p:spPr bwMode="auto">
          <a:xfrm>
            <a:off x="5014913" y="143192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6283" name="Freeform 29"/>
          <p:cNvSpPr>
            <a:spLocks noChangeAspect="1"/>
          </p:cNvSpPr>
          <p:nvPr/>
        </p:nvSpPr>
        <p:spPr bwMode="auto">
          <a:xfrm>
            <a:off x="5014913" y="1573213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6284" name="Freeform 30"/>
          <p:cNvSpPr>
            <a:spLocks noChangeAspect="1"/>
          </p:cNvSpPr>
          <p:nvPr/>
        </p:nvSpPr>
        <p:spPr bwMode="auto">
          <a:xfrm>
            <a:off x="5014913" y="1717675"/>
            <a:ext cx="57150" cy="58738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6285" name="Freeform 31"/>
          <p:cNvSpPr>
            <a:spLocks noChangeAspect="1"/>
          </p:cNvSpPr>
          <p:nvPr/>
        </p:nvSpPr>
        <p:spPr bwMode="auto">
          <a:xfrm>
            <a:off x="4719638" y="1141413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6286" name="Freeform 32"/>
          <p:cNvSpPr>
            <a:spLocks noChangeAspect="1"/>
          </p:cNvSpPr>
          <p:nvPr/>
        </p:nvSpPr>
        <p:spPr bwMode="auto">
          <a:xfrm>
            <a:off x="4867275" y="1141413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6287" name="Freeform 33"/>
          <p:cNvSpPr>
            <a:spLocks noChangeAspect="1"/>
          </p:cNvSpPr>
          <p:nvPr/>
        </p:nvSpPr>
        <p:spPr bwMode="auto">
          <a:xfrm>
            <a:off x="5013325" y="1141413"/>
            <a:ext cx="55563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6288" name="Freeform 34"/>
          <p:cNvSpPr>
            <a:spLocks noChangeAspect="1"/>
          </p:cNvSpPr>
          <p:nvPr/>
        </p:nvSpPr>
        <p:spPr bwMode="auto">
          <a:xfrm>
            <a:off x="5167313" y="1146175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6289" name="Freeform 35"/>
          <p:cNvSpPr>
            <a:spLocks noChangeAspect="1"/>
          </p:cNvSpPr>
          <p:nvPr/>
        </p:nvSpPr>
        <p:spPr bwMode="auto">
          <a:xfrm>
            <a:off x="5822950" y="1146175"/>
            <a:ext cx="55563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290" name="Freeform 36"/>
          <p:cNvSpPr>
            <a:spLocks noChangeAspect="1"/>
          </p:cNvSpPr>
          <p:nvPr/>
        </p:nvSpPr>
        <p:spPr bwMode="auto">
          <a:xfrm>
            <a:off x="5984875" y="1146175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291" name="Freeform 37"/>
          <p:cNvSpPr>
            <a:spLocks noChangeAspect="1"/>
          </p:cNvSpPr>
          <p:nvPr/>
        </p:nvSpPr>
        <p:spPr bwMode="auto">
          <a:xfrm>
            <a:off x="6137275" y="1146175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292" name="Freeform 38"/>
          <p:cNvSpPr>
            <a:spLocks noChangeAspect="1"/>
          </p:cNvSpPr>
          <p:nvPr/>
        </p:nvSpPr>
        <p:spPr bwMode="auto">
          <a:xfrm>
            <a:off x="6149975" y="115093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293" name="Freeform 39"/>
          <p:cNvSpPr>
            <a:spLocks noChangeAspect="1"/>
          </p:cNvSpPr>
          <p:nvPr/>
        </p:nvSpPr>
        <p:spPr bwMode="auto">
          <a:xfrm>
            <a:off x="6450013" y="1146175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294" name="Freeform 40"/>
          <p:cNvSpPr>
            <a:spLocks noChangeAspect="1"/>
          </p:cNvSpPr>
          <p:nvPr/>
        </p:nvSpPr>
        <p:spPr bwMode="auto">
          <a:xfrm>
            <a:off x="6142038" y="1289050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295" name="Freeform 41"/>
          <p:cNvSpPr>
            <a:spLocks noChangeAspect="1"/>
          </p:cNvSpPr>
          <p:nvPr/>
        </p:nvSpPr>
        <p:spPr bwMode="auto">
          <a:xfrm>
            <a:off x="6142038" y="142557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296" name="Freeform 42"/>
          <p:cNvSpPr>
            <a:spLocks noChangeAspect="1"/>
          </p:cNvSpPr>
          <p:nvPr/>
        </p:nvSpPr>
        <p:spPr bwMode="auto">
          <a:xfrm>
            <a:off x="6142038" y="156368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297" name="Freeform 43"/>
          <p:cNvSpPr>
            <a:spLocks noChangeAspect="1"/>
          </p:cNvSpPr>
          <p:nvPr/>
        </p:nvSpPr>
        <p:spPr bwMode="auto">
          <a:xfrm>
            <a:off x="6145213" y="1693863"/>
            <a:ext cx="57150" cy="58737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298" name="Rectangle 44"/>
          <p:cNvSpPr>
            <a:spLocks noChangeAspect="1" noChangeArrowheads="1"/>
          </p:cNvSpPr>
          <p:nvPr/>
        </p:nvSpPr>
        <p:spPr bwMode="auto">
          <a:xfrm>
            <a:off x="6118225" y="1144588"/>
            <a:ext cx="92075" cy="904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6299" name="Text Box 45"/>
          <p:cNvSpPr txBox="1">
            <a:spLocks noChangeAspect="1" noChangeArrowheads="1"/>
          </p:cNvSpPr>
          <p:nvPr/>
        </p:nvSpPr>
        <p:spPr bwMode="auto">
          <a:xfrm>
            <a:off x="4419600" y="1060450"/>
            <a:ext cx="77788" cy="195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96300" name="Text Box 46"/>
          <p:cNvSpPr txBox="1">
            <a:spLocks noChangeAspect="1" noChangeArrowheads="1"/>
          </p:cNvSpPr>
          <p:nvPr/>
        </p:nvSpPr>
        <p:spPr bwMode="auto">
          <a:xfrm>
            <a:off x="5018088" y="98425"/>
            <a:ext cx="762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96301" name="Text Box 47"/>
          <p:cNvSpPr txBox="1">
            <a:spLocks noChangeAspect="1" noChangeArrowheads="1"/>
          </p:cNvSpPr>
          <p:nvPr/>
        </p:nvSpPr>
        <p:spPr bwMode="auto">
          <a:xfrm>
            <a:off x="6126163" y="1939925"/>
            <a:ext cx="2000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96302" name="Rectangle 48"/>
          <p:cNvSpPr>
            <a:spLocks noChangeAspect="1" noChangeArrowheads="1"/>
          </p:cNvSpPr>
          <p:nvPr/>
        </p:nvSpPr>
        <p:spPr bwMode="auto">
          <a:xfrm>
            <a:off x="5473700" y="703263"/>
            <a:ext cx="1371600" cy="23018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6303" name="Rectangle 49"/>
          <p:cNvSpPr>
            <a:spLocks noChangeAspect="1" noChangeArrowheads="1"/>
          </p:cNvSpPr>
          <p:nvPr/>
        </p:nvSpPr>
        <p:spPr bwMode="auto">
          <a:xfrm>
            <a:off x="4999038" y="1125538"/>
            <a:ext cx="92075" cy="952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6304" name="Freeform 50"/>
          <p:cNvSpPr>
            <a:spLocks noChangeAspect="1"/>
          </p:cNvSpPr>
          <p:nvPr/>
        </p:nvSpPr>
        <p:spPr bwMode="auto">
          <a:xfrm>
            <a:off x="5326063" y="114617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305" name="Freeform 51"/>
          <p:cNvSpPr>
            <a:spLocks noChangeAspect="1"/>
          </p:cNvSpPr>
          <p:nvPr/>
        </p:nvSpPr>
        <p:spPr bwMode="auto">
          <a:xfrm>
            <a:off x="5014913" y="998538"/>
            <a:ext cx="57150" cy="57150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6306" name="Freeform 52"/>
          <p:cNvSpPr>
            <a:spLocks noChangeAspect="1"/>
          </p:cNvSpPr>
          <p:nvPr/>
        </p:nvSpPr>
        <p:spPr bwMode="auto">
          <a:xfrm>
            <a:off x="6297613" y="1146175"/>
            <a:ext cx="55562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307" name="Text Box 53"/>
          <p:cNvSpPr txBox="1">
            <a:spLocks noChangeAspect="1" noChangeArrowheads="1"/>
          </p:cNvSpPr>
          <p:nvPr/>
        </p:nvSpPr>
        <p:spPr bwMode="auto">
          <a:xfrm>
            <a:off x="1293813" y="184150"/>
            <a:ext cx="2679700" cy="5492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1. Ausbreitung Versuchslinien</a:t>
            </a:r>
            <a:br>
              <a:rPr lang="de-DE" altLang="de-DE" sz="1500"/>
            </a:br>
            <a:r>
              <a:rPr lang="de-DE" altLang="de-DE" sz="1500"/>
              <a:t>    Grad 1 und 2</a:t>
            </a:r>
            <a:endParaRPr lang="en-US" altLang="de-DE" sz="1500"/>
          </a:p>
        </p:txBody>
      </p:sp>
      <p:sp>
        <p:nvSpPr>
          <p:cNvPr id="96308" name="Freeform 54"/>
          <p:cNvSpPr>
            <a:spLocks noChangeAspect="1"/>
          </p:cNvSpPr>
          <p:nvPr/>
        </p:nvSpPr>
        <p:spPr bwMode="auto">
          <a:xfrm>
            <a:off x="6142038" y="99853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309" name="Rectangle 55"/>
          <p:cNvSpPr>
            <a:spLocks noChangeAspect="1" noChangeArrowheads="1"/>
          </p:cNvSpPr>
          <p:nvPr/>
        </p:nvSpPr>
        <p:spPr bwMode="auto">
          <a:xfrm>
            <a:off x="5470525" y="685800"/>
            <a:ext cx="1462088" cy="254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6310" name="Rectangle 56"/>
          <p:cNvSpPr>
            <a:spLocks noChangeAspect="1" noChangeArrowheads="1"/>
          </p:cNvSpPr>
          <p:nvPr/>
        </p:nvSpPr>
        <p:spPr bwMode="auto">
          <a:xfrm>
            <a:off x="5470525" y="933450"/>
            <a:ext cx="233363" cy="96043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6311" name="Line 57"/>
          <p:cNvSpPr>
            <a:spLocks noChangeAspect="1" noChangeShapeType="1"/>
          </p:cNvSpPr>
          <p:nvPr/>
        </p:nvSpPr>
        <p:spPr bwMode="auto">
          <a:xfrm>
            <a:off x="6837363" y="706438"/>
            <a:ext cx="0" cy="8667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312" name="Rectangle 58"/>
          <p:cNvSpPr>
            <a:spLocks noChangeAspect="1" noChangeArrowheads="1"/>
          </p:cNvSpPr>
          <p:nvPr/>
        </p:nvSpPr>
        <p:spPr bwMode="auto">
          <a:xfrm>
            <a:off x="6656388" y="709613"/>
            <a:ext cx="276225" cy="92233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6313" name="Text Box 59"/>
          <p:cNvSpPr txBox="1">
            <a:spLocks noChangeAspect="1" noChangeArrowheads="1"/>
          </p:cNvSpPr>
          <p:nvPr/>
        </p:nvSpPr>
        <p:spPr bwMode="auto">
          <a:xfrm>
            <a:off x="6707188" y="1066800"/>
            <a:ext cx="179387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96314" name="Oval 60"/>
          <p:cNvSpPr>
            <a:spLocks noChangeAspect="1" noChangeArrowheads="1"/>
          </p:cNvSpPr>
          <p:nvPr/>
        </p:nvSpPr>
        <p:spPr bwMode="auto">
          <a:xfrm>
            <a:off x="6099175" y="1116013"/>
            <a:ext cx="138113" cy="138112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6315" name="Text Box 61"/>
          <p:cNvSpPr txBox="1">
            <a:spLocks noChangeAspect="1" noChangeArrowheads="1"/>
          </p:cNvSpPr>
          <p:nvPr/>
        </p:nvSpPr>
        <p:spPr bwMode="auto">
          <a:xfrm>
            <a:off x="6097588" y="1090613"/>
            <a:ext cx="84137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T</a:t>
            </a:r>
            <a:endParaRPr lang="en-US" altLang="de-DE" sz="1300"/>
          </a:p>
        </p:txBody>
      </p:sp>
      <p:sp>
        <p:nvSpPr>
          <p:cNvPr id="96316" name="Oval 62"/>
          <p:cNvSpPr>
            <a:spLocks noChangeAspect="1" noChangeArrowheads="1"/>
          </p:cNvSpPr>
          <p:nvPr/>
        </p:nvSpPr>
        <p:spPr bwMode="auto">
          <a:xfrm>
            <a:off x="4975225" y="1103313"/>
            <a:ext cx="136525" cy="1365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6317" name="Text Box 63"/>
          <p:cNvSpPr txBox="1">
            <a:spLocks noChangeAspect="1" noChangeArrowheads="1"/>
          </p:cNvSpPr>
          <p:nvPr/>
        </p:nvSpPr>
        <p:spPr bwMode="auto">
          <a:xfrm>
            <a:off x="4986338" y="1073150"/>
            <a:ext cx="85725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S</a:t>
            </a:r>
            <a:endParaRPr lang="en-US" altLang="de-DE" sz="13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ChangeArrowheads="1"/>
          </p:cNvSpPr>
          <p:nvPr/>
        </p:nvSpPr>
        <p:spPr bwMode="auto">
          <a:xfrm>
            <a:off x="-1588" y="0"/>
            <a:ext cx="9147176" cy="796925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7283" name="Rectangle 3"/>
          <p:cNvSpPr>
            <a:spLocks noChangeAspect="1" noChangeArrowheads="1"/>
          </p:cNvSpPr>
          <p:nvPr/>
        </p:nvSpPr>
        <p:spPr bwMode="auto">
          <a:xfrm>
            <a:off x="608013" y="5046663"/>
            <a:ext cx="3349625" cy="1177925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7284" name="Line 4"/>
          <p:cNvSpPr>
            <a:spLocks noChangeAspect="1" noChangeShapeType="1"/>
          </p:cNvSpPr>
          <p:nvPr/>
        </p:nvSpPr>
        <p:spPr bwMode="auto">
          <a:xfrm>
            <a:off x="727075" y="5232400"/>
            <a:ext cx="373063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285" name="Freeform 5"/>
          <p:cNvSpPr>
            <a:spLocks noChangeAspect="1"/>
          </p:cNvSpPr>
          <p:nvPr/>
        </p:nvSpPr>
        <p:spPr bwMode="auto">
          <a:xfrm>
            <a:off x="896938" y="5724525"/>
            <a:ext cx="77787" cy="82550"/>
          </a:xfrm>
          <a:custGeom>
            <a:avLst/>
            <a:gdLst>
              <a:gd name="T0" fmla="*/ 0 w 76"/>
              <a:gd name="T1" fmla="*/ 2147483647 h 83"/>
              <a:gd name="T2" fmla="*/ 2147483647 w 76"/>
              <a:gd name="T3" fmla="*/ 2147483647 h 83"/>
              <a:gd name="T4" fmla="*/ 2147483647 w 76"/>
              <a:gd name="T5" fmla="*/ 0 h 83"/>
              <a:gd name="T6" fmla="*/ 2147483647 w 76"/>
              <a:gd name="T7" fmla="*/ 0 h 83"/>
              <a:gd name="T8" fmla="*/ 2147483647 w 76"/>
              <a:gd name="T9" fmla="*/ 2147483647 h 83"/>
              <a:gd name="T10" fmla="*/ 2147483647 w 76"/>
              <a:gd name="T11" fmla="*/ 2147483647 h 83"/>
              <a:gd name="T12" fmla="*/ 2147483647 w 76"/>
              <a:gd name="T13" fmla="*/ 2147483647 h 83"/>
              <a:gd name="T14" fmla="*/ 2147483647 w 76"/>
              <a:gd name="T15" fmla="*/ 2147483647 h 83"/>
              <a:gd name="T16" fmla="*/ 2147483647 w 76"/>
              <a:gd name="T17" fmla="*/ 2147483647 h 83"/>
              <a:gd name="T18" fmla="*/ 2147483647 w 76"/>
              <a:gd name="T19" fmla="*/ 2147483647 h 83"/>
              <a:gd name="T20" fmla="*/ 2147483647 w 76"/>
              <a:gd name="T21" fmla="*/ 0 h 83"/>
              <a:gd name="T22" fmla="*/ 2147483647 w 76"/>
              <a:gd name="T23" fmla="*/ 0 h 83"/>
              <a:gd name="T24" fmla="*/ 2147483647 w 76"/>
              <a:gd name="T25" fmla="*/ 2147483647 h 83"/>
              <a:gd name="T26" fmla="*/ 2147483647 w 76"/>
              <a:gd name="T27" fmla="*/ 2147483647 h 83"/>
              <a:gd name="T28" fmla="*/ 2147483647 w 76"/>
              <a:gd name="T29" fmla="*/ 2147483647 h 83"/>
              <a:gd name="T30" fmla="*/ 2147483647 w 76"/>
              <a:gd name="T31" fmla="*/ 2147483647 h 83"/>
              <a:gd name="T32" fmla="*/ 2147483647 w 76"/>
              <a:gd name="T33" fmla="*/ 2147483647 h 83"/>
              <a:gd name="T34" fmla="*/ 2147483647 w 76"/>
              <a:gd name="T35" fmla="*/ 2147483647 h 83"/>
              <a:gd name="T36" fmla="*/ 2147483647 w 76"/>
              <a:gd name="T37" fmla="*/ 2147483647 h 83"/>
              <a:gd name="T38" fmla="*/ 2147483647 w 76"/>
              <a:gd name="T39" fmla="*/ 2147483647 h 83"/>
              <a:gd name="T40" fmla="*/ 2147483647 w 76"/>
              <a:gd name="T41" fmla="*/ 2147483647 h 83"/>
              <a:gd name="T42" fmla="*/ 0 w 76"/>
              <a:gd name="T43" fmla="*/ 2147483647 h 8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6" h="83">
                <a:moveTo>
                  <a:pt x="0" y="83"/>
                </a:moveTo>
                <a:lnTo>
                  <a:pt x="31" y="38"/>
                </a:lnTo>
                <a:lnTo>
                  <a:pt x="5" y="0"/>
                </a:lnTo>
                <a:lnTo>
                  <a:pt x="17" y="0"/>
                </a:lnTo>
                <a:lnTo>
                  <a:pt x="33" y="21"/>
                </a:lnTo>
                <a:lnTo>
                  <a:pt x="36" y="26"/>
                </a:lnTo>
                <a:lnTo>
                  <a:pt x="36" y="28"/>
                </a:lnTo>
                <a:lnTo>
                  <a:pt x="38" y="31"/>
                </a:lnTo>
                <a:lnTo>
                  <a:pt x="40" y="26"/>
                </a:lnTo>
                <a:lnTo>
                  <a:pt x="43" y="21"/>
                </a:lnTo>
                <a:lnTo>
                  <a:pt x="57" y="0"/>
                </a:lnTo>
                <a:lnTo>
                  <a:pt x="71" y="0"/>
                </a:lnTo>
                <a:lnTo>
                  <a:pt x="43" y="38"/>
                </a:lnTo>
                <a:lnTo>
                  <a:pt x="76" y="83"/>
                </a:lnTo>
                <a:lnTo>
                  <a:pt x="62" y="83"/>
                </a:lnTo>
                <a:lnTo>
                  <a:pt x="43" y="54"/>
                </a:lnTo>
                <a:lnTo>
                  <a:pt x="40" y="52"/>
                </a:lnTo>
                <a:lnTo>
                  <a:pt x="38" y="47"/>
                </a:lnTo>
                <a:lnTo>
                  <a:pt x="36" y="52"/>
                </a:lnTo>
                <a:lnTo>
                  <a:pt x="33" y="54"/>
                </a:lnTo>
                <a:lnTo>
                  <a:pt x="14" y="83"/>
                </a:lnTo>
                <a:lnTo>
                  <a:pt x="0" y="83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7286" name="Text Box 6"/>
          <p:cNvSpPr txBox="1">
            <a:spLocks noChangeAspect="1" noChangeArrowheads="1"/>
          </p:cNvSpPr>
          <p:nvPr/>
        </p:nvSpPr>
        <p:spPr bwMode="auto">
          <a:xfrm>
            <a:off x="1100138" y="5080000"/>
            <a:ext cx="27320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Versuchslinien vom Startpunkt</a:t>
            </a:r>
            <a:endParaRPr lang="en-US" altLang="de-DE" sz="1500"/>
          </a:p>
        </p:txBody>
      </p:sp>
      <p:sp>
        <p:nvSpPr>
          <p:cNvPr id="97287" name="Text Box 7"/>
          <p:cNvSpPr txBox="1">
            <a:spLocks noChangeAspect="1" noChangeArrowheads="1"/>
          </p:cNvSpPr>
          <p:nvPr/>
        </p:nvSpPr>
        <p:spPr bwMode="auto">
          <a:xfrm>
            <a:off x="1100138" y="5335588"/>
            <a:ext cx="26368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Versuchslinien vom Zielpunkt</a:t>
            </a:r>
            <a:endParaRPr lang="en-US" altLang="de-DE" sz="1500"/>
          </a:p>
        </p:txBody>
      </p:sp>
      <p:sp>
        <p:nvSpPr>
          <p:cNvPr id="97288" name="Text Box 8"/>
          <p:cNvSpPr txBox="1">
            <a:spLocks noChangeAspect="1" noChangeArrowheads="1"/>
          </p:cNvSpPr>
          <p:nvPr/>
        </p:nvSpPr>
        <p:spPr bwMode="auto">
          <a:xfrm>
            <a:off x="1100138" y="5589588"/>
            <a:ext cx="2271712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Ausgangspunkte, Grad 1</a:t>
            </a:r>
            <a:endParaRPr lang="en-US" altLang="de-DE" sz="1500"/>
          </a:p>
        </p:txBody>
      </p:sp>
      <p:sp>
        <p:nvSpPr>
          <p:cNvPr id="97289" name="Line 11"/>
          <p:cNvSpPr>
            <a:spLocks noChangeAspect="1" noChangeShapeType="1"/>
          </p:cNvSpPr>
          <p:nvPr/>
        </p:nvSpPr>
        <p:spPr bwMode="auto">
          <a:xfrm>
            <a:off x="727075" y="5507038"/>
            <a:ext cx="37306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290" name="Line 12"/>
          <p:cNvSpPr>
            <a:spLocks noChangeAspect="1" noChangeShapeType="1"/>
          </p:cNvSpPr>
          <p:nvPr/>
        </p:nvSpPr>
        <p:spPr bwMode="auto">
          <a:xfrm flipV="1">
            <a:off x="5153025" y="1090613"/>
            <a:ext cx="138113" cy="90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291" name="Rectangle 13"/>
          <p:cNvSpPr>
            <a:spLocks noChangeAspect="1" noChangeArrowheads="1"/>
          </p:cNvSpPr>
          <p:nvPr/>
        </p:nvSpPr>
        <p:spPr bwMode="auto">
          <a:xfrm>
            <a:off x="4594225" y="315913"/>
            <a:ext cx="3086100" cy="1570037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7292" name="Line 14"/>
          <p:cNvSpPr>
            <a:spLocks noChangeAspect="1" noChangeShapeType="1"/>
          </p:cNvSpPr>
          <p:nvPr/>
        </p:nvSpPr>
        <p:spPr bwMode="auto">
          <a:xfrm>
            <a:off x="5494338" y="706438"/>
            <a:ext cx="0" cy="11715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293" name="Line 15"/>
          <p:cNvSpPr>
            <a:spLocks noChangeAspect="1" noChangeShapeType="1"/>
          </p:cNvSpPr>
          <p:nvPr/>
        </p:nvSpPr>
        <p:spPr bwMode="auto">
          <a:xfrm flipH="1">
            <a:off x="5684838" y="904875"/>
            <a:ext cx="969962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294" name="Line 16"/>
          <p:cNvSpPr>
            <a:spLocks noChangeAspect="1" noChangeShapeType="1"/>
          </p:cNvSpPr>
          <p:nvPr/>
        </p:nvSpPr>
        <p:spPr bwMode="auto">
          <a:xfrm>
            <a:off x="5692775" y="904875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295" name="Line 17"/>
          <p:cNvSpPr>
            <a:spLocks noChangeAspect="1" noChangeShapeType="1"/>
          </p:cNvSpPr>
          <p:nvPr/>
        </p:nvSpPr>
        <p:spPr bwMode="auto">
          <a:xfrm>
            <a:off x="4748213" y="325438"/>
            <a:ext cx="1587" cy="15525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296" name="Line 18"/>
          <p:cNvSpPr>
            <a:spLocks noChangeAspect="1" noChangeShapeType="1"/>
          </p:cNvSpPr>
          <p:nvPr/>
        </p:nvSpPr>
        <p:spPr bwMode="auto">
          <a:xfrm>
            <a:off x="4897438" y="330200"/>
            <a:ext cx="1587" cy="1550988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297" name="Line 19"/>
          <p:cNvSpPr>
            <a:spLocks noChangeAspect="1" noChangeShapeType="1"/>
          </p:cNvSpPr>
          <p:nvPr/>
        </p:nvSpPr>
        <p:spPr bwMode="auto">
          <a:xfrm>
            <a:off x="5045075" y="330200"/>
            <a:ext cx="0" cy="15509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298" name="Line 20"/>
          <p:cNvSpPr>
            <a:spLocks noChangeAspect="1" noChangeShapeType="1"/>
          </p:cNvSpPr>
          <p:nvPr/>
        </p:nvSpPr>
        <p:spPr bwMode="auto">
          <a:xfrm>
            <a:off x="5192713" y="325438"/>
            <a:ext cx="1587" cy="15525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299" name="Line 21"/>
          <p:cNvSpPr>
            <a:spLocks noChangeAspect="1" noChangeShapeType="1"/>
          </p:cNvSpPr>
          <p:nvPr/>
        </p:nvSpPr>
        <p:spPr bwMode="auto">
          <a:xfrm>
            <a:off x="5349875" y="330200"/>
            <a:ext cx="1588" cy="1550988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00" name="Line 22"/>
          <p:cNvSpPr>
            <a:spLocks noChangeAspect="1" noChangeShapeType="1"/>
          </p:cNvSpPr>
          <p:nvPr/>
        </p:nvSpPr>
        <p:spPr bwMode="auto">
          <a:xfrm flipH="1">
            <a:off x="4606925" y="450850"/>
            <a:ext cx="3049588" cy="31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01" name="Line 23"/>
          <p:cNvSpPr>
            <a:spLocks noChangeAspect="1" noChangeShapeType="1"/>
          </p:cNvSpPr>
          <p:nvPr/>
        </p:nvSpPr>
        <p:spPr bwMode="auto">
          <a:xfrm flipH="1">
            <a:off x="4606925" y="595313"/>
            <a:ext cx="3049588" cy="1587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02" name="Line 24"/>
          <p:cNvSpPr>
            <a:spLocks noChangeAspect="1" noChangeShapeType="1"/>
          </p:cNvSpPr>
          <p:nvPr/>
        </p:nvSpPr>
        <p:spPr bwMode="auto">
          <a:xfrm flipH="1">
            <a:off x="4606925" y="742950"/>
            <a:ext cx="877888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03" name="Line 25"/>
          <p:cNvSpPr>
            <a:spLocks noChangeAspect="1" noChangeShapeType="1"/>
          </p:cNvSpPr>
          <p:nvPr/>
        </p:nvSpPr>
        <p:spPr bwMode="auto">
          <a:xfrm flipH="1">
            <a:off x="4608513" y="890588"/>
            <a:ext cx="877887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04" name="Line 26"/>
          <p:cNvSpPr>
            <a:spLocks noChangeAspect="1" noChangeShapeType="1"/>
          </p:cNvSpPr>
          <p:nvPr/>
        </p:nvSpPr>
        <p:spPr bwMode="auto">
          <a:xfrm flipH="1">
            <a:off x="4611688" y="1031875"/>
            <a:ext cx="881062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05" name="Line 27"/>
          <p:cNvSpPr>
            <a:spLocks noChangeAspect="1" noChangeShapeType="1"/>
          </p:cNvSpPr>
          <p:nvPr/>
        </p:nvSpPr>
        <p:spPr bwMode="auto">
          <a:xfrm flipH="1">
            <a:off x="4608513" y="1174750"/>
            <a:ext cx="8778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06" name="Line 28"/>
          <p:cNvSpPr>
            <a:spLocks noChangeAspect="1" noChangeShapeType="1"/>
          </p:cNvSpPr>
          <p:nvPr/>
        </p:nvSpPr>
        <p:spPr bwMode="auto">
          <a:xfrm flipH="1">
            <a:off x="4606925" y="1316038"/>
            <a:ext cx="877888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07" name="Line 29"/>
          <p:cNvSpPr>
            <a:spLocks noChangeAspect="1" noChangeShapeType="1"/>
          </p:cNvSpPr>
          <p:nvPr/>
        </p:nvSpPr>
        <p:spPr bwMode="auto">
          <a:xfrm flipH="1">
            <a:off x="4611688" y="1462088"/>
            <a:ext cx="881062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08" name="Line 30"/>
          <p:cNvSpPr>
            <a:spLocks noChangeAspect="1" noChangeShapeType="1"/>
          </p:cNvSpPr>
          <p:nvPr/>
        </p:nvSpPr>
        <p:spPr bwMode="auto">
          <a:xfrm flipH="1">
            <a:off x="4611688" y="1604963"/>
            <a:ext cx="881062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09" name="Line 31"/>
          <p:cNvSpPr>
            <a:spLocks noChangeAspect="1" noChangeShapeType="1"/>
          </p:cNvSpPr>
          <p:nvPr/>
        </p:nvSpPr>
        <p:spPr bwMode="auto">
          <a:xfrm flipH="1">
            <a:off x="4611688" y="1747838"/>
            <a:ext cx="881062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10" name="Line 32"/>
          <p:cNvSpPr>
            <a:spLocks noChangeAspect="1" noChangeShapeType="1"/>
          </p:cNvSpPr>
          <p:nvPr/>
        </p:nvSpPr>
        <p:spPr bwMode="auto">
          <a:xfrm>
            <a:off x="5849938" y="904875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11" name="Line 33"/>
          <p:cNvSpPr>
            <a:spLocks noChangeAspect="1" noChangeShapeType="1"/>
          </p:cNvSpPr>
          <p:nvPr/>
        </p:nvSpPr>
        <p:spPr bwMode="auto">
          <a:xfrm>
            <a:off x="6008688" y="908050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12" name="Line 34"/>
          <p:cNvSpPr>
            <a:spLocks noChangeAspect="1" noChangeShapeType="1"/>
          </p:cNvSpPr>
          <p:nvPr/>
        </p:nvSpPr>
        <p:spPr bwMode="auto">
          <a:xfrm>
            <a:off x="6165850" y="908050"/>
            <a:ext cx="0" cy="973138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13" name="Line 35"/>
          <p:cNvSpPr>
            <a:spLocks noChangeAspect="1" noChangeShapeType="1"/>
          </p:cNvSpPr>
          <p:nvPr/>
        </p:nvSpPr>
        <p:spPr bwMode="auto">
          <a:xfrm>
            <a:off x="6318250" y="908050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14" name="Line 36"/>
          <p:cNvSpPr>
            <a:spLocks noChangeAspect="1" noChangeShapeType="1"/>
          </p:cNvSpPr>
          <p:nvPr/>
        </p:nvSpPr>
        <p:spPr bwMode="auto">
          <a:xfrm>
            <a:off x="6478588" y="908050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15" name="Line 37"/>
          <p:cNvSpPr>
            <a:spLocks noChangeAspect="1" noChangeShapeType="1"/>
          </p:cNvSpPr>
          <p:nvPr/>
        </p:nvSpPr>
        <p:spPr bwMode="auto">
          <a:xfrm>
            <a:off x="5692775" y="1044575"/>
            <a:ext cx="95726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16" name="Line 38"/>
          <p:cNvSpPr>
            <a:spLocks noChangeAspect="1" noChangeShapeType="1"/>
          </p:cNvSpPr>
          <p:nvPr/>
        </p:nvSpPr>
        <p:spPr bwMode="auto">
          <a:xfrm>
            <a:off x="5697538" y="1181100"/>
            <a:ext cx="957262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17" name="Line 39"/>
          <p:cNvSpPr>
            <a:spLocks noChangeAspect="1" noChangeShapeType="1"/>
          </p:cNvSpPr>
          <p:nvPr/>
        </p:nvSpPr>
        <p:spPr bwMode="auto">
          <a:xfrm>
            <a:off x="5697538" y="1319213"/>
            <a:ext cx="957262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18" name="Line 40"/>
          <p:cNvSpPr>
            <a:spLocks noChangeAspect="1" noChangeShapeType="1"/>
          </p:cNvSpPr>
          <p:nvPr/>
        </p:nvSpPr>
        <p:spPr bwMode="auto">
          <a:xfrm>
            <a:off x="5697538" y="1455738"/>
            <a:ext cx="957262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19" name="Line 41"/>
          <p:cNvSpPr>
            <a:spLocks noChangeAspect="1" noChangeShapeType="1"/>
          </p:cNvSpPr>
          <p:nvPr/>
        </p:nvSpPr>
        <p:spPr bwMode="auto">
          <a:xfrm>
            <a:off x="5697538" y="1593850"/>
            <a:ext cx="957262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20" name="Line 42"/>
          <p:cNvSpPr>
            <a:spLocks noChangeAspect="1" noChangeShapeType="1"/>
          </p:cNvSpPr>
          <p:nvPr/>
        </p:nvSpPr>
        <p:spPr bwMode="auto">
          <a:xfrm>
            <a:off x="5695950" y="1738313"/>
            <a:ext cx="199231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21" name="Freeform 43"/>
          <p:cNvSpPr>
            <a:spLocks noChangeAspect="1"/>
          </p:cNvSpPr>
          <p:nvPr/>
        </p:nvSpPr>
        <p:spPr bwMode="auto">
          <a:xfrm>
            <a:off x="5014913" y="42068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7322" name="Freeform 44"/>
          <p:cNvSpPr>
            <a:spLocks noChangeAspect="1"/>
          </p:cNvSpPr>
          <p:nvPr/>
        </p:nvSpPr>
        <p:spPr bwMode="auto">
          <a:xfrm>
            <a:off x="5014913" y="566738"/>
            <a:ext cx="57150" cy="58737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7323" name="Freeform 45"/>
          <p:cNvSpPr>
            <a:spLocks noChangeAspect="1"/>
          </p:cNvSpPr>
          <p:nvPr/>
        </p:nvSpPr>
        <p:spPr bwMode="auto">
          <a:xfrm>
            <a:off x="5014913" y="71278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7324" name="Freeform 46"/>
          <p:cNvSpPr>
            <a:spLocks noChangeAspect="1"/>
          </p:cNvSpPr>
          <p:nvPr/>
        </p:nvSpPr>
        <p:spPr bwMode="auto">
          <a:xfrm>
            <a:off x="5014913" y="860425"/>
            <a:ext cx="57150" cy="58738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7325" name="Freeform 47"/>
          <p:cNvSpPr>
            <a:spLocks noChangeAspect="1"/>
          </p:cNvSpPr>
          <p:nvPr/>
        </p:nvSpPr>
        <p:spPr bwMode="auto">
          <a:xfrm>
            <a:off x="5011738" y="1141413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7326" name="Freeform 48"/>
          <p:cNvSpPr>
            <a:spLocks noChangeAspect="1"/>
          </p:cNvSpPr>
          <p:nvPr/>
        </p:nvSpPr>
        <p:spPr bwMode="auto">
          <a:xfrm>
            <a:off x="5011738" y="1139825"/>
            <a:ext cx="57150" cy="57150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7327" name="Freeform 49"/>
          <p:cNvSpPr>
            <a:spLocks noChangeAspect="1"/>
          </p:cNvSpPr>
          <p:nvPr/>
        </p:nvSpPr>
        <p:spPr bwMode="auto">
          <a:xfrm>
            <a:off x="5014913" y="1289050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7328" name="Freeform 50"/>
          <p:cNvSpPr>
            <a:spLocks noChangeAspect="1"/>
          </p:cNvSpPr>
          <p:nvPr/>
        </p:nvSpPr>
        <p:spPr bwMode="auto">
          <a:xfrm>
            <a:off x="5014913" y="143192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7329" name="Freeform 51"/>
          <p:cNvSpPr>
            <a:spLocks noChangeAspect="1"/>
          </p:cNvSpPr>
          <p:nvPr/>
        </p:nvSpPr>
        <p:spPr bwMode="auto">
          <a:xfrm>
            <a:off x="5014913" y="1573213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7330" name="Freeform 52"/>
          <p:cNvSpPr>
            <a:spLocks noChangeAspect="1"/>
          </p:cNvSpPr>
          <p:nvPr/>
        </p:nvSpPr>
        <p:spPr bwMode="auto">
          <a:xfrm>
            <a:off x="5014913" y="1717675"/>
            <a:ext cx="57150" cy="58738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7331" name="Freeform 53"/>
          <p:cNvSpPr>
            <a:spLocks noChangeAspect="1"/>
          </p:cNvSpPr>
          <p:nvPr/>
        </p:nvSpPr>
        <p:spPr bwMode="auto">
          <a:xfrm>
            <a:off x="4719638" y="1141413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7332" name="Freeform 54"/>
          <p:cNvSpPr>
            <a:spLocks noChangeAspect="1"/>
          </p:cNvSpPr>
          <p:nvPr/>
        </p:nvSpPr>
        <p:spPr bwMode="auto">
          <a:xfrm>
            <a:off x="4867275" y="1141413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7333" name="Freeform 55"/>
          <p:cNvSpPr>
            <a:spLocks noChangeAspect="1"/>
          </p:cNvSpPr>
          <p:nvPr/>
        </p:nvSpPr>
        <p:spPr bwMode="auto">
          <a:xfrm>
            <a:off x="5013325" y="1141413"/>
            <a:ext cx="55563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7334" name="Freeform 56"/>
          <p:cNvSpPr>
            <a:spLocks noChangeAspect="1"/>
          </p:cNvSpPr>
          <p:nvPr/>
        </p:nvSpPr>
        <p:spPr bwMode="auto">
          <a:xfrm>
            <a:off x="5167313" y="1146175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7335" name="Freeform 57"/>
          <p:cNvSpPr>
            <a:spLocks noChangeAspect="1"/>
          </p:cNvSpPr>
          <p:nvPr/>
        </p:nvSpPr>
        <p:spPr bwMode="auto">
          <a:xfrm>
            <a:off x="5822950" y="1146175"/>
            <a:ext cx="55563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36" name="Freeform 58"/>
          <p:cNvSpPr>
            <a:spLocks noChangeAspect="1"/>
          </p:cNvSpPr>
          <p:nvPr/>
        </p:nvSpPr>
        <p:spPr bwMode="auto">
          <a:xfrm>
            <a:off x="5984875" y="1146175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37" name="Freeform 59"/>
          <p:cNvSpPr>
            <a:spLocks noChangeAspect="1"/>
          </p:cNvSpPr>
          <p:nvPr/>
        </p:nvSpPr>
        <p:spPr bwMode="auto">
          <a:xfrm>
            <a:off x="6137275" y="1146175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38" name="Freeform 60"/>
          <p:cNvSpPr>
            <a:spLocks noChangeAspect="1"/>
          </p:cNvSpPr>
          <p:nvPr/>
        </p:nvSpPr>
        <p:spPr bwMode="auto">
          <a:xfrm>
            <a:off x="6149975" y="115093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39" name="Freeform 61"/>
          <p:cNvSpPr>
            <a:spLocks noChangeAspect="1"/>
          </p:cNvSpPr>
          <p:nvPr/>
        </p:nvSpPr>
        <p:spPr bwMode="auto">
          <a:xfrm>
            <a:off x="6450013" y="1146175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40" name="Freeform 62"/>
          <p:cNvSpPr>
            <a:spLocks noChangeAspect="1"/>
          </p:cNvSpPr>
          <p:nvPr/>
        </p:nvSpPr>
        <p:spPr bwMode="auto">
          <a:xfrm>
            <a:off x="6142038" y="1289050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41" name="Freeform 63"/>
          <p:cNvSpPr>
            <a:spLocks noChangeAspect="1"/>
          </p:cNvSpPr>
          <p:nvPr/>
        </p:nvSpPr>
        <p:spPr bwMode="auto">
          <a:xfrm>
            <a:off x="6142038" y="142557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42" name="Freeform 64"/>
          <p:cNvSpPr>
            <a:spLocks noChangeAspect="1"/>
          </p:cNvSpPr>
          <p:nvPr/>
        </p:nvSpPr>
        <p:spPr bwMode="auto">
          <a:xfrm>
            <a:off x="6142038" y="156368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43" name="Freeform 65"/>
          <p:cNvSpPr>
            <a:spLocks noChangeAspect="1"/>
          </p:cNvSpPr>
          <p:nvPr/>
        </p:nvSpPr>
        <p:spPr bwMode="auto">
          <a:xfrm>
            <a:off x="6145213" y="1693863"/>
            <a:ext cx="57150" cy="58737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44" name="Rectangle 66"/>
          <p:cNvSpPr>
            <a:spLocks noChangeAspect="1" noChangeArrowheads="1"/>
          </p:cNvSpPr>
          <p:nvPr/>
        </p:nvSpPr>
        <p:spPr bwMode="auto">
          <a:xfrm>
            <a:off x="6118225" y="1144588"/>
            <a:ext cx="92075" cy="904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7345" name="Text Box 67"/>
          <p:cNvSpPr txBox="1">
            <a:spLocks noChangeAspect="1" noChangeArrowheads="1"/>
          </p:cNvSpPr>
          <p:nvPr/>
        </p:nvSpPr>
        <p:spPr bwMode="auto">
          <a:xfrm>
            <a:off x="4419600" y="327025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7346" name="Text Box 68"/>
          <p:cNvSpPr txBox="1">
            <a:spLocks noChangeAspect="1" noChangeArrowheads="1"/>
          </p:cNvSpPr>
          <p:nvPr/>
        </p:nvSpPr>
        <p:spPr bwMode="auto">
          <a:xfrm>
            <a:off x="4419600" y="463550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7347" name="Text Box 69"/>
          <p:cNvSpPr txBox="1">
            <a:spLocks noChangeAspect="1" noChangeArrowheads="1"/>
          </p:cNvSpPr>
          <p:nvPr/>
        </p:nvSpPr>
        <p:spPr bwMode="auto">
          <a:xfrm>
            <a:off x="4419600" y="627063"/>
            <a:ext cx="77788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7348" name="Text Box 70"/>
          <p:cNvSpPr txBox="1">
            <a:spLocks noChangeAspect="1" noChangeArrowheads="1"/>
          </p:cNvSpPr>
          <p:nvPr/>
        </p:nvSpPr>
        <p:spPr bwMode="auto">
          <a:xfrm>
            <a:off x="4419600" y="763588"/>
            <a:ext cx="77788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7349" name="Text Box 71"/>
          <p:cNvSpPr txBox="1">
            <a:spLocks noChangeAspect="1" noChangeArrowheads="1"/>
          </p:cNvSpPr>
          <p:nvPr/>
        </p:nvSpPr>
        <p:spPr bwMode="auto">
          <a:xfrm>
            <a:off x="4419600" y="1060450"/>
            <a:ext cx="77788" cy="195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97350" name="Text Box 72"/>
          <p:cNvSpPr txBox="1">
            <a:spLocks noChangeAspect="1" noChangeArrowheads="1"/>
          </p:cNvSpPr>
          <p:nvPr/>
        </p:nvSpPr>
        <p:spPr bwMode="auto">
          <a:xfrm>
            <a:off x="4419600" y="1196975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7351" name="Text Box 73"/>
          <p:cNvSpPr txBox="1">
            <a:spLocks noChangeAspect="1" noChangeArrowheads="1"/>
          </p:cNvSpPr>
          <p:nvPr/>
        </p:nvSpPr>
        <p:spPr bwMode="auto">
          <a:xfrm>
            <a:off x="4419600" y="1344613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7352" name="Text Box 74"/>
          <p:cNvSpPr txBox="1">
            <a:spLocks noChangeAspect="1" noChangeArrowheads="1"/>
          </p:cNvSpPr>
          <p:nvPr/>
        </p:nvSpPr>
        <p:spPr bwMode="auto">
          <a:xfrm>
            <a:off x="4419600" y="1489075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7353" name="Text Box 75"/>
          <p:cNvSpPr txBox="1">
            <a:spLocks noChangeAspect="1" noChangeArrowheads="1"/>
          </p:cNvSpPr>
          <p:nvPr/>
        </p:nvSpPr>
        <p:spPr bwMode="auto">
          <a:xfrm>
            <a:off x="4419600" y="1633538"/>
            <a:ext cx="77788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7354" name="Text Box 76"/>
          <p:cNvSpPr txBox="1">
            <a:spLocks noChangeAspect="1" noChangeArrowheads="1"/>
          </p:cNvSpPr>
          <p:nvPr/>
        </p:nvSpPr>
        <p:spPr bwMode="auto">
          <a:xfrm>
            <a:off x="4419600" y="909638"/>
            <a:ext cx="77788" cy="195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7355" name="Text Box 77"/>
          <p:cNvSpPr txBox="1">
            <a:spLocks noChangeAspect="1" noChangeArrowheads="1"/>
          </p:cNvSpPr>
          <p:nvPr/>
        </p:nvSpPr>
        <p:spPr bwMode="auto">
          <a:xfrm>
            <a:off x="4724400" y="98425"/>
            <a:ext cx="74613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7356" name="Text Box 78"/>
          <p:cNvSpPr txBox="1">
            <a:spLocks noChangeAspect="1" noChangeArrowheads="1"/>
          </p:cNvSpPr>
          <p:nvPr/>
        </p:nvSpPr>
        <p:spPr bwMode="auto">
          <a:xfrm>
            <a:off x="4875213" y="98425"/>
            <a:ext cx="762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7357" name="Text Box 79"/>
          <p:cNvSpPr txBox="1">
            <a:spLocks noChangeAspect="1" noChangeArrowheads="1"/>
          </p:cNvSpPr>
          <p:nvPr/>
        </p:nvSpPr>
        <p:spPr bwMode="auto">
          <a:xfrm>
            <a:off x="5018088" y="98425"/>
            <a:ext cx="762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97358" name="Text Box 80"/>
          <p:cNvSpPr txBox="1">
            <a:spLocks noChangeAspect="1" noChangeArrowheads="1"/>
          </p:cNvSpPr>
          <p:nvPr/>
        </p:nvSpPr>
        <p:spPr bwMode="auto">
          <a:xfrm>
            <a:off x="5167313" y="98425"/>
            <a:ext cx="762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7359" name="Text Box 81"/>
          <p:cNvSpPr txBox="1">
            <a:spLocks noChangeAspect="1" noChangeArrowheads="1"/>
          </p:cNvSpPr>
          <p:nvPr/>
        </p:nvSpPr>
        <p:spPr bwMode="auto">
          <a:xfrm>
            <a:off x="5324475" y="98425"/>
            <a:ext cx="762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7360" name="Text Box 82"/>
          <p:cNvSpPr txBox="1">
            <a:spLocks noChangeAspect="1" noChangeArrowheads="1"/>
          </p:cNvSpPr>
          <p:nvPr/>
        </p:nvSpPr>
        <p:spPr bwMode="auto">
          <a:xfrm>
            <a:off x="5757863" y="1939925"/>
            <a:ext cx="287337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7361" name="Text Box 83"/>
          <p:cNvSpPr txBox="1">
            <a:spLocks noChangeAspect="1" noChangeArrowheads="1"/>
          </p:cNvSpPr>
          <p:nvPr/>
        </p:nvSpPr>
        <p:spPr bwMode="auto">
          <a:xfrm>
            <a:off x="5969000" y="1939925"/>
            <a:ext cx="19685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7362" name="Text Box 84"/>
          <p:cNvSpPr txBox="1">
            <a:spLocks noChangeAspect="1" noChangeArrowheads="1"/>
          </p:cNvSpPr>
          <p:nvPr/>
        </p:nvSpPr>
        <p:spPr bwMode="auto">
          <a:xfrm>
            <a:off x="6126163" y="1939925"/>
            <a:ext cx="2000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97363" name="Text Box 85"/>
          <p:cNvSpPr txBox="1">
            <a:spLocks noChangeAspect="1" noChangeArrowheads="1"/>
          </p:cNvSpPr>
          <p:nvPr/>
        </p:nvSpPr>
        <p:spPr bwMode="auto">
          <a:xfrm>
            <a:off x="6450013" y="1939925"/>
            <a:ext cx="19685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7364" name="Text Box 86"/>
          <p:cNvSpPr txBox="1">
            <a:spLocks noChangeAspect="1" noChangeArrowheads="1"/>
          </p:cNvSpPr>
          <p:nvPr/>
        </p:nvSpPr>
        <p:spPr bwMode="auto">
          <a:xfrm>
            <a:off x="6281738" y="1939925"/>
            <a:ext cx="2000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7365" name="Rectangle 87"/>
          <p:cNvSpPr>
            <a:spLocks noChangeAspect="1" noChangeArrowheads="1"/>
          </p:cNvSpPr>
          <p:nvPr/>
        </p:nvSpPr>
        <p:spPr bwMode="auto">
          <a:xfrm>
            <a:off x="5473700" y="703263"/>
            <a:ext cx="1371600" cy="23018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7366" name="Rectangle 88"/>
          <p:cNvSpPr>
            <a:spLocks noChangeAspect="1" noChangeArrowheads="1"/>
          </p:cNvSpPr>
          <p:nvPr/>
        </p:nvSpPr>
        <p:spPr bwMode="auto">
          <a:xfrm>
            <a:off x="4999038" y="1125538"/>
            <a:ext cx="92075" cy="952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7367" name="Freeform 89"/>
          <p:cNvSpPr>
            <a:spLocks noChangeAspect="1"/>
          </p:cNvSpPr>
          <p:nvPr/>
        </p:nvSpPr>
        <p:spPr bwMode="auto">
          <a:xfrm>
            <a:off x="5326063" y="114617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68" name="Freeform 90"/>
          <p:cNvSpPr>
            <a:spLocks noChangeAspect="1"/>
          </p:cNvSpPr>
          <p:nvPr/>
        </p:nvSpPr>
        <p:spPr bwMode="auto">
          <a:xfrm>
            <a:off x="5014913" y="998538"/>
            <a:ext cx="57150" cy="57150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7369" name="Freeform 91"/>
          <p:cNvSpPr>
            <a:spLocks noChangeAspect="1"/>
          </p:cNvSpPr>
          <p:nvPr/>
        </p:nvSpPr>
        <p:spPr bwMode="auto">
          <a:xfrm>
            <a:off x="6297613" y="1146175"/>
            <a:ext cx="55562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70" name="Text Box 92"/>
          <p:cNvSpPr txBox="1">
            <a:spLocks noChangeAspect="1" noChangeArrowheads="1"/>
          </p:cNvSpPr>
          <p:nvPr/>
        </p:nvSpPr>
        <p:spPr bwMode="auto">
          <a:xfrm>
            <a:off x="1293813" y="184150"/>
            <a:ext cx="2679700" cy="5492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1. Ausbreitung Versuchslinien</a:t>
            </a:r>
            <a:br>
              <a:rPr lang="de-DE" altLang="de-DE" sz="1500"/>
            </a:br>
            <a:r>
              <a:rPr lang="de-DE" altLang="de-DE" sz="1500"/>
              <a:t>    Grad 1 und 2</a:t>
            </a:r>
            <a:endParaRPr lang="en-US" altLang="de-DE" sz="1500"/>
          </a:p>
        </p:txBody>
      </p:sp>
      <p:sp>
        <p:nvSpPr>
          <p:cNvPr id="97371" name="Freeform 93"/>
          <p:cNvSpPr>
            <a:spLocks noChangeAspect="1"/>
          </p:cNvSpPr>
          <p:nvPr/>
        </p:nvSpPr>
        <p:spPr bwMode="auto">
          <a:xfrm>
            <a:off x="6142038" y="99853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72" name="Rectangle 94"/>
          <p:cNvSpPr>
            <a:spLocks noChangeAspect="1" noChangeArrowheads="1"/>
          </p:cNvSpPr>
          <p:nvPr/>
        </p:nvSpPr>
        <p:spPr bwMode="auto">
          <a:xfrm>
            <a:off x="5470525" y="685800"/>
            <a:ext cx="1462088" cy="254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7373" name="Rectangle 95"/>
          <p:cNvSpPr>
            <a:spLocks noChangeAspect="1" noChangeArrowheads="1"/>
          </p:cNvSpPr>
          <p:nvPr/>
        </p:nvSpPr>
        <p:spPr bwMode="auto">
          <a:xfrm>
            <a:off x="5470525" y="933450"/>
            <a:ext cx="233363" cy="96043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7374" name="Line 96"/>
          <p:cNvSpPr>
            <a:spLocks noChangeAspect="1" noChangeShapeType="1"/>
          </p:cNvSpPr>
          <p:nvPr/>
        </p:nvSpPr>
        <p:spPr bwMode="auto">
          <a:xfrm>
            <a:off x="6837363" y="706438"/>
            <a:ext cx="0" cy="8667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375" name="Rectangle 97"/>
          <p:cNvSpPr>
            <a:spLocks noChangeAspect="1" noChangeArrowheads="1"/>
          </p:cNvSpPr>
          <p:nvPr/>
        </p:nvSpPr>
        <p:spPr bwMode="auto">
          <a:xfrm>
            <a:off x="6656388" y="709613"/>
            <a:ext cx="276225" cy="92233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7376" name="Text Box 98"/>
          <p:cNvSpPr txBox="1">
            <a:spLocks noChangeAspect="1" noChangeArrowheads="1"/>
          </p:cNvSpPr>
          <p:nvPr/>
        </p:nvSpPr>
        <p:spPr bwMode="auto">
          <a:xfrm>
            <a:off x="7734300" y="1624013"/>
            <a:ext cx="3444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7377" name="Text Box 99"/>
          <p:cNvSpPr txBox="1">
            <a:spLocks noChangeAspect="1" noChangeArrowheads="1"/>
          </p:cNvSpPr>
          <p:nvPr/>
        </p:nvSpPr>
        <p:spPr bwMode="auto">
          <a:xfrm>
            <a:off x="6707188" y="1066800"/>
            <a:ext cx="165100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97378" name="Text Box 100"/>
          <p:cNvSpPr txBox="1">
            <a:spLocks noChangeAspect="1" noChangeArrowheads="1"/>
          </p:cNvSpPr>
          <p:nvPr/>
        </p:nvSpPr>
        <p:spPr bwMode="auto">
          <a:xfrm>
            <a:off x="6707188" y="1201738"/>
            <a:ext cx="165100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7379" name="Text Box 101"/>
          <p:cNvSpPr txBox="1">
            <a:spLocks noChangeAspect="1" noChangeArrowheads="1"/>
          </p:cNvSpPr>
          <p:nvPr/>
        </p:nvSpPr>
        <p:spPr bwMode="auto">
          <a:xfrm>
            <a:off x="6707188" y="1354138"/>
            <a:ext cx="165100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7380" name="Text Box 102"/>
          <p:cNvSpPr txBox="1">
            <a:spLocks noChangeAspect="1" noChangeArrowheads="1"/>
          </p:cNvSpPr>
          <p:nvPr/>
        </p:nvSpPr>
        <p:spPr bwMode="auto">
          <a:xfrm>
            <a:off x="6707188" y="938213"/>
            <a:ext cx="165100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7381" name="Oval 103"/>
          <p:cNvSpPr>
            <a:spLocks noChangeAspect="1" noChangeArrowheads="1"/>
          </p:cNvSpPr>
          <p:nvPr/>
        </p:nvSpPr>
        <p:spPr bwMode="auto">
          <a:xfrm>
            <a:off x="6099175" y="1116013"/>
            <a:ext cx="138113" cy="138112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7382" name="Text Box 104"/>
          <p:cNvSpPr txBox="1">
            <a:spLocks noChangeAspect="1" noChangeArrowheads="1"/>
          </p:cNvSpPr>
          <p:nvPr/>
        </p:nvSpPr>
        <p:spPr bwMode="auto">
          <a:xfrm>
            <a:off x="6097588" y="1090613"/>
            <a:ext cx="84137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T</a:t>
            </a:r>
            <a:endParaRPr lang="en-US" altLang="de-DE" sz="1300"/>
          </a:p>
        </p:txBody>
      </p:sp>
      <p:sp>
        <p:nvSpPr>
          <p:cNvPr id="97383" name="Oval 105"/>
          <p:cNvSpPr>
            <a:spLocks noChangeAspect="1" noChangeArrowheads="1"/>
          </p:cNvSpPr>
          <p:nvPr/>
        </p:nvSpPr>
        <p:spPr bwMode="auto">
          <a:xfrm>
            <a:off x="4975225" y="1103313"/>
            <a:ext cx="136525" cy="1365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7384" name="Text Box 106"/>
          <p:cNvSpPr txBox="1">
            <a:spLocks noChangeAspect="1" noChangeArrowheads="1"/>
          </p:cNvSpPr>
          <p:nvPr/>
        </p:nvSpPr>
        <p:spPr bwMode="auto">
          <a:xfrm>
            <a:off x="4986338" y="1073150"/>
            <a:ext cx="85725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S</a:t>
            </a:r>
            <a:endParaRPr lang="en-US" altLang="de-DE" sz="13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7.2	Begriffsbestimmungen</a:t>
            </a:r>
          </a:p>
        </p:txBody>
      </p:sp>
      <p:sp>
        <p:nvSpPr>
          <p:cNvPr id="14339" name="Text Box 3"/>
          <p:cNvSpPr txBox="1">
            <a:spLocks noChangeArrowheads="1"/>
          </p:cNvSpPr>
          <p:nvPr/>
        </p:nvSpPr>
        <p:spPr bwMode="auto">
          <a:xfrm>
            <a:off x="830263" y="1370013"/>
            <a:ext cx="4383087" cy="411162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/>
            <a:r>
              <a:rPr lang="de-DE" altLang="de-DE"/>
              <a:t>Verdrahtung der Taktnetze (Clock routing) </a:t>
            </a:r>
            <a:endParaRPr lang="en-US" altLang="de-DE"/>
          </a:p>
        </p:txBody>
      </p:sp>
      <p:grpSp>
        <p:nvGrpSpPr>
          <p:cNvPr id="14340" name="Group 4"/>
          <p:cNvGrpSpPr>
            <a:grpSpLocks/>
          </p:cNvGrpSpPr>
          <p:nvPr/>
        </p:nvGrpSpPr>
        <p:grpSpPr bwMode="auto">
          <a:xfrm>
            <a:off x="762000" y="2492375"/>
            <a:ext cx="2633663" cy="3294063"/>
            <a:chOff x="480" y="1587"/>
            <a:chExt cx="1659" cy="2075"/>
          </a:xfrm>
        </p:grpSpPr>
        <p:sp>
          <p:nvSpPr>
            <p:cNvPr id="14413" name="Rectangle 5"/>
            <p:cNvSpPr>
              <a:spLocks noChangeAspect="1" noChangeArrowheads="1"/>
            </p:cNvSpPr>
            <p:nvPr/>
          </p:nvSpPr>
          <p:spPr bwMode="auto">
            <a:xfrm>
              <a:off x="525" y="1587"/>
              <a:ext cx="1614" cy="153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414" name="Line 6"/>
            <p:cNvSpPr>
              <a:spLocks noChangeAspect="1" noChangeShapeType="1"/>
            </p:cNvSpPr>
            <p:nvPr/>
          </p:nvSpPr>
          <p:spPr bwMode="auto">
            <a:xfrm>
              <a:off x="523" y="2358"/>
              <a:ext cx="778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15" name="Line 7"/>
            <p:cNvSpPr>
              <a:spLocks noChangeAspect="1" noChangeShapeType="1"/>
            </p:cNvSpPr>
            <p:nvPr/>
          </p:nvSpPr>
          <p:spPr bwMode="auto">
            <a:xfrm>
              <a:off x="1285" y="2371"/>
              <a:ext cx="0" cy="178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16" name="Line 8"/>
            <p:cNvSpPr>
              <a:spLocks noChangeAspect="1" noChangeShapeType="1"/>
            </p:cNvSpPr>
            <p:nvPr/>
          </p:nvSpPr>
          <p:spPr bwMode="auto">
            <a:xfrm>
              <a:off x="1472" y="2543"/>
              <a:ext cx="0" cy="18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17" name="Line 9"/>
            <p:cNvSpPr>
              <a:spLocks noChangeAspect="1" noChangeShapeType="1"/>
            </p:cNvSpPr>
            <p:nvPr/>
          </p:nvSpPr>
          <p:spPr bwMode="auto">
            <a:xfrm flipH="1">
              <a:off x="1270" y="2543"/>
              <a:ext cx="202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18" name="Line 10"/>
            <p:cNvSpPr>
              <a:spLocks noChangeAspect="1" noChangeShapeType="1"/>
            </p:cNvSpPr>
            <p:nvPr/>
          </p:nvSpPr>
          <p:spPr bwMode="auto">
            <a:xfrm>
              <a:off x="1231" y="2741"/>
              <a:ext cx="481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19" name="Line 11"/>
            <p:cNvSpPr>
              <a:spLocks noChangeAspect="1" noChangeShapeType="1"/>
            </p:cNvSpPr>
            <p:nvPr/>
          </p:nvSpPr>
          <p:spPr bwMode="auto">
            <a:xfrm>
              <a:off x="1239" y="2728"/>
              <a:ext cx="0" cy="77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20" name="Line 12"/>
            <p:cNvSpPr>
              <a:spLocks noChangeAspect="1" noChangeShapeType="1"/>
            </p:cNvSpPr>
            <p:nvPr/>
          </p:nvSpPr>
          <p:spPr bwMode="auto">
            <a:xfrm>
              <a:off x="930" y="2805"/>
              <a:ext cx="419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21" name="Line 13"/>
            <p:cNvSpPr>
              <a:spLocks noChangeAspect="1" noChangeShapeType="1"/>
            </p:cNvSpPr>
            <p:nvPr/>
          </p:nvSpPr>
          <p:spPr bwMode="auto">
            <a:xfrm>
              <a:off x="1338" y="2799"/>
              <a:ext cx="0" cy="22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22" name="Line 14"/>
            <p:cNvSpPr>
              <a:spLocks noChangeAspect="1" noChangeShapeType="1"/>
            </p:cNvSpPr>
            <p:nvPr/>
          </p:nvSpPr>
          <p:spPr bwMode="auto">
            <a:xfrm>
              <a:off x="930" y="2799"/>
              <a:ext cx="0" cy="121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23" name="Line 15"/>
            <p:cNvSpPr>
              <a:spLocks noChangeAspect="1" noChangeShapeType="1"/>
            </p:cNvSpPr>
            <p:nvPr/>
          </p:nvSpPr>
          <p:spPr bwMode="auto">
            <a:xfrm>
              <a:off x="1705" y="2658"/>
              <a:ext cx="0" cy="364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24" name="Line 16"/>
            <p:cNvSpPr>
              <a:spLocks noChangeAspect="1" noChangeShapeType="1"/>
            </p:cNvSpPr>
            <p:nvPr/>
          </p:nvSpPr>
          <p:spPr bwMode="auto">
            <a:xfrm flipH="1">
              <a:off x="1701" y="2664"/>
              <a:ext cx="342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25" name="Line 17"/>
            <p:cNvSpPr>
              <a:spLocks noChangeAspect="1" noChangeShapeType="1"/>
            </p:cNvSpPr>
            <p:nvPr/>
          </p:nvSpPr>
          <p:spPr bwMode="auto">
            <a:xfrm flipH="1">
              <a:off x="1701" y="3022"/>
              <a:ext cx="97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26" name="Line 18"/>
            <p:cNvSpPr>
              <a:spLocks noChangeAspect="1" noChangeShapeType="1"/>
            </p:cNvSpPr>
            <p:nvPr/>
          </p:nvSpPr>
          <p:spPr bwMode="auto">
            <a:xfrm>
              <a:off x="2023" y="2575"/>
              <a:ext cx="0" cy="10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27" name="Line 19"/>
            <p:cNvSpPr>
              <a:spLocks noChangeAspect="1" noChangeShapeType="1"/>
            </p:cNvSpPr>
            <p:nvPr/>
          </p:nvSpPr>
          <p:spPr bwMode="auto">
            <a:xfrm>
              <a:off x="1285" y="2051"/>
              <a:ext cx="0" cy="32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28" name="Line 20"/>
            <p:cNvSpPr>
              <a:spLocks noChangeAspect="1" noChangeShapeType="1"/>
            </p:cNvSpPr>
            <p:nvPr/>
          </p:nvSpPr>
          <p:spPr bwMode="auto">
            <a:xfrm>
              <a:off x="1270" y="2064"/>
              <a:ext cx="528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29" name="Line 21"/>
            <p:cNvSpPr>
              <a:spLocks noChangeAspect="1" noChangeShapeType="1"/>
            </p:cNvSpPr>
            <p:nvPr/>
          </p:nvSpPr>
          <p:spPr bwMode="auto">
            <a:xfrm>
              <a:off x="1782" y="2045"/>
              <a:ext cx="0" cy="179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30" name="Line 22"/>
            <p:cNvSpPr>
              <a:spLocks noChangeAspect="1" noChangeShapeType="1"/>
            </p:cNvSpPr>
            <p:nvPr/>
          </p:nvSpPr>
          <p:spPr bwMode="auto">
            <a:xfrm>
              <a:off x="1674" y="2211"/>
              <a:ext cx="341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31" name="Line 23"/>
            <p:cNvSpPr>
              <a:spLocks noChangeAspect="1" noChangeShapeType="1"/>
            </p:cNvSpPr>
            <p:nvPr/>
          </p:nvSpPr>
          <p:spPr bwMode="auto">
            <a:xfrm>
              <a:off x="2000" y="2102"/>
              <a:ext cx="0" cy="12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32" name="Line 24"/>
            <p:cNvSpPr>
              <a:spLocks noChangeAspect="1" noChangeShapeType="1"/>
            </p:cNvSpPr>
            <p:nvPr/>
          </p:nvSpPr>
          <p:spPr bwMode="auto">
            <a:xfrm flipH="1">
              <a:off x="1674" y="2198"/>
              <a:ext cx="0" cy="277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33" name="Line 25"/>
            <p:cNvSpPr>
              <a:spLocks noChangeAspect="1" noChangeShapeType="1"/>
            </p:cNvSpPr>
            <p:nvPr/>
          </p:nvSpPr>
          <p:spPr bwMode="auto">
            <a:xfrm>
              <a:off x="1627" y="1790"/>
              <a:ext cx="0" cy="261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34" name="Line 26"/>
            <p:cNvSpPr>
              <a:spLocks noChangeAspect="1" noChangeShapeType="1"/>
            </p:cNvSpPr>
            <p:nvPr/>
          </p:nvSpPr>
          <p:spPr bwMode="auto">
            <a:xfrm>
              <a:off x="1324" y="1790"/>
              <a:ext cx="443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35" name="Line 27"/>
            <p:cNvSpPr>
              <a:spLocks noChangeAspect="1" noChangeShapeType="1"/>
            </p:cNvSpPr>
            <p:nvPr/>
          </p:nvSpPr>
          <p:spPr bwMode="auto">
            <a:xfrm>
              <a:off x="1759" y="1681"/>
              <a:ext cx="0" cy="121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36" name="Line 28"/>
            <p:cNvSpPr>
              <a:spLocks noChangeAspect="1" noChangeShapeType="1"/>
            </p:cNvSpPr>
            <p:nvPr/>
          </p:nvSpPr>
          <p:spPr bwMode="auto">
            <a:xfrm>
              <a:off x="1744" y="1687"/>
              <a:ext cx="116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37" name="Text Box 29"/>
            <p:cNvSpPr txBox="1">
              <a:spLocks noChangeAspect="1" noChangeArrowheads="1"/>
            </p:cNvSpPr>
            <p:nvPr/>
          </p:nvSpPr>
          <p:spPr bwMode="auto">
            <a:xfrm>
              <a:off x="480" y="3276"/>
              <a:ext cx="1379" cy="3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>
                <a:lnSpc>
                  <a:spcPct val="100000"/>
                </a:lnSpc>
                <a:spcBef>
                  <a:spcPct val="20000"/>
                </a:spcBef>
                <a:buClr>
                  <a:srgbClr val="FAE306"/>
                </a:buClr>
                <a:buSzPct val="60000"/>
                <a:buFont typeface="Wingdings" pitchFamily="2" charset="2"/>
                <a:buNone/>
              </a:pPr>
              <a:r>
                <a:rPr lang="de-DE" altLang="de-DE"/>
                <a:t>Gleichgewichtsbaum</a:t>
              </a:r>
              <a:br>
                <a:rPr lang="de-DE" altLang="de-DE"/>
              </a:br>
              <a:r>
                <a:rPr lang="de-DE" altLang="de-DE"/>
                <a:t>(Balanced tree)</a:t>
              </a:r>
              <a:endParaRPr lang="en-US" altLang="de-DE"/>
            </a:p>
          </p:txBody>
        </p:sp>
        <p:sp>
          <p:nvSpPr>
            <p:cNvPr id="14438" name="Oval 30"/>
            <p:cNvSpPr>
              <a:spLocks noChangeArrowheads="1"/>
            </p:cNvSpPr>
            <p:nvPr/>
          </p:nvSpPr>
          <p:spPr bwMode="auto">
            <a:xfrm>
              <a:off x="1759" y="2994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439" name="Oval 31"/>
            <p:cNvSpPr>
              <a:spLocks noChangeArrowheads="1"/>
            </p:cNvSpPr>
            <p:nvPr/>
          </p:nvSpPr>
          <p:spPr bwMode="auto">
            <a:xfrm>
              <a:off x="1307" y="2966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440" name="Oval 32"/>
            <p:cNvSpPr>
              <a:spLocks noChangeArrowheads="1"/>
            </p:cNvSpPr>
            <p:nvPr/>
          </p:nvSpPr>
          <p:spPr bwMode="auto">
            <a:xfrm>
              <a:off x="899" y="2892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441" name="Oval 33"/>
            <p:cNvSpPr>
              <a:spLocks noChangeArrowheads="1"/>
            </p:cNvSpPr>
            <p:nvPr/>
          </p:nvSpPr>
          <p:spPr bwMode="auto">
            <a:xfrm>
              <a:off x="1969" y="2082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442" name="Oval 34"/>
            <p:cNvSpPr>
              <a:spLocks noChangeArrowheads="1"/>
            </p:cNvSpPr>
            <p:nvPr/>
          </p:nvSpPr>
          <p:spPr bwMode="auto">
            <a:xfrm>
              <a:off x="1639" y="2445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443" name="Oval 35"/>
            <p:cNvSpPr>
              <a:spLocks noChangeArrowheads="1"/>
            </p:cNvSpPr>
            <p:nvPr/>
          </p:nvSpPr>
          <p:spPr bwMode="auto">
            <a:xfrm>
              <a:off x="1992" y="2529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444" name="Oval 36"/>
            <p:cNvSpPr>
              <a:spLocks noChangeArrowheads="1"/>
            </p:cNvSpPr>
            <p:nvPr/>
          </p:nvSpPr>
          <p:spPr bwMode="auto">
            <a:xfrm>
              <a:off x="1307" y="1762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445" name="Oval 37"/>
            <p:cNvSpPr>
              <a:spLocks noChangeArrowheads="1"/>
            </p:cNvSpPr>
            <p:nvPr/>
          </p:nvSpPr>
          <p:spPr bwMode="auto">
            <a:xfrm>
              <a:off x="1850" y="1653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912422" name="Group 38"/>
          <p:cNvGrpSpPr>
            <a:grpSpLocks/>
          </p:cNvGrpSpPr>
          <p:nvPr/>
        </p:nvGrpSpPr>
        <p:grpSpPr bwMode="auto">
          <a:xfrm>
            <a:off x="3492500" y="2492375"/>
            <a:ext cx="2638425" cy="3068638"/>
            <a:chOff x="2200" y="1570"/>
            <a:chExt cx="1662" cy="1933"/>
          </a:xfrm>
        </p:grpSpPr>
        <p:sp>
          <p:nvSpPr>
            <p:cNvPr id="14376" name="Rectangle 39"/>
            <p:cNvSpPr>
              <a:spLocks noChangeAspect="1" noChangeArrowheads="1"/>
            </p:cNvSpPr>
            <p:nvPr/>
          </p:nvSpPr>
          <p:spPr bwMode="auto">
            <a:xfrm>
              <a:off x="2248" y="1570"/>
              <a:ext cx="1614" cy="153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14377" name="Group 40"/>
            <p:cNvGrpSpPr>
              <a:grpSpLocks noChangeAspect="1"/>
            </p:cNvGrpSpPr>
            <p:nvPr/>
          </p:nvGrpSpPr>
          <p:grpSpPr bwMode="auto">
            <a:xfrm>
              <a:off x="2668" y="1857"/>
              <a:ext cx="259" cy="218"/>
              <a:chOff x="3228" y="930"/>
              <a:chExt cx="222" cy="216"/>
            </a:xfrm>
          </p:grpSpPr>
          <p:sp>
            <p:nvSpPr>
              <p:cNvPr id="14410" name="Line 41"/>
              <p:cNvSpPr>
                <a:spLocks noChangeAspect="1" noChangeShapeType="1"/>
              </p:cNvSpPr>
              <p:nvPr/>
            </p:nvSpPr>
            <p:spPr bwMode="auto">
              <a:xfrm>
                <a:off x="3228" y="930"/>
                <a:ext cx="0" cy="21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11" name="Line 42"/>
              <p:cNvSpPr>
                <a:spLocks noChangeAspect="1" noChangeShapeType="1"/>
              </p:cNvSpPr>
              <p:nvPr/>
            </p:nvSpPr>
            <p:spPr bwMode="auto">
              <a:xfrm flipH="1">
                <a:off x="3246" y="1026"/>
                <a:ext cx="192" cy="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12" name="Line 43"/>
              <p:cNvSpPr>
                <a:spLocks noChangeAspect="1" noChangeShapeType="1"/>
              </p:cNvSpPr>
              <p:nvPr/>
            </p:nvSpPr>
            <p:spPr bwMode="auto">
              <a:xfrm>
                <a:off x="3450" y="936"/>
                <a:ext cx="0" cy="21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4378" name="Line 44"/>
            <p:cNvSpPr>
              <a:spLocks noChangeAspect="1" noChangeShapeType="1"/>
            </p:cNvSpPr>
            <p:nvPr/>
          </p:nvSpPr>
          <p:spPr bwMode="auto">
            <a:xfrm>
              <a:off x="2668" y="2365"/>
              <a:ext cx="0" cy="214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79" name="Line 45"/>
            <p:cNvSpPr>
              <a:spLocks noChangeAspect="1" noChangeShapeType="1"/>
            </p:cNvSpPr>
            <p:nvPr/>
          </p:nvSpPr>
          <p:spPr bwMode="auto">
            <a:xfrm>
              <a:off x="2920" y="2371"/>
              <a:ext cx="0" cy="214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80" name="Line 46"/>
            <p:cNvSpPr>
              <a:spLocks noChangeAspect="1" noChangeShapeType="1"/>
            </p:cNvSpPr>
            <p:nvPr/>
          </p:nvSpPr>
          <p:spPr bwMode="auto">
            <a:xfrm flipH="1" flipV="1">
              <a:off x="2668" y="2469"/>
              <a:ext cx="252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81" name="Line 47"/>
            <p:cNvSpPr>
              <a:spLocks noChangeAspect="1" noChangeShapeType="1"/>
            </p:cNvSpPr>
            <p:nvPr/>
          </p:nvSpPr>
          <p:spPr bwMode="auto">
            <a:xfrm>
              <a:off x="2794" y="1954"/>
              <a:ext cx="0" cy="51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82" name="Line 48"/>
            <p:cNvSpPr>
              <a:spLocks noChangeAspect="1" noChangeShapeType="1"/>
            </p:cNvSpPr>
            <p:nvPr/>
          </p:nvSpPr>
          <p:spPr bwMode="auto">
            <a:xfrm>
              <a:off x="3132" y="2202"/>
              <a:ext cx="0" cy="906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383" name="Group 49"/>
            <p:cNvGrpSpPr>
              <a:grpSpLocks noChangeAspect="1"/>
            </p:cNvGrpSpPr>
            <p:nvPr/>
          </p:nvGrpSpPr>
          <p:grpSpPr bwMode="auto">
            <a:xfrm>
              <a:off x="3306" y="1864"/>
              <a:ext cx="211" cy="218"/>
              <a:chOff x="3228" y="930"/>
              <a:chExt cx="222" cy="216"/>
            </a:xfrm>
          </p:grpSpPr>
          <p:sp>
            <p:nvSpPr>
              <p:cNvPr id="14407" name="Line 50"/>
              <p:cNvSpPr>
                <a:spLocks noChangeAspect="1" noChangeShapeType="1"/>
              </p:cNvSpPr>
              <p:nvPr/>
            </p:nvSpPr>
            <p:spPr bwMode="auto">
              <a:xfrm>
                <a:off x="3228" y="930"/>
                <a:ext cx="0" cy="21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08" name="Line 51"/>
              <p:cNvSpPr>
                <a:spLocks noChangeAspect="1" noChangeShapeType="1"/>
              </p:cNvSpPr>
              <p:nvPr/>
            </p:nvSpPr>
            <p:spPr bwMode="auto">
              <a:xfrm flipH="1">
                <a:off x="3246" y="1026"/>
                <a:ext cx="192" cy="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09" name="Line 52"/>
              <p:cNvSpPr>
                <a:spLocks noChangeAspect="1" noChangeShapeType="1"/>
              </p:cNvSpPr>
              <p:nvPr/>
            </p:nvSpPr>
            <p:spPr bwMode="auto">
              <a:xfrm>
                <a:off x="3450" y="936"/>
                <a:ext cx="0" cy="21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4384" name="Group 53"/>
            <p:cNvGrpSpPr>
              <a:grpSpLocks noChangeAspect="1"/>
            </p:cNvGrpSpPr>
            <p:nvPr/>
          </p:nvGrpSpPr>
          <p:grpSpPr bwMode="auto">
            <a:xfrm>
              <a:off x="3320" y="2378"/>
              <a:ext cx="211" cy="218"/>
              <a:chOff x="3228" y="930"/>
              <a:chExt cx="222" cy="216"/>
            </a:xfrm>
          </p:grpSpPr>
          <p:sp>
            <p:nvSpPr>
              <p:cNvPr id="14404" name="Line 54"/>
              <p:cNvSpPr>
                <a:spLocks noChangeAspect="1" noChangeShapeType="1"/>
              </p:cNvSpPr>
              <p:nvPr/>
            </p:nvSpPr>
            <p:spPr bwMode="auto">
              <a:xfrm>
                <a:off x="3228" y="930"/>
                <a:ext cx="0" cy="21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05" name="Line 55"/>
              <p:cNvSpPr>
                <a:spLocks noChangeAspect="1" noChangeShapeType="1"/>
              </p:cNvSpPr>
              <p:nvPr/>
            </p:nvSpPr>
            <p:spPr bwMode="auto">
              <a:xfrm flipH="1">
                <a:off x="3246" y="1026"/>
                <a:ext cx="192" cy="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06" name="Line 56"/>
              <p:cNvSpPr>
                <a:spLocks noChangeAspect="1" noChangeShapeType="1"/>
              </p:cNvSpPr>
              <p:nvPr/>
            </p:nvSpPr>
            <p:spPr bwMode="auto">
              <a:xfrm>
                <a:off x="3450" y="936"/>
                <a:ext cx="0" cy="21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4385" name="Line 57"/>
            <p:cNvSpPr>
              <a:spLocks noChangeAspect="1" noChangeShapeType="1"/>
            </p:cNvSpPr>
            <p:nvPr/>
          </p:nvSpPr>
          <p:spPr bwMode="auto">
            <a:xfrm>
              <a:off x="3426" y="1954"/>
              <a:ext cx="0" cy="521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86" name="Line 58"/>
            <p:cNvSpPr>
              <a:spLocks noChangeAspect="1" noChangeShapeType="1"/>
            </p:cNvSpPr>
            <p:nvPr/>
          </p:nvSpPr>
          <p:spPr bwMode="auto">
            <a:xfrm>
              <a:off x="2808" y="2184"/>
              <a:ext cx="611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87" name="Text Box 59"/>
            <p:cNvSpPr txBox="1">
              <a:spLocks noChangeAspect="1" noChangeArrowheads="1"/>
            </p:cNvSpPr>
            <p:nvPr/>
          </p:nvSpPr>
          <p:spPr bwMode="auto">
            <a:xfrm>
              <a:off x="2200" y="3280"/>
              <a:ext cx="1120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>
                <a:lnSpc>
                  <a:spcPct val="100000"/>
                </a:lnSpc>
                <a:spcBef>
                  <a:spcPct val="20000"/>
                </a:spcBef>
                <a:buClr>
                  <a:srgbClr val="FAE306"/>
                </a:buClr>
                <a:buSzPct val="60000"/>
                <a:buFont typeface="Wingdings" pitchFamily="2" charset="2"/>
                <a:buNone/>
              </a:pPr>
              <a:r>
                <a:rPr lang="en-US" altLang="de-DE"/>
                <a:t>H-Baum (H tree)</a:t>
              </a:r>
            </a:p>
          </p:txBody>
        </p:sp>
        <p:sp>
          <p:nvSpPr>
            <p:cNvPr id="14388" name="Oval 60"/>
            <p:cNvSpPr>
              <a:spLocks noChangeArrowheads="1"/>
            </p:cNvSpPr>
            <p:nvPr/>
          </p:nvSpPr>
          <p:spPr bwMode="auto">
            <a:xfrm>
              <a:off x="3506" y="2540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89" name="Oval 61"/>
            <p:cNvSpPr>
              <a:spLocks noChangeArrowheads="1"/>
            </p:cNvSpPr>
            <p:nvPr/>
          </p:nvSpPr>
          <p:spPr bwMode="auto">
            <a:xfrm>
              <a:off x="2637" y="2540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90" name="Oval 62"/>
            <p:cNvSpPr>
              <a:spLocks noChangeArrowheads="1"/>
            </p:cNvSpPr>
            <p:nvPr/>
          </p:nvSpPr>
          <p:spPr bwMode="auto">
            <a:xfrm>
              <a:off x="2889" y="2337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91" name="Oval 63"/>
            <p:cNvSpPr>
              <a:spLocks noChangeArrowheads="1"/>
            </p:cNvSpPr>
            <p:nvPr/>
          </p:nvSpPr>
          <p:spPr bwMode="auto">
            <a:xfrm>
              <a:off x="2889" y="2543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92" name="Oval 64"/>
            <p:cNvSpPr>
              <a:spLocks noChangeArrowheads="1"/>
            </p:cNvSpPr>
            <p:nvPr/>
          </p:nvSpPr>
          <p:spPr bwMode="auto">
            <a:xfrm>
              <a:off x="2638" y="2343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93" name="Oval 65"/>
            <p:cNvSpPr>
              <a:spLocks noChangeArrowheads="1"/>
            </p:cNvSpPr>
            <p:nvPr/>
          </p:nvSpPr>
          <p:spPr bwMode="auto">
            <a:xfrm>
              <a:off x="2896" y="1829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94" name="Oval 66"/>
            <p:cNvSpPr>
              <a:spLocks noChangeArrowheads="1"/>
            </p:cNvSpPr>
            <p:nvPr/>
          </p:nvSpPr>
          <p:spPr bwMode="auto">
            <a:xfrm>
              <a:off x="2638" y="2026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95" name="Oval 67"/>
            <p:cNvSpPr>
              <a:spLocks noChangeArrowheads="1"/>
            </p:cNvSpPr>
            <p:nvPr/>
          </p:nvSpPr>
          <p:spPr bwMode="auto">
            <a:xfrm>
              <a:off x="2638" y="1818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96" name="Oval 68"/>
            <p:cNvSpPr>
              <a:spLocks noChangeArrowheads="1"/>
            </p:cNvSpPr>
            <p:nvPr/>
          </p:nvSpPr>
          <p:spPr bwMode="auto">
            <a:xfrm>
              <a:off x="3292" y="2547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97" name="Oval 69"/>
            <p:cNvSpPr>
              <a:spLocks noChangeArrowheads="1"/>
            </p:cNvSpPr>
            <p:nvPr/>
          </p:nvSpPr>
          <p:spPr bwMode="auto">
            <a:xfrm>
              <a:off x="3486" y="1835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98" name="Oval 70"/>
            <p:cNvSpPr>
              <a:spLocks noChangeArrowheads="1"/>
            </p:cNvSpPr>
            <p:nvPr/>
          </p:nvSpPr>
          <p:spPr bwMode="auto">
            <a:xfrm>
              <a:off x="2896" y="2023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99" name="Oval 71"/>
            <p:cNvSpPr>
              <a:spLocks noChangeArrowheads="1"/>
            </p:cNvSpPr>
            <p:nvPr/>
          </p:nvSpPr>
          <p:spPr bwMode="auto">
            <a:xfrm>
              <a:off x="3275" y="2023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400" name="Oval 72"/>
            <p:cNvSpPr>
              <a:spLocks noChangeArrowheads="1"/>
            </p:cNvSpPr>
            <p:nvPr/>
          </p:nvSpPr>
          <p:spPr bwMode="auto">
            <a:xfrm>
              <a:off x="3275" y="1842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401" name="Oval 73"/>
            <p:cNvSpPr>
              <a:spLocks noChangeArrowheads="1"/>
            </p:cNvSpPr>
            <p:nvPr/>
          </p:nvSpPr>
          <p:spPr bwMode="auto">
            <a:xfrm>
              <a:off x="3489" y="2026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402" name="Oval 74"/>
            <p:cNvSpPr>
              <a:spLocks noChangeArrowheads="1"/>
            </p:cNvSpPr>
            <p:nvPr/>
          </p:nvSpPr>
          <p:spPr bwMode="auto">
            <a:xfrm>
              <a:off x="3500" y="2358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403" name="Oval 75"/>
            <p:cNvSpPr>
              <a:spLocks noChangeArrowheads="1"/>
            </p:cNvSpPr>
            <p:nvPr/>
          </p:nvSpPr>
          <p:spPr bwMode="auto">
            <a:xfrm>
              <a:off x="3287" y="2358"/>
              <a:ext cx="62" cy="56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912460" name="Group 76"/>
          <p:cNvGrpSpPr>
            <a:grpSpLocks/>
          </p:cNvGrpSpPr>
          <p:nvPr/>
        </p:nvGrpSpPr>
        <p:grpSpPr bwMode="auto">
          <a:xfrm>
            <a:off x="6254750" y="2492375"/>
            <a:ext cx="2638425" cy="3041650"/>
            <a:chOff x="3940" y="1570"/>
            <a:chExt cx="1662" cy="1916"/>
          </a:xfrm>
        </p:grpSpPr>
        <p:sp>
          <p:nvSpPr>
            <p:cNvPr id="14343" name="Rectangle 77"/>
            <p:cNvSpPr>
              <a:spLocks noChangeAspect="1" noChangeArrowheads="1"/>
            </p:cNvSpPr>
            <p:nvPr/>
          </p:nvSpPr>
          <p:spPr bwMode="auto">
            <a:xfrm>
              <a:off x="3988" y="1570"/>
              <a:ext cx="1614" cy="1538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344" name="Line 78"/>
            <p:cNvSpPr>
              <a:spLocks noChangeAspect="1" noChangeShapeType="1"/>
            </p:cNvSpPr>
            <p:nvPr/>
          </p:nvSpPr>
          <p:spPr bwMode="auto">
            <a:xfrm>
              <a:off x="4872" y="2185"/>
              <a:ext cx="0" cy="92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45" name="Text Box 79"/>
            <p:cNvSpPr txBox="1">
              <a:spLocks noChangeAspect="1" noChangeArrowheads="1"/>
            </p:cNvSpPr>
            <p:nvPr/>
          </p:nvSpPr>
          <p:spPr bwMode="auto">
            <a:xfrm>
              <a:off x="3940" y="3263"/>
              <a:ext cx="1106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>
                <a:lnSpc>
                  <a:spcPct val="100000"/>
                </a:lnSpc>
                <a:spcBef>
                  <a:spcPct val="20000"/>
                </a:spcBef>
                <a:buClr>
                  <a:srgbClr val="FAE306"/>
                </a:buClr>
                <a:buSzPct val="60000"/>
                <a:buFont typeface="Wingdings" pitchFamily="2" charset="2"/>
                <a:buNone/>
              </a:pPr>
              <a:r>
                <a:rPr lang="en-US" altLang="de-DE"/>
                <a:t>X-Baum (X tree)</a:t>
              </a:r>
            </a:p>
          </p:txBody>
        </p:sp>
        <p:sp>
          <p:nvSpPr>
            <p:cNvPr id="14346" name="Line 80"/>
            <p:cNvSpPr>
              <a:spLocks noChangeShapeType="1"/>
            </p:cNvSpPr>
            <p:nvPr/>
          </p:nvSpPr>
          <p:spPr bwMode="auto">
            <a:xfrm flipV="1">
              <a:off x="4558" y="1829"/>
              <a:ext cx="609" cy="774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>
              <a:spAutoFit/>
            </a:bodyPr>
            <a:lstStyle/>
            <a:p>
              <a:endParaRPr lang="de-DE"/>
            </a:p>
          </p:txBody>
        </p:sp>
        <p:sp>
          <p:nvSpPr>
            <p:cNvPr id="14347" name="Line 81"/>
            <p:cNvSpPr>
              <a:spLocks noChangeShapeType="1"/>
            </p:cNvSpPr>
            <p:nvPr/>
          </p:nvSpPr>
          <p:spPr bwMode="auto">
            <a:xfrm>
              <a:off x="4545" y="1831"/>
              <a:ext cx="648" cy="77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>
              <a:spAutoFit/>
            </a:bodyPr>
            <a:lstStyle/>
            <a:p>
              <a:endParaRPr lang="de-DE"/>
            </a:p>
          </p:txBody>
        </p:sp>
        <p:grpSp>
          <p:nvGrpSpPr>
            <p:cNvPr id="14348" name="Group 82"/>
            <p:cNvGrpSpPr>
              <a:grpSpLocks/>
            </p:cNvGrpSpPr>
            <p:nvPr/>
          </p:nvGrpSpPr>
          <p:grpSpPr bwMode="auto">
            <a:xfrm>
              <a:off x="5012" y="1706"/>
              <a:ext cx="320" cy="264"/>
              <a:chOff x="4378" y="1801"/>
              <a:chExt cx="320" cy="264"/>
            </a:xfrm>
          </p:grpSpPr>
          <p:sp>
            <p:nvSpPr>
              <p:cNvPr id="14370" name="Line 83"/>
              <p:cNvSpPr>
                <a:spLocks noChangeShapeType="1"/>
              </p:cNvSpPr>
              <p:nvPr/>
            </p:nvSpPr>
            <p:spPr bwMode="auto">
              <a:xfrm>
                <a:off x="4397" y="1818"/>
                <a:ext cx="274" cy="22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371" name="Line 84"/>
              <p:cNvSpPr>
                <a:spLocks noChangeShapeType="1"/>
              </p:cNvSpPr>
              <p:nvPr/>
            </p:nvSpPr>
            <p:spPr bwMode="auto">
              <a:xfrm flipV="1">
                <a:off x="4397" y="1842"/>
                <a:ext cx="274" cy="20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372" name="Oval 85"/>
              <p:cNvSpPr>
                <a:spLocks noChangeArrowheads="1"/>
              </p:cNvSpPr>
              <p:nvPr/>
            </p:nvSpPr>
            <p:spPr bwMode="auto">
              <a:xfrm>
                <a:off x="4636" y="1812"/>
                <a:ext cx="62" cy="56"/>
              </a:xfrm>
              <a:prstGeom prst="ellipse">
                <a:avLst/>
              </a:pr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4373" name="Oval 86"/>
              <p:cNvSpPr>
                <a:spLocks noChangeArrowheads="1"/>
              </p:cNvSpPr>
              <p:nvPr/>
            </p:nvSpPr>
            <p:spPr bwMode="auto">
              <a:xfrm>
                <a:off x="4378" y="2009"/>
                <a:ext cx="62" cy="56"/>
              </a:xfrm>
              <a:prstGeom prst="ellipse">
                <a:avLst/>
              </a:pr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4374" name="Oval 87"/>
              <p:cNvSpPr>
                <a:spLocks noChangeArrowheads="1"/>
              </p:cNvSpPr>
              <p:nvPr/>
            </p:nvSpPr>
            <p:spPr bwMode="auto">
              <a:xfrm>
                <a:off x="4378" y="1801"/>
                <a:ext cx="62" cy="56"/>
              </a:xfrm>
              <a:prstGeom prst="ellipse">
                <a:avLst/>
              </a:pr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4375" name="Oval 88"/>
              <p:cNvSpPr>
                <a:spLocks noChangeArrowheads="1"/>
              </p:cNvSpPr>
              <p:nvPr/>
            </p:nvSpPr>
            <p:spPr bwMode="auto">
              <a:xfrm>
                <a:off x="4636" y="2006"/>
                <a:ext cx="62" cy="56"/>
              </a:xfrm>
              <a:prstGeom prst="ellipse">
                <a:avLst/>
              </a:pr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grpSp>
          <p:nvGrpSpPr>
            <p:cNvPr id="14349" name="Group 89"/>
            <p:cNvGrpSpPr>
              <a:grpSpLocks/>
            </p:cNvGrpSpPr>
            <p:nvPr/>
          </p:nvGrpSpPr>
          <p:grpSpPr bwMode="auto">
            <a:xfrm>
              <a:off x="5055" y="2486"/>
              <a:ext cx="320" cy="264"/>
              <a:chOff x="4378" y="1801"/>
              <a:chExt cx="320" cy="264"/>
            </a:xfrm>
          </p:grpSpPr>
          <p:sp>
            <p:nvSpPr>
              <p:cNvPr id="14364" name="Line 90"/>
              <p:cNvSpPr>
                <a:spLocks noChangeShapeType="1"/>
              </p:cNvSpPr>
              <p:nvPr/>
            </p:nvSpPr>
            <p:spPr bwMode="auto">
              <a:xfrm>
                <a:off x="4397" y="1818"/>
                <a:ext cx="274" cy="22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365" name="Line 91"/>
              <p:cNvSpPr>
                <a:spLocks noChangeShapeType="1"/>
              </p:cNvSpPr>
              <p:nvPr/>
            </p:nvSpPr>
            <p:spPr bwMode="auto">
              <a:xfrm flipV="1">
                <a:off x="4397" y="1842"/>
                <a:ext cx="274" cy="20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366" name="Oval 92"/>
              <p:cNvSpPr>
                <a:spLocks noChangeArrowheads="1"/>
              </p:cNvSpPr>
              <p:nvPr/>
            </p:nvSpPr>
            <p:spPr bwMode="auto">
              <a:xfrm>
                <a:off x="4636" y="1812"/>
                <a:ext cx="62" cy="56"/>
              </a:xfrm>
              <a:prstGeom prst="ellipse">
                <a:avLst/>
              </a:pr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4367" name="Oval 93"/>
              <p:cNvSpPr>
                <a:spLocks noChangeArrowheads="1"/>
              </p:cNvSpPr>
              <p:nvPr/>
            </p:nvSpPr>
            <p:spPr bwMode="auto">
              <a:xfrm>
                <a:off x="4378" y="2009"/>
                <a:ext cx="62" cy="56"/>
              </a:xfrm>
              <a:prstGeom prst="ellipse">
                <a:avLst/>
              </a:pr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4368" name="Oval 94"/>
              <p:cNvSpPr>
                <a:spLocks noChangeArrowheads="1"/>
              </p:cNvSpPr>
              <p:nvPr/>
            </p:nvSpPr>
            <p:spPr bwMode="auto">
              <a:xfrm>
                <a:off x="4378" y="1801"/>
                <a:ext cx="62" cy="56"/>
              </a:xfrm>
              <a:prstGeom prst="ellipse">
                <a:avLst/>
              </a:pr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4369" name="Oval 95"/>
              <p:cNvSpPr>
                <a:spLocks noChangeArrowheads="1"/>
              </p:cNvSpPr>
              <p:nvPr/>
            </p:nvSpPr>
            <p:spPr bwMode="auto">
              <a:xfrm>
                <a:off x="4636" y="2006"/>
                <a:ext cx="62" cy="56"/>
              </a:xfrm>
              <a:prstGeom prst="ellipse">
                <a:avLst/>
              </a:pr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grpSp>
          <p:nvGrpSpPr>
            <p:cNvPr id="14350" name="Group 96"/>
            <p:cNvGrpSpPr>
              <a:grpSpLocks/>
            </p:cNvGrpSpPr>
            <p:nvPr/>
          </p:nvGrpSpPr>
          <p:grpSpPr bwMode="auto">
            <a:xfrm>
              <a:off x="4377" y="2486"/>
              <a:ext cx="320" cy="264"/>
              <a:chOff x="4378" y="1801"/>
              <a:chExt cx="320" cy="264"/>
            </a:xfrm>
          </p:grpSpPr>
          <p:sp>
            <p:nvSpPr>
              <p:cNvPr id="14358" name="Line 97"/>
              <p:cNvSpPr>
                <a:spLocks noChangeShapeType="1"/>
              </p:cNvSpPr>
              <p:nvPr/>
            </p:nvSpPr>
            <p:spPr bwMode="auto">
              <a:xfrm>
                <a:off x="4397" y="1818"/>
                <a:ext cx="274" cy="22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359" name="Line 98"/>
              <p:cNvSpPr>
                <a:spLocks noChangeShapeType="1"/>
              </p:cNvSpPr>
              <p:nvPr/>
            </p:nvSpPr>
            <p:spPr bwMode="auto">
              <a:xfrm flipV="1">
                <a:off x="4397" y="1842"/>
                <a:ext cx="274" cy="20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360" name="Oval 99"/>
              <p:cNvSpPr>
                <a:spLocks noChangeArrowheads="1"/>
              </p:cNvSpPr>
              <p:nvPr/>
            </p:nvSpPr>
            <p:spPr bwMode="auto">
              <a:xfrm>
                <a:off x="4636" y="1812"/>
                <a:ext cx="62" cy="56"/>
              </a:xfrm>
              <a:prstGeom prst="ellipse">
                <a:avLst/>
              </a:pr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4361" name="Oval 100"/>
              <p:cNvSpPr>
                <a:spLocks noChangeArrowheads="1"/>
              </p:cNvSpPr>
              <p:nvPr/>
            </p:nvSpPr>
            <p:spPr bwMode="auto">
              <a:xfrm>
                <a:off x="4378" y="2009"/>
                <a:ext cx="62" cy="56"/>
              </a:xfrm>
              <a:prstGeom prst="ellipse">
                <a:avLst/>
              </a:pr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4362" name="Oval 101"/>
              <p:cNvSpPr>
                <a:spLocks noChangeArrowheads="1"/>
              </p:cNvSpPr>
              <p:nvPr/>
            </p:nvSpPr>
            <p:spPr bwMode="auto">
              <a:xfrm>
                <a:off x="4378" y="1801"/>
                <a:ext cx="62" cy="56"/>
              </a:xfrm>
              <a:prstGeom prst="ellipse">
                <a:avLst/>
              </a:pr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4363" name="Oval 102"/>
              <p:cNvSpPr>
                <a:spLocks noChangeArrowheads="1"/>
              </p:cNvSpPr>
              <p:nvPr/>
            </p:nvSpPr>
            <p:spPr bwMode="auto">
              <a:xfrm>
                <a:off x="4636" y="2006"/>
                <a:ext cx="62" cy="56"/>
              </a:xfrm>
              <a:prstGeom prst="ellipse">
                <a:avLst/>
              </a:pr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  <p:grpSp>
          <p:nvGrpSpPr>
            <p:cNvPr id="14351" name="Group 103"/>
            <p:cNvGrpSpPr>
              <a:grpSpLocks/>
            </p:cNvGrpSpPr>
            <p:nvPr/>
          </p:nvGrpSpPr>
          <p:grpSpPr bwMode="auto">
            <a:xfrm>
              <a:off x="4378" y="1706"/>
              <a:ext cx="320" cy="264"/>
              <a:chOff x="4378" y="1801"/>
              <a:chExt cx="320" cy="264"/>
            </a:xfrm>
          </p:grpSpPr>
          <p:sp>
            <p:nvSpPr>
              <p:cNvPr id="14352" name="Line 104"/>
              <p:cNvSpPr>
                <a:spLocks noChangeShapeType="1"/>
              </p:cNvSpPr>
              <p:nvPr/>
            </p:nvSpPr>
            <p:spPr bwMode="auto">
              <a:xfrm>
                <a:off x="4397" y="1818"/>
                <a:ext cx="274" cy="22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353" name="Line 105"/>
              <p:cNvSpPr>
                <a:spLocks noChangeShapeType="1"/>
              </p:cNvSpPr>
              <p:nvPr/>
            </p:nvSpPr>
            <p:spPr bwMode="auto">
              <a:xfrm flipV="1">
                <a:off x="4397" y="1842"/>
                <a:ext cx="274" cy="20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354" name="Oval 106"/>
              <p:cNvSpPr>
                <a:spLocks noChangeArrowheads="1"/>
              </p:cNvSpPr>
              <p:nvPr/>
            </p:nvSpPr>
            <p:spPr bwMode="auto">
              <a:xfrm>
                <a:off x="4636" y="1812"/>
                <a:ext cx="62" cy="56"/>
              </a:xfrm>
              <a:prstGeom prst="ellipse">
                <a:avLst/>
              </a:pr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4355" name="Oval 107"/>
              <p:cNvSpPr>
                <a:spLocks noChangeArrowheads="1"/>
              </p:cNvSpPr>
              <p:nvPr/>
            </p:nvSpPr>
            <p:spPr bwMode="auto">
              <a:xfrm>
                <a:off x="4378" y="2009"/>
                <a:ext cx="62" cy="56"/>
              </a:xfrm>
              <a:prstGeom prst="ellipse">
                <a:avLst/>
              </a:pr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4356" name="Oval 108"/>
              <p:cNvSpPr>
                <a:spLocks noChangeArrowheads="1"/>
              </p:cNvSpPr>
              <p:nvPr/>
            </p:nvSpPr>
            <p:spPr bwMode="auto">
              <a:xfrm>
                <a:off x="4378" y="1801"/>
                <a:ext cx="62" cy="56"/>
              </a:xfrm>
              <a:prstGeom prst="ellipse">
                <a:avLst/>
              </a:pr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4357" name="Oval 109"/>
              <p:cNvSpPr>
                <a:spLocks noChangeArrowheads="1"/>
              </p:cNvSpPr>
              <p:nvPr/>
            </p:nvSpPr>
            <p:spPr bwMode="auto">
              <a:xfrm>
                <a:off x="4636" y="2006"/>
                <a:ext cx="62" cy="56"/>
              </a:xfrm>
              <a:prstGeom prst="ellipse">
                <a:avLst/>
              </a:pr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endParaRPr lang="de-DE" altLang="de-DE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12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12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/>
          <p:cNvSpPr>
            <a:spLocks noChangeArrowheads="1"/>
          </p:cNvSpPr>
          <p:nvPr/>
        </p:nvSpPr>
        <p:spPr bwMode="auto">
          <a:xfrm>
            <a:off x="-1588" y="0"/>
            <a:ext cx="9147176" cy="796925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8307" name="Rectangle 3"/>
          <p:cNvSpPr>
            <a:spLocks noChangeAspect="1" noChangeArrowheads="1"/>
          </p:cNvSpPr>
          <p:nvPr/>
        </p:nvSpPr>
        <p:spPr bwMode="auto">
          <a:xfrm>
            <a:off x="4586288" y="2479675"/>
            <a:ext cx="3086100" cy="156845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8308" name="Rectangle 4"/>
          <p:cNvSpPr>
            <a:spLocks noChangeAspect="1" noChangeArrowheads="1"/>
          </p:cNvSpPr>
          <p:nvPr/>
        </p:nvSpPr>
        <p:spPr bwMode="auto">
          <a:xfrm>
            <a:off x="608013" y="5046663"/>
            <a:ext cx="3349625" cy="1177925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8309" name="Line 5"/>
          <p:cNvSpPr>
            <a:spLocks noChangeAspect="1" noChangeShapeType="1"/>
          </p:cNvSpPr>
          <p:nvPr/>
        </p:nvSpPr>
        <p:spPr bwMode="auto">
          <a:xfrm>
            <a:off x="727075" y="5232400"/>
            <a:ext cx="373063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10" name="Freeform 6"/>
          <p:cNvSpPr>
            <a:spLocks noChangeAspect="1"/>
          </p:cNvSpPr>
          <p:nvPr/>
        </p:nvSpPr>
        <p:spPr bwMode="auto">
          <a:xfrm>
            <a:off x="896938" y="5724525"/>
            <a:ext cx="77787" cy="82550"/>
          </a:xfrm>
          <a:custGeom>
            <a:avLst/>
            <a:gdLst>
              <a:gd name="T0" fmla="*/ 0 w 76"/>
              <a:gd name="T1" fmla="*/ 2147483647 h 83"/>
              <a:gd name="T2" fmla="*/ 2147483647 w 76"/>
              <a:gd name="T3" fmla="*/ 2147483647 h 83"/>
              <a:gd name="T4" fmla="*/ 2147483647 w 76"/>
              <a:gd name="T5" fmla="*/ 0 h 83"/>
              <a:gd name="T6" fmla="*/ 2147483647 w 76"/>
              <a:gd name="T7" fmla="*/ 0 h 83"/>
              <a:gd name="T8" fmla="*/ 2147483647 w 76"/>
              <a:gd name="T9" fmla="*/ 2147483647 h 83"/>
              <a:gd name="T10" fmla="*/ 2147483647 w 76"/>
              <a:gd name="T11" fmla="*/ 2147483647 h 83"/>
              <a:gd name="T12" fmla="*/ 2147483647 w 76"/>
              <a:gd name="T13" fmla="*/ 2147483647 h 83"/>
              <a:gd name="T14" fmla="*/ 2147483647 w 76"/>
              <a:gd name="T15" fmla="*/ 2147483647 h 83"/>
              <a:gd name="T16" fmla="*/ 2147483647 w 76"/>
              <a:gd name="T17" fmla="*/ 2147483647 h 83"/>
              <a:gd name="T18" fmla="*/ 2147483647 w 76"/>
              <a:gd name="T19" fmla="*/ 2147483647 h 83"/>
              <a:gd name="T20" fmla="*/ 2147483647 w 76"/>
              <a:gd name="T21" fmla="*/ 0 h 83"/>
              <a:gd name="T22" fmla="*/ 2147483647 w 76"/>
              <a:gd name="T23" fmla="*/ 0 h 83"/>
              <a:gd name="T24" fmla="*/ 2147483647 w 76"/>
              <a:gd name="T25" fmla="*/ 2147483647 h 83"/>
              <a:gd name="T26" fmla="*/ 2147483647 w 76"/>
              <a:gd name="T27" fmla="*/ 2147483647 h 83"/>
              <a:gd name="T28" fmla="*/ 2147483647 w 76"/>
              <a:gd name="T29" fmla="*/ 2147483647 h 83"/>
              <a:gd name="T30" fmla="*/ 2147483647 w 76"/>
              <a:gd name="T31" fmla="*/ 2147483647 h 83"/>
              <a:gd name="T32" fmla="*/ 2147483647 w 76"/>
              <a:gd name="T33" fmla="*/ 2147483647 h 83"/>
              <a:gd name="T34" fmla="*/ 2147483647 w 76"/>
              <a:gd name="T35" fmla="*/ 2147483647 h 83"/>
              <a:gd name="T36" fmla="*/ 2147483647 w 76"/>
              <a:gd name="T37" fmla="*/ 2147483647 h 83"/>
              <a:gd name="T38" fmla="*/ 2147483647 w 76"/>
              <a:gd name="T39" fmla="*/ 2147483647 h 83"/>
              <a:gd name="T40" fmla="*/ 2147483647 w 76"/>
              <a:gd name="T41" fmla="*/ 2147483647 h 83"/>
              <a:gd name="T42" fmla="*/ 0 w 76"/>
              <a:gd name="T43" fmla="*/ 2147483647 h 8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6" h="83">
                <a:moveTo>
                  <a:pt x="0" y="83"/>
                </a:moveTo>
                <a:lnTo>
                  <a:pt x="31" y="38"/>
                </a:lnTo>
                <a:lnTo>
                  <a:pt x="5" y="0"/>
                </a:lnTo>
                <a:lnTo>
                  <a:pt x="17" y="0"/>
                </a:lnTo>
                <a:lnTo>
                  <a:pt x="33" y="21"/>
                </a:lnTo>
                <a:lnTo>
                  <a:pt x="36" y="26"/>
                </a:lnTo>
                <a:lnTo>
                  <a:pt x="36" y="28"/>
                </a:lnTo>
                <a:lnTo>
                  <a:pt x="38" y="31"/>
                </a:lnTo>
                <a:lnTo>
                  <a:pt x="40" y="26"/>
                </a:lnTo>
                <a:lnTo>
                  <a:pt x="43" y="21"/>
                </a:lnTo>
                <a:lnTo>
                  <a:pt x="57" y="0"/>
                </a:lnTo>
                <a:lnTo>
                  <a:pt x="71" y="0"/>
                </a:lnTo>
                <a:lnTo>
                  <a:pt x="43" y="38"/>
                </a:lnTo>
                <a:lnTo>
                  <a:pt x="76" y="83"/>
                </a:lnTo>
                <a:lnTo>
                  <a:pt x="62" y="83"/>
                </a:lnTo>
                <a:lnTo>
                  <a:pt x="43" y="54"/>
                </a:lnTo>
                <a:lnTo>
                  <a:pt x="40" y="52"/>
                </a:lnTo>
                <a:lnTo>
                  <a:pt x="38" y="47"/>
                </a:lnTo>
                <a:lnTo>
                  <a:pt x="36" y="52"/>
                </a:lnTo>
                <a:lnTo>
                  <a:pt x="33" y="54"/>
                </a:lnTo>
                <a:lnTo>
                  <a:pt x="14" y="83"/>
                </a:lnTo>
                <a:lnTo>
                  <a:pt x="0" y="83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311" name="Text Box 7"/>
          <p:cNvSpPr txBox="1">
            <a:spLocks noChangeAspect="1" noChangeArrowheads="1"/>
          </p:cNvSpPr>
          <p:nvPr/>
        </p:nvSpPr>
        <p:spPr bwMode="auto">
          <a:xfrm>
            <a:off x="1100138" y="5080000"/>
            <a:ext cx="27320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Versuchslinien vom Startpunkt</a:t>
            </a:r>
            <a:endParaRPr lang="en-US" altLang="de-DE" sz="1500"/>
          </a:p>
        </p:txBody>
      </p:sp>
      <p:sp>
        <p:nvSpPr>
          <p:cNvPr id="98312" name="Text Box 8"/>
          <p:cNvSpPr txBox="1">
            <a:spLocks noChangeAspect="1" noChangeArrowheads="1"/>
          </p:cNvSpPr>
          <p:nvPr/>
        </p:nvSpPr>
        <p:spPr bwMode="auto">
          <a:xfrm>
            <a:off x="1100138" y="5335588"/>
            <a:ext cx="26368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Versuchslinien vom Zielpunkt</a:t>
            </a:r>
            <a:endParaRPr lang="en-US" altLang="de-DE" sz="1500"/>
          </a:p>
        </p:txBody>
      </p:sp>
      <p:sp>
        <p:nvSpPr>
          <p:cNvPr id="98313" name="Text Box 9"/>
          <p:cNvSpPr txBox="1">
            <a:spLocks noChangeAspect="1" noChangeArrowheads="1"/>
          </p:cNvSpPr>
          <p:nvPr/>
        </p:nvSpPr>
        <p:spPr bwMode="auto">
          <a:xfrm>
            <a:off x="1100138" y="5589588"/>
            <a:ext cx="2271712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Ausgangspunkte, Grad 1</a:t>
            </a:r>
            <a:endParaRPr lang="en-US" altLang="de-DE" sz="1500"/>
          </a:p>
        </p:txBody>
      </p:sp>
      <p:sp>
        <p:nvSpPr>
          <p:cNvPr id="807946" name="Text Box 10"/>
          <p:cNvSpPr txBox="1">
            <a:spLocks noChangeAspect="1" noChangeArrowheads="1"/>
          </p:cNvSpPr>
          <p:nvPr/>
        </p:nvSpPr>
        <p:spPr bwMode="auto">
          <a:xfrm>
            <a:off x="1100138" y="5842000"/>
            <a:ext cx="2271712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Ausgangspunkte, Grad 2</a:t>
            </a:r>
            <a:endParaRPr lang="en-US" altLang="de-DE" sz="1500"/>
          </a:p>
        </p:txBody>
      </p:sp>
      <p:sp>
        <p:nvSpPr>
          <p:cNvPr id="807947" name="Rectangle 11"/>
          <p:cNvSpPr>
            <a:spLocks noChangeAspect="1" noChangeArrowheads="1"/>
          </p:cNvSpPr>
          <p:nvPr/>
        </p:nvSpPr>
        <p:spPr bwMode="auto">
          <a:xfrm>
            <a:off x="892175" y="5961063"/>
            <a:ext cx="90488" cy="92075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8316" name="Line 12"/>
          <p:cNvSpPr>
            <a:spLocks noChangeAspect="1" noChangeShapeType="1"/>
          </p:cNvSpPr>
          <p:nvPr/>
        </p:nvSpPr>
        <p:spPr bwMode="auto">
          <a:xfrm>
            <a:off x="5692775" y="3067050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17" name="Line 13"/>
          <p:cNvSpPr>
            <a:spLocks noChangeAspect="1" noChangeShapeType="1"/>
          </p:cNvSpPr>
          <p:nvPr/>
        </p:nvSpPr>
        <p:spPr bwMode="auto">
          <a:xfrm>
            <a:off x="4748213" y="2489200"/>
            <a:ext cx="1587" cy="1550988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18" name="Line 14"/>
          <p:cNvSpPr>
            <a:spLocks noChangeAspect="1" noChangeShapeType="1"/>
          </p:cNvSpPr>
          <p:nvPr/>
        </p:nvSpPr>
        <p:spPr bwMode="auto">
          <a:xfrm>
            <a:off x="4897438" y="2492375"/>
            <a:ext cx="1587" cy="15525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19" name="Line 15"/>
          <p:cNvSpPr>
            <a:spLocks noChangeAspect="1" noChangeShapeType="1"/>
          </p:cNvSpPr>
          <p:nvPr/>
        </p:nvSpPr>
        <p:spPr bwMode="auto">
          <a:xfrm>
            <a:off x="5045075" y="2492375"/>
            <a:ext cx="0" cy="1552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20" name="Line 16"/>
          <p:cNvSpPr>
            <a:spLocks noChangeAspect="1" noChangeShapeType="1"/>
          </p:cNvSpPr>
          <p:nvPr/>
        </p:nvSpPr>
        <p:spPr bwMode="auto">
          <a:xfrm>
            <a:off x="5192713" y="2489200"/>
            <a:ext cx="1587" cy="1550988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21" name="Line 17"/>
          <p:cNvSpPr>
            <a:spLocks noChangeAspect="1" noChangeShapeType="1"/>
          </p:cNvSpPr>
          <p:nvPr/>
        </p:nvSpPr>
        <p:spPr bwMode="auto">
          <a:xfrm>
            <a:off x="5349875" y="2492375"/>
            <a:ext cx="1588" cy="15525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22" name="Line 18"/>
          <p:cNvSpPr>
            <a:spLocks noChangeAspect="1" noChangeShapeType="1"/>
          </p:cNvSpPr>
          <p:nvPr/>
        </p:nvSpPr>
        <p:spPr bwMode="auto">
          <a:xfrm flipH="1">
            <a:off x="4606925" y="2613025"/>
            <a:ext cx="3049588" cy="31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23" name="Line 19"/>
          <p:cNvSpPr>
            <a:spLocks noChangeAspect="1" noChangeShapeType="1"/>
          </p:cNvSpPr>
          <p:nvPr/>
        </p:nvSpPr>
        <p:spPr bwMode="auto">
          <a:xfrm flipH="1">
            <a:off x="4606925" y="2755900"/>
            <a:ext cx="3049588" cy="31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24" name="Line 20"/>
          <p:cNvSpPr>
            <a:spLocks noChangeAspect="1" noChangeShapeType="1"/>
          </p:cNvSpPr>
          <p:nvPr/>
        </p:nvSpPr>
        <p:spPr bwMode="auto">
          <a:xfrm flipH="1">
            <a:off x="4606925" y="2906713"/>
            <a:ext cx="877888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25" name="Line 21"/>
          <p:cNvSpPr>
            <a:spLocks noChangeAspect="1" noChangeShapeType="1"/>
          </p:cNvSpPr>
          <p:nvPr/>
        </p:nvSpPr>
        <p:spPr bwMode="auto">
          <a:xfrm flipH="1">
            <a:off x="4608513" y="3054350"/>
            <a:ext cx="877887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26" name="Line 22"/>
          <p:cNvSpPr>
            <a:spLocks noChangeAspect="1" noChangeShapeType="1"/>
          </p:cNvSpPr>
          <p:nvPr/>
        </p:nvSpPr>
        <p:spPr bwMode="auto">
          <a:xfrm flipH="1">
            <a:off x="4611688" y="3195638"/>
            <a:ext cx="881062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27" name="Line 23"/>
          <p:cNvSpPr>
            <a:spLocks noChangeAspect="1" noChangeShapeType="1"/>
          </p:cNvSpPr>
          <p:nvPr/>
        </p:nvSpPr>
        <p:spPr bwMode="auto">
          <a:xfrm flipH="1">
            <a:off x="4608513" y="3338513"/>
            <a:ext cx="8778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28" name="Line 24"/>
          <p:cNvSpPr>
            <a:spLocks noChangeAspect="1" noChangeShapeType="1"/>
          </p:cNvSpPr>
          <p:nvPr/>
        </p:nvSpPr>
        <p:spPr bwMode="auto">
          <a:xfrm flipH="1">
            <a:off x="4606925" y="3479800"/>
            <a:ext cx="877888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29" name="Line 25"/>
          <p:cNvSpPr>
            <a:spLocks noChangeAspect="1" noChangeShapeType="1"/>
          </p:cNvSpPr>
          <p:nvPr/>
        </p:nvSpPr>
        <p:spPr bwMode="auto">
          <a:xfrm flipH="1">
            <a:off x="4611688" y="3624263"/>
            <a:ext cx="881062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30" name="Line 26"/>
          <p:cNvSpPr>
            <a:spLocks noChangeAspect="1" noChangeShapeType="1"/>
          </p:cNvSpPr>
          <p:nvPr/>
        </p:nvSpPr>
        <p:spPr bwMode="auto">
          <a:xfrm flipH="1">
            <a:off x="4611688" y="3768725"/>
            <a:ext cx="881062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31" name="Line 27"/>
          <p:cNvSpPr>
            <a:spLocks noChangeAspect="1" noChangeShapeType="1"/>
          </p:cNvSpPr>
          <p:nvPr/>
        </p:nvSpPr>
        <p:spPr bwMode="auto">
          <a:xfrm flipH="1">
            <a:off x="4611688" y="3911600"/>
            <a:ext cx="881062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7964" name="Line 28"/>
          <p:cNvSpPr>
            <a:spLocks noChangeAspect="1" noChangeShapeType="1"/>
          </p:cNvSpPr>
          <p:nvPr/>
        </p:nvSpPr>
        <p:spPr bwMode="auto">
          <a:xfrm>
            <a:off x="5526088" y="2473325"/>
            <a:ext cx="0" cy="3937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7965" name="Line 29"/>
          <p:cNvSpPr>
            <a:spLocks noChangeAspect="1" noChangeShapeType="1"/>
          </p:cNvSpPr>
          <p:nvPr/>
        </p:nvSpPr>
        <p:spPr bwMode="auto">
          <a:xfrm>
            <a:off x="6834188" y="2473325"/>
            <a:ext cx="0" cy="4000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7966" name="Line 30"/>
          <p:cNvSpPr>
            <a:spLocks noChangeAspect="1" noChangeShapeType="1"/>
          </p:cNvSpPr>
          <p:nvPr/>
        </p:nvSpPr>
        <p:spPr bwMode="auto">
          <a:xfrm>
            <a:off x="5713413" y="2473325"/>
            <a:ext cx="0" cy="3937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7967" name="Line 31"/>
          <p:cNvSpPr>
            <a:spLocks noChangeAspect="1" noChangeShapeType="1"/>
          </p:cNvSpPr>
          <p:nvPr/>
        </p:nvSpPr>
        <p:spPr bwMode="auto">
          <a:xfrm>
            <a:off x="5899150" y="2473325"/>
            <a:ext cx="0" cy="3937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7968" name="Line 32"/>
          <p:cNvSpPr>
            <a:spLocks noChangeAspect="1" noChangeShapeType="1"/>
          </p:cNvSpPr>
          <p:nvPr/>
        </p:nvSpPr>
        <p:spPr bwMode="auto">
          <a:xfrm>
            <a:off x="6086475" y="2473325"/>
            <a:ext cx="0" cy="3937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7969" name="Line 33"/>
          <p:cNvSpPr>
            <a:spLocks noChangeAspect="1" noChangeShapeType="1"/>
          </p:cNvSpPr>
          <p:nvPr/>
        </p:nvSpPr>
        <p:spPr bwMode="auto">
          <a:xfrm>
            <a:off x="6272213" y="2473325"/>
            <a:ext cx="0" cy="3937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7970" name="Line 34"/>
          <p:cNvSpPr>
            <a:spLocks noChangeAspect="1" noChangeShapeType="1"/>
          </p:cNvSpPr>
          <p:nvPr/>
        </p:nvSpPr>
        <p:spPr bwMode="auto">
          <a:xfrm>
            <a:off x="6459538" y="2473325"/>
            <a:ext cx="0" cy="3937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7971" name="Line 35"/>
          <p:cNvSpPr>
            <a:spLocks noChangeAspect="1" noChangeShapeType="1"/>
          </p:cNvSpPr>
          <p:nvPr/>
        </p:nvSpPr>
        <p:spPr bwMode="auto">
          <a:xfrm>
            <a:off x="6646863" y="2473325"/>
            <a:ext cx="0" cy="3937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7972" name="Line 36"/>
          <p:cNvSpPr>
            <a:spLocks noChangeAspect="1" noChangeShapeType="1"/>
          </p:cNvSpPr>
          <p:nvPr/>
        </p:nvSpPr>
        <p:spPr bwMode="auto">
          <a:xfrm>
            <a:off x="7032625" y="2492375"/>
            <a:ext cx="0" cy="15525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7973" name="Line 37"/>
          <p:cNvSpPr>
            <a:spLocks noChangeAspect="1" noChangeShapeType="1"/>
          </p:cNvSpPr>
          <p:nvPr/>
        </p:nvSpPr>
        <p:spPr bwMode="auto">
          <a:xfrm>
            <a:off x="7196138" y="2492375"/>
            <a:ext cx="0" cy="15525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7974" name="Line 38"/>
          <p:cNvSpPr>
            <a:spLocks noChangeAspect="1" noChangeShapeType="1"/>
          </p:cNvSpPr>
          <p:nvPr/>
        </p:nvSpPr>
        <p:spPr bwMode="auto">
          <a:xfrm>
            <a:off x="7356475" y="2492375"/>
            <a:ext cx="1588" cy="15525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7975" name="Line 39"/>
          <p:cNvSpPr>
            <a:spLocks noChangeAspect="1" noChangeShapeType="1"/>
          </p:cNvSpPr>
          <p:nvPr/>
        </p:nvSpPr>
        <p:spPr bwMode="auto">
          <a:xfrm>
            <a:off x="7516813" y="2492375"/>
            <a:ext cx="1587" cy="15525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44" name="Line 40"/>
          <p:cNvSpPr>
            <a:spLocks noChangeAspect="1" noChangeShapeType="1"/>
          </p:cNvSpPr>
          <p:nvPr/>
        </p:nvSpPr>
        <p:spPr bwMode="auto">
          <a:xfrm>
            <a:off x="5849938" y="3067050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45" name="Line 41"/>
          <p:cNvSpPr>
            <a:spLocks noChangeAspect="1" noChangeShapeType="1"/>
          </p:cNvSpPr>
          <p:nvPr/>
        </p:nvSpPr>
        <p:spPr bwMode="auto">
          <a:xfrm>
            <a:off x="6008688" y="3068638"/>
            <a:ext cx="0" cy="976312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46" name="Line 42"/>
          <p:cNvSpPr>
            <a:spLocks noChangeAspect="1" noChangeShapeType="1"/>
          </p:cNvSpPr>
          <p:nvPr/>
        </p:nvSpPr>
        <p:spPr bwMode="auto">
          <a:xfrm>
            <a:off x="6165850" y="3068638"/>
            <a:ext cx="0" cy="976312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47" name="Line 43"/>
          <p:cNvSpPr>
            <a:spLocks noChangeAspect="1" noChangeShapeType="1"/>
          </p:cNvSpPr>
          <p:nvPr/>
        </p:nvSpPr>
        <p:spPr bwMode="auto">
          <a:xfrm>
            <a:off x="6318250" y="3068638"/>
            <a:ext cx="0" cy="976312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48" name="Line 44"/>
          <p:cNvSpPr>
            <a:spLocks noChangeAspect="1" noChangeShapeType="1"/>
          </p:cNvSpPr>
          <p:nvPr/>
        </p:nvSpPr>
        <p:spPr bwMode="auto">
          <a:xfrm>
            <a:off x="6478588" y="3068638"/>
            <a:ext cx="0" cy="976312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49" name="Line 45"/>
          <p:cNvSpPr>
            <a:spLocks noChangeAspect="1" noChangeShapeType="1"/>
          </p:cNvSpPr>
          <p:nvPr/>
        </p:nvSpPr>
        <p:spPr bwMode="auto">
          <a:xfrm>
            <a:off x="5692775" y="3206750"/>
            <a:ext cx="95726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50" name="Line 46"/>
          <p:cNvSpPr>
            <a:spLocks noChangeAspect="1" noChangeShapeType="1"/>
          </p:cNvSpPr>
          <p:nvPr/>
        </p:nvSpPr>
        <p:spPr bwMode="auto">
          <a:xfrm>
            <a:off x="5697538" y="3343275"/>
            <a:ext cx="957262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51" name="Line 47"/>
          <p:cNvSpPr>
            <a:spLocks noChangeAspect="1" noChangeShapeType="1"/>
          </p:cNvSpPr>
          <p:nvPr/>
        </p:nvSpPr>
        <p:spPr bwMode="auto">
          <a:xfrm>
            <a:off x="5697538" y="3481388"/>
            <a:ext cx="957262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52" name="Line 48"/>
          <p:cNvSpPr>
            <a:spLocks noChangeAspect="1" noChangeShapeType="1"/>
          </p:cNvSpPr>
          <p:nvPr/>
        </p:nvSpPr>
        <p:spPr bwMode="auto">
          <a:xfrm>
            <a:off x="5697538" y="3619500"/>
            <a:ext cx="957262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53" name="Line 49"/>
          <p:cNvSpPr>
            <a:spLocks noChangeAspect="1" noChangeShapeType="1"/>
          </p:cNvSpPr>
          <p:nvPr/>
        </p:nvSpPr>
        <p:spPr bwMode="auto">
          <a:xfrm>
            <a:off x="5697538" y="3754438"/>
            <a:ext cx="957262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54" name="Line 50"/>
          <p:cNvSpPr>
            <a:spLocks noChangeAspect="1" noChangeShapeType="1"/>
          </p:cNvSpPr>
          <p:nvPr/>
        </p:nvSpPr>
        <p:spPr bwMode="auto">
          <a:xfrm>
            <a:off x="5695950" y="3902075"/>
            <a:ext cx="199231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55" name="Freeform 51"/>
          <p:cNvSpPr>
            <a:spLocks noChangeAspect="1"/>
          </p:cNvSpPr>
          <p:nvPr/>
        </p:nvSpPr>
        <p:spPr bwMode="auto">
          <a:xfrm>
            <a:off x="5014913" y="2582863"/>
            <a:ext cx="57150" cy="61912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356" name="Freeform 52"/>
          <p:cNvSpPr>
            <a:spLocks noChangeAspect="1"/>
          </p:cNvSpPr>
          <p:nvPr/>
        </p:nvSpPr>
        <p:spPr bwMode="auto">
          <a:xfrm>
            <a:off x="5014913" y="272732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357" name="Freeform 53"/>
          <p:cNvSpPr>
            <a:spLocks noChangeAspect="1"/>
          </p:cNvSpPr>
          <p:nvPr/>
        </p:nvSpPr>
        <p:spPr bwMode="auto">
          <a:xfrm>
            <a:off x="5014913" y="2876550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358" name="Freeform 54"/>
          <p:cNvSpPr>
            <a:spLocks noChangeAspect="1"/>
          </p:cNvSpPr>
          <p:nvPr/>
        </p:nvSpPr>
        <p:spPr bwMode="auto">
          <a:xfrm>
            <a:off x="5014913" y="3024188"/>
            <a:ext cx="57150" cy="57150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359" name="Freeform 55"/>
          <p:cNvSpPr>
            <a:spLocks noChangeAspect="1"/>
          </p:cNvSpPr>
          <p:nvPr/>
        </p:nvSpPr>
        <p:spPr bwMode="auto">
          <a:xfrm>
            <a:off x="5011738" y="330358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360" name="Freeform 56"/>
          <p:cNvSpPr>
            <a:spLocks noChangeAspect="1"/>
          </p:cNvSpPr>
          <p:nvPr/>
        </p:nvSpPr>
        <p:spPr bwMode="auto">
          <a:xfrm>
            <a:off x="5011738" y="3302000"/>
            <a:ext cx="57150" cy="58738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361" name="Freeform 57"/>
          <p:cNvSpPr>
            <a:spLocks noChangeAspect="1"/>
          </p:cNvSpPr>
          <p:nvPr/>
        </p:nvSpPr>
        <p:spPr bwMode="auto">
          <a:xfrm>
            <a:off x="5014913" y="345122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362" name="Freeform 58"/>
          <p:cNvSpPr>
            <a:spLocks noChangeAspect="1"/>
          </p:cNvSpPr>
          <p:nvPr/>
        </p:nvSpPr>
        <p:spPr bwMode="auto">
          <a:xfrm>
            <a:off x="5014913" y="3594100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363" name="Freeform 59"/>
          <p:cNvSpPr>
            <a:spLocks noChangeAspect="1"/>
          </p:cNvSpPr>
          <p:nvPr/>
        </p:nvSpPr>
        <p:spPr bwMode="auto">
          <a:xfrm>
            <a:off x="5014913" y="373538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364" name="Freeform 60"/>
          <p:cNvSpPr>
            <a:spLocks noChangeAspect="1"/>
          </p:cNvSpPr>
          <p:nvPr/>
        </p:nvSpPr>
        <p:spPr bwMode="auto">
          <a:xfrm>
            <a:off x="5014913" y="3881438"/>
            <a:ext cx="57150" cy="58737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365" name="Freeform 61"/>
          <p:cNvSpPr>
            <a:spLocks noChangeAspect="1"/>
          </p:cNvSpPr>
          <p:nvPr/>
        </p:nvSpPr>
        <p:spPr bwMode="auto">
          <a:xfrm>
            <a:off x="4719638" y="3303588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366" name="Freeform 62"/>
          <p:cNvSpPr>
            <a:spLocks noChangeAspect="1"/>
          </p:cNvSpPr>
          <p:nvPr/>
        </p:nvSpPr>
        <p:spPr bwMode="auto">
          <a:xfrm>
            <a:off x="4867275" y="3303588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367" name="Freeform 63"/>
          <p:cNvSpPr>
            <a:spLocks noChangeAspect="1"/>
          </p:cNvSpPr>
          <p:nvPr/>
        </p:nvSpPr>
        <p:spPr bwMode="auto">
          <a:xfrm>
            <a:off x="5013325" y="3303588"/>
            <a:ext cx="55563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368" name="Freeform 64"/>
          <p:cNvSpPr>
            <a:spLocks noChangeAspect="1"/>
          </p:cNvSpPr>
          <p:nvPr/>
        </p:nvSpPr>
        <p:spPr bwMode="auto">
          <a:xfrm>
            <a:off x="5167313" y="3309938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69" name="Freeform 65"/>
          <p:cNvSpPr>
            <a:spLocks noChangeAspect="1"/>
          </p:cNvSpPr>
          <p:nvPr/>
        </p:nvSpPr>
        <p:spPr bwMode="auto">
          <a:xfrm>
            <a:off x="5822950" y="3309938"/>
            <a:ext cx="55563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70" name="Freeform 66"/>
          <p:cNvSpPr>
            <a:spLocks noChangeAspect="1"/>
          </p:cNvSpPr>
          <p:nvPr/>
        </p:nvSpPr>
        <p:spPr bwMode="auto">
          <a:xfrm>
            <a:off x="5984875" y="3309938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71" name="Freeform 67"/>
          <p:cNvSpPr>
            <a:spLocks noChangeAspect="1"/>
          </p:cNvSpPr>
          <p:nvPr/>
        </p:nvSpPr>
        <p:spPr bwMode="auto">
          <a:xfrm>
            <a:off x="6137275" y="3309938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72" name="Freeform 68"/>
          <p:cNvSpPr>
            <a:spLocks noChangeAspect="1"/>
          </p:cNvSpPr>
          <p:nvPr/>
        </p:nvSpPr>
        <p:spPr bwMode="auto">
          <a:xfrm>
            <a:off x="6149975" y="3313113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73" name="Freeform 69"/>
          <p:cNvSpPr>
            <a:spLocks noChangeAspect="1"/>
          </p:cNvSpPr>
          <p:nvPr/>
        </p:nvSpPr>
        <p:spPr bwMode="auto">
          <a:xfrm>
            <a:off x="6450013" y="3309938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74" name="Freeform 70"/>
          <p:cNvSpPr>
            <a:spLocks noChangeAspect="1"/>
          </p:cNvSpPr>
          <p:nvPr/>
        </p:nvSpPr>
        <p:spPr bwMode="auto">
          <a:xfrm>
            <a:off x="6149975" y="345122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75" name="Freeform 71"/>
          <p:cNvSpPr>
            <a:spLocks noChangeAspect="1"/>
          </p:cNvSpPr>
          <p:nvPr/>
        </p:nvSpPr>
        <p:spPr bwMode="auto">
          <a:xfrm>
            <a:off x="6149975" y="358933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76" name="Freeform 72"/>
          <p:cNvSpPr>
            <a:spLocks noChangeAspect="1"/>
          </p:cNvSpPr>
          <p:nvPr/>
        </p:nvSpPr>
        <p:spPr bwMode="auto">
          <a:xfrm>
            <a:off x="6149975" y="372427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77" name="Freeform 73"/>
          <p:cNvSpPr>
            <a:spLocks noChangeAspect="1"/>
          </p:cNvSpPr>
          <p:nvPr/>
        </p:nvSpPr>
        <p:spPr bwMode="auto">
          <a:xfrm>
            <a:off x="6149975" y="387032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378" name="Rectangle 74"/>
          <p:cNvSpPr>
            <a:spLocks noChangeAspect="1" noChangeArrowheads="1"/>
          </p:cNvSpPr>
          <p:nvPr/>
        </p:nvSpPr>
        <p:spPr bwMode="auto">
          <a:xfrm>
            <a:off x="6118225" y="3308350"/>
            <a:ext cx="92075" cy="9048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08011" name="Rectangle 75"/>
          <p:cNvSpPr>
            <a:spLocks noChangeAspect="1" noChangeArrowheads="1"/>
          </p:cNvSpPr>
          <p:nvPr/>
        </p:nvSpPr>
        <p:spPr bwMode="auto">
          <a:xfrm>
            <a:off x="5481638" y="2711450"/>
            <a:ext cx="90487" cy="92075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08012" name="Rectangle 76"/>
          <p:cNvSpPr>
            <a:spLocks noChangeAspect="1" noChangeArrowheads="1"/>
          </p:cNvSpPr>
          <p:nvPr/>
        </p:nvSpPr>
        <p:spPr bwMode="auto">
          <a:xfrm>
            <a:off x="5667375" y="2711450"/>
            <a:ext cx="90488" cy="92075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08013" name="Rectangle 77"/>
          <p:cNvSpPr>
            <a:spLocks noChangeAspect="1" noChangeArrowheads="1"/>
          </p:cNvSpPr>
          <p:nvPr/>
        </p:nvSpPr>
        <p:spPr bwMode="auto">
          <a:xfrm>
            <a:off x="5853113" y="2711450"/>
            <a:ext cx="90487" cy="92075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08014" name="Rectangle 78"/>
          <p:cNvSpPr>
            <a:spLocks noChangeAspect="1" noChangeArrowheads="1"/>
          </p:cNvSpPr>
          <p:nvPr/>
        </p:nvSpPr>
        <p:spPr bwMode="auto">
          <a:xfrm>
            <a:off x="6042025" y="2713038"/>
            <a:ext cx="90488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08015" name="Rectangle 79"/>
          <p:cNvSpPr>
            <a:spLocks noChangeAspect="1" noChangeArrowheads="1"/>
          </p:cNvSpPr>
          <p:nvPr/>
        </p:nvSpPr>
        <p:spPr bwMode="auto">
          <a:xfrm>
            <a:off x="6227763" y="2713038"/>
            <a:ext cx="90487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08016" name="Rectangle 80"/>
          <p:cNvSpPr>
            <a:spLocks noChangeAspect="1" noChangeArrowheads="1"/>
          </p:cNvSpPr>
          <p:nvPr/>
        </p:nvSpPr>
        <p:spPr bwMode="auto">
          <a:xfrm>
            <a:off x="6413500" y="2713038"/>
            <a:ext cx="90488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08017" name="Rectangle 81"/>
          <p:cNvSpPr>
            <a:spLocks noChangeAspect="1" noChangeArrowheads="1"/>
          </p:cNvSpPr>
          <p:nvPr/>
        </p:nvSpPr>
        <p:spPr bwMode="auto">
          <a:xfrm>
            <a:off x="6596063" y="2713038"/>
            <a:ext cx="90487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08018" name="Rectangle 82"/>
          <p:cNvSpPr>
            <a:spLocks noChangeAspect="1" noChangeArrowheads="1"/>
          </p:cNvSpPr>
          <p:nvPr/>
        </p:nvSpPr>
        <p:spPr bwMode="auto">
          <a:xfrm>
            <a:off x="6791325" y="2713038"/>
            <a:ext cx="90488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08019" name="Rectangle 83"/>
          <p:cNvSpPr>
            <a:spLocks noChangeAspect="1" noChangeArrowheads="1"/>
          </p:cNvSpPr>
          <p:nvPr/>
        </p:nvSpPr>
        <p:spPr bwMode="auto">
          <a:xfrm>
            <a:off x="6996113" y="2713038"/>
            <a:ext cx="90487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08020" name="Rectangle 84"/>
          <p:cNvSpPr>
            <a:spLocks noChangeAspect="1" noChangeArrowheads="1"/>
          </p:cNvSpPr>
          <p:nvPr/>
        </p:nvSpPr>
        <p:spPr bwMode="auto">
          <a:xfrm>
            <a:off x="7148513" y="2711450"/>
            <a:ext cx="92075" cy="92075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08021" name="Rectangle 85"/>
          <p:cNvSpPr>
            <a:spLocks noChangeAspect="1" noChangeArrowheads="1"/>
          </p:cNvSpPr>
          <p:nvPr/>
        </p:nvSpPr>
        <p:spPr bwMode="auto">
          <a:xfrm>
            <a:off x="7315200" y="2713038"/>
            <a:ext cx="90488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08022" name="Rectangle 86"/>
          <p:cNvSpPr>
            <a:spLocks noChangeAspect="1" noChangeArrowheads="1"/>
          </p:cNvSpPr>
          <p:nvPr/>
        </p:nvSpPr>
        <p:spPr bwMode="auto">
          <a:xfrm>
            <a:off x="7475538" y="2713038"/>
            <a:ext cx="90487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08023" name="Rectangle 87"/>
          <p:cNvSpPr>
            <a:spLocks noChangeAspect="1" noChangeArrowheads="1"/>
          </p:cNvSpPr>
          <p:nvPr/>
        </p:nvSpPr>
        <p:spPr bwMode="auto">
          <a:xfrm>
            <a:off x="6596063" y="3849688"/>
            <a:ext cx="90487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08024" name="Rectangle 88"/>
          <p:cNvSpPr>
            <a:spLocks noChangeAspect="1" noChangeArrowheads="1"/>
          </p:cNvSpPr>
          <p:nvPr/>
        </p:nvSpPr>
        <p:spPr bwMode="auto">
          <a:xfrm>
            <a:off x="6788150" y="3849688"/>
            <a:ext cx="90488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08025" name="Rectangle 89"/>
          <p:cNvSpPr>
            <a:spLocks noChangeAspect="1" noChangeArrowheads="1"/>
          </p:cNvSpPr>
          <p:nvPr/>
        </p:nvSpPr>
        <p:spPr bwMode="auto">
          <a:xfrm>
            <a:off x="7148513" y="3854450"/>
            <a:ext cx="92075" cy="90488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08026" name="Rectangle 90"/>
          <p:cNvSpPr>
            <a:spLocks noChangeAspect="1" noChangeArrowheads="1"/>
          </p:cNvSpPr>
          <p:nvPr/>
        </p:nvSpPr>
        <p:spPr bwMode="auto">
          <a:xfrm>
            <a:off x="7315200" y="3854450"/>
            <a:ext cx="90488" cy="90488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08027" name="Rectangle 91"/>
          <p:cNvSpPr>
            <a:spLocks noChangeAspect="1" noChangeArrowheads="1"/>
          </p:cNvSpPr>
          <p:nvPr/>
        </p:nvSpPr>
        <p:spPr bwMode="auto">
          <a:xfrm>
            <a:off x="7475538" y="3854450"/>
            <a:ext cx="90487" cy="90488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08028" name="Oval 92"/>
          <p:cNvSpPr>
            <a:spLocks noChangeAspect="1" noChangeArrowheads="1"/>
          </p:cNvSpPr>
          <p:nvPr/>
        </p:nvSpPr>
        <p:spPr bwMode="auto">
          <a:xfrm>
            <a:off x="6964363" y="3832225"/>
            <a:ext cx="138112" cy="138113"/>
          </a:xfrm>
          <a:prstGeom prst="ellipse">
            <a:avLst/>
          </a:prstGeom>
          <a:solidFill>
            <a:srgbClr val="FFCC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8397" name="Text Box 93"/>
          <p:cNvSpPr txBox="1">
            <a:spLocks noChangeAspect="1" noChangeArrowheads="1"/>
          </p:cNvSpPr>
          <p:nvPr/>
        </p:nvSpPr>
        <p:spPr bwMode="auto">
          <a:xfrm>
            <a:off x="4419600" y="2514600"/>
            <a:ext cx="77788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398" name="Text Box 94"/>
          <p:cNvSpPr txBox="1">
            <a:spLocks noChangeAspect="1" noChangeArrowheads="1"/>
          </p:cNvSpPr>
          <p:nvPr/>
        </p:nvSpPr>
        <p:spPr bwMode="auto">
          <a:xfrm>
            <a:off x="4419600" y="2652713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399" name="Text Box 95"/>
          <p:cNvSpPr txBox="1">
            <a:spLocks noChangeAspect="1" noChangeArrowheads="1"/>
          </p:cNvSpPr>
          <p:nvPr/>
        </p:nvSpPr>
        <p:spPr bwMode="auto">
          <a:xfrm>
            <a:off x="4419600" y="2816225"/>
            <a:ext cx="77788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400" name="Text Box 96"/>
          <p:cNvSpPr txBox="1">
            <a:spLocks noChangeAspect="1" noChangeArrowheads="1"/>
          </p:cNvSpPr>
          <p:nvPr/>
        </p:nvSpPr>
        <p:spPr bwMode="auto">
          <a:xfrm>
            <a:off x="4419600" y="2949575"/>
            <a:ext cx="77788" cy="195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401" name="Text Box 97"/>
          <p:cNvSpPr txBox="1">
            <a:spLocks noChangeAspect="1" noChangeArrowheads="1"/>
          </p:cNvSpPr>
          <p:nvPr/>
        </p:nvSpPr>
        <p:spPr bwMode="auto">
          <a:xfrm>
            <a:off x="4419600" y="3249613"/>
            <a:ext cx="77788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98402" name="Text Box 98"/>
          <p:cNvSpPr txBox="1">
            <a:spLocks noChangeAspect="1" noChangeArrowheads="1"/>
          </p:cNvSpPr>
          <p:nvPr/>
        </p:nvSpPr>
        <p:spPr bwMode="auto">
          <a:xfrm>
            <a:off x="4419600" y="3384550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403" name="Text Box 99"/>
          <p:cNvSpPr txBox="1">
            <a:spLocks noChangeAspect="1" noChangeArrowheads="1"/>
          </p:cNvSpPr>
          <p:nvPr/>
        </p:nvSpPr>
        <p:spPr bwMode="auto">
          <a:xfrm>
            <a:off x="4419600" y="3532188"/>
            <a:ext cx="77788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404" name="Text Box 100"/>
          <p:cNvSpPr txBox="1">
            <a:spLocks noChangeAspect="1" noChangeArrowheads="1"/>
          </p:cNvSpPr>
          <p:nvPr/>
        </p:nvSpPr>
        <p:spPr bwMode="auto">
          <a:xfrm>
            <a:off x="4419600" y="3678238"/>
            <a:ext cx="77788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405" name="Text Box 101"/>
          <p:cNvSpPr txBox="1">
            <a:spLocks noChangeAspect="1" noChangeArrowheads="1"/>
          </p:cNvSpPr>
          <p:nvPr/>
        </p:nvSpPr>
        <p:spPr bwMode="auto">
          <a:xfrm>
            <a:off x="4419600" y="3822700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406" name="Text Box 102"/>
          <p:cNvSpPr txBox="1">
            <a:spLocks noChangeAspect="1" noChangeArrowheads="1"/>
          </p:cNvSpPr>
          <p:nvPr/>
        </p:nvSpPr>
        <p:spPr bwMode="auto">
          <a:xfrm>
            <a:off x="4419600" y="3097213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407" name="Text Box 103"/>
          <p:cNvSpPr txBox="1">
            <a:spLocks noChangeAspect="1" noChangeArrowheads="1"/>
          </p:cNvSpPr>
          <p:nvPr/>
        </p:nvSpPr>
        <p:spPr bwMode="auto">
          <a:xfrm>
            <a:off x="4695825" y="2244725"/>
            <a:ext cx="74613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408" name="Text Box 104"/>
          <p:cNvSpPr txBox="1">
            <a:spLocks noChangeAspect="1" noChangeArrowheads="1"/>
          </p:cNvSpPr>
          <p:nvPr/>
        </p:nvSpPr>
        <p:spPr bwMode="auto">
          <a:xfrm>
            <a:off x="4846638" y="2244725"/>
            <a:ext cx="76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409" name="Text Box 105"/>
          <p:cNvSpPr txBox="1">
            <a:spLocks noChangeAspect="1" noChangeArrowheads="1"/>
          </p:cNvSpPr>
          <p:nvPr/>
        </p:nvSpPr>
        <p:spPr bwMode="auto">
          <a:xfrm>
            <a:off x="4989513" y="2244725"/>
            <a:ext cx="76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98410" name="Text Box 106"/>
          <p:cNvSpPr txBox="1">
            <a:spLocks noChangeAspect="1" noChangeArrowheads="1"/>
          </p:cNvSpPr>
          <p:nvPr/>
        </p:nvSpPr>
        <p:spPr bwMode="auto">
          <a:xfrm>
            <a:off x="5138738" y="2244725"/>
            <a:ext cx="76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411" name="Text Box 107"/>
          <p:cNvSpPr txBox="1">
            <a:spLocks noChangeAspect="1" noChangeArrowheads="1"/>
          </p:cNvSpPr>
          <p:nvPr/>
        </p:nvSpPr>
        <p:spPr bwMode="auto">
          <a:xfrm>
            <a:off x="5295900" y="2244725"/>
            <a:ext cx="76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808044" name="Text Box 108"/>
          <p:cNvSpPr txBox="1">
            <a:spLocks noChangeAspect="1" noChangeArrowheads="1"/>
          </p:cNvSpPr>
          <p:nvPr/>
        </p:nvSpPr>
        <p:spPr bwMode="auto">
          <a:xfrm>
            <a:off x="5475288" y="2244725"/>
            <a:ext cx="77787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808045" name="Text Box 109"/>
          <p:cNvSpPr txBox="1">
            <a:spLocks noChangeAspect="1" noChangeArrowheads="1"/>
          </p:cNvSpPr>
          <p:nvPr/>
        </p:nvSpPr>
        <p:spPr bwMode="auto">
          <a:xfrm>
            <a:off x="5665788" y="2244725"/>
            <a:ext cx="76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808046" name="Text Box 110"/>
          <p:cNvSpPr txBox="1">
            <a:spLocks noChangeAspect="1" noChangeArrowheads="1"/>
          </p:cNvSpPr>
          <p:nvPr/>
        </p:nvSpPr>
        <p:spPr bwMode="auto">
          <a:xfrm>
            <a:off x="5848350" y="2244725"/>
            <a:ext cx="77788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808047" name="Text Box 111"/>
          <p:cNvSpPr txBox="1">
            <a:spLocks noChangeAspect="1" noChangeArrowheads="1"/>
          </p:cNvSpPr>
          <p:nvPr/>
        </p:nvSpPr>
        <p:spPr bwMode="auto">
          <a:xfrm>
            <a:off x="6027738" y="2244725"/>
            <a:ext cx="77787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808048" name="Text Box 112"/>
          <p:cNvSpPr txBox="1">
            <a:spLocks noChangeAspect="1" noChangeArrowheads="1"/>
          </p:cNvSpPr>
          <p:nvPr/>
        </p:nvSpPr>
        <p:spPr bwMode="auto">
          <a:xfrm>
            <a:off x="6218238" y="2244725"/>
            <a:ext cx="76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808049" name="Text Box 113"/>
          <p:cNvSpPr txBox="1">
            <a:spLocks noChangeAspect="1" noChangeArrowheads="1"/>
          </p:cNvSpPr>
          <p:nvPr/>
        </p:nvSpPr>
        <p:spPr bwMode="auto">
          <a:xfrm>
            <a:off x="6408738" y="2244725"/>
            <a:ext cx="74612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808050" name="Text Box 114"/>
          <p:cNvSpPr txBox="1">
            <a:spLocks noChangeAspect="1" noChangeArrowheads="1"/>
          </p:cNvSpPr>
          <p:nvPr/>
        </p:nvSpPr>
        <p:spPr bwMode="auto">
          <a:xfrm>
            <a:off x="6589713" y="2244725"/>
            <a:ext cx="76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808051" name="Text Box 115"/>
          <p:cNvSpPr txBox="1">
            <a:spLocks noChangeAspect="1" noChangeArrowheads="1"/>
          </p:cNvSpPr>
          <p:nvPr/>
        </p:nvSpPr>
        <p:spPr bwMode="auto">
          <a:xfrm>
            <a:off x="6783388" y="2244725"/>
            <a:ext cx="74612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808052" name="Text Box 116"/>
          <p:cNvSpPr txBox="1">
            <a:spLocks noChangeAspect="1" noChangeArrowheads="1"/>
          </p:cNvSpPr>
          <p:nvPr/>
        </p:nvSpPr>
        <p:spPr bwMode="auto">
          <a:xfrm>
            <a:off x="6973888" y="2244725"/>
            <a:ext cx="77787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808053" name="Text Box 117"/>
          <p:cNvSpPr txBox="1">
            <a:spLocks noChangeAspect="1" noChangeArrowheads="1"/>
          </p:cNvSpPr>
          <p:nvPr/>
        </p:nvSpPr>
        <p:spPr bwMode="auto">
          <a:xfrm>
            <a:off x="7142163" y="2244725"/>
            <a:ext cx="76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808054" name="Text Box 118"/>
          <p:cNvSpPr txBox="1">
            <a:spLocks noChangeAspect="1" noChangeArrowheads="1"/>
          </p:cNvSpPr>
          <p:nvPr/>
        </p:nvSpPr>
        <p:spPr bwMode="auto">
          <a:xfrm>
            <a:off x="7299325" y="2244725"/>
            <a:ext cx="76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808055" name="Text Box 119"/>
          <p:cNvSpPr txBox="1">
            <a:spLocks noChangeAspect="1" noChangeArrowheads="1"/>
          </p:cNvSpPr>
          <p:nvPr/>
        </p:nvSpPr>
        <p:spPr bwMode="auto">
          <a:xfrm>
            <a:off x="7469188" y="2244725"/>
            <a:ext cx="76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98424" name="Text Box 120"/>
          <p:cNvSpPr txBox="1">
            <a:spLocks noChangeAspect="1" noChangeArrowheads="1"/>
          </p:cNvSpPr>
          <p:nvPr/>
        </p:nvSpPr>
        <p:spPr bwMode="auto">
          <a:xfrm>
            <a:off x="7734300" y="3833813"/>
            <a:ext cx="2682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8425" name="Text Box 121"/>
          <p:cNvSpPr txBox="1">
            <a:spLocks noChangeAspect="1" noChangeArrowheads="1"/>
          </p:cNvSpPr>
          <p:nvPr/>
        </p:nvSpPr>
        <p:spPr bwMode="auto">
          <a:xfrm>
            <a:off x="5810250" y="4103688"/>
            <a:ext cx="168275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8426" name="Text Box 122"/>
          <p:cNvSpPr txBox="1">
            <a:spLocks noChangeAspect="1" noChangeArrowheads="1"/>
          </p:cNvSpPr>
          <p:nvPr/>
        </p:nvSpPr>
        <p:spPr bwMode="auto">
          <a:xfrm>
            <a:off x="5969000" y="4103688"/>
            <a:ext cx="200025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8427" name="Text Box 123"/>
          <p:cNvSpPr txBox="1">
            <a:spLocks noChangeAspect="1" noChangeArrowheads="1"/>
          </p:cNvSpPr>
          <p:nvPr/>
        </p:nvSpPr>
        <p:spPr bwMode="auto">
          <a:xfrm>
            <a:off x="6126163" y="4103688"/>
            <a:ext cx="203200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98428" name="Text Box 124"/>
          <p:cNvSpPr txBox="1">
            <a:spLocks noChangeAspect="1" noChangeArrowheads="1"/>
          </p:cNvSpPr>
          <p:nvPr/>
        </p:nvSpPr>
        <p:spPr bwMode="auto">
          <a:xfrm>
            <a:off x="6450013" y="4103688"/>
            <a:ext cx="200025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8429" name="Text Box 125"/>
          <p:cNvSpPr txBox="1">
            <a:spLocks noChangeAspect="1" noChangeArrowheads="1"/>
          </p:cNvSpPr>
          <p:nvPr/>
        </p:nvSpPr>
        <p:spPr bwMode="auto">
          <a:xfrm>
            <a:off x="6281738" y="4103688"/>
            <a:ext cx="203200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8430" name="Line 126"/>
          <p:cNvSpPr>
            <a:spLocks noChangeAspect="1" noChangeShapeType="1"/>
          </p:cNvSpPr>
          <p:nvPr/>
        </p:nvSpPr>
        <p:spPr bwMode="auto">
          <a:xfrm>
            <a:off x="727075" y="5507038"/>
            <a:ext cx="37306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31" name="Rectangle 127"/>
          <p:cNvSpPr>
            <a:spLocks noChangeAspect="1" noChangeArrowheads="1"/>
          </p:cNvSpPr>
          <p:nvPr/>
        </p:nvSpPr>
        <p:spPr bwMode="auto">
          <a:xfrm>
            <a:off x="4999038" y="3289300"/>
            <a:ext cx="92075" cy="920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8432" name="Freeform 128"/>
          <p:cNvSpPr>
            <a:spLocks noChangeAspect="1"/>
          </p:cNvSpPr>
          <p:nvPr/>
        </p:nvSpPr>
        <p:spPr bwMode="auto">
          <a:xfrm>
            <a:off x="5326063" y="330993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33" name="Freeform 129"/>
          <p:cNvSpPr>
            <a:spLocks noChangeAspect="1"/>
          </p:cNvSpPr>
          <p:nvPr/>
        </p:nvSpPr>
        <p:spPr bwMode="auto">
          <a:xfrm>
            <a:off x="5014913" y="3160713"/>
            <a:ext cx="57150" cy="58737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434" name="Freeform 130"/>
          <p:cNvSpPr>
            <a:spLocks noChangeAspect="1"/>
          </p:cNvSpPr>
          <p:nvPr/>
        </p:nvSpPr>
        <p:spPr bwMode="auto">
          <a:xfrm>
            <a:off x="6297613" y="3309938"/>
            <a:ext cx="55562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35" name="Line 131"/>
          <p:cNvSpPr>
            <a:spLocks noChangeAspect="1" noChangeShapeType="1"/>
          </p:cNvSpPr>
          <p:nvPr/>
        </p:nvSpPr>
        <p:spPr bwMode="auto">
          <a:xfrm flipV="1">
            <a:off x="5153025" y="1090613"/>
            <a:ext cx="138113" cy="90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36" name="Rectangle 132"/>
          <p:cNvSpPr>
            <a:spLocks noChangeAspect="1" noChangeArrowheads="1"/>
          </p:cNvSpPr>
          <p:nvPr/>
        </p:nvSpPr>
        <p:spPr bwMode="auto">
          <a:xfrm>
            <a:off x="4594225" y="315913"/>
            <a:ext cx="3086100" cy="1570037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8437" name="Line 133"/>
          <p:cNvSpPr>
            <a:spLocks noChangeAspect="1" noChangeShapeType="1"/>
          </p:cNvSpPr>
          <p:nvPr/>
        </p:nvSpPr>
        <p:spPr bwMode="auto">
          <a:xfrm>
            <a:off x="5494338" y="706438"/>
            <a:ext cx="0" cy="11715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38" name="Line 134"/>
          <p:cNvSpPr>
            <a:spLocks noChangeAspect="1" noChangeShapeType="1"/>
          </p:cNvSpPr>
          <p:nvPr/>
        </p:nvSpPr>
        <p:spPr bwMode="auto">
          <a:xfrm flipH="1">
            <a:off x="5684838" y="904875"/>
            <a:ext cx="969962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39" name="Line 135"/>
          <p:cNvSpPr>
            <a:spLocks noChangeAspect="1" noChangeShapeType="1"/>
          </p:cNvSpPr>
          <p:nvPr/>
        </p:nvSpPr>
        <p:spPr bwMode="auto">
          <a:xfrm>
            <a:off x="5692775" y="904875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40" name="Line 136"/>
          <p:cNvSpPr>
            <a:spLocks noChangeAspect="1" noChangeShapeType="1"/>
          </p:cNvSpPr>
          <p:nvPr/>
        </p:nvSpPr>
        <p:spPr bwMode="auto">
          <a:xfrm>
            <a:off x="4748213" y="325438"/>
            <a:ext cx="1587" cy="15525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41" name="Line 137"/>
          <p:cNvSpPr>
            <a:spLocks noChangeAspect="1" noChangeShapeType="1"/>
          </p:cNvSpPr>
          <p:nvPr/>
        </p:nvSpPr>
        <p:spPr bwMode="auto">
          <a:xfrm>
            <a:off x="4897438" y="330200"/>
            <a:ext cx="1587" cy="1550988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42" name="Line 138"/>
          <p:cNvSpPr>
            <a:spLocks noChangeAspect="1" noChangeShapeType="1"/>
          </p:cNvSpPr>
          <p:nvPr/>
        </p:nvSpPr>
        <p:spPr bwMode="auto">
          <a:xfrm>
            <a:off x="5045075" y="330200"/>
            <a:ext cx="0" cy="15509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43" name="Line 139"/>
          <p:cNvSpPr>
            <a:spLocks noChangeAspect="1" noChangeShapeType="1"/>
          </p:cNvSpPr>
          <p:nvPr/>
        </p:nvSpPr>
        <p:spPr bwMode="auto">
          <a:xfrm>
            <a:off x="5192713" y="325438"/>
            <a:ext cx="1587" cy="15525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44" name="Line 140"/>
          <p:cNvSpPr>
            <a:spLocks noChangeAspect="1" noChangeShapeType="1"/>
          </p:cNvSpPr>
          <p:nvPr/>
        </p:nvSpPr>
        <p:spPr bwMode="auto">
          <a:xfrm>
            <a:off x="5349875" y="330200"/>
            <a:ext cx="1588" cy="1550988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45" name="Line 141"/>
          <p:cNvSpPr>
            <a:spLocks noChangeAspect="1" noChangeShapeType="1"/>
          </p:cNvSpPr>
          <p:nvPr/>
        </p:nvSpPr>
        <p:spPr bwMode="auto">
          <a:xfrm flipH="1">
            <a:off x="4606925" y="450850"/>
            <a:ext cx="3049588" cy="31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46" name="Line 142"/>
          <p:cNvSpPr>
            <a:spLocks noChangeAspect="1" noChangeShapeType="1"/>
          </p:cNvSpPr>
          <p:nvPr/>
        </p:nvSpPr>
        <p:spPr bwMode="auto">
          <a:xfrm flipH="1">
            <a:off x="4606925" y="595313"/>
            <a:ext cx="3049588" cy="1587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47" name="Line 143"/>
          <p:cNvSpPr>
            <a:spLocks noChangeAspect="1" noChangeShapeType="1"/>
          </p:cNvSpPr>
          <p:nvPr/>
        </p:nvSpPr>
        <p:spPr bwMode="auto">
          <a:xfrm flipH="1">
            <a:off x="4606925" y="742950"/>
            <a:ext cx="877888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48" name="Line 144"/>
          <p:cNvSpPr>
            <a:spLocks noChangeAspect="1" noChangeShapeType="1"/>
          </p:cNvSpPr>
          <p:nvPr/>
        </p:nvSpPr>
        <p:spPr bwMode="auto">
          <a:xfrm flipH="1">
            <a:off x="4608513" y="890588"/>
            <a:ext cx="877887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49" name="Line 145"/>
          <p:cNvSpPr>
            <a:spLocks noChangeAspect="1" noChangeShapeType="1"/>
          </p:cNvSpPr>
          <p:nvPr/>
        </p:nvSpPr>
        <p:spPr bwMode="auto">
          <a:xfrm flipH="1">
            <a:off x="4611688" y="1031875"/>
            <a:ext cx="881062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50" name="Line 146"/>
          <p:cNvSpPr>
            <a:spLocks noChangeAspect="1" noChangeShapeType="1"/>
          </p:cNvSpPr>
          <p:nvPr/>
        </p:nvSpPr>
        <p:spPr bwMode="auto">
          <a:xfrm flipH="1">
            <a:off x="4608513" y="1174750"/>
            <a:ext cx="8778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51" name="Line 147"/>
          <p:cNvSpPr>
            <a:spLocks noChangeAspect="1" noChangeShapeType="1"/>
          </p:cNvSpPr>
          <p:nvPr/>
        </p:nvSpPr>
        <p:spPr bwMode="auto">
          <a:xfrm flipH="1">
            <a:off x="4606925" y="1316038"/>
            <a:ext cx="877888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52" name="Line 148"/>
          <p:cNvSpPr>
            <a:spLocks noChangeAspect="1" noChangeShapeType="1"/>
          </p:cNvSpPr>
          <p:nvPr/>
        </p:nvSpPr>
        <p:spPr bwMode="auto">
          <a:xfrm flipH="1">
            <a:off x="4611688" y="1462088"/>
            <a:ext cx="881062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53" name="Line 149"/>
          <p:cNvSpPr>
            <a:spLocks noChangeAspect="1" noChangeShapeType="1"/>
          </p:cNvSpPr>
          <p:nvPr/>
        </p:nvSpPr>
        <p:spPr bwMode="auto">
          <a:xfrm flipH="1">
            <a:off x="4611688" y="1604963"/>
            <a:ext cx="881062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54" name="Line 150"/>
          <p:cNvSpPr>
            <a:spLocks noChangeAspect="1" noChangeShapeType="1"/>
          </p:cNvSpPr>
          <p:nvPr/>
        </p:nvSpPr>
        <p:spPr bwMode="auto">
          <a:xfrm flipH="1">
            <a:off x="4611688" y="1747838"/>
            <a:ext cx="881062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55" name="Line 151"/>
          <p:cNvSpPr>
            <a:spLocks noChangeAspect="1" noChangeShapeType="1"/>
          </p:cNvSpPr>
          <p:nvPr/>
        </p:nvSpPr>
        <p:spPr bwMode="auto">
          <a:xfrm>
            <a:off x="5849938" y="904875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56" name="Line 152"/>
          <p:cNvSpPr>
            <a:spLocks noChangeAspect="1" noChangeShapeType="1"/>
          </p:cNvSpPr>
          <p:nvPr/>
        </p:nvSpPr>
        <p:spPr bwMode="auto">
          <a:xfrm>
            <a:off x="6008688" y="908050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57" name="Line 153"/>
          <p:cNvSpPr>
            <a:spLocks noChangeAspect="1" noChangeShapeType="1"/>
          </p:cNvSpPr>
          <p:nvPr/>
        </p:nvSpPr>
        <p:spPr bwMode="auto">
          <a:xfrm>
            <a:off x="6165850" y="908050"/>
            <a:ext cx="0" cy="973138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58" name="Line 154"/>
          <p:cNvSpPr>
            <a:spLocks noChangeAspect="1" noChangeShapeType="1"/>
          </p:cNvSpPr>
          <p:nvPr/>
        </p:nvSpPr>
        <p:spPr bwMode="auto">
          <a:xfrm>
            <a:off x="6318250" y="908050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59" name="Line 155"/>
          <p:cNvSpPr>
            <a:spLocks noChangeAspect="1" noChangeShapeType="1"/>
          </p:cNvSpPr>
          <p:nvPr/>
        </p:nvSpPr>
        <p:spPr bwMode="auto">
          <a:xfrm>
            <a:off x="6478588" y="908050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60" name="Line 156"/>
          <p:cNvSpPr>
            <a:spLocks noChangeAspect="1" noChangeShapeType="1"/>
          </p:cNvSpPr>
          <p:nvPr/>
        </p:nvSpPr>
        <p:spPr bwMode="auto">
          <a:xfrm>
            <a:off x="5692775" y="1044575"/>
            <a:ext cx="95726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61" name="Line 157"/>
          <p:cNvSpPr>
            <a:spLocks noChangeAspect="1" noChangeShapeType="1"/>
          </p:cNvSpPr>
          <p:nvPr/>
        </p:nvSpPr>
        <p:spPr bwMode="auto">
          <a:xfrm>
            <a:off x="5697538" y="1181100"/>
            <a:ext cx="957262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62" name="Line 158"/>
          <p:cNvSpPr>
            <a:spLocks noChangeAspect="1" noChangeShapeType="1"/>
          </p:cNvSpPr>
          <p:nvPr/>
        </p:nvSpPr>
        <p:spPr bwMode="auto">
          <a:xfrm>
            <a:off x="5697538" y="1319213"/>
            <a:ext cx="957262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63" name="Line 159"/>
          <p:cNvSpPr>
            <a:spLocks noChangeAspect="1" noChangeShapeType="1"/>
          </p:cNvSpPr>
          <p:nvPr/>
        </p:nvSpPr>
        <p:spPr bwMode="auto">
          <a:xfrm>
            <a:off x="5697538" y="1455738"/>
            <a:ext cx="957262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64" name="Line 160"/>
          <p:cNvSpPr>
            <a:spLocks noChangeAspect="1" noChangeShapeType="1"/>
          </p:cNvSpPr>
          <p:nvPr/>
        </p:nvSpPr>
        <p:spPr bwMode="auto">
          <a:xfrm>
            <a:off x="5697538" y="1593850"/>
            <a:ext cx="957262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65" name="Line 161"/>
          <p:cNvSpPr>
            <a:spLocks noChangeAspect="1" noChangeShapeType="1"/>
          </p:cNvSpPr>
          <p:nvPr/>
        </p:nvSpPr>
        <p:spPr bwMode="auto">
          <a:xfrm>
            <a:off x="5695950" y="1738313"/>
            <a:ext cx="199231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66" name="Freeform 162"/>
          <p:cNvSpPr>
            <a:spLocks noChangeAspect="1"/>
          </p:cNvSpPr>
          <p:nvPr/>
        </p:nvSpPr>
        <p:spPr bwMode="auto">
          <a:xfrm>
            <a:off x="5014913" y="42068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467" name="Freeform 163"/>
          <p:cNvSpPr>
            <a:spLocks noChangeAspect="1"/>
          </p:cNvSpPr>
          <p:nvPr/>
        </p:nvSpPr>
        <p:spPr bwMode="auto">
          <a:xfrm>
            <a:off x="5014913" y="566738"/>
            <a:ext cx="57150" cy="58737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468" name="Freeform 164"/>
          <p:cNvSpPr>
            <a:spLocks noChangeAspect="1"/>
          </p:cNvSpPr>
          <p:nvPr/>
        </p:nvSpPr>
        <p:spPr bwMode="auto">
          <a:xfrm>
            <a:off x="5014913" y="71278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469" name="Freeform 165"/>
          <p:cNvSpPr>
            <a:spLocks noChangeAspect="1"/>
          </p:cNvSpPr>
          <p:nvPr/>
        </p:nvSpPr>
        <p:spPr bwMode="auto">
          <a:xfrm>
            <a:off x="5014913" y="860425"/>
            <a:ext cx="57150" cy="58738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470" name="Freeform 166"/>
          <p:cNvSpPr>
            <a:spLocks noChangeAspect="1"/>
          </p:cNvSpPr>
          <p:nvPr/>
        </p:nvSpPr>
        <p:spPr bwMode="auto">
          <a:xfrm>
            <a:off x="5011738" y="1141413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471" name="Freeform 167"/>
          <p:cNvSpPr>
            <a:spLocks noChangeAspect="1"/>
          </p:cNvSpPr>
          <p:nvPr/>
        </p:nvSpPr>
        <p:spPr bwMode="auto">
          <a:xfrm>
            <a:off x="5011738" y="1139825"/>
            <a:ext cx="57150" cy="57150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472" name="Freeform 168"/>
          <p:cNvSpPr>
            <a:spLocks noChangeAspect="1"/>
          </p:cNvSpPr>
          <p:nvPr/>
        </p:nvSpPr>
        <p:spPr bwMode="auto">
          <a:xfrm>
            <a:off x="5014913" y="1289050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473" name="Freeform 169"/>
          <p:cNvSpPr>
            <a:spLocks noChangeAspect="1"/>
          </p:cNvSpPr>
          <p:nvPr/>
        </p:nvSpPr>
        <p:spPr bwMode="auto">
          <a:xfrm>
            <a:off x="5014913" y="143192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474" name="Freeform 170"/>
          <p:cNvSpPr>
            <a:spLocks noChangeAspect="1"/>
          </p:cNvSpPr>
          <p:nvPr/>
        </p:nvSpPr>
        <p:spPr bwMode="auto">
          <a:xfrm>
            <a:off x="5014913" y="1573213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475" name="Freeform 171"/>
          <p:cNvSpPr>
            <a:spLocks noChangeAspect="1"/>
          </p:cNvSpPr>
          <p:nvPr/>
        </p:nvSpPr>
        <p:spPr bwMode="auto">
          <a:xfrm>
            <a:off x="5014913" y="1717675"/>
            <a:ext cx="57150" cy="58738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476" name="Freeform 172"/>
          <p:cNvSpPr>
            <a:spLocks noChangeAspect="1"/>
          </p:cNvSpPr>
          <p:nvPr/>
        </p:nvSpPr>
        <p:spPr bwMode="auto">
          <a:xfrm>
            <a:off x="4719638" y="1141413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477" name="Freeform 173"/>
          <p:cNvSpPr>
            <a:spLocks noChangeAspect="1"/>
          </p:cNvSpPr>
          <p:nvPr/>
        </p:nvSpPr>
        <p:spPr bwMode="auto">
          <a:xfrm>
            <a:off x="4867275" y="1141413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478" name="Freeform 174"/>
          <p:cNvSpPr>
            <a:spLocks noChangeAspect="1"/>
          </p:cNvSpPr>
          <p:nvPr/>
        </p:nvSpPr>
        <p:spPr bwMode="auto">
          <a:xfrm>
            <a:off x="5013325" y="1141413"/>
            <a:ext cx="55563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479" name="Freeform 175"/>
          <p:cNvSpPr>
            <a:spLocks noChangeAspect="1"/>
          </p:cNvSpPr>
          <p:nvPr/>
        </p:nvSpPr>
        <p:spPr bwMode="auto">
          <a:xfrm>
            <a:off x="5167313" y="1146175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480" name="Freeform 176"/>
          <p:cNvSpPr>
            <a:spLocks noChangeAspect="1"/>
          </p:cNvSpPr>
          <p:nvPr/>
        </p:nvSpPr>
        <p:spPr bwMode="auto">
          <a:xfrm>
            <a:off x="5822950" y="1146175"/>
            <a:ext cx="55563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81" name="Freeform 177"/>
          <p:cNvSpPr>
            <a:spLocks noChangeAspect="1"/>
          </p:cNvSpPr>
          <p:nvPr/>
        </p:nvSpPr>
        <p:spPr bwMode="auto">
          <a:xfrm>
            <a:off x="5984875" y="1146175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82" name="Freeform 178"/>
          <p:cNvSpPr>
            <a:spLocks noChangeAspect="1"/>
          </p:cNvSpPr>
          <p:nvPr/>
        </p:nvSpPr>
        <p:spPr bwMode="auto">
          <a:xfrm>
            <a:off x="6137275" y="1146175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83" name="Freeform 179"/>
          <p:cNvSpPr>
            <a:spLocks noChangeAspect="1"/>
          </p:cNvSpPr>
          <p:nvPr/>
        </p:nvSpPr>
        <p:spPr bwMode="auto">
          <a:xfrm>
            <a:off x="6149975" y="115093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84" name="Freeform 180"/>
          <p:cNvSpPr>
            <a:spLocks noChangeAspect="1"/>
          </p:cNvSpPr>
          <p:nvPr/>
        </p:nvSpPr>
        <p:spPr bwMode="auto">
          <a:xfrm>
            <a:off x="6450013" y="1146175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85" name="Freeform 181"/>
          <p:cNvSpPr>
            <a:spLocks noChangeAspect="1"/>
          </p:cNvSpPr>
          <p:nvPr/>
        </p:nvSpPr>
        <p:spPr bwMode="auto">
          <a:xfrm>
            <a:off x="6142038" y="1289050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86" name="Freeform 182"/>
          <p:cNvSpPr>
            <a:spLocks noChangeAspect="1"/>
          </p:cNvSpPr>
          <p:nvPr/>
        </p:nvSpPr>
        <p:spPr bwMode="auto">
          <a:xfrm>
            <a:off x="6142038" y="142557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87" name="Freeform 183"/>
          <p:cNvSpPr>
            <a:spLocks noChangeAspect="1"/>
          </p:cNvSpPr>
          <p:nvPr/>
        </p:nvSpPr>
        <p:spPr bwMode="auto">
          <a:xfrm>
            <a:off x="6142038" y="156368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88" name="Freeform 184"/>
          <p:cNvSpPr>
            <a:spLocks noChangeAspect="1"/>
          </p:cNvSpPr>
          <p:nvPr/>
        </p:nvSpPr>
        <p:spPr bwMode="auto">
          <a:xfrm>
            <a:off x="6145213" y="1693863"/>
            <a:ext cx="57150" cy="58737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489" name="Rectangle 185"/>
          <p:cNvSpPr>
            <a:spLocks noChangeAspect="1" noChangeArrowheads="1"/>
          </p:cNvSpPr>
          <p:nvPr/>
        </p:nvSpPr>
        <p:spPr bwMode="auto">
          <a:xfrm>
            <a:off x="6118225" y="1144588"/>
            <a:ext cx="92075" cy="904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8490" name="Text Box 186"/>
          <p:cNvSpPr txBox="1">
            <a:spLocks noChangeAspect="1" noChangeArrowheads="1"/>
          </p:cNvSpPr>
          <p:nvPr/>
        </p:nvSpPr>
        <p:spPr bwMode="auto">
          <a:xfrm>
            <a:off x="4419600" y="327025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491" name="Text Box 187"/>
          <p:cNvSpPr txBox="1">
            <a:spLocks noChangeAspect="1" noChangeArrowheads="1"/>
          </p:cNvSpPr>
          <p:nvPr/>
        </p:nvSpPr>
        <p:spPr bwMode="auto">
          <a:xfrm>
            <a:off x="4419600" y="463550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492" name="Text Box 188"/>
          <p:cNvSpPr txBox="1">
            <a:spLocks noChangeAspect="1" noChangeArrowheads="1"/>
          </p:cNvSpPr>
          <p:nvPr/>
        </p:nvSpPr>
        <p:spPr bwMode="auto">
          <a:xfrm>
            <a:off x="4419600" y="627063"/>
            <a:ext cx="77788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493" name="Text Box 189"/>
          <p:cNvSpPr txBox="1">
            <a:spLocks noChangeAspect="1" noChangeArrowheads="1"/>
          </p:cNvSpPr>
          <p:nvPr/>
        </p:nvSpPr>
        <p:spPr bwMode="auto">
          <a:xfrm>
            <a:off x="4419600" y="763588"/>
            <a:ext cx="77788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494" name="Text Box 190"/>
          <p:cNvSpPr txBox="1">
            <a:spLocks noChangeAspect="1" noChangeArrowheads="1"/>
          </p:cNvSpPr>
          <p:nvPr/>
        </p:nvSpPr>
        <p:spPr bwMode="auto">
          <a:xfrm>
            <a:off x="4419600" y="1060450"/>
            <a:ext cx="77788" cy="195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98495" name="Text Box 191"/>
          <p:cNvSpPr txBox="1">
            <a:spLocks noChangeAspect="1" noChangeArrowheads="1"/>
          </p:cNvSpPr>
          <p:nvPr/>
        </p:nvSpPr>
        <p:spPr bwMode="auto">
          <a:xfrm>
            <a:off x="4419600" y="1196975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496" name="Text Box 192"/>
          <p:cNvSpPr txBox="1">
            <a:spLocks noChangeAspect="1" noChangeArrowheads="1"/>
          </p:cNvSpPr>
          <p:nvPr/>
        </p:nvSpPr>
        <p:spPr bwMode="auto">
          <a:xfrm>
            <a:off x="4419600" y="1344613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497" name="Text Box 193"/>
          <p:cNvSpPr txBox="1">
            <a:spLocks noChangeAspect="1" noChangeArrowheads="1"/>
          </p:cNvSpPr>
          <p:nvPr/>
        </p:nvSpPr>
        <p:spPr bwMode="auto">
          <a:xfrm>
            <a:off x="4419600" y="1489075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498" name="Text Box 194"/>
          <p:cNvSpPr txBox="1">
            <a:spLocks noChangeAspect="1" noChangeArrowheads="1"/>
          </p:cNvSpPr>
          <p:nvPr/>
        </p:nvSpPr>
        <p:spPr bwMode="auto">
          <a:xfrm>
            <a:off x="4419600" y="1633538"/>
            <a:ext cx="77788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499" name="Text Box 195"/>
          <p:cNvSpPr txBox="1">
            <a:spLocks noChangeAspect="1" noChangeArrowheads="1"/>
          </p:cNvSpPr>
          <p:nvPr/>
        </p:nvSpPr>
        <p:spPr bwMode="auto">
          <a:xfrm>
            <a:off x="4419600" y="909638"/>
            <a:ext cx="77788" cy="195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500" name="Text Box 196"/>
          <p:cNvSpPr txBox="1">
            <a:spLocks noChangeAspect="1" noChangeArrowheads="1"/>
          </p:cNvSpPr>
          <p:nvPr/>
        </p:nvSpPr>
        <p:spPr bwMode="auto">
          <a:xfrm>
            <a:off x="4724400" y="98425"/>
            <a:ext cx="74613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501" name="Text Box 197"/>
          <p:cNvSpPr txBox="1">
            <a:spLocks noChangeAspect="1" noChangeArrowheads="1"/>
          </p:cNvSpPr>
          <p:nvPr/>
        </p:nvSpPr>
        <p:spPr bwMode="auto">
          <a:xfrm>
            <a:off x="4875213" y="98425"/>
            <a:ext cx="762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502" name="Text Box 198"/>
          <p:cNvSpPr txBox="1">
            <a:spLocks noChangeAspect="1" noChangeArrowheads="1"/>
          </p:cNvSpPr>
          <p:nvPr/>
        </p:nvSpPr>
        <p:spPr bwMode="auto">
          <a:xfrm>
            <a:off x="5018088" y="98425"/>
            <a:ext cx="762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98503" name="Text Box 199"/>
          <p:cNvSpPr txBox="1">
            <a:spLocks noChangeAspect="1" noChangeArrowheads="1"/>
          </p:cNvSpPr>
          <p:nvPr/>
        </p:nvSpPr>
        <p:spPr bwMode="auto">
          <a:xfrm>
            <a:off x="5167313" y="98425"/>
            <a:ext cx="762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504" name="Text Box 200"/>
          <p:cNvSpPr txBox="1">
            <a:spLocks noChangeAspect="1" noChangeArrowheads="1"/>
          </p:cNvSpPr>
          <p:nvPr/>
        </p:nvSpPr>
        <p:spPr bwMode="auto">
          <a:xfrm>
            <a:off x="5324475" y="98425"/>
            <a:ext cx="762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8505" name="Text Box 201"/>
          <p:cNvSpPr txBox="1">
            <a:spLocks noChangeAspect="1" noChangeArrowheads="1"/>
          </p:cNvSpPr>
          <p:nvPr/>
        </p:nvSpPr>
        <p:spPr bwMode="auto">
          <a:xfrm>
            <a:off x="5757863" y="1939925"/>
            <a:ext cx="287337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8506" name="Text Box 202"/>
          <p:cNvSpPr txBox="1">
            <a:spLocks noChangeAspect="1" noChangeArrowheads="1"/>
          </p:cNvSpPr>
          <p:nvPr/>
        </p:nvSpPr>
        <p:spPr bwMode="auto">
          <a:xfrm>
            <a:off x="5969000" y="1939925"/>
            <a:ext cx="19685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8507" name="Text Box 203"/>
          <p:cNvSpPr txBox="1">
            <a:spLocks noChangeAspect="1" noChangeArrowheads="1"/>
          </p:cNvSpPr>
          <p:nvPr/>
        </p:nvSpPr>
        <p:spPr bwMode="auto">
          <a:xfrm>
            <a:off x="6126163" y="1939925"/>
            <a:ext cx="2000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98508" name="Text Box 204"/>
          <p:cNvSpPr txBox="1">
            <a:spLocks noChangeAspect="1" noChangeArrowheads="1"/>
          </p:cNvSpPr>
          <p:nvPr/>
        </p:nvSpPr>
        <p:spPr bwMode="auto">
          <a:xfrm>
            <a:off x="6450013" y="1939925"/>
            <a:ext cx="19685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8509" name="Text Box 205"/>
          <p:cNvSpPr txBox="1">
            <a:spLocks noChangeAspect="1" noChangeArrowheads="1"/>
          </p:cNvSpPr>
          <p:nvPr/>
        </p:nvSpPr>
        <p:spPr bwMode="auto">
          <a:xfrm>
            <a:off x="6281738" y="1939925"/>
            <a:ext cx="2000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8510" name="Rectangle 206"/>
          <p:cNvSpPr>
            <a:spLocks noChangeAspect="1" noChangeArrowheads="1"/>
          </p:cNvSpPr>
          <p:nvPr/>
        </p:nvSpPr>
        <p:spPr bwMode="auto">
          <a:xfrm>
            <a:off x="5473700" y="703263"/>
            <a:ext cx="1371600" cy="23018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8511" name="Rectangle 207"/>
          <p:cNvSpPr>
            <a:spLocks noChangeAspect="1" noChangeArrowheads="1"/>
          </p:cNvSpPr>
          <p:nvPr/>
        </p:nvSpPr>
        <p:spPr bwMode="auto">
          <a:xfrm>
            <a:off x="4999038" y="1125538"/>
            <a:ext cx="92075" cy="952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8512" name="Freeform 208"/>
          <p:cNvSpPr>
            <a:spLocks noChangeAspect="1"/>
          </p:cNvSpPr>
          <p:nvPr/>
        </p:nvSpPr>
        <p:spPr bwMode="auto">
          <a:xfrm>
            <a:off x="5326063" y="114617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513" name="Freeform 209"/>
          <p:cNvSpPr>
            <a:spLocks noChangeAspect="1"/>
          </p:cNvSpPr>
          <p:nvPr/>
        </p:nvSpPr>
        <p:spPr bwMode="auto">
          <a:xfrm>
            <a:off x="5014913" y="998538"/>
            <a:ext cx="57150" cy="57150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8514" name="Freeform 210"/>
          <p:cNvSpPr>
            <a:spLocks noChangeAspect="1"/>
          </p:cNvSpPr>
          <p:nvPr/>
        </p:nvSpPr>
        <p:spPr bwMode="auto">
          <a:xfrm>
            <a:off x="6297613" y="1146175"/>
            <a:ext cx="55562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515" name="AutoShape 211"/>
          <p:cNvSpPr>
            <a:spLocks noChangeAspect="1" noChangeArrowheads="1"/>
          </p:cNvSpPr>
          <p:nvPr/>
        </p:nvSpPr>
        <p:spPr bwMode="auto">
          <a:xfrm>
            <a:off x="1979613" y="1480645"/>
            <a:ext cx="1006475" cy="419100"/>
          </a:xfrm>
          <a:prstGeom prst="down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rgbClr val="A7CE7C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8516" name="Text Box 212"/>
          <p:cNvSpPr txBox="1">
            <a:spLocks noChangeAspect="1" noChangeArrowheads="1"/>
          </p:cNvSpPr>
          <p:nvPr/>
        </p:nvSpPr>
        <p:spPr bwMode="auto">
          <a:xfrm>
            <a:off x="1293813" y="184150"/>
            <a:ext cx="2679700" cy="5492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1. Ausbreitung Versuchslinien</a:t>
            </a:r>
            <a:br>
              <a:rPr lang="de-DE" altLang="de-DE" sz="1500"/>
            </a:br>
            <a:r>
              <a:rPr lang="de-DE" altLang="de-DE" sz="1500"/>
              <a:t>    Grad 1 und 2</a:t>
            </a:r>
            <a:endParaRPr lang="en-US" altLang="de-DE" sz="1500"/>
          </a:p>
        </p:txBody>
      </p:sp>
      <p:sp>
        <p:nvSpPr>
          <p:cNvPr id="98517" name="Text Box 213"/>
          <p:cNvSpPr txBox="1">
            <a:spLocks noChangeAspect="1" noChangeArrowheads="1"/>
          </p:cNvSpPr>
          <p:nvPr/>
        </p:nvSpPr>
        <p:spPr bwMode="auto">
          <a:xfrm>
            <a:off x="1293813" y="2332038"/>
            <a:ext cx="2679700" cy="547687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2. Ausbreitung Versuchslinien</a:t>
            </a:r>
            <a:br>
              <a:rPr lang="de-DE" altLang="de-DE" sz="1500"/>
            </a:br>
            <a:r>
              <a:rPr lang="de-DE" altLang="de-DE" sz="1500"/>
              <a:t>    Grad 3 mit Schnittpunkt</a:t>
            </a:r>
            <a:endParaRPr lang="en-US" altLang="de-DE" sz="1500"/>
          </a:p>
        </p:txBody>
      </p:sp>
      <p:sp>
        <p:nvSpPr>
          <p:cNvPr id="808150" name="Line 214"/>
          <p:cNvSpPr>
            <a:spLocks noChangeAspect="1" noChangeShapeType="1"/>
          </p:cNvSpPr>
          <p:nvPr/>
        </p:nvSpPr>
        <p:spPr bwMode="auto">
          <a:xfrm>
            <a:off x="7075488" y="3963988"/>
            <a:ext cx="112712" cy="2492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8151" name="Rectangle 215"/>
          <p:cNvSpPr>
            <a:spLocks noChangeAspect="1" noChangeArrowheads="1"/>
          </p:cNvSpPr>
          <p:nvPr/>
        </p:nvSpPr>
        <p:spPr bwMode="auto">
          <a:xfrm>
            <a:off x="6845300" y="4102100"/>
            <a:ext cx="1157288" cy="261938"/>
          </a:xfrm>
          <a:prstGeom prst="rect">
            <a:avLst/>
          </a:pr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en-US" altLang="de-DE" sz="1300"/>
              <a:t>Schnittpunkt</a:t>
            </a:r>
          </a:p>
        </p:txBody>
      </p:sp>
      <p:sp>
        <p:nvSpPr>
          <p:cNvPr id="98520" name="Freeform 216"/>
          <p:cNvSpPr>
            <a:spLocks noChangeAspect="1"/>
          </p:cNvSpPr>
          <p:nvPr/>
        </p:nvSpPr>
        <p:spPr bwMode="auto">
          <a:xfrm>
            <a:off x="6149975" y="317023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521" name="Freeform 217"/>
          <p:cNvSpPr>
            <a:spLocks noChangeAspect="1"/>
          </p:cNvSpPr>
          <p:nvPr/>
        </p:nvSpPr>
        <p:spPr bwMode="auto">
          <a:xfrm>
            <a:off x="6142038" y="99853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522" name="Rectangle 218"/>
          <p:cNvSpPr>
            <a:spLocks noChangeAspect="1" noChangeArrowheads="1"/>
          </p:cNvSpPr>
          <p:nvPr/>
        </p:nvSpPr>
        <p:spPr bwMode="auto">
          <a:xfrm>
            <a:off x="5473700" y="2841625"/>
            <a:ext cx="1463675" cy="254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8523" name="Rectangle 219"/>
          <p:cNvSpPr>
            <a:spLocks noChangeAspect="1" noChangeArrowheads="1"/>
          </p:cNvSpPr>
          <p:nvPr/>
        </p:nvSpPr>
        <p:spPr bwMode="auto">
          <a:xfrm>
            <a:off x="5473700" y="3095625"/>
            <a:ext cx="230188" cy="96043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8524" name="Rectangle 220"/>
          <p:cNvSpPr>
            <a:spLocks noChangeAspect="1" noChangeArrowheads="1"/>
          </p:cNvSpPr>
          <p:nvPr/>
        </p:nvSpPr>
        <p:spPr bwMode="auto">
          <a:xfrm>
            <a:off x="6662738" y="2863850"/>
            <a:ext cx="274637" cy="92551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8525" name="Text Box 221"/>
          <p:cNvSpPr txBox="1">
            <a:spLocks noChangeAspect="1" noChangeArrowheads="1"/>
          </p:cNvSpPr>
          <p:nvPr/>
        </p:nvSpPr>
        <p:spPr bwMode="auto">
          <a:xfrm>
            <a:off x="6707188" y="3262313"/>
            <a:ext cx="182562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98526" name="Text Box 222"/>
          <p:cNvSpPr txBox="1">
            <a:spLocks noChangeAspect="1" noChangeArrowheads="1"/>
          </p:cNvSpPr>
          <p:nvPr/>
        </p:nvSpPr>
        <p:spPr bwMode="auto">
          <a:xfrm>
            <a:off x="6707188" y="3400425"/>
            <a:ext cx="182562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8527" name="Text Box 223"/>
          <p:cNvSpPr txBox="1">
            <a:spLocks noChangeAspect="1" noChangeArrowheads="1"/>
          </p:cNvSpPr>
          <p:nvPr/>
        </p:nvSpPr>
        <p:spPr bwMode="auto">
          <a:xfrm>
            <a:off x="6707188" y="3536950"/>
            <a:ext cx="182562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8528" name="Text Box 224"/>
          <p:cNvSpPr txBox="1">
            <a:spLocks noChangeAspect="1" noChangeArrowheads="1"/>
          </p:cNvSpPr>
          <p:nvPr/>
        </p:nvSpPr>
        <p:spPr bwMode="auto">
          <a:xfrm>
            <a:off x="6707188" y="3124200"/>
            <a:ext cx="182562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8529" name="Rectangle 225"/>
          <p:cNvSpPr>
            <a:spLocks noChangeAspect="1" noChangeArrowheads="1"/>
          </p:cNvSpPr>
          <p:nvPr/>
        </p:nvSpPr>
        <p:spPr bwMode="auto">
          <a:xfrm>
            <a:off x="5470525" y="685800"/>
            <a:ext cx="1462088" cy="254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8530" name="Rectangle 226"/>
          <p:cNvSpPr>
            <a:spLocks noChangeAspect="1" noChangeArrowheads="1"/>
          </p:cNvSpPr>
          <p:nvPr/>
        </p:nvSpPr>
        <p:spPr bwMode="auto">
          <a:xfrm>
            <a:off x="5470525" y="933450"/>
            <a:ext cx="233363" cy="96043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8531" name="Line 227"/>
          <p:cNvSpPr>
            <a:spLocks noChangeAspect="1" noChangeShapeType="1"/>
          </p:cNvSpPr>
          <p:nvPr/>
        </p:nvSpPr>
        <p:spPr bwMode="auto">
          <a:xfrm>
            <a:off x="6837363" y="706438"/>
            <a:ext cx="0" cy="8667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532" name="Rectangle 228"/>
          <p:cNvSpPr>
            <a:spLocks noChangeAspect="1" noChangeArrowheads="1"/>
          </p:cNvSpPr>
          <p:nvPr/>
        </p:nvSpPr>
        <p:spPr bwMode="auto">
          <a:xfrm>
            <a:off x="6656388" y="709613"/>
            <a:ext cx="276225" cy="92233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8533" name="Text Box 229"/>
          <p:cNvSpPr txBox="1">
            <a:spLocks noChangeAspect="1" noChangeArrowheads="1"/>
          </p:cNvSpPr>
          <p:nvPr/>
        </p:nvSpPr>
        <p:spPr bwMode="auto">
          <a:xfrm>
            <a:off x="7734300" y="1624013"/>
            <a:ext cx="3444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8534" name="Text Box 230"/>
          <p:cNvSpPr txBox="1">
            <a:spLocks noChangeAspect="1" noChangeArrowheads="1"/>
          </p:cNvSpPr>
          <p:nvPr/>
        </p:nvSpPr>
        <p:spPr bwMode="auto">
          <a:xfrm>
            <a:off x="6707188" y="1066800"/>
            <a:ext cx="180975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98535" name="Text Box 231"/>
          <p:cNvSpPr txBox="1">
            <a:spLocks noChangeAspect="1" noChangeArrowheads="1"/>
          </p:cNvSpPr>
          <p:nvPr/>
        </p:nvSpPr>
        <p:spPr bwMode="auto">
          <a:xfrm>
            <a:off x="6707188" y="1201738"/>
            <a:ext cx="180975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8536" name="Text Box 232"/>
          <p:cNvSpPr txBox="1">
            <a:spLocks noChangeAspect="1" noChangeArrowheads="1"/>
          </p:cNvSpPr>
          <p:nvPr/>
        </p:nvSpPr>
        <p:spPr bwMode="auto">
          <a:xfrm>
            <a:off x="6707188" y="1354138"/>
            <a:ext cx="180975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8537" name="Text Box 233"/>
          <p:cNvSpPr txBox="1">
            <a:spLocks noChangeAspect="1" noChangeArrowheads="1"/>
          </p:cNvSpPr>
          <p:nvPr/>
        </p:nvSpPr>
        <p:spPr bwMode="auto">
          <a:xfrm>
            <a:off x="6707188" y="938213"/>
            <a:ext cx="180975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8538" name="Oval 234"/>
          <p:cNvSpPr>
            <a:spLocks noChangeAspect="1" noChangeArrowheads="1"/>
          </p:cNvSpPr>
          <p:nvPr/>
        </p:nvSpPr>
        <p:spPr bwMode="auto">
          <a:xfrm>
            <a:off x="6099175" y="1116013"/>
            <a:ext cx="138113" cy="138112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8539" name="Text Box 235"/>
          <p:cNvSpPr txBox="1">
            <a:spLocks noChangeAspect="1" noChangeArrowheads="1"/>
          </p:cNvSpPr>
          <p:nvPr/>
        </p:nvSpPr>
        <p:spPr bwMode="auto">
          <a:xfrm>
            <a:off x="6097588" y="1090613"/>
            <a:ext cx="84137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T</a:t>
            </a:r>
            <a:endParaRPr lang="en-US" altLang="de-DE" sz="1300"/>
          </a:p>
        </p:txBody>
      </p:sp>
      <p:sp>
        <p:nvSpPr>
          <p:cNvPr id="98540" name="Oval 236"/>
          <p:cNvSpPr>
            <a:spLocks noChangeAspect="1" noChangeArrowheads="1"/>
          </p:cNvSpPr>
          <p:nvPr/>
        </p:nvSpPr>
        <p:spPr bwMode="auto">
          <a:xfrm>
            <a:off x="4975225" y="1103313"/>
            <a:ext cx="136525" cy="1365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8541" name="Text Box 237"/>
          <p:cNvSpPr txBox="1">
            <a:spLocks noChangeAspect="1" noChangeArrowheads="1"/>
          </p:cNvSpPr>
          <p:nvPr/>
        </p:nvSpPr>
        <p:spPr bwMode="auto">
          <a:xfrm>
            <a:off x="4986338" y="1073150"/>
            <a:ext cx="85725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S</a:t>
            </a:r>
            <a:endParaRPr lang="en-US" altLang="de-DE" sz="1300"/>
          </a:p>
        </p:txBody>
      </p:sp>
      <p:sp>
        <p:nvSpPr>
          <p:cNvPr id="98542" name="Oval 238"/>
          <p:cNvSpPr>
            <a:spLocks noChangeAspect="1" noChangeArrowheads="1"/>
          </p:cNvSpPr>
          <p:nvPr/>
        </p:nvSpPr>
        <p:spPr bwMode="auto">
          <a:xfrm>
            <a:off x="6097588" y="3287713"/>
            <a:ext cx="134937" cy="1365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8543" name="Text Box 239"/>
          <p:cNvSpPr txBox="1">
            <a:spLocks noChangeAspect="1" noChangeArrowheads="1"/>
          </p:cNvSpPr>
          <p:nvPr/>
        </p:nvSpPr>
        <p:spPr bwMode="auto">
          <a:xfrm>
            <a:off x="6099175" y="3275013"/>
            <a:ext cx="84138" cy="190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T</a:t>
            </a:r>
            <a:endParaRPr lang="en-US" altLang="de-DE" sz="1300"/>
          </a:p>
        </p:txBody>
      </p:sp>
      <p:sp>
        <p:nvSpPr>
          <p:cNvPr id="98544" name="Oval 240"/>
          <p:cNvSpPr>
            <a:spLocks noChangeAspect="1" noChangeArrowheads="1"/>
          </p:cNvSpPr>
          <p:nvPr/>
        </p:nvSpPr>
        <p:spPr bwMode="auto">
          <a:xfrm>
            <a:off x="4972050" y="3273425"/>
            <a:ext cx="138113" cy="1365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8545" name="Text Box 241"/>
          <p:cNvSpPr txBox="1">
            <a:spLocks noChangeAspect="1" noChangeArrowheads="1"/>
          </p:cNvSpPr>
          <p:nvPr/>
        </p:nvSpPr>
        <p:spPr bwMode="auto">
          <a:xfrm>
            <a:off x="4989513" y="3248025"/>
            <a:ext cx="85725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S</a:t>
            </a:r>
            <a:endParaRPr lang="en-US" altLang="de-DE" sz="13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8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08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08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08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08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08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08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08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08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808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808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08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808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808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808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808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808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808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808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808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807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8079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807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8079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807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8079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807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807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807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807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807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807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808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500"/>
                                        <p:tgtEl>
                                          <p:spTgt spid="808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808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808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808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8" dur="500"/>
                                        <p:tgtEl>
                                          <p:spTgt spid="808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500"/>
                                        <p:tgtEl>
                                          <p:spTgt spid="808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500"/>
                                        <p:tgtEl>
                                          <p:spTgt spid="808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7" dur="500"/>
                                        <p:tgtEl>
                                          <p:spTgt spid="808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808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3" dur="500"/>
                                        <p:tgtEl>
                                          <p:spTgt spid="808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6" dur="500"/>
                                        <p:tgtEl>
                                          <p:spTgt spid="808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9" dur="500"/>
                                        <p:tgtEl>
                                          <p:spTgt spid="807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2" dur="500"/>
                                        <p:tgtEl>
                                          <p:spTgt spid="807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7946" grpId="0"/>
      <p:bldP spid="807947" grpId="0" animBg="1"/>
      <p:bldP spid="807964" grpId="0" animBg="1"/>
      <p:bldP spid="807965" grpId="0" animBg="1"/>
      <p:bldP spid="807966" grpId="0" animBg="1"/>
      <p:bldP spid="807967" grpId="0" animBg="1"/>
      <p:bldP spid="807968" grpId="0" animBg="1"/>
      <p:bldP spid="807969" grpId="0" animBg="1"/>
      <p:bldP spid="807970" grpId="0" animBg="1"/>
      <p:bldP spid="807971" grpId="0" animBg="1"/>
      <p:bldP spid="807972" grpId="0" animBg="1"/>
      <p:bldP spid="807973" grpId="0" animBg="1"/>
      <p:bldP spid="807974" grpId="0" animBg="1"/>
      <p:bldP spid="807975" grpId="0" animBg="1"/>
      <p:bldP spid="808011" grpId="0" animBg="1"/>
      <p:bldP spid="808012" grpId="0" animBg="1"/>
      <p:bldP spid="808013" grpId="0" animBg="1"/>
      <p:bldP spid="808014" grpId="0" animBg="1"/>
      <p:bldP spid="808015" grpId="0" animBg="1"/>
      <p:bldP spid="808016" grpId="0" animBg="1"/>
      <p:bldP spid="808017" grpId="0" animBg="1"/>
      <p:bldP spid="808018" grpId="0" animBg="1"/>
      <p:bldP spid="808019" grpId="0" animBg="1"/>
      <p:bldP spid="808020" grpId="0" animBg="1"/>
      <p:bldP spid="808021" grpId="0" animBg="1"/>
      <p:bldP spid="808022" grpId="0" animBg="1"/>
      <p:bldP spid="808023" grpId="0" animBg="1"/>
      <p:bldP spid="808024" grpId="0" animBg="1"/>
      <p:bldP spid="808025" grpId="0" animBg="1"/>
      <p:bldP spid="808026" grpId="0" animBg="1"/>
      <p:bldP spid="808027" grpId="0" animBg="1"/>
      <p:bldP spid="808028" grpId="0" animBg="1"/>
      <p:bldP spid="808044" grpId="0"/>
      <p:bldP spid="808045" grpId="0"/>
      <p:bldP spid="808046" grpId="0"/>
      <p:bldP spid="808047" grpId="0"/>
      <p:bldP spid="808048" grpId="0"/>
      <p:bldP spid="808049" grpId="0"/>
      <p:bldP spid="808050" grpId="0"/>
      <p:bldP spid="808051" grpId="0"/>
      <p:bldP spid="808052" grpId="0"/>
      <p:bldP spid="808053" grpId="0"/>
      <p:bldP spid="808054" grpId="0"/>
      <p:bldP spid="808055" grpId="0"/>
      <p:bldP spid="808150" grpId="0" animBg="1"/>
      <p:bldP spid="808151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2"/>
          <p:cNvSpPr>
            <a:spLocks noChangeArrowheads="1"/>
          </p:cNvSpPr>
          <p:nvPr/>
        </p:nvSpPr>
        <p:spPr bwMode="auto">
          <a:xfrm>
            <a:off x="-1588" y="0"/>
            <a:ext cx="9147176" cy="796925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331" name="Rectangle 3"/>
          <p:cNvSpPr>
            <a:spLocks noChangeAspect="1" noChangeArrowheads="1"/>
          </p:cNvSpPr>
          <p:nvPr/>
        </p:nvSpPr>
        <p:spPr bwMode="auto">
          <a:xfrm>
            <a:off x="4586288" y="2479675"/>
            <a:ext cx="3086100" cy="156845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332" name="Rectangle 4"/>
          <p:cNvSpPr>
            <a:spLocks noChangeAspect="1" noChangeArrowheads="1"/>
          </p:cNvSpPr>
          <p:nvPr/>
        </p:nvSpPr>
        <p:spPr bwMode="auto">
          <a:xfrm>
            <a:off x="608013" y="5046663"/>
            <a:ext cx="3349625" cy="1177925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333" name="Line 5"/>
          <p:cNvSpPr>
            <a:spLocks noChangeAspect="1" noChangeShapeType="1"/>
          </p:cNvSpPr>
          <p:nvPr/>
        </p:nvSpPr>
        <p:spPr bwMode="auto">
          <a:xfrm>
            <a:off x="727075" y="5232400"/>
            <a:ext cx="373063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34" name="Freeform 6"/>
          <p:cNvSpPr>
            <a:spLocks noChangeAspect="1"/>
          </p:cNvSpPr>
          <p:nvPr/>
        </p:nvSpPr>
        <p:spPr bwMode="auto">
          <a:xfrm>
            <a:off x="896938" y="5724525"/>
            <a:ext cx="77787" cy="82550"/>
          </a:xfrm>
          <a:custGeom>
            <a:avLst/>
            <a:gdLst>
              <a:gd name="T0" fmla="*/ 0 w 76"/>
              <a:gd name="T1" fmla="*/ 2147483647 h 83"/>
              <a:gd name="T2" fmla="*/ 2147483647 w 76"/>
              <a:gd name="T3" fmla="*/ 2147483647 h 83"/>
              <a:gd name="T4" fmla="*/ 2147483647 w 76"/>
              <a:gd name="T5" fmla="*/ 0 h 83"/>
              <a:gd name="T6" fmla="*/ 2147483647 w 76"/>
              <a:gd name="T7" fmla="*/ 0 h 83"/>
              <a:gd name="T8" fmla="*/ 2147483647 w 76"/>
              <a:gd name="T9" fmla="*/ 2147483647 h 83"/>
              <a:gd name="T10" fmla="*/ 2147483647 w 76"/>
              <a:gd name="T11" fmla="*/ 2147483647 h 83"/>
              <a:gd name="T12" fmla="*/ 2147483647 w 76"/>
              <a:gd name="T13" fmla="*/ 2147483647 h 83"/>
              <a:gd name="T14" fmla="*/ 2147483647 w 76"/>
              <a:gd name="T15" fmla="*/ 2147483647 h 83"/>
              <a:gd name="T16" fmla="*/ 2147483647 w 76"/>
              <a:gd name="T17" fmla="*/ 2147483647 h 83"/>
              <a:gd name="T18" fmla="*/ 2147483647 w 76"/>
              <a:gd name="T19" fmla="*/ 2147483647 h 83"/>
              <a:gd name="T20" fmla="*/ 2147483647 w 76"/>
              <a:gd name="T21" fmla="*/ 0 h 83"/>
              <a:gd name="T22" fmla="*/ 2147483647 w 76"/>
              <a:gd name="T23" fmla="*/ 0 h 83"/>
              <a:gd name="T24" fmla="*/ 2147483647 w 76"/>
              <a:gd name="T25" fmla="*/ 2147483647 h 83"/>
              <a:gd name="T26" fmla="*/ 2147483647 w 76"/>
              <a:gd name="T27" fmla="*/ 2147483647 h 83"/>
              <a:gd name="T28" fmla="*/ 2147483647 w 76"/>
              <a:gd name="T29" fmla="*/ 2147483647 h 83"/>
              <a:gd name="T30" fmla="*/ 2147483647 w 76"/>
              <a:gd name="T31" fmla="*/ 2147483647 h 83"/>
              <a:gd name="T32" fmla="*/ 2147483647 w 76"/>
              <a:gd name="T33" fmla="*/ 2147483647 h 83"/>
              <a:gd name="T34" fmla="*/ 2147483647 w 76"/>
              <a:gd name="T35" fmla="*/ 2147483647 h 83"/>
              <a:gd name="T36" fmla="*/ 2147483647 w 76"/>
              <a:gd name="T37" fmla="*/ 2147483647 h 83"/>
              <a:gd name="T38" fmla="*/ 2147483647 w 76"/>
              <a:gd name="T39" fmla="*/ 2147483647 h 83"/>
              <a:gd name="T40" fmla="*/ 2147483647 w 76"/>
              <a:gd name="T41" fmla="*/ 2147483647 h 83"/>
              <a:gd name="T42" fmla="*/ 0 w 76"/>
              <a:gd name="T43" fmla="*/ 2147483647 h 8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6" h="83">
                <a:moveTo>
                  <a:pt x="0" y="83"/>
                </a:moveTo>
                <a:lnTo>
                  <a:pt x="31" y="38"/>
                </a:lnTo>
                <a:lnTo>
                  <a:pt x="5" y="0"/>
                </a:lnTo>
                <a:lnTo>
                  <a:pt x="17" y="0"/>
                </a:lnTo>
                <a:lnTo>
                  <a:pt x="33" y="21"/>
                </a:lnTo>
                <a:lnTo>
                  <a:pt x="36" y="26"/>
                </a:lnTo>
                <a:lnTo>
                  <a:pt x="36" y="28"/>
                </a:lnTo>
                <a:lnTo>
                  <a:pt x="38" y="31"/>
                </a:lnTo>
                <a:lnTo>
                  <a:pt x="40" y="26"/>
                </a:lnTo>
                <a:lnTo>
                  <a:pt x="43" y="21"/>
                </a:lnTo>
                <a:lnTo>
                  <a:pt x="57" y="0"/>
                </a:lnTo>
                <a:lnTo>
                  <a:pt x="71" y="0"/>
                </a:lnTo>
                <a:lnTo>
                  <a:pt x="43" y="38"/>
                </a:lnTo>
                <a:lnTo>
                  <a:pt x="76" y="83"/>
                </a:lnTo>
                <a:lnTo>
                  <a:pt x="62" y="83"/>
                </a:lnTo>
                <a:lnTo>
                  <a:pt x="43" y="54"/>
                </a:lnTo>
                <a:lnTo>
                  <a:pt x="40" y="52"/>
                </a:lnTo>
                <a:lnTo>
                  <a:pt x="38" y="47"/>
                </a:lnTo>
                <a:lnTo>
                  <a:pt x="36" y="52"/>
                </a:lnTo>
                <a:lnTo>
                  <a:pt x="33" y="54"/>
                </a:lnTo>
                <a:lnTo>
                  <a:pt x="14" y="83"/>
                </a:lnTo>
                <a:lnTo>
                  <a:pt x="0" y="83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335" name="Text Box 7"/>
          <p:cNvSpPr txBox="1">
            <a:spLocks noChangeAspect="1" noChangeArrowheads="1"/>
          </p:cNvSpPr>
          <p:nvPr/>
        </p:nvSpPr>
        <p:spPr bwMode="auto">
          <a:xfrm>
            <a:off x="1100138" y="5080000"/>
            <a:ext cx="27320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Versuchslinien vom Startpunkt</a:t>
            </a:r>
            <a:endParaRPr lang="en-US" altLang="de-DE" sz="1500"/>
          </a:p>
        </p:txBody>
      </p:sp>
      <p:sp>
        <p:nvSpPr>
          <p:cNvPr id="99336" name="Text Box 8"/>
          <p:cNvSpPr txBox="1">
            <a:spLocks noChangeAspect="1" noChangeArrowheads="1"/>
          </p:cNvSpPr>
          <p:nvPr/>
        </p:nvSpPr>
        <p:spPr bwMode="auto">
          <a:xfrm>
            <a:off x="1100138" y="5335588"/>
            <a:ext cx="26368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Versuchslinien vom Zielpunkt</a:t>
            </a:r>
            <a:endParaRPr lang="en-US" altLang="de-DE" sz="1500"/>
          </a:p>
        </p:txBody>
      </p:sp>
      <p:sp>
        <p:nvSpPr>
          <p:cNvPr id="99337" name="Text Box 9"/>
          <p:cNvSpPr txBox="1">
            <a:spLocks noChangeAspect="1" noChangeArrowheads="1"/>
          </p:cNvSpPr>
          <p:nvPr/>
        </p:nvSpPr>
        <p:spPr bwMode="auto">
          <a:xfrm>
            <a:off x="1100138" y="5589588"/>
            <a:ext cx="2271712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Ausgangspunkte, Grad 1</a:t>
            </a:r>
            <a:endParaRPr lang="en-US" altLang="de-DE" sz="1500"/>
          </a:p>
        </p:txBody>
      </p:sp>
      <p:sp>
        <p:nvSpPr>
          <p:cNvPr id="99338" name="Text Box 10"/>
          <p:cNvSpPr txBox="1">
            <a:spLocks noChangeAspect="1" noChangeArrowheads="1"/>
          </p:cNvSpPr>
          <p:nvPr/>
        </p:nvSpPr>
        <p:spPr bwMode="auto">
          <a:xfrm>
            <a:off x="1100138" y="5842000"/>
            <a:ext cx="2271712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Ausgangspunkte, Grad 2</a:t>
            </a:r>
            <a:endParaRPr lang="en-US" altLang="de-DE" sz="1500"/>
          </a:p>
        </p:txBody>
      </p:sp>
      <p:sp>
        <p:nvSpPr>
          <p:cNvPr id="99339" name="Rectangle 11"/>
          <p:cNvSpPr>
            <a:spLocks noChangeAspect="1" noChangeArrowheads="1"/>
          </p:cNvSpPr>
          <p:nvPr/>
        </p:nvSpPr>
        <p:spPr bwMode="auto">
          <a:xfrm>
            <a:off x="892175" y="5961063"/>
            <a:ext cx="90488" cy="92075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340" name="Line 12"/>
          <p:cNvSpPr>
            <a:spLocks noChangeAspect="1" noChangeShapeType="1"/>
          </p:cNvSpPr>
          <p:nvPr/>
        </p:nvSpPr>
        <p:spPr bwMode="auto">
          <a:xfrm>
            <a:off x="5692775" y="3067050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41" name="Line 13"/>
          <p:cNvSpPr>
            <a:spLocks noChangeAspect="1" noChangeShapeType="1"/>
          </p:cNvSpPr>
          <p:nvPr/>
        </p:nvSpPr>
        <p:spPr bwMode="auto">
          <a:xfrm>
            <a:off x="4748213" y="2489200"/>
            <a:ext cx="1587" cy="1550988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42" name="Line 14"/>
          <p:cNvSpPr>
            <a:spLocks noChangeAspect="1" noChangeShapeType="1"/>
          </p:cNvSpPr>
          <p:nvPr/>
        </p:nvSpPr>
        <p:spPr bwMode="auto">
          <a:xfrm>
            <a:off x="4897438" y="2492375"/>
            <a:ext cx="1587" cy="15525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43" name="Line 15"/>
          <p:cNvSpPr>
            <a:spLocks noChangeAspect="1" noChangeShapeType="1"/>
          </p:cNvSpPr>
          <p:nvPr/>
        </p:nvSpPr>
        <p:spPr bwMode="auto">
          <a:xfrm>
            <a:off x="5045075" y="2492375"/>
            <a:ext cx="0" cy="1552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44" name="Line 16"/>
          <p:cNvSpPr>
            <a:spLocks noChangeAspect="1" noChangeShapeType="1"/>
          </p:cNvSpPr>
          <p:nvPr/>
        </p:nvSpPr>
        <p:spPr bwMode="auto">
          <a:xfrm>
            <a:off x="5192713" y="2489200"/>
            <a:ext cx="1587" cy="1550988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45" name="Line 17"/>
          <p:cNvSpPr>
            <a:spLocks noChangeAspect="1" noChangeShapeType="1"/>
          </p:cNvSpPr>
          <p:nvPr/>
        </p:nvSpPr>
        <p:spPr bwMode="auto">
          <a:xfrm>
            <a:off x="5349875" y="2492375"/>
            <a:ext cx="1588" cy="15525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46" name="Line 18"/>
          <p:cNvSpPr>
            <a:spLocks noChangeAspect="1" noChangeShapeType="1"/>
          </p:cNvSpPr>
          <p:nvPr/>
        </p:nvSpPr>
        <p:spPr bwMode="auto">
          <a:xfrm flipH="1">
            <a:off x="4606925" y="2613025"/>
            <a:ext cx="3049588" cy="31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47" name="Line 19"/>
          <p:cNvSpPr>
            <a:spLocks noChangeAspect="1" noChangeShapeType="1"/>
          </p:cNvSpPr>
          <p:nvPr/>
        </p:nvSpPr>
        <p:spPr bwMode="auto">
          <a:xfrm flipH="1">
            <a:off x="4606925" y="2755900"/>
            <a:ext cx="3049588" cy="31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48" name="Line 20"/>
          <p:cNvSpPr>
            <a:spLocks noChangeAspect="1" noChangeShapeType="1"/>
          </p:cNvSpPr>
          <p:nvPr/>
        </p:nvSpPr>
        <p:spPr bwMode="auto">
          <a:xfrm flipH="1">
            <a:off x="4606925" y="2906713"/>
            <a:ext cx="877888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49" name="Line 21"/>
          <p:cNvSpPr>
            <a:spLocks noChangeAspect="1" noChangeShapeType="1"/>
          </p:cNvSpPr>
          <p:nvPr/>
        </p:nvSpPr>
        <p:spPr bwMode="auto">
          <a:xfrm flipH="1">
            <a:off x="4608513" y="3054350"/>
            <a:ext cx="877887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50" name="Line 22"/>
          <p:cNvSpPr>
            <a:spLocks noChangeAspect="1" noChangeShapeType="1"/>
          </p:cNvSpPr>
          <p:nvPr/>
        </p:nvSpPr>
        <p:spPr bwMode="auto">
          <a:xfrm flipH="1">
            <a:off x="4611688" y="3195638"/>
            <a:ext cx="881062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51" name="Line 23"/>
          <p:cNvSpPr>
            <a:spLocks noChangeAspect="1" noChangeShapeType="1"/>
          </p:cNvSpPr>
          <p:nvPr/>
        </p:nvSpPr>
        <p:spPr bwMode="auto">
          <a:xfrm flipH="1">
            <a:off x="4608513" y="3338513"/>
            <a:ext cx="8778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52" name="Line 24"/>
          <p:cNvSpPr>
            <a:spLocks noChangeAspect="1" noChangeShapeType="1"/>
          </p:cNvSpPr>
          <p:nvPr/>
        </p:nvSpPr>
        <p:spPr bwMode="auto">
          <a:xfrm flipH="1">
            <a:off x="4606925" y="3479800"/>
            <a:ext cx="877888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53" name="Line 25"/>
          <p:cNvSpPr>
            <a:spLocks noChangeAspect="1" noChangeShapeType="1"/>
          </p:cNvSpPr>
          <p:nvPr/>
        </p:nvSpPr>
        <p:spPr bwMode="auto">
          <a:xfrm flipH="1">
            <a:off x="4611688" y="3624263"/>
            <a:ext cx="881062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54" name="Line 26"/>
          <p:cNvSpPr>
            <a:spLocks noChangeAspect="1" noChangeShapeType="1"/>
          </p:cNvSpPr>
          <p:nvPr/>
        </p:nvSpPr>
        <p:spPr bwMode="auto">
          <a:xfrm flipH="1">
            <a:off x="4611688" y="3768725"/>
            <a:ext cx="881062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55" name="Line 27"/>
          <p:cNvSpPr>
            <a:spLocks noChangeAspect="1" noChangeShapeType="1"/>
          </p:cNvSpPr>
          <p:nvPr/>
        </p:nvSpPr>
        <p:spPr bwMode="auto">
          <a:xfrm flipH="1">
            <a:off x="4611688" y="3911600"/>
            <a:ext cx="881062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56" name="Line 28"/>
          <p:cNvSpPr>
            <a:spLocks noChangeAspect="1" noChangeShapeType="1"/>
          </p:cNvSpPr>
          <p:nvPr/>
        </p:nvSpPr>
        <p:spPr bwMode="auto">
          <a:xfrm>
            <a:off x="5526088" y="2473325"/>
            <a:ext cx="0" cy="3937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57" name="Line 29"/>
          <p:cNvSpPr>
            <a:spLocks noChangeAspect="1" noChangeShapeType="1"/>
          </p:cNvSpPr>
          <p:nvPr/>
        </p:nvSpPr>
        <p:spPr bwMode="auto">
          <a:xfrm>
            <a:off x="6834188" y="2473325"/>
            <a:ext cx="0" cy="4000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58" name="Line 30"/>
          <p:cNvSpPr>
            <a:spLocks noChangeAspect="1" noChangeShapeType="1"/>
          </p:cNvSpPr>
          <p:nvPr/>
        </p:nvSpPr>
        <p:spPr bwMode="auto">
          <a:xfrm>
            <a:off x="5713413" y="2473325"/>
            <a:ext cx="0" cy="3937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59" name="Line 31"/>
          <p:cNvSpPr>
            <a:spLocks noChangeAspect="1" noChangeShapeType="1"/>
          </p:cNvSpPr>
          <p:nvPr/>
        </p:nvSpPr>
        <p:spPr bwMode="auto">
          <a:xfrm>
            <a:off x="5899150" y="2473325"/>
            <a:ext cx="0" cy="3937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60" name="Line 32"/>
          <p:cNvSpPr>
            <a:spLocks noChangeAspect="1" noChangeShapeType="1"/>
          </p:cNvSpPr>
          <p:nvPr/>
        </p:nvSpPr>
        <p:spPr bwMode="auto">
          <a:xfrm>
            <a:off x="6086475" y="2473325"/>
            <a:ext cx="0" cy="3937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61" name="Line 33"/>
          <p:cNvSpPr>
            <a:spLocks noChangeAspect="1" noChangeShapeType="1"/>
          </p:cNvSpPr>
          <p:nvPr/>
        </p:nvSpPr>
        <p:spPr bwMode="auto">
          <a:xfrm>
            <a:off x="6272213" y="2473325"/>
            <a:ext cx="0" cy="3937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62" name="Line 34"/>
          <p:cNvSpPr>
            <a:spLocks noChangeAspect="1" noChangeShapeType="1"/>
          </p:cNvSpPr>
          <p:nvPr/>
        </p:nvSpPr>
        <p:spPr bwMode="auto">
          <a:xfrm>
            <a:off x="6459538" y="2473325"/>
            <a:ext cx="0" cy="3937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63" name="Line 35"/>
          <p:cNvSpPr>
            <a:spLocks noChangeAspect="1" noChangeShapeType="1"/>
          </p:cNvSpPr>
          <p:nvPr/>
        </p:nvSpPr>
        <p:spPr bwMode="auto">
          <a:xfrm>
            <a:off x="6646863" y="2473325"/>
            <a:ext cx="0" cy="3937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64" name="Line 36"/>
          <p:cNvSpPr>
            <a:spLocks noChangeAspect="1" noChangeShapeType="1"/>
          </p:cNvSpPr>
          <p:nvPr/>
        </p:nvSpPr>
        <p:spPr bwMode="auto">
          <a:xfrm>
            <a:off x="7032625" y="2492375"/>
            <a:ext cx="0" cy="15525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65" name="Line 37"/>
          <p:cNvSpPr>
            <a:spLocks noChangeAspect="1" noChangeShapeType="1"/>
          </p:cNvSpPr>
          <p:nvPr/>
        </p:nvSpPr>
        <p:spPr bwMode="auto">
          <a:xfrm>
            <a:off x="7196138" y="2492375"/>
            <a:ext cx="0" cy="15525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66" name="Line 38"/>
          <p:cNvSpPr>
            <a:spLocks noChangeAspect="1" noChangeShapeType="1"/>
          </p:cNvSpPr>
          <p:nvPr/>
        </p:nvSpPr>
        <p:spPr bwMode="auto">
          <a:xfrm>
            <a:off x="7356475" y="2492375"/>
            <a:ext cx="1588" cy="15525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67" name="Line 39"/>
          <p:cNvSpPr>
            <a:spLocks noChangeAspect="1" noChangeShapeType="1"/>
          </p:cNvSpPr>
          <p:nvPr/>
        </p:nvSpPr>
        <p:spPr bwMode="auto">
          <a:xfrm>
            <a:off x="7516813" y="2492375"/>
            <a:ext cx="1587" cy="15525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68" name="Line 40"/>
          <p:cNvSpPr>
            <a:spLocks noChangeAspect="1" noChangeShapeType="1"/>
          </p:cNvSpPr>
          <p:nvPr/>
        </p:nvSpPr>
        <p:spPr bwMode="auto">
          <a:xfrm>
            <a:off x="5849938" y="3067050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69" name="Line 41"/>
          <p:cNvSpPr>
            <a:spLocks noChangeAspect="1" noChangeShapeType="1"/>
          </p:cNvSpPr>
          <p:nvPr/>
        </p:nvSpPr>
        <p:spPr bwMode="auto">
          <a:xfrm>
            <a:off x="6008688" y="3068638"/>
            <a:ext cx="0" cy="976312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70" name="Line 42"/>
          <p:cNvSpPr>
            <a:spLocks noChangeAspect="1" noChangeShapeType="1"/>
          </p:cNvSpPr>
          <p:nvPr/>
        </p:nvSpPr>
        <p:spPr bwMode="auto">
          <a:xfrm>
            <a:off x="6165850" y="3068638"/>
            <a:ext cx="0" cy="976312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71" name="Line 43"/>
          <p:cNvSpPr>
            <a:spLocks noChangeAspect="1" noChangeShapeType="1"/>
          </p:cNvSpPr>
          <p:nvPr/>
        </p:nvSpPr>
        <p:spPr bwMode="auto">
          <a:xfrm>
            <a:off x="6318250" y="3068638"/>
            <a:ext cx="0" cy="976312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72" name="Line 44"/>
          <p:cNvSpPr>
            <a:spLocks noChangeAspect="1" noChangeShapeType="1"/>
          </p:cNvSpPr>
          <p:nvPr/>
        </p:nvSpPr>
        <p:spPr bwMode="auto">
          <a:xfrm>
            <a:off x="6478588" y="3068638"/>
            <a:ext cx="0" cy="976312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73" name="Line 45"/>
          <p:cNvSpPr>
            <a:spLocks noChangeAspect="1" noChangeShapeType="1"/>
          </p:cNvSpPr>
          <p:nvPr/>
        </p:nvSpPr>
        <p:spPr bwMode="auto">
          <a:xfrm>
            <a:off x="5692775" y="3206750"/>
            <a:ext cx="95726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74" name="Line 46"/>
          <p:cNvSpPr>
            <a:spLocks noChangeAspect="1" noChangeShapeType="1"/>
          </p:cNvSpPr>
          <p:nvPr/>
        </p:nvSpPr>
        <p:spPr bwMode="auto">
          <a:xfrm>
            <a:off x="5697538" y="3343275"/>
            <a:ext cx="957262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75" name="Line 47"/>
          <p:cNvSpPr>
            <a:spLocks noChangeAspect="1" noChangeShapeType="1"/>
          </p:cNvSpPr>
          <p:nvPr/>
        </p:nvSpPr>
        <p:spPr bwMode="auto">
          <a:xfrm>
            <a:off x="5697538" y="3481388"/>
            <a:ext cx="957262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76" name="Line 48"/>
          <p:cNvSpPr>
            <a:spLocks noChangeAspect="1" noChangeShapeType="1"/>
          </p:cNvSpPr>
          <p:nvPr/>
        </p:nvSpPr>
        <p:spPr bwMode="auto">
          <a:xfrm>
            <a:off x="5697538" y="3619500"/>
            <a:ext cx="957262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77" name="Line 49"/>
          <p:cNvSpPr>
            <a:spLocks noChangeAspect="1" noChangeShapeType="1"/>
          </p:cNvSpPr>
          <p:nvPr/>
        </p:nvSpPr>
        <p:spPr bwMode="auto">
          <a:xfrm>
            <a:off x="5697538" y="3754438"/>
            <a:ext cx="957262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78" name="Line 50"/>
          <p:cNvSpPr>
            <a:spLocks noChangeAspect="1" noChangeShapeType="1"/>
          </p:cNvSpPr>
          <p:nvPr/>
        </p:nvSpPr>
        <p:spPr bwMode="auto">
          <a:xfrm>
            <a:off x="5695950" y="3902075"/>
            <a:ext cx="199231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79" name="Freeform 51"/>
          <p:cNvSpPr>
            <a:spLocks noChangeAspect="1"/>
          </p:cNvSpPr>
          <p:nvPr/>
        </p:nvSpPr>
        <p:spPr bwMode="auto">
          <a:xfrm>
            <a:off x="5014913" y="2582863"/>
            <a:ext cx="57150" cy="61912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380" name="Freeform 52"/>
          <p:cNvSpPr>
            <a:spLocks noChangeAspect="1"/>
          </p:cNvSpPr>
          <p:nvPr/>
        </p:nvSpPr>
        <p:spPr bwMode="auto">
          <a:xfrm>
            <a:off x="5014913" y="272732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381" name="Freeform 53"/>
          <p:cNvSpPr>
            <a:spLocks noChangeAspect="1"/>
          </p:cNvSpPr>
          <p:nvPr/>
        </p:nvSpPr>
        <p:spPr bwMode="auto">
          <a:xfrm>
            <a:off x="5014913" y="2876550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382" name="Freeform 54"/>
          <p:cNvSpPr>
            <a:spLocks noChangeAspect="1"/>
          </p:cNvSpPr>
          <p:nvPr/>
        </p:nvSpPr>
        <p:spPr bwMode="auto">
          <a:xfrm>
            <a:off x="5014913" y="3024188"/>
            <a:ext cx="57150" cy="57150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383" name="Freeform 55"/>
          <p:cNvSpPr>
            <a:spLocks noChangeAspect="1"/>
          </p:cNvSpPr>
          <p:nvPr/>
        </p:nvSpPr>
        <p:spPr bwMode="auto">
          <a:xfrm>
            <a:off x="5011738" y="330358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384" name="Freeform 56"/>
          <p:cNvSpPr>
            <a:spLocks noChangeAspect="1"/>
          </p:cNvSpPr>
          <p:nvPr/>
        </p:nvSpPr>
        <p:spPr bwMode="auto">
          <a:xfrm>
            <a:off x="5011738" y="3302000"/>
            <a:ext cx="57150" cy="58738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385" name="Freeform 57"/>
          <p:cNvSpPr>
            <a:spLocks noChangeAspect="1"/>
          </p:cNvSpPr>
          <p:nvPr/>
        </p:nvSpPr>
        <p:spPr bwMode="auto">
          <a:xfrm>
            <a:off x="5014913" y="345122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386" name="Freeform 58"/>
          <p:cNvSpPr>
            <a:spLocks noChangeAspect="1"/>
          </p:cNvSpPr>
          <p:nvPr/>
        </p:nvSpPr>
        <p:spPr bwMode="auto">
          <a:xfrm>
            <a:off x="5014913" y="3594100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387" name="Freeform 59"/>
          <p:cNvSpPr>
            <a:spLocks noChangeAspect="1"/>
          </p:cNvSpPr>
          <p:nvPr/>
        </p:nvSpPr>
        <p:spPr bwMode="auto">
          <a:xfrm>
            <a:off x="5014913" y="373538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388" name="Freeform 60"/>
          <p:cNvSpPr>
            <a:spLocks noChangeAspect="1"/>
          </p:cNvSpPr>
          <p:nvPr/>
        </p:nvSpPr>
        <p:spPr bwMode="auto">
          <a:xfrm>
            <a:off x="5014913" y="3881438"/>
            <a:ext cx="57150" cy="58737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389" name="Freeform 61"/>
          <p:cNvSpPr>
            <a:spLocks noChangeAspect="1"/>
          </p:cNvSpPr>
          <p:nvPr/>
        </p:nvSpPr>
        <p:spPr bwMode="auto">
          <a:xfrm>
            <a:off x="4719638" y="3303588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390" name="Freeform 62"/>
          <p:cNvSpPr>
            <a:spLocks noChangeAspect="1"/>
          </p:cNvSpPr>
          <p:nvPr/>
        </p:nvSpPr>
        <p:spPr bwMode="auto">
          <a:xfrm>
            <a:off x="4867275" y="3303588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391" name="Freeform 63"/>
          <p:cNvSpPr>
            <a:spLocks noChangeAspect="1"/>
          </p:cNvSpPr>
          <p:nvPr/>
        </p:nvSpPr>
        <p:spPr bwMode="auto">
          <a:xfrm>
            <a:off x="5013325" y="3303588"/>
            <a:ext cx="55563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392" name="Freeform 64"/>
          <p:cNvSpPr>
            <a:spLocks noChangeAspect="1"/>
          </p:cNvSpPr>
          <p:nvPr/>
        </p:nvSpPr>
        <p:spPr bwMode="auto">
          <a:xfrm>
            <a:off x="5167313" y="3309938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93" name="Freeform 65"/>
          <p:cNvSpPr>
            <a:spLocks noChangeAspect="1"/>
          </p:cNvSpPr>
          <p:nvPr/>
        </p:nvSpPr>
        <p:spPr bwMode="auto">
          <a:xfrm>
            <a:off x="5822950" y="3309938"/>
            <a:ext cx="55563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94" name="Freeform 66"/>
          <p:cNvSpPr>
            <a:spLocks noChangeAspect="1"/>
          </p:cNvSpPr>
          <p:nvPr/>
        </p:nvSpPr>
        <p:spPr bwMode="auto">
          <a:xfrm>
            <a:off x="5984875" y="3309938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95" name="Freeform 67"/>
          <p:cNvSpPr>
            <a:spLocks noChangeAspect="1"/>
          </p:cNvSpPr>
          <p:nvPr/>
        </p:nvSpPr>
        <p:spPr bwMode="auto">
          <a:xfrm>
            <a:off x="6137275" y="3309938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96" name="Freeform 68"/>
          <p:cNvSpPr>
            <a:spLocks noChangeAspect="1"/>
          </p:cNvSpPr>
          <p:nvPr/>
        </p:nvSpPr>
        <p:spPr bwMode="auto">
          <a:xfrm>
            <a:off x="6149975" y="3313113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97" name="Freeform 69"/>
          <p:cNvSpPr>
            <a:spLocks noChangeAspect="1"/>
          </p:cNvSpPr>
          <p:nvPr/>
        </p:nvSpPr>
        <p:spPr bwMode="auto">
          <a:xfrm>
            <a:off x="6450013" y="3309938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98" name="Freeform 70"/>
          <p:cNvSpPr>
            <a:spLocks noChangeAspect="1"/>
          </p:cNvSpPr>
          <p:nvPr/>
        </p:nvSpPr>
        <p:spPr bwMode="auto">
          <a:xfrm>
            <a:off x="6149975" y="345122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399" name="Freeform 71"/>
          <p:cNvSpPr>
            <a:spLocks noChangeAspect="1"/>
          </p:cNvSpPr>
          <p:nvPr/>
        </p:nvSpPr>
        <p:spPr bwMode="auto">
          <a:xfrm>
            <a:off x="6149975" y="358933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00" name="Freeform 72"/>
          <p:cNvSpPr>
            <a:spLocks noChangeAspect="1"/>
          </p:cNvSpPr>
          <p:nvPr/>
        </p:nvSpPr>
        <p:spPr bwMode="auto">
          <a:xfrm>
            <a:off x="6149975" y="372427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01" name="Freeform 73"/>
          <p:cNvSpPr>
            <a:spLocks noChangeAspect="1"/>
          </p:cNvSpPr>
          <p:nvPr/>
        </p:nvSpPr>
        <p:spPr bwMode="auto">
          <a:xfrm>
            <a:off x="6149975" y="387032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02" name="Rectangle 74"/>
          <p:cNvSpPr>
            <a:spLocks noChangeAspect="1" noChangeArrowheads="1"/>
          </p:cNvSpPr>
          <p:nvPr/>
        </p:nvSpPr>
        <p:spPr bwMode="auto">
          <a:xfrm>
            <a:off x="6118225" y="3308350"/>
            <a:ext cx="92075" cy="9048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403" name="Rectangle 75"/>
          <p:cNvSpPr>
            <a:spLocks noChangeAspect="1" noChangeArrowheads="1"/>
          </p:cNvSpPr>
          <p:nvPr/>
        </p:nvSpPr>
        <p:spPr bwMode="auto">
          <a:xfrm>
            <a:off x="5481638" y="2711450"/>
            <a:ext cx="90487" cy="92075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404" name="Rectangle 76"/>
          <p:cNvSpPr>
            <a:spLocks noChangeAspect="1" noChangeArrowheads="1"/>
          </p:cNvSpPr>
          <p:nvPr/>
        </p:nvSpPr>
        <p:spPr bwMode="auto">
          <a:xfrm>
            <a:off x="5667375" y="2711450"/>
            <a:ext cx="90488" cy="92075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405" name="Rectangle 77"/>
          <p:cNvSpPr>
            <a:spLocks noChangeAspect="1" noChangeArrowheads="1"/>
          </p:cNvSpPr>
          <p:nvPr/>
        </p:nvSpPr>
        <p:spPr bwMode="auto">
          <a:xfrm>
            <a:off x="5853113" y="2711450"/>
            <a:ext cx="90487" cy="92075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406" name="Rectangle 78"/>
          <p:cNvSpPr>
            <a:spLocks noChangeAspect="1" noChangeArrowheads="1"/>
          </p:cNvSpPr>
          <p:nvPr/>
        </p:nvSpPr>
        <p:spPr bwMode="auto">
          <a:xfrm>
            <a:off x="6042025" y="2713038"/>
            <a:ext cx="90488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407" name="Rectangle 79"/>
          <p:cNvSpPr>
            <a:spLocks noChangeAspect="1" noChangeArrowheads="1"/>
          </p:cNvSpPr>
          <p:nvPr/>
        </p:nvSpPr>
        <p:spPr bwMode="auto">
          <a:xfrm>
            <a:off x="6227763" y="2713038"/>
            <a:ext cx="90487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408" name="Rectangle 80"/>
          <p:cNvSpPr>
            <a:spLocks noChangeAspect="1" noChangeArrowheads="1"/>
          </p:cNvSpPr>
          <p:nvPr/>
        </p:nvSpPr>
        <p:spPr bwMode="auto">
          <a:xfrm>
            <a:off x="6413500" y="2713038"/>
            <a:ext cx="90488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409" name="Rectangle 81"/>
          <p:cNvSpPr>
            <a:spLocks noChangeAspect="1" noChangeArrowheads="1"/>
          </p:cNvSpPr>
          <p:nvPr/>
        </p:nvSpPr>
        <p:spPr bwMode="auto">
          <a:xfrm>
            <a:off x="6596063" y="2713038"/>
            <a:ext cx="90487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410" name="Rectangle 82"/>
          <p:cNvSpPr>
            <a:spLocks noChangeAspect="1" noChangeArrowheads="1"/>
          </p:cNvSpPr>
          <p:nvPr/>
        </p:nvSpPr>
        <p:spPr bwMode="auto">
          <a:xfrm>
            <a:off x="6791325" y="2713038"/>
            <a:ext cx="90488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411" name="Rectangle 83"/>
          <p:cNvSpPr>
            <a:spLocks noChangeAspect="1" noChangeArrowheads="1"/>
          </p:cNvSpPr>
          <p:nvPr/>
        </p:nvSpPr>
        <p:spPr bwMode="auto">
          <a:xfrm>
            <a:off x="6996113" y="2713038"/>
            <a:ext cx="90487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412" name="Rectangle 84"/>
          <p:cNvSpPr>
            <a:spLocks noChangeAspect="1" noChangeArrowheads="1"/>
          </p:cNvSpPr>
          <p:nvPr/>
        </p:nvSpPr>
        <p:spPr bwMode="auto">
          <a:xfrm>
            <a:off x="7148513" y="2711450"/>
            <a:ext cx="92075" cy="92075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413" name="Rectangle 85"/>
          <p:cNvSpPr>
            <a:spLocks noChangeAspect="1" noChangeArrowheads="1"/>
          </p:cNvSpPr>
          <p:nvPr/>
        </p:nvSpPr>
        <p:spPr bwMode="auto">
          <a:xfrm>
            <a:off x="7315200" y="2713038"/>
            <a:ext cx="90488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414" name="Rectangle 86"/>
          <p:cNvSpPr>
            <a:spLocks noChangeAspect="1" noChangeArrowheads="1"/>
          </p:cNvSpPr>
          <p:nvPr/>
        </p:nvSpPr>
        <p:spPr bwMode="auto">
          <a:xfrm>
            <a:off x="7475538" y="2713038"/>
            <a:ext cx="90487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415" name="Rectangle 87"/>
          <p:cNvSpPr>
            <a:spLocks noChangeAspect="1" noChangeArrowheads="1"/>
          </p:cNvSpPr>
          <p:nvPr/>
        </p:nvSpPr>
        <p:spPr bwMode="auto">
          <a:xfrm>
            <a:off x="6596063" y="3849688"/>
            <a:ext cx="90487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416" name="Rectangle 88"/>
          <p:cNvSpPr>
            <a:spLocks noChangeAspect="1" noChangeArrowheads="1"/>
          </p:cNvSpPr>
          <p:nvPr/>
        </p:nvSpPr>
        <p:spPr bwMode="auto">
          <a:xfrm>
            <a:off x="6788150" y="3849688"/>
            <a:ext cx="90488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417" name="Rectangle 89"/>
          <p:cNvSpPr>
            <a:spLocks noChangeAspect="1" noChangeArrowheads="1"/>
          </p:cNvSpPr>
          <p:nvPr/>
        </p:nvSpPr>
        <p:spPr bwMode="auto">
          <a:xfrm>
            <a:off x="7148513" y="3854450"/>
            <a:ext cx="92075" cy="90488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418" name="Rectangle 90"/>
          <p:cNvSpPr>
            <a:spLocks noChangeAspect="1" noChangeArrowheads="1"/>
          </p:cNvSpPr>
          <p:nvPr/>
        </p:nvSpPr>
        <p:spPr bwMode="auto">
          <a:xfrm>
            <a:off x="7315200" y="3854450"/>
            <a:ext cx="90488" cy="90488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419" name="Rectangle 91"/>
          <p:cNvSpPr>
            <a:spLocks noChangeAspect="1" noChangeArrowheads="1"/>
          </p:cNvSpPr>
          <p:nvPr/>
        </p:nvSpPr>
        <p:spPr bwMode="auto">
          <a:xfrm>
            <a:off x="7475538" y="3854450"/>
            <a:ext cx="90487" cy="90488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420" name="Oval 92"/>
          <p:cNvSpPr>
            <a:spLocks noChangeAspect="1" noChangeArrowheads="1"/>
          </p:cNvSpPr>
          <p:nvPr/>
        </p:nvSpPr>
        <p:spPr bwMode="auto">
          <a:xfrm>
            <a:off x="6964363" y="3832225"/>
            <a:ext cx="138112" cy="138113"/>
          </a:xfrm>
          <a:prstGeom prst="ellipse">
            <a:avLst/>
          </a:prstGeom>
          <a:solidFill>
            <a:srgbClr val="FFCC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421" name="Text Box 93"/>
          <p:cNvSpPr txBox="1">
            <a:spLocks noChangeAspect="1" noChangeArrowheads="1"/>
          </p:cNvSpPr>
          <p:nvPr/>
        </p:nvSpPr>
        <p:spPr bwMode="auto">
          <a:xfrm>
            <a:off x="4419600" y="2514600"/>
            <a:ext cx="77788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422" name="Text Box 94"/>
          <p:cNvSpPr txBox="1">
            <a:spLocks noChangeAspect="1" noChangeArrowheads="1"/>
          </p:cNvSpPr>
          <p:nvPr/>
        </p:nvSpPr>
        <p:spPr bwMode="auto">
          <a:xfrm>
            <a:off x="4419600" y="2652713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423" name="Text Box 95"/>
          <p:cNvSpPr txBox="1">
            <a:spLocks noChangeAspect="1" noChangeArrowheads="1"/>
          </p:cNvSpPr>
          <p:nvPr/>
        </p:nvSpPr>
        <p:spPr bwMode="auto">
          <a:xfrm>
            <a:off x="4419600" y="2816225"/>
            <a:ext cx="77788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424" name="Text Box 96"/>
          <p:cNvSpPr txBox="1">
            <a:spLocks noChangeAspect="1" noChangeArrowheads="1"/>
          </p:cNvSpPr>
          <p:nvPr/>
        </p:nvSpPr>
        <p:spPr bwMode="auto">
          <a:xfrm>
            <a:off x="4419600" y="2949575"/>
            <a:ext cx="77788" cy="195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425" name="Text Box 97"/>
          <p:cNvSpPr txBox="1">
            <a:spLocks noChangeAspect="1" noChangeArrowheads="1"/>
          </p:cNvSpPr>
          <p:nvPr/>
        </p:nvSpPr>
        <p:spPr bwMode="auto">
          <a:xfrm>
            <a:off x="4419600" y="3249613"/>
            <a:ext cx="77788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99426" name="Text Box 98"/>
          <p:cNvSpPr txBox="1">
            <a:spLocks noChangeAspect="1" noChangeArrowheads="1"/>
          </p:cNvSpPr>
          <p:nvPr/>
        </p:nvSpPr>
        <p:spPr bwMode="auto">
          <a:xfrm>
            <a:off x="4419600" y="3384550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427" name="Text Box 99"/>
          <p:cNvSpPr txBox="1">
            <a:spLocks noChangeAspect="1" noChangeArrowheads="1"/>
          </p:cNvSpPr>
          <p:nvPr/>
        </p:nvSpPr>
        <p:spPr bwMode="auto">
          <a:xfrm>
            <a:off x="4419600" y="3532188"/>
            <a:ext cx="77788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428" name="Text Box 100"/>
          <p:cNvSpPr txBox="1">
            <a:spLocks noChangeAspect="1" noChangeArrowheads="1"/>
          </p:cNvSpPr>
          <p:nvPr/>
        </p:nvSpPr>
        <p:spPr bwMode="auto">
          <a:xfrm>
            <a:off x="4419600" y="3678238"/>
            <a:ext cx="77788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429" name="Text Box 101"/>
          <p:cNvSpPr txBox="1">
            <a:spLocks noChangeAspect="1" noChangeArrowheads="1"/>
          </p:cNvSpPr>
          <p:nvPr/>
        </p:nvSpPr>
        <p:spPr bwMode="auto">
          <a:xfrm>
            <a:off x="4419600" y="3822700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430" name="Text Box 102"/>
          <p:cNvSpPr txBox="1">
            <a:spLocks noChangeAspect="1" noChangeArrowheads="1"/>
          </p:cNvSpPr>
          <p:nvPr/>
        </p:nvSpPr>
        <p:spPr bwMode="auto">
          <a:xfrm>
            <a:off x="4419600" y="3097213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431" name="Text Box 103"/>
          <p:cNvSpPr txBox="1">
            <a:spLocks noChangeAspect="1" noChangeArrowheads="1"/>
          </p:cNvSpPr>
          <p:nvPr/>
        </p:nvSpPr>
        <p:spPr bwMode="auto">
          <a:xfrm>
            <a:off x="4695825" y="2244725"/>
            <a:ext cx="74613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432" name="Text Box 104"/>
          <p:cNvSpPr txBox="1">
            <a:spLocks noChangeAspect="1" noChangeArrowheads="1"/>
          </p:cNvSpPr>
          <p:nvPr/>
        </p:nvSpPr>
        <p:spPr bwMode="auto">
          <a:xfrm>
            <a:off x="4846638" y="2244725"/>
            <a:ext cx="76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433" name="Text Box 105"/>
          <p:cNvSpPr txBox="1">
            <a:spLocks noChangeAspect="1" noChangeArrowheads="1"/>
          </p:cNvSpPr>
          <p:nvPr/>
        </p:nvSpPr>
        <p:spPr bwMode="auto">
          <a:xfrm>
            <a:off x="4989513" y="2244725"/>
            <a:ext cx="76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99434" name="Text Box 106"/>
          <p:cNvSpPr txBox="1">
            <a:spLocks noChangeAspect="1" noChangeArrowheads="1"/>
          </p:cNvSpPr>
          <p:nvPr/>
        </p:nvSpPr>
        <p:spPr bwMode="auto">
          <a:xfrm>
            <a:off x="5138738" y="2244725"/>
            <a:ext cx="76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435" name="Text Box 107"/>
          <p:cNvSpPr txBox="1">
            <a:spLocks noChangeAspect="1" noChangeArrowheads="1"/>
          </p:cNvSpPr>
          <p:nvPr/>
        </p:nvSpPr>
        <p:spPr bwMode="auto">
          <a:xfrm>
            <a:off x="5295900" y="2244725"/>
            <a:ext cx="76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436" name="Text Box 108"/>
          <p:cNvSpPr txBox="1">
            <a:spLocks noChangeAspect="1" noChangeArrowheads="1"/>
          </p:cNvSpPr>
          <p:nvPr/>
        </p:nvSpPr>
        <p:spPr bwMode="auto">
          <a:xfrm>
            <a:off x="5475288" y="2244725"/>
            <a:ext cx="77787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99437" name="Text Box 109"/>
          <p:cNvSpPr txBox="1">
            <a:spLocks noChangeAspect="1" noChangeArrowheads="1"/>
          </p:cNvSpPr>
          <p:nvPr/>
        </p:nvSpPr>
        <p:spPr bwMode="auto">
          <a:xfrm>
            <a:off x="5665788" y="2244725"/>
            <a:ext cx="76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99438" name="Text Box 110"/>
          <p:cNvSpPr txBox="1">
            <a:spLocks noChangeAspect="1" noChangeArrowheads="1"/>
          </p:cNvSpPr>
          <p:nvPr/>
        </p:nvSpPr>
        <p:spPr bwMode="auto">
          <a:xfrm>
            <a:off x="5848350" y="2244725"/>
            <a:ext cx="77788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99439" name="Text Box 111"/>
          <p:cNvSpPr txBox="1">
            <a:spLocks noChangeAspect="1" noChangeArrowheads="1"/>
          </p:cNvSpPr>
          <p:nvPr/>
        </p:nvSpPr>
        <p:spPr bwMode="auto">
          <a:xfrm>
            <a:off x="6027738" y="2244725"/>
            <a:ext cx="77787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99440" name="Text Box 112"/>
          <p:cNvSpPr txBox="1">
            <a:spLocks noChangeAspect="1" noChangeArrowheads="1"/>
          </p:cNvSpPr>
          <p:nvPr/>
        </p:nvSpPr>
        <p:spPr bwMode="auto">
          <a:xfrm>
            <a:off x="6218238" y="2244725"/>
            <a:ext cx="76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99441" name="Text Box 113"/>
          <p:cNvSpPr txBox="1">
            <a:spLocks noChangeAspect="1" noChangeArrowheads="1"/>
          </p:cNvSpPr>
          <p:nvPr/>
        </p:nvSpPr>
        <p:spPr bwMode="auto">
          <a:xfrm>
            <a:off x="6408738" y="2244725"/>
            <a:ext cx="74612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99442" name="Text Box 114"/>
          <p:cNvSpPr txBox="1">
            <a:spLocks noChangeAspect="1" noChangeArrowheads="1"/>
          </p:cNvSpPr>
          <p:nvPr/>
        </p:nvSpPr>
        <p:spPr bwMode="auto">
          <a:xfrm>
            <a:off x="6589713" y="2244725"/>
            <a:ext cx="76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99443" name="Text Box 115"/>
          <p:cNvSpPr txBox="1">
            <a:spLocks noChangeAspect="1" noChangeArrowheads="1"/>
          </p:cNvSpPr>
          <p:nvPr/>
        </p:nvSpPr>
        <p:spPr bwMode="auto">
          <a:xfrm>
            <a:off x="6783388" y="2244725"/>
            <a:ext cx="74612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99444" name="Text Box 116"/>
          <p:cNvSpPr txBox="1">
            <a:spLocks noChangeAspect="1" noChangeArrowheads="1"/>
          </p:cNvSpPr>
          <p:nvPr/>
        </p:nvSpPr>
        <p:spPr bwMode="auto">
          <a:xfrm>
            <a:off x="6973888" y="2244725"/>
            <a:ext cx="77787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99445" name="Text Box 117"/>
          <p:cNvSpPr txBox="1">
            <a:spLocks noChangeAspect="1" noChangeArrowheads="1"/>
          </p:cNvSpPr>
          <p:nvPr/>
        </p:nvSpPr>
        <p:spPr bwMode="auto">
          <a:xfrm>
            <a:off x="7142163" y="2244725"/>
            <a:ext cx="76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99446" name="Text Box 118"/>
          <p:cNvSpPr txBox="1">
            <a:spLocks noChangeAspect="1" noChangeArrowheads="1"/>
          </p:cNvSpPr>
          <p:nvPr/>
        </p:nvSpPr>
        <p:spPr bwMode="auto">
          <a:xfrm>
            <a:off x="7299325" y="2244725"/>
            <a:ext cx="76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99447" name="Text Box 119"/>
          <p:cNvSpPr txBox="1">
            <a:spLocks noChangeAspect="1" noChangeArrowheads="1"/>
          </p:cNvSpPr>
          <p:nvPr/>
        </p:nvSpPr>
        <p:spPr bwMode="auto">
          <a:xfrm>
            <a:off x="7469188" y="2244725"/>
            <a:ext cx="76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99448" name="Text Box 120"/>
          <p:cNvSpPr txBox="1">
            <a:spLocks noChangeAspect="1" noChangeArrowheads="1"/>
          </p:cNvSpPr>
          <p:nvPr/>
        </p:nvSpPr>
        <p:spPr bwMode="auto">
          <a:xfrm>
            <a:off x="7734300" y="3833813"/>
            <a:ext cx="2682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9449" name="Text Box 121"/>
          <p:cNvSpPr txBox="1">
            <a:spLocks noChangeAspect="1" noChangeArrowheads="1"/>
          </p:cNvSpPr>
          <p:nvPr/>
        </p:nvSpPr>
        <p:spPr bwMode="auto">
          <a:xfrm>
            <a:off x="5810250" y="4103688"/>
            <a:ext cx="168275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9450" name="Text Box 122"/>
          <p:cNvSpPr txBox="1">
            <a:spLocks noChangeAspect="1" noChangeArrowheads="1"/>
          </p:cNvSpPr>
          <p:nvPr/>
        </p:nvSpPr>
        <p:spPr bwMode="auto">
          <a:xfrm>
            <a:off x="5969000" y="4103688"/>
            <a:ext cx="200025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9451" name="Text Box 123"/>
          <p:cNvSpPr txBox="1">
            <a:spLocks noChangeAspect="1" noChangeArrowheads="1"/>
          </p:cNvSpPr>
          <p:nvPr/>
        </p:nvSpPr>
        <p:spPr bwMode="auto">
          <a:xfrm>
            <a:off x="6126163" y="4103688"/>
            <a:ext cx="203200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99452" name="Text Box 124"/>
          <p:cNvSpPr txBox="1">
            <a:spLocks noChangeAspect="1" noChangeArrowheads="1"/>
          </p:cNvSpPr>
          <p:nvPr/>
        </p:nvSpPr>
        <p:spPr bwMode="auto">
          <a:xfrm>
            <a:off x="6450013" y="4103688"/>
            <a:ext cx="200025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9453" name="Text Box 125"/>
          <p:cNvSpPr txBox="1">
            <a:spLocks noChangeAspect="1" noChangeArrowheads="1"/>
          </p:cNvSpPr>
          <p:nvPr/>
        </p:nvSpPr>
        <p:spPr bwMode="auto">
          <a:xfrm>
            <a:off x="6281738" y="4103688"/>
            <a:ext cx="203200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9454" name="Line 126"/>
          <p:cNvSpPr>
            <a:spLocks noChangeAspect="1" noChangeShapeType="1"/>
          </p:cNvSpPr>
          <p:nvPr/>
        </p:nvSpPr>
        <p:spPr bwMode="auto">
          <a:xfrm>
            <a:off x="727075" y="5507038"/>
            <a:ext cx="37306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55" name="Rectangle 127"/>
          <p:cNvSpPr>
            <a:spLocks noChangeAspect="1" noChangeArrowheads="1"/>
          </p:cNvSpPr>
          <p:nvPr/>
        </p:nvSpPr>
        <p:spPr bwMode="auto">
          <a:xfrm>
            <a:off x="4999038" y="3289300"/>
            <a:ext cx="92075" cy="920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456" name="Freeform 128"/>
          <p:cNvSpPr>
            <a:spLocks noChangeAspect="1"/>
          </p:cNvSpPr>
          <p:nvPr/>
        </p:nvSpPr>
        <p:spPr bwMode="auto">
          <a:xfrm>
            <a:off x="5326063" y="330993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57" name="Freeform 129"/>
          <p:cNvSpPr>
            <a:spLocks noChangeAspect="1"/>
          </p:cNvSpPr>
          <p:nvPr/>
        </p:nvSpPr>
        <p:spPr bwMode="auto">
          <a:xfrm>
            <a:off x="5014913" y="3160713"/>
            <a:ext cx="57150" cy="58737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458" name="Freeform 130"/>
          <p:cNvSpPr>
            <a:spLocks noChangeAspect="1"/>
          </p:cNvSpPr>
          <p:nvPr/>
        </p:nvSpPr>
        <p:spPr bwMode="auto">
          <a:xfrm>
            <a:off x="6297613" y="3309938"/>
            <a:ext cx="55562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59" name="Line 131"/>
          <p:cNvSpPr>
            <a:spLocks noChangeAspect="1" noChangeShapeType="1"/>
          </p:cNvSpPr>
          <p:nvPr/>
        </p:nvSpPr>
        <p:spPr bwMode="auto">
          <a:xfrm flipV="1">
            <a:off x="5153025" y="1090613"/>
            <a:ext cx="138113" cy="90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60" name="Rectangle 132"/>
          <p:cNvSpPr>
            <a:spLocks noChangeAspect="1" noChangeArrowheads="1"/>
          </p:cNvSpPr>
          <p:nvPr/>
        </p:nvSpPr>
        <p:spPr bwMode="auto">
          <a:xfrm>
            <a:off x="4594225" y="315913"/>
            <a:ext cx="3086100" cy="1570037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461" name="Line 133"/>
          <p:cNvSpPr>
            <a:spLocks noChangeAspect="1" noChangeShapeType="1"/>
          </p:cNvSpPr>
          <p:nvPr/>
        </p:nvSpPr>
        <p:spPr bwMode="auto">
          <a:xfrm>
            <a:off x="5494338" y="706438"/>
            <a:ext cx="0" cy="11715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62" name="Line 134"/>
          <p:cNvSpPr>
            <a:spLocks noChangeAspect="1" noChangeShapeType="1"/>
          </p:cNvSpPr>
          <p:nvPr/>
        </p:nvSpPr>
        <p:spPr bwMode="auto">
          <a:xfrm flipH="1">
            <a:off x="5684838" y="904875"/>
            <a:ext cx="969962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63" name="Line 135"/>
          <p:cNvSpPr>
            <a:spLocks noChangeAspect="1" noChangeShapeType="1"/>
          </p:cNvSpPr>
          <p:nvPr/>
        </p:nvSpPr>
        <p:spPr bwMode="auto">
          <a:xfrm>
            <a:off x="5692775" y="904875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64" name="Line 136"/>
          <p:cNvSpPr>
            <a:spLocks noChangeAspect="1" noChangeShapeType="1"/>
          </p:cNvSpPr>
          <p:nvPr/>
        </p:nvSpPr>
        <p:spPr bwMode="auto">
          <a:xfrm>
            <a:off x="4748213" y="325438"/>
            <a:ext cx="1587" cy="15525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65" name="Line 137"/>
          <p:cNvSpPr>
            <a:spLocks noChangeAspect="1" noChangeShapeType="1"/>
          </p:cNvSpPr>
          <p:nvPr/>
        </p:nvSpPr>
        <p:spPr bwMode="auto">
          <a:xfrm>
            <a:off x="4897438" y="330200"/>
            <a:ext cx="1587" cy="1550988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66" name="Line 138"/>
          <p:cNvSpPr>
            <a:spLocks noChangeAspect="1" noChangeShapeType="1"/>
          </p:cNvSpPr>
          <p:nvPr/>
        </p:nvSpPr>
        <p:spPr bwMode="auto">
          <a:xfrm>
            <a:off x="5045075" y="330200"/>
            <a:ext cx="0" cy="15509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67" name="Line 139"/>
          <p:cNvSpPr>
            <a:spLocks noChangeAspect="1" noChangeShapeType="1"/>
          </p:cNvSpPr>
          <p:nvPr/>
        </p:nvSpPr>
        <p:spPr bwMode="auto">
          <a:xfrm>
            <a:off x="5192713" y="325438"/>
            <a:ext cx="1587" cy="15525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68" name="Line 140"/>
          <p:cNvSpPr>
            <a:spLocks noChangeAspect="1" noChangeShapeType="1"/>
          </p:cNvSpPr>
          <p:nvPr/>
        </p:nvSpPr>
        <p:spPr bwMode="auto">
          <a:xfrm>
            <a:off x="5349875" y="330200"/>
            <a:ext cx="1588" cy="1550988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69" name="Line 141"/>
          <p:cNvSpPr>
            <a:spLocks noChangeAspect="1" noChangeShapeType="1"/>
          </p:cNvSpPr>
          <p:nvPr/>
        </p:nvSpPr>
        <p:spPr bwMode="auto">
          <a:xfrm flipH="1">
            <a:off x="4606925" y="450850"/>
            <a:ext cx="3049588" cy="31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70" name="Line 142"/>
          <p:cNvSpPr>
            <a:spLocks noChangeAspect="1" noChangeShapeType="1"/>
          </p:cNvSpPr>
          <p:nvPr/>
        </p:nvSpPr>
        <p:spPr bwMode="auto">
          <a:xfrm flipH="1">
            <a:off x="4606925" y="595313"/>
            <a:ext cx="3049588" cy="1587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71" name="Line 143"/>
          <p:cNvSpPr>
            <a:spLocks noChangeAspect="1" noChangeShapeType="1"/>
          </p:cNvSpPr>
          <p:nvPr/>
        </p:nvSpPr>
        <p:spPr bwMode="auto">
          <a:xfrm flipH="1">
            <a:off x="4606925" y="742950"/>
            <a:ext cx="877888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72" name="Line 144"/>
          <p:cNvSpPr>
            <a:spLocks noChangeAspect="1" noChangeShapeType="1"/>
          </p:cNvSpPr>
          <p:nvPr/>
        </p:nvSpPr>
        <p:spPr bwMode="auto">
          <a:xfrm flipH="1">
            <a:off x="4608513" y="890588"/>
            <a:ext cx="877887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73" name="Line 145"/>
          <p:cNvSpPr>
            <a:spLocks noChangeAspect="1" noChangeShapeType="1"/>
          </p:cNvSpPr>
          <p:nvPr/>
        </p:nvSpPr>
        <p:spPr bwMode="auto">
          <a:xfrm flipH="1">
            <a:off x="4611688" y="1031875"/>
            <a:ext cx="881062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74" name="Line 146"/>
          <p:cNvSpPr>
            <a:spLocks noChangeAspect="1" noChangeShapeType="1"/>
          </p:cNvSpPr>
          <p:nvPr/>
        </p:nvSpPr>
        <p:spPr bwMode="auto">
          <a:xfrm flipH="1">
            <a:off x="4608513" y="1174750"/>
            <a:ext cx="8778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75" name="Line 147"/>
          <p:cNvSpPr>
            <a:spLocks noChangeAspect="1" noChangeShapeType="1"/>
          </p:cNvSpPr>
          <p:nvPr/>
        </p:nvSpPr>
        <p:spPr bwMode="auto">
          <a:xfrm flipH="1">
            <a:off x="4606925" y="1316038"/>
            <a:ext cx="877888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76" name="Line 148"/>
          <p:cNvSpPr>
            <a:spLocks noChangeAspect="1" noChangeShapeType="1"/>
          </p:cNvSpPr>
          <p:nvPr/>
        </p:nvSpPr>
        <p:spPr bwMode="auto">
          <a:xfrm flipH="1">
            <a:off x="4611688" y="1462088"/>
            <a:ext cx="881062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77" name="Line 149"/>
          <p:cNvSpPr>
            <a:spLocks noChangeAspect="1" noChangeShapeType="1"/>
          </p:cNvSpPr>
          <p:nvPr/>
        </p:nvSpPr>
        <p:spPr bwMode="auto">
          <a:xfrm flipH="1">
            <a:off x="4611688" y="1604963"/>
            <a:ext cx="881062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78" name="Line 150"/>
          <p:cNvSpPr>
            <a:spLocks noChangeAspect="1" noChangeShapeType="1"/>
          </p:cNvSpPr>
          <p:nvPr/>
        </p:nvSpPr>
        <p:spPr bwMode="auto">
          <a:xfrm flipH="1">
            <a:off x="4611688" y="1747838"/>
            <a:ext cx="881062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79" name="Line 151"/>
          <p:cNvSpPr>
            <a:spLocks noChangeAspect="1" noChangeShapeType="1"/>
          </p:cNvSpPr>
          <p:nvPr/>
        </p:nvSpPr>
        <p:spPr bwMode="auto">
          <a:xfrm>
            <a:off x="5849938" y="904875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80" name="Line 152"/>
          <p:cNvSpPr>
            <a:spLocks noChangeAspect="1" noChangeShapeType="1"/>
          </p:cNvSpPr>
          <p:nvPr/>
        </p:nvSpPr>
        <p:spPr bwMode="auto">
          <a:xfrm>
            <a:off x="6008688" y="908050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81" name="Line 153"/>
          <p:cNvSpPr>
            <a:spLocks noChangeAspect="1" noChangeShapeType="1"/>
          </p:cNvSpPr>
          <p:nvPr/>
        </p:nvSpPr>
        <p:spPr bwMode="auto">
          <a:xfrm>
            <a:off x="6165850" y="908050"/>
            <a:ext cx="0" cy="973138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82" name="Line 154"/>
          <p:cNvSpPr>
            <a:spLocks noChangeAspect="1" noChangeShapeType="1"/>
          </p:cNvSpPr>
          <p:nvPr/>
        </p:nvSpPr>
        <p:spPr bwMode="auto">
          <a:xfrm>
            <a:off x="6318250" y="908050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83" name="Line 155"/>
          <p:cNvSpPr>
            <a:spLocks noChangeAspect="1" noChangeShapeType="1"/>
          </p:cNvSpPr>
          <p:nvPr/>
        </p:nvSpPr>
        <p:spPr bwMode="auto">
          <a:xfrm>
            <a:off x="6478588" y="908050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84" name="Line 156"/>
          <p:cNvSpPr>
            <a:spLocks noChangeAspect="1" noChangeShapeType="1"/>
          </p:cNvSpPr>
          <p:nvPr/>
        </p:nvSpPr>
        <p:spPr bwMode="auto">
          <a:xfrm>
            <a:off x="5692775" y="1044575"/>
            <a:ext cx="95726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85" name="Line 157"/>
          <p:cNvSpPr>
            <a:spLocks noChangeAspect="1" noChangeShapeType="1"/>
          </p:cNvSpPr>
          <p:nvPr/>
        </p:nvSpPr>
        <p:spPr bwMode="auto">
          <a:xfrm>
            <a:off x="5697538" y="1181100"/>
            <a:ext cx="957262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86" name="Line 158"/>
          <p:cNvSpPr>
            <a:spLocks noChangeAspect="1" noChangeShapeType="1"/>
          </p:cNvSpPr>
          <p:nvPr/>
        </p:nvSpPr>
        <p:spPr bwMode="auto">
          <a:xfrm>
            <a:off x="5697538" y="1319213"/>
            <a:ext cx="957262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87" name="Line 159"/>
          <p:cNvSpPr>
            <a:spLocks noChangeAspect="1" noChangeShapeType="1"/>
          </p:cNvSpPr>
          <p:nvPr/>
        </p:nvSpPr>
        <p:spPr bwMode="auto">
          <a:xfrm>
            <a:off x="5697538" y="1455738"/>
            <a:ext cx="957262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88" name="Line 160"/>
          <p:cNvSpPr>
            <a:spLocks noChangeAspect="1" noChangeShapeType="1"/>
          </p:cNvSpPr>
          <p:nvPr/>
        </p:nvSpPr>
        <p:spPr bwMode="auto">
          <a:xfrm>
            <a:off x="5697538" y="1593850"/>
            <a:ext cx="957262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89" name="Line 161"/>
          <p:cNvSpPr>
            <a:spLocks noChangeAspect="1" noChangeShapeType="1"/>
          </p:cNvSpPr>
          <p:nvPr/>
        </p:nvSpPr>
        <p:spPr bwMode="auto">
          <a:xfrm>
            <a:off x="5695950" y="1738313"/>
            <a:ext cx="199231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490" name="Freeform 162"/>
          <p:cNvSpPr>
            <a:spLocks noChangeAspect="1"/>
          </p:cNvSpPr>
          <p:nvPr/>
        </p:nvSpPr>
        <p:spPr bwMode="auto">
          <a:xfrm>
            <a:off x="5014913" y="42068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491" name="Freeform 163"/>
          <p:cNvSpPr>
            <a:spLocks noChangeAspect="1"/>
          </p:cNvSpPr>
          <p:nvPr/>
        </p:nvSpPr>
        <p:spPr bwMode="auto">
          <a:xfrm>
            <a:off x="5014913" y="566738"/>
            <a:ext cx="57150" cy="58737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492" name="Freeform 164"/>
          <p:cNvSpPr>
            <a:spLocks noChangeAspect="1"/>
          </p:cNvSpPr>
          <p:nvPr/>
        </p:nvSpPr>
        <p:spPr bwMode="auto">
          <a:xfrm>
            <a:off x="5014913" y="71278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493" name="Freeform 165"/>
          <p:cNvSpPr>
            <a:spLocks noChangeAspect="1"/>
          </p:cNvSpPr>
          <p:nvPr/>
        </p:nvSpPr>
        <p:spPr bwMode="auto">
          <a:xfrm>
            <a:off x="5014913" y="860425"/>
            <a:ext cx="57150" cy="58738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494" name="Freeform 166"/>
          <p:cNvSpPr>
            <a:spLocks noChangeAspect="1"/>
          </p:cNvSpPr>
          <p:nvPr/>
        </p:nvSpPr>
        <p:spPr bwMode="auto">
          <a:xfrm>
            <a:off x="5011738" y="1141413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495" name="Freeform 167"/>
          <p:cNvSpPr>
            <a:spLocks noChangeAspect="1"/>
          </p:cNvSpPr>
          <p:nvPr/>
        </p:nvSpPr>
        <p:spPr bwMode="auto">
          <a:xfrm>
            <a:off x="5011738" y="1139825"/>
            <a:ext cx="57150" cy="57150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496" name="Freeform 168"/>
          <p:cNvSpPr>
            <a:spLocks noChangeAspect="1"/>
          </p:cNvSpPr>
          <p:nvPr/>
        </p:nvSpPr>
        <p:spPr bwMode="auto">
          <a:xfrm>
            <a:off x="5014913" y="1289050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497" name="Freeform 169"/>
          <p:cNvSpPr>
            <a:spLocks noChangeAspect="1"/>
          </p:cNvSpPr>
          <p:nvPr/>
        </p:nvSpPr>
        <p:spPr bwMode="auto">
          <a:xfrm>
            <a:off x="5014913" y="143192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498" name="Freeform 170"/>
          <p:cNvSpPr>
            <a:spLocks noChangeAspect="1"/>
          </p:cNvSpPr>
          <p:nvPr/>
        </p:nvSpPr>
        <p:spPr bwMode="auto">
          <a:xfrm>
            <a:off x="5014913" y="1573213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499" name="Freeform 171"/>
          <p:cNvSpPr>
            <a:spLocks noChangeAspect="1"/>
          </p:cNvSpPr>
          <p:nvPr/>
        </p:nvSpPr>
        <p:spPr bwMode="auto">
          <a:xfrm>
            <a:off x="5014913" y="1717675"/>
            <a:ext cx="57150" cy="58738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500" name="Freeform 172"/>
          <p:cNvSpPr>
            <a:spLocks noChangeAspect="1"/>
          </p:cNvSpPr>
          <p:nvPr/>
        </p:nvSpPr>
        <p:spPr bwMode="auto">
          <a:xfrm>
            <a:off x="4719638" y="1141413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501" name="Freeform 173"/>
          <p:cNvSpPr>
            <a:spLocks noChangeAspect="1"/>
          </p:cNvSpPr>
          <p:nvPr/>
        </p:nvSpPr>
        <p:spPr bwMode="auto">
          <a:xfrm>
            <a:off x="4867275" y="1141413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502" name="Freeform 174"/>
          <p:cNvSpPr>
            <a:spLocks noChangeAspect="1"/>
          </p:cNvSpPr>
          <p:nvPr/>
        </p:nvSpPr>
        <p:spPr bwMode="auto">
          <a:xfrm>
            <a:off x="5013325" y="1141413"/>
            <a:ext cx="55563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503" name="Freeform 175"/>
          <p:cNvSpPr>
            <a:spLocks noChangeAspect="1"/>
          </p:cNvSpPr>
          <p:nvPr/>
        </p:nvSpPr>
        <p:spPr bwMode="auto">
          <a:xfrm>
            <a:off x="5167313" y="1146175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504" name="Freeform 176"/>
          <p:cNvSpPr>
            <a:spLocks noChangeAspect="1"/>
          </p:cNvSpPr>
          <p:nvPr/>
        </p:nvSpPr>
        <p:spPr bwMode="auto">
          <a:xfrm>
            <a:off x="5822950" y="1146175"/>
            <a:ext cx="55563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05" name="Freeform 177"/>
          <p:cNvSpPr>
            <a:spLocks noChangeAspect="1"/>
          </p:cNvSpPr>
          <p:nvPr/>
        </p:nvSpPr>
        <p:spPr bwMode="auto">
          <a:xfrm>
            <a:off x="5984875" y="1146175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06" name="Freeform 178"/>
          <p:cNvSpPr>
            <a:spLocks noChangeAspect="1"/>
          </p:cNvSpPr>
          <p:nvPr/>
        </p:nvSpPr>
        <p:spPr bwMode="auto">
          <a:xfrm>
            <a:off x="6137275" y="1146175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07" name="Freeform 179"/>
          <p:cNvSpPr>
            <a:spLocks noChangeAspect="1"/>
          </p:cNvSpPr>
          <p:nvPr/>
        </p:nvSpPr>
        <p:spPr bwMode="auto">
          <a:xfrm>
            <a:off x="6149975" y="115093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08" name="Freeform 180"/>
          <p:cNvSpPr>
            <a:spLocks noChangeAspect="1"/>
          </p:cNvSpPr>
          <p:nvPr/>
        </p:nvSpPr>
        <p:spPr bwMode="auto">
          <a:xfrm>
            <a:off x="6450013" y="1146175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09" name="Freeform 181"/>
          <p:cNvSpPr>
            <a:spLocks noChangeAspect="1"/>
          </p:cNvSpPr>
          <p:nvPr/>
        </p:nvSpPr>
        <p:spPr bwMode="auto">
          <a:xfrm>
            <a:off x="6142038" y="1289050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10" name="Freeform 182"/>
          <p:cNvSpPr>
            <a:spLocks noChangeAspect="1"/>
          </p:cNvSpPr>
          <p:nvPr/>
        </p:nvSpPr>
        <p:spPr bwMode="auto">
          <a:xfrm>
            <a:off x="6142038" y="142557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11" name="Freeform 183"/>
          <p:cNvSpPr>
            <a:spLocks noChangeAspect="1"/>
          </p:cNvSpPr>
          <p:nvPr/>
        </p:nvSpPr>
        <p:spPr bwMode="auto">
          <a:xfrm>
            <a:off x="6142038" y="156368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12" name="Freeform 184"/>
          <p:cNvSpPr>
            <a:spLocks noChangeAspect="1"/>
          </p:cNvSpPr>
          <p:nvPr/>
        </p:nvSpPr>
        <p:spPr bwMode="auto">
          <a:xfrm>
            <a:off x="6145213" y="1693863"/>
            <a:ext cx="57150" cy="58737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13" name="Rectangle 185"/>
          <p:cNvSpPr>
            <a:spLocks noChangeAspect="1" noChangeArrowheads="1"/>
          </p:cNvSpPr>
          <p:nvPr/>
        </p:nvSpPr>
        <p:spPr bwMode="auto">
          <a:xfrm>
            <a:off x="6118225" y="1144588"/>
            <a:ext cx="92075" cy="904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514" name="Text Box 186"/>
          <p:cNvSpPr txBox="1">
            <a:spLocks noChangeAspect="1" noChangeArrowheads="1"/>
          </p:cNvSpPr>
          <p:nvPr/>
        </p:nvSpPr>
        <p:spPr bwMode="auto">
          <a:xfrm>
            <a:off x="4419600" y="327025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515" name="Text Box 187"/>
          <p:cNvSpPr txBox="1">
            <a:spLocks noChangeAspect="1" noChangeArrowheads="1"/>
          </p:cNvSpPr>
          <p:nvPr/>
        </p:nvSpPr>
        <p:spPr bwMode="auto">
          <a:xfrm>
            <a:off x="4419600" y="463550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516" name="Text Box 188"/>
          <p:cNvSpPr txBox="1">
            <a:spLocks noChangeAspect="1" noChangeArrowheads="1"/>
          </p:cNvSpPr>
          <p:nvPr/>
        </p:nvSpPr>
        <p:spPr bwMode="auto">
          <a:xfrm>
            <a:off x="4419600" y="627063"/>
            <a:ext cx="77788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517" name="Text Box 189"/>
          <p:cNvSpPr txBox="1">
            <a:spLocks noChangeAspect="1" noChangeArrowheads="1"/>
          </p:cNvSpPr>
          <p:nvPr/>
        </p:nvSpPr>
        <p:spPr bwMode="auto">
          <a:xfrm>
            <a:off x="4419600" y="763588"/>
            <a:ext cx="77788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518" name="Text Box 190"/>
          <p:cNvSpPr txBox="1">
            <a:spLocks noChangeAspect="1" noChangeArrowheads="1"/>
          </p:cNvSpPr>
          <p:nvPr/>
        </p:nvSpPr>
        <p:spPr bwMode="auto">
          <a:xfrm>
            <a:off x="4419600" y="1060450"/>
            <a:ext cx="77788" cy="195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99519" name="Text Box 191"/>
          <p:cNvSpPr txBox="1">
            <a:spLocks noChangeAspect="1" noChangeArrowheads="1"/>
          </p:cNvSpPr>
          <p:nvPr/>
        </p:nvSpPr>
        <p:spPr bwMode="auto">
          <a:xfrm>
            <a:off x="4419600" y="1196975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520" name="Text Box 192"/>
          <p:cNvSpPr txBox="1">
            <a:spLocks noChangeAspect="1" noChangeArrowheads="1"/>
          </p:cNvSpPr>
          <p:nvPr/>
        </p:nvSpPr>
        <p:spPr bwMode="auto">
          <a:xfrm>
            <a:off x="4419600" y="1344613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521" name="Text Box 193"/>
          <p:cNvSpPr txBox="1">
            <a:spLocks noChangeAspect="1" noChangeArrowheads="1"/>
          </p:cNvSpPr>
          <p:nvPr/>
        </p:nvSpPr>
        <p:spPr bwMode="auto">
          <a:xfrm>
            <a:off x="4419600" y="1489075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522" name="Text Box 194"/>
          <p:cNvSpPr txBox="1">
            <a:spLocks noChangeAspect="1" noChangeArrowheads="1"/>
          </p:cNvSpPr>
          <p:nvPr/>
        </p:nvSpPr>
        <p:spPr bwMode="auto">
          <a:xfrm>
            <a:off x="4419600" y="1633538"/>
            <a:ext cx="77788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523" name="Text Box 195"/>
          <p:cNvSpPr txBox="1">
            <a:spLocks noChangeAspect="1" noChangeArrowheads="1"/>
          </p:cNvSpPr>
          <p:nvPr/>
        </p:nvSpPr>
        <p:spPr bwMode="auto">
          <a:xfrm>
            <a:off x="4419600" y="909638"/>
            <a:ext cx="77788" cy="195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524" name="Text Box 196"/>
          <p:cNvSpPr txBox="1">
            <a:spLocks noChangeAspect="1" noChangeArrowheads="1"/>
          </p:cNvSpPr>
          <p:nvPr/>
        </p:nvSpPr>
        <p:spPr bwMode="auto">
          <a:xfrm>
            <a:off x="4724400" y="98425"/>
            <a:ext cx="74613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525" name="Text Box 197"/>
          <p:cNvSpPr txBox="1">
            <a:spLocks noChangeAspect="1" noChangeArrowheads="1"/>
          </p:cNvSpPr>
          <p:nvPr/>
        </p:nvSpPr>
        <p:spPr bwMode="auto">
          <a:xfrm>
            <a:off x="4875213" y="98425"/>
            <a:ext cx="762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526" name="Text Box 198"/>
          <p:cNvSpPr txBox="1">
            <a:spLocks noChangeAspect="1" noChangeArrowheads="1"/>
          </p:cNvSpPr>
          <p:nvPr/>
        </p:nvSpPr>
        <p:spPr bwMode="auto">
          <a:xfrm>
            <a:off x="5018088" y="98425"/>
            <a:ext cx="762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99527" name="Text Box 199"/>
          <p:cNvSpPr txBox="1">
            <a:spLocks noChangeAspect="1" noChangeArrowheads="1"/>
          </p:cNvSpPr>
          <p:nvPr/>
        </p:nvSpPr>
        <p:spPr bwMode="auto">
          <a:xfrm>
            <a:off x="5167313" y="98425"/>
            <a:ext cx="762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528" name="Text Box 200"/>
          <p:cNvSpPr txBox="1">
            <a:spLocks noChangeAspect="1" noChangeArrowheads="1"/>
          </p:cNvSpPr>
          <p:nvPr/>
        </p:nvSpPr>
        <p:spPr bwMode="auto">
          <a:xfrm>
            <a:off x="5324475" y="98425"/>
            <a:ext cx="762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529" name="Text Box 201"/>
          <p:cNvSpPr txBox="1">
            <a:spLocks noChangeAspect="1" noChangeArrowheads="1"/>
          </p:cNvSpPr>
          <p:nvPr/>
        </p:nvSpPr>
        <p:spPr bwMode="auto">
          <a:xfrm>
            <a:off x="5757863" y="1939925"/>
            <a:ext cx="287337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9530" name="Text Box 202"/>
          <p:cNvSpPr txBox="1">
            <a:spLocks noChangeAspect="1" noChangeArrowheads="1"/>
          </p:cNvSpPr>
          <p:nvPr/>
        </p:nvSpPr>
        <p:spPr bwMode="auto">
          <a:xfrm>
            <a:off x="5969000" y="1939925"/>
            <a:ext cx="19685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9531" name="Text Box 203"/>
          <p:cNvSpPr txBox="1">
            <a:spLocks noChangeAspect="1" noChangeArrowheads="1"/>
          </p:cNvSpPr>
          <p:nvPr/>
        </p:nvSpPr>
        <p:spPr bwMode="auto">
          <a:xfrm>
            <a:off x="6126163" y="1939925"/>
            <a:ext cx="2000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99532" name="Text Box 204"/>
          <p:cNvSpPr txBox="1">
            <a:spLocks noChangeAspect="1" noChangeArrowheads="1"/>
          </p:cNvSpPr>
          <p:nvPr/>
        </p:nvSpPr>
        <p:spPr bwMode="auto">
          <a:xfrm>
            <a:off x="6450013" y="1939925"/>
            <a:ext cx="19685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9533" name="Text Box 205"/>
          <p:cNvSpPr txBox="1">
            <a:spLocks noChangeAspect="1" noChangeArrowheads="1"/>
          </p:cNvSpPr>
          <p:nvPr/>
        </p:nvSpPr>
        <p:spPr bwMode="auto">
          <a:xfrm>
            <a:off x="6281738" y="1939925"/>
            <a:ext cx="2000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9534" name="Rectangle 206"/>
          <p:cNvSpPr>
            <a:spLocks noChangeAspect="1" noChangeArrowheads="1"/>
          </p:cNvSpPr>
          <p:nvPr/>
        </p:nvSpPr>
        <p:spPr bwMode="auto">
          <a:xfrm>
            <a:off x="5473700" y="703263"/>
            <a:ext cx="1371600" cy="23018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535" name="Rectangle 207"/>
          <p:cNvSpPr>
            <a:spLocks noChangeAspect="1" noChangeArrowheads="1"/>
          </p:cNvSpPr>
          <p:nvPr/>
        </p:nvSpPr>
        <p:spPr bwMode="auto">
          <a:xfrm>
            <a:off x="4999038" y="1125538"/>
            <a:ext cx="92075" cy="952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536" name="Freeform 208"/>
          <p:cNvSpPr>
            <a:spLocks noChangeAspect="1"/>
          </p:cNvSpPr>
          <p:nvPr/>
        </p:nvSpPr>
        <p:spPr bwMode="auto">
          <a:xfrm>
            <a:off x="5326063" y="114617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37" name="Freeform 209"/>
          <p:cNvSpPr>
            <a:spLocks noChangeAspect="1"/>
          </p:cNvSpPr>
          <p:nvPr/>
        </p:nvSpPr>
        <p:spPr bwMode="auto">
          <a:xfrm>
            <a:off x="5014913" y="998538"/>
            <a:ext cx="57150" cy="57150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538" name="Freeform 210"/>
          <p:cNvSpPr>
            <a:spLocks noChangeAspect="1"/>
          </p:cNvSpPr>
          <p:nvPr/>
        </p:nvSpPr>
        <p:spPr bwMode="auto">
          <a:xfrm>
            <a:off x="6297613" y="1146175"/>
            <a:ext cx="55562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39" name="Rectangle 211"/>
          <p:cNvSpPr>
            <a:spLocks noChangeAspect="1" noChangeArrowheads="1"/>
          </p:cNvSpPr>
          <p:nvPr/>
        </p:nvSpPr>
        <p:spPr bwMode="auto">
          <a:xfrm>
            <a:off x="4586288" y="4649788"/>
            <a:ext cx="3086100" cy="1566862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540" name="Line 212"/>
          <p:cNvSpPr>
            <a:spLocks noChangeAspect="1" noChangeShapeType="1"/>
          </p:cNvSpPr>
          <p:nvPr/>
        </p:nvSpPr>
        <p:spPr bwMode="auto">
          <a:xfrm>
            <a:off x="5494338" y="5035550"/>
            <a:ext cx="0" cy="11747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41" name="Line 213"/>
          <p:cNvSpPr>
            <a:spLocks noChangeAspect="1" noChangeShapeType="1"/>
          </p:cNvSpPr>
          <p:nvPr/>
        </p:nvSpPr>
        <p:spPr bwMode="auto">
          <a:xfrm flipH="1">
            <a:off x="5684838" y="5235575"/>
            <a:ext cx="969962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42" name="Line 214"/>
          <p:cNvSpPr>
            <a:spLocks noChangeAspect="1" noChangeShapeType="1"/>
          </p:cNvSpPr>
          <p:nvPr/>
        </p:nvSpPr>
        <p:spPr bwMode="auto">
          <a:xfrm>
            <a:off x="5045075" y="4660900"/>
            <a:ext cx="0" cy="15509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43" name="Line 215"/>
          <p:cNvSpPr>
            <a:spLocks noChangeAspect="1" noChangeShapeType="1"/>
          </p:cNvSpPr>
          <p:nvPr/>
        </p:nvSpPr>
        <p:spPr bwMode="auto">
          <a:xfrm flipH="1">
            <a:off x="4606925" y="4926013"/>
            <a:ext cx="3049588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44" name="Line 216"/>
          <p:cNvSpPr>
            <a:spLocks noChangeAspect="1" noChangeShapeType="1"/>
          </p:cNvSpPr>
          <p:nvPr/>
        </p:nvSpPr>
        <p:spPr bwMode="auto">
          <a:xfrm>
            <a:off x="7032625" y="4660900"/>
            <a:ext cx="0" cy="1550988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45" name="Line 217"/>
          <p:cNvSpPr>
            <a:spLocks noChangeAspect="1" noChangeShapeType="1"/>
          </p:cNvSpPr>
          <p:nvPr/>
        </p:nvSpPr>
        <p:spPr bwMode="auto">
          <a:xfrm>
            <a:off x="6165850" y="5238750"/>
            <a:ext cx="0" cy="973138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46" name="Line 218"/>
          <p:cNvSpPr>
            <a:spLocks noChangeAspect="1" noChangeShapeType="1"/>
          </p:cNvSpPr>
          <p:nvPr/>
        </p:nvSpPr>
        <p:spPr bwMode="auto">
          <a:xfrm>
            <a:off x="5695950" y="6069013"/>
            <a:ext cx="199231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47" name="Freeform 219"/>
          <p:cNvSpPr>
            <a:spLocks noChangeAspect="1"/>
          </p:cNvSpPr>
          <p:nvPr/>
        </p:nvSpPr>
        <p:spPr bwMode="auto">
          <a:xfrm>
            <a:off x="5014913" y="4895850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548" name="Freeform 220"/>
          <p:cNvSpPr>
            <a:spLocks noChangeAspect="1"/>
          </p:cNvSpPr>
          <p:nvPr/>
        </p:nvSpPr>
        <p:spPr bwMode="auto">
          <a:xfrm>
            <a:off x="5011738" y="5473700"/>
            <a:ext cx="57150" cy="58738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549" name="Freeform 221"/>
          <p:cNvSpPr>
            <a:spLocks noChangeAspect="1"/>
          </p:cNvSpPr>
          <p:nvPr/>
        </p:nvSpPr>
        <p:spPr bwMode="auto">
          <a:xfrm>
            <a:off x="5011738" y="5468938"/>
            <a:ext cx="57150" cy="61912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550" name="Freeform 222"/>
          <p:cNvSpPr>
            <a:spLocks noChangeAspect="1"/>
          </p:cNvSpPr>
          <p:nvPr/>
        </p:nvSpPr>
        <p:spPr bwMode="auto">
          <a:xfrm>
            <a:off x="5013325" y="5473700"/>
            <a:ext cx="55563" cy="58738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99551" name="Freeform 223"/>
          <p:cNvSpPr>
            <a:spLocks noChangeAspect="1"/>
          </p:cNvSpPr>
          <p:nvPr/>
        </p:nvSpPr>
        <p:spPr bwMode="auto">
          <a:xfrm>
            <a:off x="6137275" y="5480050"/>
            <a:ext cx="53975" cy="58738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52" name="Freeform 224"/>
          <p:cNvSpPr>
            <a:spLocks noChangeAspect="1"/>
          </p:cNvSpPr>
          <p:nvPr/>
        </p:nvSpPr>
        <p:spPr bwMode="auto">
          <a:xfrm>
            <a:off x="6149975" y="5483225"/>
            <a:ext cx="57150" cy="58738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53" name="Rectangle 225"/>
          <p:cNvSpPr>
            <a:spLocks noChangeAspect="1" noChangeArrowheads="1"/>
          </p:cNvSpPr>
          <p:nvPr/>
        </p:nvSpPr>
        <p:spPr bwMode="auto">
          <a:xfrm>
            <a:off x="6118225" y="5476875"/>
            <a:ext cx="92075" cy="920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554" name="Oval 226"/>
          <p:cNvSpPr>
            <a:spLocks noChangeAspect="1" noChangeArrowheads="1"/>
          </p:cNvSpPr>
          <p:nvPr/>
        </p:nvSpPr>
        <p:spPr bwMode="auto">
          <a:xfrm>
            <a:off x="6964363" y="6000750"/>
            <a:ext cx="138112" cy="136525"/>
          </a:xfrm>
          <a:prstGeom prst="ellipse">
            <a:avLst/>
          </a:prstGeom>
          <a:solidFill>
            <a:srgbClr val="FFCC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555" name="Text Box 227"/>
          <p:cNvSpPr txBox="1">
            <a:spLocks noChangeAspect="1" noChangeArrowheads="1"/>
          </p:cNvSpPr>
          <p:nvPr/>
        </p:nvSpPr>
        <p:spPr bwMode="auto">
          <a:xfrm>
            <a:off x="6126163" y="6270625"/>
            <a:ext cx="28257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99556" name="Rectangle 228"/>
          <p:cNvSpPr>
            <a:spLocks noChangeAspect="1" noChangeArrowheads="1"/>
          </p:cNvSpPr>
          <p:nvPr/>
        </p:nvSpPr>
        <p:spPr bwMode="auto">
          <a:xfrm>
            <a:off x="5473700" y="5035550"/>
            <a:ext cx="1371600" cy="2286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557" name="Rectangle 229"/>
          <p:cNvSpPr>
            <a:spLocks noChangeAspect="1" noChangeArrowheads="1"/>
          </p:cNvSpPr>
          <p:nvPr/>
        </p:nvSpPr>
        <p:spPr bwMode="auto">
          <a:xfrm>
            <a:off x="6662738" y="5173663"/>
            <a:ext cx="182562" cy="78105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558" name="Rectangle 230"/>
          <p:cNvSpPr>
            <a:spLocks noChangeAspect="1" noChangeArrowheads="1"/>
          </p:cNvSpPr>
          <p:nvPr/>
        </p:nvSpPr>
        <p:spPr bwMode="auto">
          <a:xfrm>
            <a:off x="4999038" y="5459413"/>
            <a:ext cx="92075" cy="904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559" name="Rectangle 231"/>
          <p:cNvSpPr>
            <a:spLocks noChangeAspect="1" noChangeArrowheads="1"/>
          </p:cNvSpPr>
          <p:nvPr/>
        </p:nvSpPr>
        <p:spPr bwMode="auto">
          <a:xfrm>
            <a:off x="6994525" y="4881563"/>
            <a:ext cx="90488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560" name="Freeform 232"/>
          <p:cNvSpPr>
            <a:spLocks noChangeAspect="1"/>
          </p:cNvSpPr>
          <p:nvPr/>
        </p:nvSpPr>
        <p:spPr bwMode="auto">
          <a:xfrm>
            <a:off x="6140450" y="6038850"/>
            <a:ext cx="57150" cy="57150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193" name="Line 233"/>
          <p:cNvSpPr>
            <a:spLocks noChangeAspect="1" noChangeShapeType="1"/>
          </p:cNvSpPr>
          <p:nvPr/>
        </p:nvSpPr>
        <p:spPr bwMode="auto">
          <a:xfrm flipH="1">
            <a:off x="6207125" y="6062663"/>
            <a:ext cx="7302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194" name="Line 234"/>
          <p:cNvSpPr>
            <a:spLocks noChangeAspect="1" noChangeShapeType="1"/>
          </p:cNvSpPr>
          <p:nvPr/>
        </p:nvSpPr>
        <p:spPr bwMode="auto">
          <a:xfrm flipH="1" flipV="1">
            <a:off x="6165850" y="5576888"/>
            <a:ext cx="1588" cy="44926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195" name="Line 235"/>
          <p:cNvSpPr>
            <a:spLocks noChangeAspect="1" noChangeShapeType="1"/>
          </p:cNvSpPr>
          <p:nvPr/>
        </p:nvSpPr>
        <p:spPr bwMode="auto">
          <a:xfrm flipV="1">
            <a:off x="7027863" y="4987925"/>
            <a:ext cx="0" cy="990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196" name="Line 236"/>
          <p:cNvSpPr>
            <a:spLocks noChangeAspect="1" noChangeShapeType="1"/>
          </p:cNvSpPr>
          <p:nvPr/>
        </p:nvSpPr>
        <p:spPr bwMode="auto">
          <a:xfrm flipH="1">
            <a:off x="5070475" y="4924425"/>
            <a:ext cx="1874838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197" name="Line 237"/>
          <p:cNvSpPr>
            <a:spLocks noChangeAspect="1" noChangeShapeType="1"/>
          </p:cNvSpPr>
          <p:nvPr/>
        </p:nvSpPr>
        <p:spPr bwMode="auto">
          <a:xfrm>
            <a:off x="5045075" y="4968875"/>
            <a:ext cx="0" cy="45878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66" name="AutoShape 238"/>
          <p:cNvSpPr>
            <a:spLocks noChangeAspect="1" noChangeArrowheads="1"/>
          </p:cNvSpPr>
          <p:nvPr/>
        </p:nvSpPr>
        <p:spPr bwMode="auto">
          <a:xfrm>
            <a:off x="1979613" y="1485900"/>
            <a:ext cx="1006475" cy="419100"/>
          </a:xfrm>
          <a:prstGeom prst="down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rgbClr val="A7CE7C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567" name="Text Box 239"/>
          <p:cNvSpPr txBox="1">
            <a:spLocks noChangeAspect="1" noChangeArrowheads="1"/>
          </p:cNvSpPr>
          <p:nvPr/>
        </p:nvSpPr>
        <p:spPr bwMode="auto">
          <a:xfrm>
            <a:off x="1293813" y="184150"/>
            <a:ext cx="2679700" cy="5492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1. Ausbreitung Versuchslinien</a:t>
            </a:r>
            <a:br>
              <a:rPr lang="de-DE" altLang="de-DE" sz="1500"/>
            </a:br>
            <a:r>
              <a:rPr lang="de-DE" altLang="de-DE" sz="1500"/>
              <a:t>    Grad 1 und 2</a:t>
            </a:r>
            <a:endParaRPr lang="en-US" altLang="de-DE" sz="1500"/>
          </a:p>
        </p:txBody>
      </p:sp>
      <p:sp>
        <p:nvSpPr>
          <p:cNvPr id="99568" name="Text Box 240"/>
          <p:cNvSpPr txBox="1">
            <a:spLocks noChangeAspect="1" noChangeArrowheads="1"/>
          </p:cNvSpPr>
          <p:nvPr/>
        </p:nvSpPr>
        <p:spPr bwMode="auto">
          <a:xfrm>
            <a:off x="1293813" y="2332038"/>
            <a:ext cx="2679700" cy="547687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2. Ausbreitung Versuchslinien</a:t>
            </a:r>
            <a:br>
              <a:rPr lang="de-DE" altLang="de-DE" sz="1500"/>
            </a:br>
            <a:r>
              <a:rPr lang="de-DE" altLang="de-DE" sz="1500"/>
              <a:t>    Grad 3 mit Schnittpunkt</a:t>
            </a:r>
            <a:endParaRPr lang="en-US" altLang="de-DE" sz="1500"/>
          </a:p>
        </p:txBody>
      </p:sp>
      <p:sp>
        <p:nvSpPr>
          <p:cNvPr id="99569" name="Text Box 241"/>
          <p:cNvSpPr txBox="1">
            <a:spLocks noChangeAspect="1" noChangeArrowheads="1"/>
          </p:cNvSpPr>
          <p:nvPr/>
        </p:nvSpPr>
        <p:spPr bwMode="auto">
          <a:xfrm>
            <a:off x="1293813" y="4505325"/>
            <a:ext cx="2667000" cy="322263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3. Rückverfolgung</a:t>
            </a:r>
            <a:endParaRPr lang="en-US" altLang="de-DE" sz="1500"/>
          </a:p>
        </p:txBody>
      </p:sp>
      <p:sp>
        <p:nvSpPr>
          <p:cNvPr id="99570" name="Line 242"/>
          <p:cNvSpPr>
            <a:spLocks noChangeAspect="1" noChangeShapeType="1"/>
          </p:cNvSpPr>
          <p:nvPr/>
        </p:nvSpPr>
        <p:spPr bwMode="auto">
          <a:xfrm>
            <a:off x="7075488" y="3963988"/>
            <a:ext cx="112712" cy="2492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71" name="Rectangle 243"/>
          <p:cNvSpPr>
            <a:spLocks noChangeAspect="1" noChangeArrowheads="1"/>
          </p:cNvSpPr>
          <p:nvPr/>
        </p:nvSpPr>
        <p:spPr bwMode="auto">
          <a:xfrm>
            <a:off x="6845300" y="4102100"/>
            <a:ext cx="1157288" cy="261938"/>
          </a:xfrm>
          <a:prstGeom prst="rect">
            <a:avLst/>
          </a:pr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en-US" altLang="de-DE" sz="1300"/>
              <a:t>Schnittpunkt</a:t>
            </a:r>
          </a:p>
        </p:txBody>
      </p:sp>
      <p:sp>
        <p:nvSpPr>
          <p:cNvPr id="99572" name="Line 244"/>
          <p:cNvSpPr>
            <a:spLocks noChangeAspect="1" noChangeShapeType="1"/>
          </p:cNvSpPr>
          <p:nvPr/>
        </p:nvSpPr>
        <p:spPr bwMode="auto">
          <a:xfrm>
            <a:off x="7075488" y="6132513"/>
            <a:ext cx="112712" cy="2492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73" name="Text Box 245"/>
          <p:cNvSpPr txBox="1">
            <a:spLocks noChangeAspect="1" noChangeArrowheads="1"/>
          </p:cNvSpPr>
          <p:nvPr/>
        </p:nvSpPr>
        <p:spPr bwMode="auto">
          <a:xfrm>
            <a:off x="7734300" y="5999163"/>
            <a:ext cx="3444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9574" name="Text Box 246"/>
          <p:cNvSpPr txBox="1">
            <a:spLocks noChangeAspect="1" noChangeArrowheads="1"/>
          </p:cNvSpPr>
          <p:nvPr/>
        </p:nvSpPr>
        <p:spPr bwMode="auto">
          <a:xfrm>
            <a:off x="4419600" y="4852988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99575" name="Text Box 247"/>
          <p:cNvSpPr txBox="1">
            <a:spLocks noChangeAspect="1" noChangeArrowheads="1"/>
          </p:cNvSpPr>
          <p:nvPr/>
        </p:nvSpPr>
        <p:spPr bwMode="auto">
          <a:xfrm>
            <a:off x="5013325" y="4421188"/>
            <a:ext cx="77788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99576" name="Text Box 248"/>
          <p:cNvSpPr txBox="1">
            <a:spLocks noChangeAspect="1" noChangeArrowheads="1"/>
          </p:cNvSpPr>
          <p:nvPr/>
        </p:nvSpPr>
        <p:spPr bwMode="auto">
          <a:xfrm>
            <a:off x="6996113" y="4421188"/>
            <a:ext cx="77787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99577" name="Freeform 249"/>
          <p:cNvSpPr>
            <a:spLocks noChangeAspect="1"/>
          </p:cNvSpPr>
          <p:nvPr/>
        </p:nvSpPr>
        <p:spPr bwMode="auto">
          <a:xfrm>
            <a:off x="6149975" y="317023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78" name="Freeform 250"/>
          <p:cNvSpPr>
            <a:spLocks noChangeAspect="1"/>
          </p:cNvSpPr>
          <p:nvPr/>
        </p:nvSpPr>
        <p:spPr bwMode="auto">
          <a:xfrm>
            <a:off x="6142038" y="99853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579" name="Rectangle 251"/>
          <p:cNvSpPr>
            <a:spLocks noChangeAspect="1" noChangeArrowheads="1"/>
          </p:cNvSpPr>
          <p:nvPr/>
        </p:nvSpPr>
        <p:spPr bwMode="auto">
          <a:xfrm>
            <a:off x="5473700" y="2841625"/>
            <a:ext cx="1463675" cy="254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580" name="Rectangle 252"/>
          <p:cNvSpPr>
            <a:spLocks noChangeAspect="1" noChangeArrowheads="1"/>
          </p:cNvSpPr>
          <p:nvPr/>
        </p:nvSpPr>
        <p:spPr bwMode="auto">
          <a:xfrm>
            <a:off x="5473700" y="3095625"/>
            <a:ext cx="230188" cy="96043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581" name="Rectangle 253"/>
          <p:cNvSpPr>
            <a:spLocks noChangeAspect="1" noChangeArrowheads="1"/>
          </p:cNvSpPr>
          <p:nvPr/>
        </p:nvSpPr>
        <p:spPr bwMode="auto">
          <a:xfrm>
            <a:off x="6662738" y="2863850"/>
            <a:ext cx="274637" cy="92551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582" name="Text Box 254"/>
          <p:cNvSpPr txBox="1">
            <a:spLocks noChangeAspect="1" noChangeArrowheads="1"/>
          </p:cNvSpPr>
          <p:nvPr/>
        </p:nvSpPr>
        <p:spPr bwMode="auto">
          <a:xfrm>
            <a:off x="6707188" y="3262313"/>
            <a:ext cx="177800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99583" name="Text Box 255"/>
          <p:cNvSpPr txBox="1">
            <a:spLocks noChangeAspect="1" noChangeArrowheads="1"/>
          </p:cNvSpPr>
          <p:nvPr/>
        </p:nvSpPr>
        <p:spPr bwMode="auto">
          <a:xfrm>
            <a:off x="6707188" y="3400425"/>
            <a:ext cx="177800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9584" name="Text Box 256"/>
          <p:cNvSpPr txBox="1">
            <a:spLocks noChangeAspect="1" noChangeArrowheads="1"/>
          </p:cNvSpPr>
          <p:nvPr/>
        </p:nvSpPr>
        <p:spPr bwMode="auto">
          <a:xfrm>
            <a:off x="6707188" y="3536950"/>
            <a:ext cx="188912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9585" name="Text Box 257"/>
          <p:cNvSpPr txBox="1">
            <a:spLocks noChangeAspect="1" noChangeArrowheads="1"/>
          </p:cNvSpPr>
          <p:nvPr/>
        </p:nvSpPr>
        <p:spPr bwMode="auto">
          <a:xfrm>
            <a:off x="6707188" y="3124200"/>
            <a:ext cx="177800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9586" name="Rectangle 258"/>
          <p:cNvSpPr>
            <a:spLocks noChangeAspect="1" noChangeArrowheads="1"/>
          </p:cNvSpPr>
          <p:nvPr/>
        </p:nvSpPr>
        <p:spPr bwMode="auto">
          <a:xfrm>
            <a:off x="5470525" y="685800"/>
            <a:ext cx="1462088" cy="254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587" name="Rectangle 259"/>
          <p:cNvSpPr>
            <a:spLocks noChangeAspect="1" noChangeArrowheads="1"/>
          </p:cNvSpPr>
          <p:nvPr/>
        </p:nvSpPr>
        <p:spPr bwMode="auto">
          <a:xfrm>
            <a:off x="5470525" y="933450"/>
            <a:ext cx="233363" cy="96043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588" name="Rectangle 261"/>
          <p:cNvSpPr>
            <a:spLocks noChangeAspect="1" noChangeArrowheads="1"/>
          </p:cNvSpPr>
          <p:nvPr/>
        </p:nvSpPr>
        <p:spPr bwMode="auto">
          <a:xfrm>
            <a:off x="6656388" y="709613"/>
            <a:ext cx="276225" cy="92233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589" name="Text Box 262"/>
          <p:cNvSpPr txBox="1">
            <a:spLocks noChangeAspect="1" noChangeArrowheads="1"/>
          </p:cNvSpPr>
          <p:nvPr/>
        </p:nvSpPr>
        <p:spPr bwMode="auto">
          <a:xfrm>
            <a:off x="7734300" y="1624013"/>
            <a:ext cx="3444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9590" name="Text Box 263"/>
          <p:cNvSpPr txBox="1">
            <a:spLocks noChangeAspect="1" noChangeArrowheads="1"/>
          </p:cNvSpPr>
          <p:nvPr/>
        </p:nvSpPr>
        <p:spPr bwMode="auto">
          <a:xfrm>
            <a:off x="6707188" y="1066800"/>
            <a:ext cx="177800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99591" name="Text Box 264"/>
          <p:cNvSpPr txBox="1">
            <a:spLocks noChangeAspect="1" noChangeArrowheads="1"/>
          </p:cNvSpPr>
          <p:nvPr/>
        </p:nvSpPr>
        <p:spPr bwMode="auto">
          <a:xfrm>
            <a:off x="6707188" y="1201738"/>
            <a:ext cx="177800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9592" name="Text Box 265"/>
          <p:cNvSpPr txBox="1">
            <a:spLocks noChangeAspect="1" noChangeArrowheads="1"/>
          </p:cNvSpPr>
          <p:nvPr/>
        </p:nvSpPr>
        <p:spPr bwMode="auto">
          <a:xfrm>
            <a:off x="6707188" y="1354138"/>
            <a:ext cx="177800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9593" name="Text Box 266"/>
          <p:cNvSpPr txBox="1">
            <a:spLocks noChangeAspect="1" noChangeArrowheads="1"/>
          </p:cNvSpPr>
          <p:nvPr/>
        </p:nvSpPr>
        <p:spPr bwMode="auto">
          <a:xfrm>
            <a:off x="6707188" y="938213"/>
            <a:ext cx="177800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99594" name="Rectangle 267"/>
          <p:cNvSpPr>
            <a:spLocks noChangeAspect="1" noChangeArrowheads="1"/>
          </p:cNvSpPr>
          <p:nvPr/>
        </p:nvSpPr>
        <p:spPr bwMode="auto">
          <a:xfrm>
            <a:off x="5465763" y="5016500"/>
            <a:ext cx="1462087" cy="25241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595" name="Rectangle 268"/>
          <p:cNvSpPr>
            <a:spLocks noChangeAspect="1" noChangeArrowheads="1"/>
          </p:cNvSpPr>
          <p:nvPr/>
        </p:nvSpPr>
        <p:spPr bwMode="auto">
          <a:xfrm>
            <a:off x="6653213" y="5037138"/>
            <a:ext cx="274637" cy="92551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596" name="Rectangle 269"/>
          <p:cNvSpPr>
            <a:spLocks noChangeAspect="1" noChangeArrowheads="1"/>
          </p:cNvSpPr>
          <p:nvPr/>
        </p:nvSpPr>
        <p:spPr bwMode="auto">
          <a:xfrm>
            <a:off x="5465763" y="5264150"/>
            <a:ext cx="236537" cy="96043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597" name="Oval 270"/>
          <p:cNvSpPr>
            <a:spLocks noChangeAspect="1" noChangeArrowheads="1"/>
          </p:cNvSpPr>
          <p:nvPr/>
        </p:nvSpPr>
        <p:spPr bwMode="auto">
          <a:xfrm>
            <a:off x="6099175" y="1116013"/>
            <a:ext cx="138113" cy="138112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598" name="Text Box 271"/>
          <p:cNvSpPr txBox="1">
            <a:spLocks noChangeAspect="1" noChangeArrowheads="1"/>
          </p:cNvSpPr>
          <p:nvPr/>
        </p:nvSpPr>
        <p:spPr bwMode="auto">
          <a:xfrm>
            <a:off x="6097588" y="1090613"/>
            <a:ext cx="84137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T</a:t>
            </a:r>
            <a:endParaRPr lang="en-US" altLang="de-DE" sz="1300"/>
          </a:p>
        </p:txBody>
      </p:sp>
      <p:sp>
        <p:nvSpPr>
          <p:cNvPr id="99599" name="Oval 272"/>
          <p:cNvSpPr>
            <a:spLocks noChangeAspect="1" noChangeArrowheads="1"/>
          </p:cNvSpPr>
          <p:nvPr/>
        </p:nvSpPr>
        <p:spPr bwMode="auto">
          <a:xfrm>
            <a:off x="4975225" y="1103313"/>
            <a:ext cx="136525" cy="1365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600" name="Text Box 273"/>
          <p:cNvSpPr txBox="1">
            <a:spLocks noChangeAspect="1" noChangeArrowheads="1"/>
          </p:cNvSpPr>
          <p:nvPr/>
        </p:nvSpPr>
        <p:spPr bwMode="auto">
          <a:xfrm>
            <a:off x="4986338" y="1073150"/>
            <a:ext cx="85725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S</a:t>
            </a:r>
            <a:endParaRPr lang="en-US" altLang="de-DE" sz="1300"/>
          </a:p>
        </p:txBody>
      </p:sp>
      <p:sp>
        <p:nvSpPr>
          <p:cNvPr id="99601" name="Oval 274"/>
          <p:cNvSpPr>
            <a:spLocks noChangeAspect="1" noChangeArrowheads="1"/>
          </p:cNvSpPr>
          <p:nvPr/>
        </p:nvSpPr>
        <p:spPr bwMode="auto">
          <a:xfrm>
            <a:off x="6097588" y="3287713"/>
            <a:ext cx="134937" cy="1365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602" name="Text Box 275"/>
          <p:cNvSpPr txBox="1">
            <a:spLocks noChangeAspect="1" noChangeArrowheads="1"/>
          </p:cNvSpPr>
          <p:nvPr/>
        </p:nvSpPr>
        <p:spPr bwMode="auto">
          <a:xfrm>
            <a:off x="6099175" y="3275013"/>
            <a:ext cx="84138" cy="190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T</a:t>
            </a:r>
            <a:endParaRPr lang="en-US" altLang="de-DE" sz="1300"/>
          </a:p>
        </p:txBody>
      </p:sp>
      <p:sp>
        <p:nvSpPr>
          <p:cNvPr id="99603" name="Oval 276"/>
          <p:cNvSpPr>
            <a:spLocks noChangeAspect="1" noChangeArrowheads="1"/>
          </p:cNvSpPr>
          <p:nvPr/>
        </p:nvSpPr>
        <p:spPr bwMode="auto">
          <a:xfrm>
            <a:off x="4972050" y="3273425"/>
            <a:ext cx="138113" cy="1365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604" name="Text Box 277"/>
          <p:cNvSpPr txBox="1">
            <a:spLocks noChangeAspect="1" noChangeArrowheads="1"/>
          </p:cNvSpPr>
          <p:nvPr/>
        </p:nvSpPr>
        <p:spPr bwMode="auto">
          <a:xfrm>
            <a:off x="4989513" y="3248025"/>
            <a:ext cx="85725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S</a:t>
            </a:r>
            <a:endParaRPr lang="en-US" altLang="de-DE" sz="1300"/>
          </a:p>
        </p:txBody>
      </p:sp>
      <p:sp>
        <p:nvSpPr>
          <p:cNvPr id="99605" name="Oval 278"/>
          <p:cNvSpPr>
            <a:spLocks noChangeAspect="1" noChangeArrowheads="1"/>
          </p:cNvSpPr>
          <p:nvPr/>
        </p:nvSpPr>
        <p:spPr bwMode="auto">
          <a:xfrm>
            <a:off x="6097588" y="5449888"/>
            <a:ext cx="134937" cy="138112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606" name="Text Box 279"/>
          <p:cNvSpPr txBox="1">
            <a:spLocks noChangeAspect="1" noChangeArrowheads="1"/>
          </p:cNvSpPr>
          <p:nvPr/>
        </p:nvSpPr>
        <p:spPr bwMode="auto">
          <a:xfrm>
            <a:off x="6097588" y="5427663"/>
            <a:ext cx="84137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T</a:t>
            </a:r>
            <a:endParaRPr lang="en-US" altLang="de-DE" sz="1300"/>
          </a:p>
        </p:txBody>
      </p:sp>
      <p:sp>
        <p:nvSpPr>
          <p:cNvPr id="99607" name="Oval 280"/>
          <p:cNvSpPr>
            <a:spLocks noChangeAspect="1" noChangeArrowheads="1"/>
          </p:cNvSpPr>
          <p:nvPr/>
        </p:nvSpPr>
        <p:spPr bwMode="auto">
          <a:xfrm>
            <a:off x="4972050" y="5437188"/>
            <a:ext cx="138113" cy="138112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608" name="Text Box 281"/>
          <p:cNvSpPr txBox="1">
            <a:spLocks noChangeAspect="1" noChangeArrowheads="1"/>
          </p:cNvSpPr>
          <p:nvPr/>
        </p:nvSpPr>
        <p:spPr bwMode="auto">
          <a:xfrm>
            <a:off x="4987925" y="5407025"/>
            <a:ext cx="857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S</a:t>
            </a:r>
            <a:endParaRPr lang="en-US" altLang="de-DE" sz="1300"/>
          </a:p>
        </p:txBody>
      </p:sp>
      <p:sp>
        <p:nvSpPr>
          <p:cNvPr id="99609" name="AutoShape 282"/>
          <p:cNvSpPr>
            <a:spLocks noChangeAspect="1" noChangeArrowheads="1"/>
          </p:cNvSpPr>
          <p:nvPr/>
        </p:nvSpPr>
        <p:spPr bwMode="auto">
          <a:xfrm>
            <a:off x="1979613" y="3621088"/>
            <a:ext cx="1006475" cy="417512"/>
          </a:xfrm>
          <a:prstGeom prst="down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rgbClr val="A7CE7C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99610" name="Rectangle 283"/>
          <p:cNvSpPr>
            <a:spLocks noChangeAspect="1" noChangeArrowheads="1"/>
          </p:cNvSpPr>
          <p:nvPr/>
        </p:nvSpPr>
        <p:spPr bwMode="auto">
          <a:xfrm>
            <a:off x="6845300" y="6265863"/>
            <a:ext cx="1157288" cy="261937"/>
          </a:xfrm>
          <a:prstGeom prst="rect">
            <a:avLst/>
          </a:pr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en-US" altLang="de-DE" sz="1300"/>
              <a:t>Schnittpunkt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09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09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09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09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09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09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09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09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09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09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09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09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09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09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09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09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09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09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09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09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193" grpId="0" animBg="1"/>
      <p:bldP spid="809194" grpId="0" animBg="1"/>
      <p:bldP spid="809195" grpId="0" animBg="1"/>
      <p:bldP spid="809196" grpId="0" animBg="1"/>
      <p:bldP spid="809197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7.7.3	Linienverdrahtung: Hightower-Algorithmus</a:t>
            </a:r>
          </a:p>
        </p:txBody>
      </p:sp>
      <p:sp>
        <p:nvSpPr>
          <p:cNvPr id="100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84313"/>
            <a:ext cx="8004175" cy="5373687"/>
          </a:xfrm>
          <a:noFill/>
        </p:spPr>
        <p:txBody>
          <a:bodyPr lIns="191095" tIns="44941" rIns="89883" bIns="44941"/>
          <a:lstStyle/>
          <a:p>
            <a:pPr defTabSz="762000">
              <a:tabLst/>
            </a:pPr>
            <a:r>
              <a:rPr lang="de-DE" altLang="de-DE">
                <a:ea typeface="Times New Roman" pitchFamily="18" charset="0"/>
                <a:cs typeface="Arial" charset="0"/>
              </a:rPr>
              <a:t>1969 veröffentlicht</a:t>
            </a:r>
          </a:p>
          <a:p>
            <a:pPr defTabSz="762000">
              <a:lnSpc>
                <a:spcPct val="95000"/>
              </a:lnSpc>
              <a:tabLst/>
            </a:pPr>
            <a:r>
              <a:rPr lang="de-DE" altLang="de-DE">
                <a:ea typeface="Times New Roman" pitchFamily="18" charset="0"/>
                <a:cs typeface="Arial" charset="0"/>
              </a:rPr>
              <a:t>Unterschied zu Mikami-Tabuchi-Algorithmus: nur jeweils </a:t>
            </a:r>
            <a:r>
              <a:rPr lang="de-DE" altLang="de-DE" u="sng">
                <a:ea typeface="Times New Roman" pitchFamily="18" charset="0"/>
                <a:cs typeface="Arial" charset="0"/>
              </a:rPr>
              <a:t>eine</a:t>
            </a:r>
            <a:r>
              <a:rPr lang="de-DE" altLang="de-DE">
                <a:ea typeface="Times New Roman" pitchFamily="18" charset="0"/>
                <a:cs typeface="Arial" charset="0"/>
              </a:rPr>
              <a:t> Gerade aussendend</a:t>
            </a:r>
          </a:p>
          <a:p>
            <a:pPr defTabSz="762000">
              <a:lnSpc>
                <a:spcPct val="95000"/>
              </a:lnSpc>
              <a:tabLst/>
            </a:pPr>
            <a:r>
              <a:rPr lang="de-DE" altLang="de-DE">
                <a:solidFill>
                  <a:srgbClr val="CC0000"/>
                </a:solidFill>
                <a:ea typeface="Times New Roman" pitchFamily="18" charset="0"/>
                <a:cs typeface="Arial" charset="0"/>
              </a:rPr>
              <a:t>Aktuelles Hindernis</a:t>
            </a:r>
            <a:r>
              <a:rPr lang="de-DE" altLang="de-DE">
                <a:ea typeface="Times New Roman" pitchFamily="18" charset="0"/>
                <a:cs typeface="Arial" charset="0"/>
              </a:rPr>
              <a:t>: von diesem ausgehende vertikale oder horizontale Linie schneidet den aktuell betrachteten Ausbreitungspunkt</a:t>
            </a:r>
          </a:p>
          <a:p>
            <a:pPr defTabSz="762000">
              <a:lnSpc>
                <a:spcPct val="95000"/>
              </a:lnSpc>
              <a:tabLst/>
            </a:pPr>
            <a:r>
              <a:rPr lang="de-DE" altLang="de-DE">
                <a:solidFill>
                  <a:srgbClr val="CC0000"/>
                </a:solidFill>
                <a:ea typeface="Times New Roman" pitchFamily="18" charset="0"/>
                <a:cs typeface="Arial" charset="0"/>
              </a:rPr>
              <a:t>Fluchtpunkte</a:t>
            </a:r>
            <a:r>
              <a:rPr lang="de-DE" altLang="de-DE">
                <a:ea typeface="Times New Roman" pitchFamily="18" charset="0"/>
                <a:cs typeface="Arial" charset="0"/>
              </a:rPr>
              <a:t>: mindestens eine der von diesen ausgehende Linien (</a:t>
            </a:r>
            <a:r>
              <a:rPr lang="de-DE" altLang="de-DE">
                <a:solidFill>
                  <a:srgbClr val="CC0000"/>
                </a:solidFill>
                <a:ea typeface="Times New Roman" pitchFamily="18" charset="0"/>
                <a:cs typeface="Arial" charset="0"/>
              </a:rPr>
              <a:t>Fluchtlinien</a:t>
            </a:r>
            <a:r>
              <a:rPr lang="de-DE" altLang="de-DE">
                <a:ea typeface="Times New Roman" pitchFamily="18" charset="0"/>
                <a:cs typeface="Arial" charset="0"/>
              </a:rPr>
              <a:t>) schneidet nicht aktuelles Hindernis</a:t>
            </a:r>
          </a:p>
          <a:p>
            <a:pPr defTabSz="762000">
              <a:buFont typeface="Symbol" pitchFamily="18" charset="2"/>
              <a:buNone/>
              <a:tabLst/>
            </a:pPr>
            <a:endParaRPr lang="de-DE" altLang="de-DE">
              <a:solidFill>
                <a:srgbClr val="000000"/>
              </a:solidFill>
              <a:ea typeface="Times New Roman" pitchFamily="18" charset="0"/>
              <a:cs typeface="Arial" charset="0"/>
            </a:endParaRPr>
          </a:p>
          <a:p>
            <a:pPr defTabSz="762000">
              <a:buFont typeface="Symbol" pitchFamily="18" charset="2"/>
              <a:buAutoNum type="arabicPeriod"/>
              <a:tabLst/>
            </a:pPr>
            <a:endParaRPr lang="de-DE" altLang="de-DE">
              <a:ea typeface="Times New Roman" pitchFamily="18" charset="0"/>
              <a:cs typeface="Arial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7.7.3	Linienverdrahtung: Hightower-Algorithmus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84313"/>
            <a:ext cx="8004175" cy="5373687"/>
          </a:xfrm>
          <a:noFill/>
        </p:spPr>
        <p:txBody>
          <a:bodyPr lIns="191095" tIns="44941" rIns="89883" bIns="44941"/>
          <a:lstStyle/>
          <a:p>
            <a:pPr defTabSz="762000">
              <a:buFont typeface="Symbol" pitchFamily="18" charset="2"/>
              <a:buNone/>
              <a:tabLst/>
            </a:pPr>
            <a:r>
              <a:rPr lang="de-DE" altLang="de-DE" b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Algorithmus</a:t>
            </a:r>
            <a:endParaRPr lang="de-DE" altLang="de-DE">
              <a:solidFill>
                <a:srgbClr val="000000"/>
              </a:solidFill>
              <a:ea typeface="Times New Roman" pitchFamily="18" charset="0"/>
              <a:cs typeface="Arial" charset="0"/>
            </a:endParaRPr>
          </a:p>
          <a:p>
            <a:pPr defTabSz="762000">
              <a:buFont typeface="Symbol" pitchFamily="18" charset="2"/>
              <a:buAutoNum type="arabicPeriod"/>
              <a:tabLst/>
            </a:pP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Erzeugen zweier Expansionslinien 1 bzw. 1′, die an den beiden zu verbindenden Pins </a:t>
            </a:r>
            <a:r>
              <a:rPr lang="de-DE" altLang="de-DE" i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S</a:t>
            </a: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  bzw. </a:t>
            </a:r>
            <a:r>
              <a:rPr lang="de-DE" altLang="de-DE" i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T</a:t>
            </a: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  starten und bis zum nächsten Hindernis oder Chiprand gehen.</a:t>
            </a:r>
          </a:p>
          <a:p>
            <a:pPr defTabSz="762000">
              <a:buFont typeface="Symbol" pitchFamily="18" charset="2"/>
              <a:buAutoNum type="arabicPeriod"/>
              <a:tabLst/>
            </a:pP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Falls Geraden </a:t>
            </a:r>
            <a:r>
              <a:rPr lang="de-DE" altLang="de-DE" i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j</a:t>
            </a: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 und </a:t>
            </a:r>
            <a:r>
              <a:rPr lang="de-DE" altLang="de-DE" i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j′</a:t>
            </a: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 oder </a:t>
            </a:r>
            <a:r>
              <a:rPr lang="de-DE" altLang="de-DE" i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j</a:t>
            </a: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 und (</a:t>
            </a:r>
            <a:r>
              <a:rPr lang="de-DE" altLang="de-DE" i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j</a:t>
            </a:r>
            <a:r>
              <a:rPr lang="de-DE" altLang="de-DE" i="1" baseline="-25000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 </a:t>
            </a: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-1)′ oder (</a:t>
            </a:r>
            <a:r>
              <a:rPr lang="de-DE" altLang="de-DE" i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j</a:t>
            </a:r>
            <a:r>
              <a:rPr lang="de-DE" altLang="de-DE" i="1" baseline="-25000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 </a:t>
            </a:r>
            <a:r>
              <a:rPr lang="de-DE" altLang="de-DE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-1) und </a:t>
            </a:r>
            <a:r>
              <a:rPr lang="de-DE" altLang="de-DE" i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j</a:t>
            </a:r>
            <a:r>
              <a:rPr lang="de-DE" altLang="de-DE" sz="1900" i="1">
                <a:solidFill>
                  <a:srgbClr val="000000"/>
                </a:solidFill>
                <a:cs typeface="Times New Roman" pitchFamily="18" charset="0"/>
              </a:rPr>
              <a:t>′</a:t>
            </a:r>
            <a:r>
              <a:rPr lang="de-DE" altLang="de-DE" sz="190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sich schneiden, Rückverfolgung auf den Geraden 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j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 und 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j</a:t>
            </a:r>
            <a:r>
              <a:rPr lang="de-DE" altLang="de-DE" sz="1900" i="1">
                <a:solidFill>
                  <a:srgbClr val="000000"/>
                </a:solidFill>
                <a:cs typeface="Times New Roman" pitchFamily="18" charset="0"/>
              </a:rPr>
              <a:t>′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, (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j</a:t>
            </a:r>
            <a:r>
              <a:rPr lang="de-DE" altLang="de-DE" i="1" baseline="-2500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-1) und (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j</a:t>
            </a:r>
            <a:r>
              <a:rPr lang="de-DE" altLang="de-DE" i="1" baseline="-2500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-1)′, (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j</a:t>
            </a:r>
            <a:r>
              <a:rPr lang="de-DE" altLang="de-DE" i="1" baseline="-2500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-2) und (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j</a:t>
            </a:r>
            <a:r>
              <a:rPr lang="de-DE" altLang="de-DE" i="1" baseline="-2500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-2)′ usw., beginnend am Schnittpunkt. ENDE. </a:t>
            </a:r>
          </a:p>
          <a:p>
            <a:pPr defTabSz="762000">
              <a:spcBef>
                <a:spcPct val="25000"/>
              </a:spcBef>
              <a:buFont typeface="Symbol" pitchFamily="18" charset="2"/>
              <a:buNone/>
              <a:tabLst/>
            </a:pP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	Andernfalls weiter mit Schritt 3.</a:t>
            </a:r>
          </a:p>
          <a:p>
            <a:pPr defTabSz="762000">
              <a:buFont typeface="Symbol" pitchFamily="18" charset="2"/>
              <a:buAutoNum type="arabicPeriod" startAt="3"/>
              <a:tabLst/>
            </a:pP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Erzeugen zweier Fluchtlinien (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j</a:t>
            </a:r>
            <a:r>
              <a:rPr lang="de-DE" altLang="de-DE" i="1" baseline="-2500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+1) bzw. (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j</a:t>
            </a:r>
            <a:r>
              <a:rPr lang="de-DE" altLang="de-DE" i="1" baseline="-2500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+1)′ senkrecht zu 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j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 bzw. </a:t>
            </a:r>
            <a:r>
              <a:rPr lang="de-DE" altLang="de-DE" i="1">
                <a:solidFill>
                  <a:srgbClr val="000000"/>
                </a:solidFill>
                <a:cs typeface="Times New Roman" pitchFamily="18" charset="0"/>
              </a:rPr>
              <a:t>j′</a:t>
            </a: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 in solchen Fluchtpunkten, die</a:t>
            </a:r>
          </a:p>
          <a:p>
            <a:pPr marL="800100" lvl="1" indent="-342900" defTabSz="762000">
              <a:buFont typeface="Arial" charset="0"/>
              <a:buChar char="-"/>
              <a:tabLst/>
            </a:pP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weit genug entfernt von den letzten Fluchtpunkten sind, um das aktuelle Hindernis zu überwinden,</a:t>
            </a:r>
          </a:p>
          <a:p>
            <a:pPr marL="800100" lvl="1" indent="-342900" defTabSz="762000">
              <a:buFont typeface="Arial" charset="0"/>
              <a:buChar char="-"/>
              <a:tabLst/>
            </a:pP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dicht genug am letzten Fluchtpunkt bzw. Pin liegen, um Überlängen zu vermeiden.</a:t>
            </a:r>
          </a:p>
          <a:p>
            <a:pPr defTabSz="762000">
              <a:spcBef>
                <a:spcPct val="25000"/>
              </a:spcBef>
              <a:buFont typeface="Symbol" pitchFamily="18" charset="2"/>
              <a:buNone/>
              <a:tabLst/>
            </a:pPr>
            <a:r>
              <a:rPr lang="de-DE" altLang="de-DE">
                <a:solidFill>
                  <a:srgbClr val="000000"/>
                </a:solidFill>
                <a:cs typeface="Times New Roman" pitchFamily="18" charset="0"/>
              </a:rPr>
              <a:t>	Weiter mit Schritt 2.</a:t>
            </a:r>
            <a:r>
              <a:rPr lang="en-US" altLang="de-DE"/>
              <a:t> </a:t>
            </a:r>
            <a:endParaRPr lang="de-DE" alt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/>
          <p:cNvSpPr>
            <a:spLocks noChangeArrowheads="1"/>
          </p:cNvSpPr>
          <p:nvPr/>
        </p:nvSpPr>
        <p:spPr bwMode="auto">
          <a:xfrm>
            <a:off x="-1588" y="0"/>
            <a:ext cx="9147176" cy="796925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2403" name="Rectangle 3"/>
          <p:cNvSpPr>
            <a:spLocks noChangeAspect="1" noChangeArrowheads="1"/>
          </p:cNvSpPr>
          <p:nvPr/>
        </p:nvSpPr>
        <p:spPr bwMode="auto">
          <a:xfrm>
            <a:off x="608013" y="5046663"/>
            <a:ext cx="3349625" cy="1177925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2404" name="Line 4"/>
          <p:cNvSpPr>
            <a:spLocks noChangeAspect="1" noChangeShapeType="1"/>
          </p:cNvSpPr>
          <p:nvPr/>
        </p:nvSpPr>
        <p:spPr bwMode="auto">
          <a:xfrm>
            <a:off x="727075" y="5232400"/>
            <a:ext cx="373063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2405" name="Text Box 6"/>
          <p:cNvSpPr txBox="1">
            <a:spLocks noChangeAspect="1" noChangeArrowheads="1"/>
          </p:cNvSpPr>
          <p:nvPr/>
        </p:nvSpPr>
        <p:spPr bwMode="auto">
          <a:xfrm>
            <a:off x="1100138" y="5080000"/>
            <a:ext cx="24590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Fluchtlinien vom Startpunkt</a:t>
            </a:r>
            <a:endParaRPr lang="en-US" altLang="de-DE" sz="1500"/>
          </a:p>
        </p:txBody>
      </p:sp>
      <p:sp>
        <p:nvSpPr>
          <p:cNvPr id="102406" name="Text Box 7"/>
          <p:cNvSpPr txBox="1">
            <a:spLocks noChangeAspect="1" noChangeArrowheads="1"/>
          </p:cNvSpPr>
          <p:nvPr/>
        </p:nvSpPr>
        <p:spPr bwMode="auto">
          <a:xfrm>
            <a:off x="1100138" y="5335588"/>
            <a:ext cx="236537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Fluchtlinien vom Zielpunkt</a:t>
            </a:r>
            <a:endParaRPr lang="en-US" altLang="de-DE" sz="1500"/>
          </a:p>
        </p:txBody>
      </p:sp>
      <p:sp>
        <p:nvSpPr>
          <p:cNvPr id="102407" name="Line 11"/>
          <p:cNvSpPr>
            <a:spLocks noChangeAspect="1" noChangeShapeType="1"/>
          </p:cNvSpPr>
          <p:nvPr/>
        </p:nvSpPr>
        <p:spPr bwMode="auto">
          <a:xfrm>
            <a:off x="727075" y="5507038"/>
            <a:ext cx="37306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2408" name="Line 12"/>
          <p:cNvSpPr>
            <a:spLocks noChangeAspect="1" noChangeShapeType="1"/>
          </p:cNvSpPr>
          <p:nvPr/>
        </p:nvSpPr>
        <p:spPr bwMode="auto">
          <a:xfrm flipV="1">
            <a:off x="5153025" y="1090613"/>
            <a:ext cx="138113" cy="90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2409" name="Rectangle 13"/>
          <p:cNvSpPr>
            <a:spLocks noChangeAspect="1" noChangeArrowheads="1"/>
          </p:cNvSpPr>
          <p:nvPr/>
        </p:nvSpPr>
        <p:spPr bwMode="auto">
          <a:xfrm>
            <a:off x="4594225" y="315913"/>
            <a:ext cx="3086100" cy="1570037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2410" name="Line 14"/>
          <p:cNvSpPr>
            <a:spLocks noChangeAspect="1" noChangeShapeType="1"/>
          </p:cNvSpPr>
          <p:nvPr/>
        </p:nvSpPr>
        <p:spPr bwMode="auto">
          <a:xfrm>
            <a:off x="5494338" y="706438"/>
            <a:ext cx="0" cy="11715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2411" name="Line 15"/>
          <p:cNvSpPr>
            <a:spLocks noChangeAspect="1" noChangeShapeType="1"/>
          </p:cNvSpPr>
          <p:nvPr/>
        </p:nvSpPr>
        <p:spPr bwMode="auto">
          <a:xfrm flipH="1">
            <a:off x="5684838" y="904875"/>
            <a:ext cx="969962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2412" name="Line 16"/>
          <p:cNvSpPr>
            <a:spLocks noChangeAspect="1" noChangeShapeType="1"/>
          </p:cNvSpPr>
          <p:nvPr/>
        </p:nvSpPr>
        <p:spPr bwMode="auto">
          <a:xfrm>
            <a:off x="5692775" y="904875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0001" name="Line 17"/>
          <p:cNvSpPr>
            <a:spLocks noChangeAspect="1" noChangeShapeType="1"/>
          </p:cNvSpPr>
          <p:nvPr/>
        </p:nvSpPr>
        <p:spPr bwMode="auto">
          <a:xfrm>
            <a:off x="5045075" y="330200"/>
            <a:ext cx="0" cy="15509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0002" name="Line 18"/>
          <p:cNvSpPr>
            <a:spLocks noChangeAspect="1" noChangeShapeType="1"/>
          </p:cNvSpPr>
          <p:nvPr/>
        </p:nvSpPr>
        <p:spPr bwMode="auto">
          <a:xfrm flipH="1">
            <a:off x="4608513" y="1174750"/>
            <a:ext cx="8778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0003" name="Line 19"/>
          <p:cNvSpPr>
            <a:spLocks noChangeAspect="1" noChangeShapeType="1"/>
          </p:cNvSpPr>
          <p:nvPr/>
        </p:nvSpPr>
        <p:spPr bwMode="auto">
          <a:xfrm>
            <a:off x="6165850" y="908050"/>
            <a:ext cx="0" cy="973138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0004" name="Line 20"/>
          <p:cNvSpPr>
            <a:spLocks noChangeAspect="1" noChangeShapeType="1"/>
          </p:cNvSpPr>
          <p:nvPr/>
        </p:nvSpPr>
        <p:spPr bwMode="auto">
          <a:xfrm>
            <a:off x="5697538" y="1181100"/>
            <a:ext cx="957262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2417" name="Freeform 21"/>
          <p:cNvSpPr>
            <a:spLocks noChangeAspect="1"/>
          </p:cNvSpPr>
          <p:nvPr/>
        </p:nvSpPr>
        <p:spPr bwMode="auto">
          <a:xfrm>
            <a:off x="5011738" y="1141413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2418" name="Freeform 22"/>
          <p:cNvSpPr>
            <a:spLocks noChangeAspect="1"/>
          </p:cNvSpPr>
          <p:nvPr/>
        </p:nvSpPr>
        <p:spPr bwMode="auto">
          <a:xfrm>
            <a:off x="5011738" y="1139825"/>
            <a:ext cx="57150" cy="57150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2419" name="Freeform 23"/>
          <p:cNvSpPr>
            <a:spLocks noChangeAspect="1"/>
          </p:cNvSpPr>
          <p:nvPr/>
        </p:nvSpPr>
        <p:spPr bwMode="auto">
          <a:xfrm>
            <a:off x="5013325" y="1141413"/>
            <a:ext cx="55563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2420" name="Freeform 24"/>
          <p:cNvSpPr>
            <a:spLocks noChangeAspect="1"/>
          </p:cNvSpPr>
          <p:nvPr/>
        </p:nvSpPr>
        <p:spPr bwMode="auto">
          <a:xfrm>
            <a:off x="6137275" y="1146175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2421" name="Freeform 25"/>
          <p:cNvSpPr>
            <a:spLocks noChangeAspect="1"/>
          </p:cNvSpPr>
          <p:nvPr/>
        </p:nvSpPr>
        <p:spPr bwMode="auto">
          <a:xfrm>
            <a:off x="6149975" y="115093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2422" name="Rectangle 26"/>
          <p:cNvSpPr>
            <a:spLocks noChangeAspect="1" noChangeArrowheads="1"/>
          </p:cNvSpPr>
          <p:nvPr/>
        </p:nvSpPr>
        <p:spPr bwMode="auto">
          <a:xfrm>
            <a:off x="6118225" y="1144588"/>
            <a:ext cx="92075" cy="904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10011" name="Text Box 27"/>
          <p:cNvSpPr txBox="1">
            <a:spLocks noChangeAspect="1" noChangeArrowheads="1"/>
          </p:cNvSpPr>
          <p:nvPr/>
        </p:nvSpPr>
        <p:spPr bwMode="auto">
          <a:xfrm>
            <a:off x="4419600" y="1060450"/>
            <a:ext cx="77788" cy="195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810012" name="Text Box 28"/>
          <p:cNvSpPr txBox="1">
            <a:spLocks noChangeAspect="1" noChangeArrowheads="1"/>
          </p:cNvSpPr>
          <p:nvPr/>
        </p:nvSpPr>
        <p:spPr bwMode="auto">
          <a:xfrm>
            <a:off x="5018088" y="98425"/>
            <a:ext cx="762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810013" name="Text Box 29"/>
          <p:cNvSpPr txBox="1">
            <a:spLocks noChangeAspect="1" noChangeArrowheads="1"/>
          </p:cNvSpPr>
          <p:nvPr/>
        </p:nvSpPr>
        <p:spPr bwMode="auto">
          <a:xfrm>
            <a:off x="6126163" y="1939925"/>
            <a:ext cx="2000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102426" name="Rectangle 30"/>
          <p:cNvSpPr>
            <a:spLocks noChangeAspect="1" noChangeArrowheads="1"/>
          </p:cNvSpPr>
          <p:nvPr/>
        </p:nvSpPr>
        <p:spPr bwMode="auto">
          <a:xfrm>
            <a:off x="5473700" y="703263"/>
            <a:ext cx="1371600" cy="23018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2427" name="Rectangle 31"/>
          <p:cNvSpPr>
            <a:spLocks noChangeAspect="1" noChangeArrowheads="1"/>
          </p:cNvSpPr>
          <p:nvPr/>
        </p:nvSpPr>
        <p:spPr bwMode="auto">
          <a:xfrm>
            <a:off x="4999038" y="1125538"/>
            <a:ext cx="92075" cy="952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2428" name="Text Box 32"/>
          <p:cNvSpPr txBox="1">
            <a:spLocks noChangeAspect="1" noChangeArrowheads="1"/>
          </p:cNvSpPr>
          <p:nvPr/>
        </p:nvSpPr>
        <p:spPr bwMode="auto">
          <a:xfrm>
            <a:off x="1293813" y="184150"/>
            <a:ext cx="2406650" cy="5492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1. Ausbreitung Fluchtlinien</a:t>
            </a:r>
            <a:br>
              <a:rPr lang="de-DE" altLang="de-DE" sz="1500"/>
            </a:br>
            <a:r>
              <a:rPr lang="de-DE" altLang="de-DE" sz="1500"/>
              <a:t>    Grad 1</a:t>
            </a:r>
            <a:endParaRPr lang="en-US" altLang="de-DE" sz="1500"/>
          </a:p>
        </p:txBody>
      </p:sp>
      <p:sp>
        <p:nvSpPr>
          <p:cNvPr id="102429" name="Rectangle 33"/>
          <p:cNvSpPr>
            <a:spLocks noChangeAspect="1" noChangeArrowheads="1"/>
          </p:cNvSpPr>
          <p:nvPr/>
        </p:nvSpPr>
        <p:spPr bwMode="auto">
          <a:xfrm>
            <a:off x="5470525" y="685800"/>
            <a:ext cx="1462088" cy="254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2430" name="Rectangle 34"/>
          <p:cNvSpPr>
            <a:spLocks noChangeAspect="1" noChangeArrowheads="1"/>
          </p:cNvSpPr>
          <p:nvPr/>
        </p:nvSpPr>
        <p:spPr bwMode="auto">
          <a:xfrm>
            <a:off x="5470525" y="933450"/>
            <a:ext cx="233363" cy="96043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2431" name="Line 35"/>
          <p:cNvSpPr>
            <a:spLocks noChangeAspect="1" noChangeShapeType="1"/>
          </p:cNvSpPr>
          <p:nvPr/>
        </p:nvSpPr>
        <p:spPr bwMode="auto">
          <a:xfrm>
            <a:off x="6837363" y="706438"/>
            <a:ext cx="0" cy="8667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2432" name="Rectangle 36"/>
          <p:cNvSpPr>
            <a:spLocks noChangeAspect="1" noChangeArrowheads="1"/>
          </p:cNvSpPr>
          <p:nvPr/>
        </p:nvSpPr>
        <p:spPr bwMode="auto">
          <a:xfrm>
            <a:off x="6656388" y="709613"/>
            <a:ext cx="276225" cy="92233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10021" name="Text Box 37"/>
          <p:cNvSpPr txBox="1">
            <a:spLocks noChangeAspect="1" noChangeArrowheads="1"/>
          </p:cNvSpPr>
          <p:nvPr/>
        </p:nvSpPr>
        <p:spPr bwMode="auto">
          <a:xfrm>
            <a:off x="6707188" y="1066800"/>
            <a:ext cx="320675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102434" name="Oval 38"/>
          <p:cNvSpPr>
            <a:spLocks noChangeAspect="1" noChangeArrowheads="1"/>
          </p:cNvSpPr>
          <p:nvPr/>
        </p:nvSpPr>
        <p:spPr bwMode="auto">
          <a:xfrm>
            <a:off x="6099175" y="1116013"/>
            <a:ext cx="138113" cy="138112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2435" name="Text Box 39"/>
          <p:cNvSpPr txBox="1">
            <a:spLocks noChangeAspect="1" noChangeArrowheads="1"/>
          </p:cNvSpPr>
          <p:nvPr/>
        </p:nvSpPr>
        <p:spPr bwMode="auto">
          <a:xfrm>
            <a:off x="6097588" y="1090613"/>
            <a:ext cx="84137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T</a:t>
            </a:r>
            <a:endParaRPr lang="en-US" altLang="de-DE" sz="1300"/>
          </a:p>
        </p:txBody>
      </p:sp>
      <p:sp>
        <p:nvSpPr>
          <p:cNvPr id="102436" name="Oval 40"/>
          <p:cNvSpPr>
            <a:spLocks noChangeAspect="1" noChangeArrowheads="1"/>
          </p:cNvSpPr>
          <p:nvPr/>
        </p:nvSpPr>
        <p:spPr bwMode="auto">
          <a:xfrm>
            <a:off x="4975225" y="1103313"/>
            <a:ext cx="136525" cy="1365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2437" name="Text Box 41"/>
          <p:cNvSpPr txBox="1">
            <a:spLocks noChangeAspect="1" noChangeArrowheads="1"/>
          </p:cNvSpPr>
          <p:nvPr/>
        </p:nvSpPr>
        <p:spPr bwMode="auto">
          <a:xfrm>
            <a:off x="4986338" y="1073150"/>
            <a:ext cx="85725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S</a:t>
            </a:r>
            <a:endParaRPr lang="en-US" altLang="de-DE" sz="13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0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10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10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10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10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810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10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810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0001" grpId="0" animBg="1"/>
      <p:bldP spid="810002" grpId="0" animBg="1"/>
      <p:bldP spid="810003" grpId="0" animBg="1"/>
      <p:bldP spid="810004" grpId="0" animBg="1"/>
      <p:bldP spid="810011" grpId="0"/>
      <p:bldP spid="810012" grpId="0"/>
      <p:bldP spid="810013" grpId="0"/>
      <p:bldP spid="810021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ChangeArrowheads="1"/>
          </p:cNvSpPr>
          <p:nvPr/>
        </p:nvSpPr>
        <p:spPr bwMode="auto">
          <a:xfrm>
            <a:off x="-1588" y="0"/>
            <a:ext cx="9147176" cy="796925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3427" name="Line 3"/>
          <p:cNvSpPr>
            <a:spLocks noChangeAspect="1" noChangeShapeType="1"/>
          </p:cNvSpPr>
          <p:nvPr/>
        </p:nvSpPr>
        <p:spPr bwMode="auto">
          <a:xfrm flipV="1">
            <a:off x="5153025" y="1090613"/>
            <a:ext cx="138113" cy="90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3428" name="Rectangle 4"/>
          <p:cNvSpPr>
            <a:spLocks noChangeAspect="1" noChangeArrowheads="1"/>
          </p:cNvSpPr>
          <p:nvPr/>
        </p:nvSpPr>
        <p:spPr bwMode="auto">
          <a:xfrm>
            <a:off x="4594225" y="315913"/>
            <a:ext cx="3086100" cy="1570037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3429" name="Line 5"/>
          <p:cNvSpPr>
            <a:spLocks noChangeAspect="1" noChangeShapeType="1"/>
          </p:cNvSpPr>
          <p:nvPr/>
        </p:nvSpPr>
        <p:spPr bwMode="auto">
          <a:xfrm>
            <a:off x="5494338" y="706438"/>
            <a:ext cx="0" cy="11715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3430" name="Line 6"/>
          <p:cNvSpPr>
            <a:spLocks noChangeAspect="1" noChangeShapeType="1"/>
          </p:cNvSpPr>
          <p:nvPr/>
        </p:nvSpPr>
        <p:spPr bwMode="auto">
          <a:xfrm flipH="1">
            <a:off x="5684838" y="904875"/>
            <a:ext cx="969962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3431" name="Line 7"/>
          <p:cNvSpPr>
            <a:spLocks noChangeAspect="1" noChangeShapeType="1"/>
          </p:cNvSpPr>
          <p:nvPr/>
        </p:nvSpPr>
        <p:spPr bwMode="auto">
          <a:xfrm>
            <a:off x="5692775" y="904875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3432" name="Line 8"/>
          <p:cNvSpPr>
            <a:spLocks noChangeAspect="1" noChangeShapeType="1"/>
          </p:cNvSpPr>
          <p:nvPr/>
        </p:nvSpPr>
        <p:spPr bwMode="auto">
          <a:xfrm>
            <a:off x="5045075" y="330200"/>
            <a:ext cx="0" cy="15509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3433" name="Line 9"/>
          <p:cNvSpPr>
            <a:spLocks noChangeAspect="1" noChangeShapeType="1"/>
          </p:cNvSpPr>
          <p:nvPr/>
        </p:nvSpPr>
        <p:spPr bwMode="auto">
          <a:xfrm flipH="1">
            <a:off x="4608513" y="1174750"/>
            <a:ext cx="8778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3434" name="Line 10"/>
          <p:cNvSpPr>
            <a:spLocks noChangeAspect="1" noChangeShapeType="1"/>
          </p:cNvSpPr>
          <p:nvPr/>
        </p:nvSpPr>
        <p:spPr bwMode="auto">
          <a:xfrm>
            <a:off x="6165850" y="908050"/>
            <a:ext cx="0" cy="973138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3435" name="Line 11"/>
          <p:cNvSpPr>
            <a:spLocks noChangeAspect="1" noChangeShapeType="1"/>
          </p:cNvSpPr>
          <p:nvPr/>
        </p:nvSpPr>
        <p:spPr bwMode="auto">
          <a:xfrm>
            <a:off x="5697538" y="1181100"/>
            <a:ext cx="957262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3436" name="Freeform 12"/>
          <p:cNvSpPr>
            <a:spLocks noChangeAspect="1"/>
          </p:cNvSpPr>
          <p:nvPr/>
        </p:nvSpPr>
        <p:spPr bwMode="auto">
          <a:xfrm>
            <a:off x="5014913" y="566738"/>
            <a:ext cx="57150" cy="58737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3437" name="Freeform 13"/>
          <p:cNvSpPr>
            <a:spLocks noChangeAspect="1"/>
          </p:cNvSpPr>
          <p:nvPr/>
        </p:nvSpPr>
        <p:spPr bwMode="auto">
          <a:xfrm>
            <a:off x="5011738" y="1141413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3438" name="Freeform 14"/>
          <p:cNvSpPr>
            <a:spLocks noChangeAspect="1"/>
          </p:cNvSpPr>
          <p:nvPr/>
        </p:nvSpPr>
        <p:spPr bwMode="auto">
          <a:xfrm>
            <a:off x="5011738" y="1139825"/>
            <a:ext cx="57150" cy="57150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3439" name="Freeform 15"/>
          <p:cNvSpPr>
            <a:spLocks noChangeAspect="1"/>
          </p:cNvSpPr>
          <p:nvPr/>
        </p:nvSpPr>
        <p:spPr bwMode="auto">
          <a:xfrm>
            <a:off x="5013325" y="1141413"/>
            <a:ext cx="55563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3440" name="Freeform 16"/>
          <p:cNvSpPr>
            <a:spLocks noChangeAspect="1"/>
          </p:cNvSpPr>
          <p:nvPr/>
        </p:nvSpPr>
        <p:spPr bwMode="auto">
          <a:xfrm>
            <a:off x="6137275" y="1146175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3441" name="Freeform 17"/>
          <p:cNvSpPr>
            <a:spLocks noChangeAspect="1"/>
          </p:cNvSpPr>
          <p:nvPr/>
        </p:nvSpPr>
        <p:spPr bwMode="auto">
          <a:xfrm>
            <a:off x="6149975" y="115093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3442" name="Freeform 18"/>
          <p:cNvSpPr>
            <a:spLocks noChangeAspect="1"/>
          </p:cNvSpPr>
          <p:nvPr/>
        </p:nvSpPr>
        <p:spPr bwMode="auto">
          <a:xfrm>
            <a:off x="6145213" y="1693863"/>
            <a:ext cx="57150" cy="58737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3443" name="Rectangle 19"/>
          <p:cNvSpPr>
            <a:spLocks noChangeAspect="1" noChangeArrowheads="1"/>
          </p:cNvSpPr>
          <p:nvPr/>
        </p:nvSpPr>
        <p:spPr bwMode="auto">
          <a:xfrm>
            <a:off x="6118225" y="1144588"/>
            <a:ext cx="92075" cy="904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3444" name="Text Box 20"/>
          <p:cNvSpPr txBox="1">
            <a:spLocks noChangeAspect="1" noChangeArrowheads="1"/>
          </p:cNvSpPr>
          <p:nvPr/>
        </p:nvSpPr>
        <p:spPr bwMode="auto">
          <a:xfrm>
            <a:off x="4419600" y="1060450"/>
            <a:ext cx="77788" cy="195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103445" name="Text Box 21"/>
          <p:cNvSpPr txBox="1">
            <a:spLocks noChangeAspect="1" noChangeArrowheads="1"/>
          </p:cNvSpPr>
          <p:nvPr/>
        </p:nvSpPr>
        <p:spPr bwMode="auto">
          <a:xfrm>
            <a:off x="5018088" y="98425"/>
            <a:ext cx="762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103446" name="Text Box 22"/>
          <p:cNvSpPr txBox="1">
            <a:spLocks noChangeAspect="1" noChangeArrowheads="1"/>
          </p:cNvSpPr>
          <p:nvPr/>
        </p:nvSpPr>
        <p:spPr bwMode="auto">
          <a:xfrm>
            <a:off x="6126163" y="1939925"/>
            <a:ext cx="2000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103447" name="Rectangle 23"/>
          <p:cNvSpPr>
            <a:spLocks noChangeAspect="1" noChangeArrowheads="1"/>
          </p:cNvSpPr>
          <p:nvPr/>
        </p:nvSpPr>
        <p:spPr bwMode="auto">
          <a:xfrm>
            <a:off x="5473700" y="703263"/>
            <a:ext cx="1371600" cy="23018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3448" name="Rectangle 24"/>
          <p:cNvSpPr>
            <a:spLocks noChangeAspect="1" noChangeArrowheads="1"/>
          </p:cNvSpPr>
          <p:nvPr/>
        </p:nvSpPr>
        <p:spPr bwMode="auto">
          <a:xfrm>
            <a:off x="4999038" y="1125538"/>
            <a:ext cx="92075" cy="952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3449" name="Text Box 25"/>
          <p:cNvSpPr txBox="1">
            <a:spLocks noChangeAspect="1" noChangeArrowheads="1"/>
          </p:cNvSpPr>
          <p:nvPr/>
        </p:nvSpPr>
        <p:spPr bwMode="auto">
          <a:xfrm>
            <a:off x="1293813" y="184150"/>
            <a:ext cx="2406650" cy="5492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1. Ausbreitung Fluchtlinien</a:t>
            </a:r>
            <a:br>
              <a:rPr lang="de-DE" altLang="de-DE" sz="1500"/>
            </a:br>
            <a:r>
              <a:rPr lang="de-DE" altLang="de-DE" sz="1500"/>
              <a:t>    Grad 1 und 2</a:t>
            </a:r>
            <a:endParaRPr lang="en-US" altLang="de-DE" sz="1500"/>
          </a:p>
        </p:txBody>
      </p:sp>
      <p:sp>
        <p:nvSpPr>
          <p:cNvPr id="103450" name="Rectangle 26"/>
          <p:cNvSpPr>
            <a:spLocks noChangeAspect="1" noChangeArrowheads="1"/>
          </p:cNvSpPr>
          <p:nvPr/>
        </p:nvSpPr>
        <p:spPr bwMode="auto">
          <a:xfrm>
            <a:off x="5470525" y="685800"/>
            <a:ext cx="1462088" cy="254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3451" name="Rectangle 27"/>
          <p:cNvSpPr>
            <a:spLocks noChangeAspect="1" noChangeArrowheads="1"/>
          </p:cNvSpPr>
          <p:nvPr/>
        </p:nvSpPr>
        <p:spPr bwMode="auto">
          <a:xfrm>
            <a:off x="5470525" y="933450"/>
            <a:ext cx="233363" cy="96043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3452" name="Line 28"/>
          <p:cNvSpPr>
            <a:spLocks noChangeAspect="1" noChangeShapeType="1"/>
          </p:cNvSpPr>
          <p:nvPr/>
        </p:nvSpPr>
        <p:spPr bwMode="auto">
          <a:xfrm>
            <a:off x="6837363" y="706438"/>
            <a:ext cx="0" cy="8667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3453" name="Rectangle 29"/>
          <p:cNvSpPr>
            <a:spLocks noChangeAspect="1" noChangeArrowheads="1"/>
          </p:cNvSpPr>
          <p:nvPr/>
        </p:nvSpPr>
        <p:spPr bwMode="auto">
          <a:xfrm>
            <a:off x="6656388" y="709613"/>
            <a:ext cx="276225" cy="92233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3454" name="Text Box 30"/>
          <p:cNvSpPr txBox="1">
            <a:spLocks noChangeAspect="1" noChangeArrowheads="1"/>
          </p:cNvSpPr>
          <p:nvPr/>
        </p:nvSpPr>
        <p:spPr bwMode="auto">
          <a:xfrm>
            <a:off x="6707188" y="1066800"/>
            <a:ext cx="288925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103455" name="Oval 31"/>
          <p:cNvSpPr>
            <a:spLocks noChangeAspect="1" noChangeArrowheads="1"/>
          </p:cNvSpPr>
          <p:nvPr/>
        </p:nvSpPr>
        <p:spPr bwMode="auto">
          <a:xfrm>
            <a:off x="6099175" y="1116013"/>
            <a:ext cx="138113" cy="138112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3456" name="Text Box 32"/>
          <p:cNvSpPr txBox="1">
            <a:spLocks noChangeAspect="1" noChangeArrowheads="1"/>
          </p:cNvSpPr>
          <p:nvPr/>
        </p:nvSpPr>
        <p:spPr bwMode="auto">
          <a:xfrm>
            <a:off x="6097588" y="1090613"/>
            <a:ext cx="84137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T</a:t>
            </a:r>
            <a:endParaRPr lang="en-US" altLang="de-DE" sz="1300"/>
          </a:p>
        </p:txBody>
      </p:sp>
      <p:sp>
        <p:nvSpPr>
          <p:cNvPr id="103457" name="Oval 33"/>
          <p:cNvSpPr>
            <a:spLocks noChangeAspect="1" noChangeArrowheads="1"/>
          </p:cNvSpPr>
          <p:nvPr/>
        </p:nvSpPr>
        <p:spPr bwMode="auto">
          <a:xfrm>
            <a:off x="4975225" y="1103313"/>
            <a:ext cx="136525" cy="1365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3458" name="Text Box 34"/>
          <p:cNvSpPr txBox="1">
            <a:spLocks noChangeAspect="1" noChangeArrowheads="1"/>
          </p:cNvSpPr>
          <p:nvPr/>
        </p:nvSpPr>
        <p:spPr bwMode="auto">
          <a:xfrm>
            <a:off x="4986338" y="1073150"/>
            <a:ext cx="85725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S</a:t>
            </a:r>
            <a:endParaRPr lang="en-US" altLang="de-DE" sz="1300"/>
          </a:p>
        </p:txBody>
      </p:sp>
      <p:sp>
        <p:nvSpPr>
          <p:cNvPr id="103459" name="Text Box 35"/>
          <p:cNvSpPr txBox="1">
            <a:spLocks noChangeAspect="1" noChangeArrowheads="1"/>
          </p:cNvSpPr>
          <p:nvPr/>
        </p:nvSpPr>
        <p:spPr bwMode="auto">
          <a:xfrm>
            <a:off x="5105400" y="379413"/>
            <a:ext cx="1365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i="1"/>
              <a:t>a</a:t>
            </a:r>
          </a:p>
        </p:txBody>
      </p:sp>
      <p:sp>
        <p:nvSpPr>
          <p:cNvPr id="103460" name="Text Box 36"/>
          <p:cNvSpPr txBox="1">
            <a:spLocks noChangeAspect="1" noChangeArrowheads="1"/>
          </p:cNvSpPr>
          <p:nvPr/>
        </p:nvSpPr>
        <p:spPr bwMode="auto">
          <a:xfrm>
            <a:off x="6248400" y="1522413"/>
            <a:ext cx="2286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i="1"/>
              <a:t>a‘</a:t>
            </a:r>
          </a:p>
        </p:txBody>
      </p:sp>
      <p:sp>
        <p:nvSpPr>
          <p:cNvPr id="103461" name="Rectangle 37"/>
          <p:cNvSpPr>
            <a:spLocks noChangeAspect="1" noChangeArrowheads="1"/>
          </p:cNvSpPr>
          <p:nvPr/>
        </p:nvSpPr>
        <p:spPr bwMode="auto">
          <a:xfrm>
            <a:off x="608013" y="5046663"/>
            <a:ext cx="3349625" cy="1177925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3462" name="Line 38"/>
          <p:cNvSpPr>
            <a:spLocks noChangeAspect="1" noChangeShapeType="1"/>
          </p:cNvSpPr>
          <p:nvPr/>
        </p:nvSpPr>
        <p:spPr bwMode="auto">
          <a:xfrm>
            <a:off x="727075" y="5232400"/>
            <a:ext cx="373063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3463" name="Freeform 39"/>
          <p:cNvSpPr>
            <a:spLocks noChangeAspect="1"/>
          </p:cNvSpPr>
          <p:nvPr/>
        </p:nvSpPr>
        <p:spPr bwMode="auto">
          <a:xfrm>
            <a:off x="896938" y="5724525"/>
            <a:ext cx="77787" cy="82550"/>
          </a:xfrm>
          <a:custGeom>
            <a:avLst/>
            <a:gdLst>
              <a:gd name="T0" fmla="*/ 0 w 76"/>
              <a:gd name="T1" fmla="*/ 2147483647 h 83"/>
              <a:gd name="T2" fmla="*/ 2147483647 w 76"/>
              <a:gd name="T3" fmla="*/ 2147483647 h 83"/>
              <a:gd name="T4" fmla="*/ 2147483647 w 76"/>
              <a:gd name="T5" fmla="*/ 0 h 83"/>
              <a:gd name="T6" fmla="*/ 2147483647 w 76"/>
              <a:gd name="T7" fmla="*/ 0 h 83"/>
              <a:gd name="T8" fmla="*/ 2147483647 w 76"/>
              <a:gd name="T9" fmla="*/ 2147483647 h 83"/>
              <a:gd name="T10" fmla="*/ 2147483647 w 76"/>
              <a:gd name="T11" fmla="*/ 2147483647 h 83"/>
              <a:gd name="T12" fmla="*/ 2147483647 w 76"/>
              <a:gd name="T13" fmla="*/ 2147483647 h 83"/>
              <a:gd name="T14" fmla="*/ 2147483647 w 76"/>
              <a:gd name="T15" fmla="*/ 2147483647 h 83"/>
              <a:gd name="T16" fmla="*/ 2147483647 w 76"/>
              <a:gd name="T17" fmla="*/ 2147483647 h 83"/>
              <a:gd name="T18" fmla="*/ 2147483647 w 76"/>
              <a:gd name="T19" fmla="*/ 2147483647 h 83"/>
              <a:gd name="T20" fmla="*/ 2147483647 w 76"/>
              <a:gd name="T21" fmla="*/ 0 h 83"/>
              <a:gd name="T22" fmla="*/ 2147483647 w 76"/>
              <a:gd name="T23" fmla="*/ 0 h 83"/>
              <a:gd name="T24" fmla="*/ 2147483647 w 76"/>
              <a:gd name="T25" fmla="*/ 2147483647 h 83"/>
              <a:gd name="T26" fmla="*/ 2147483647 w 76"/>
              <a:gd name="T27" fmla="*/ 2147483647 h 83"/>
              <a:gd name="T28" fmla="*/ 2147483647 w 76"/>
              <a:gd name="T29" fmla="*/ 2147483647 h 83"/>
              <a:gd name="T30" fmla="*/ 2147483647 w 76"/>
              <a:gd name="T31" fmla="*/ 2147483647 h 83"/>
              <a:gd name="T32" fmla="*/ 2147483647 w 76"/>
              <a:gd name="T33" fmla="*/ 2147483647 h 83"/>
              <a:gd name="T34" fmla="*/ 2147483647 w 76"/>
              <a:gd name="T35" fmla="*/ 2147483647 h 83"/>
              <a:gd name="T36" fmla="*/ 2147483647 w 76"/>
              <a:gd name="T37" fmla="*/ 2147483647 h 83"/>
              <a:gd name="T38" fmla="*/ 2147483647 w 76"/>
              <a:gd name="T39" fmla="*/ 2147483647 h 83"/>
              <a:gd name="T40" fmla="*/ 2147483647 w 76"/>
              <a:gd name="T41" fmla="*/ 2147483647 h 83"/>
              <a:gd name="T42" fmla="*/ 0 w 76"/>
              <a:gd name="T43" fmla="*/ 2147483647 h 8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6" h="83">
                <a:moveTo>
                  <a:pt x="0" y="83"/>
                </a:moveTo>
                <a:lnTo>
                  <a:pt x="31" y="38"/>
                </a:lnTo>
                <a:lnTo>
                  <a:pt x="5" y="0"/>
                </a:lnTo>
                <a:lnTo>
                  <a:pt x="17" y="0"/>
                </a:lnTo>
                <a:lnTo>
                  <a:pt x="33" y="21"/>
                </a:lnTo>
                <a:lnTo>
                  <a:pt x="36" y="26"/>
                </a:lnTo>
                <a:lnTo>
                  <a:pt x="36" y="28"/>
                </a:lnTo>
                <a:lnTo>
                  <a:pt x="38" y="31"/>
                </a:lnTo>
                <a:lnTo>
                  <a:pt x="40" y="26"/>
                </a:lnTo>
                <a:lnTo>
                  <a:pt x="43" y="21"/>
                </a:lnTo>
                <a:lnTo>
                  <a:pt x="57" y="0"/>
                </a:lnTo>
                <a:lnTo>
                  <a:pt x="71" y="0"/>
                </a:lnTo>
                <a:lnTo>
                  <a:pt x="43" y="38"/>
                </a:lnTo>
                <a:lnTo>
                  <a:pt x="76" y="83"/>
                </a:lnTo>
                <a:lnTo>
                  <a:pt x="62" y="83"/>
                </a:lnTo>
                <a:lnTo>
                  <a:pt x="43" y="54"/>
                </a:lnTo>
                <a:lnTo>
                  <a:pt x="40" y="52"/>
                </a:lnTo>
                <a:lnTo>
                  <a:pt x="38" y="47"/>
                </a:lnTo>
                <a:lnTo>
                  <a:pt x="36" y="52"/>
                </a:lnTo>
                <a:lnTo>
                  <a:pt x="33" y="54"/>
                </a:lnTo>
                <a:lnTo>
                  <a:pt x="14" y="83"/>
                </a:lnTo>
                <a:lnTo>
                  <a:pt x="0" y="83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3464" name="Text Box 40"/>
          <p:cNvSpPr txBox="1">
            <a:spLocks noChangeAspect="1" noChangeArrowheads="1"/>
          </p:cNvSpPr>
          <p:nvPr/>
        </p:nvSpPr>
        <p:spPr bwMode="auto">
          <a:xfrm>
            <a:off x="1100138" y="5080000"/>
            <a:ext cx="24590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Fluchtlinien vom Startpunkt</a:t>
            </a:r>
            <a:endParaRPr lang="en-US" altLang="de-DE" sz="1500"/>
          </a:p>
        </p:txBody>
      </p:sp>
      <p:sp>
        <p:nvSpPr>
          <p:cNvPr id="103465" name="Text Box 41"/>
          <p:cNvSpPr txBox="1">
            <a:spLocks noChangeAspect="1" noChangeArrowheads="1"/>
          </p:cNvSpPr>
          <p:nvPr/>
        </p:nvSpPr>
        <p:spPr bwMode="auto">
          <a:xfrm>
            <a:off x="1100138" y="5335588"/>
            <a:ext cx="236537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Fluchtlinien vom Zielpunkt</a:t>
            </a:r>
            <a:endParaRPr lang="en-US" altLang="de-DE" sz="1500"/>
          </a:p>
        </p:txBody>
      </p:sp>
      <p:sp>
        <p:nvSpPr>
          <p:cNvPr id="103466" name="Text Box 42"/>
          <p:cNvSpPr txBox="1">
            <a:spLocks noChangeAspect="1" noChangeArrowheads="1"/>
          </p:cNvSpPr>
          <p:nvPr/>
        </p:nvSpPr>
        <p:spPr bwMode="auto">
          <a:xfrm>
            <a:off x="1100138" y="5589588"/>
            <a:ext cx="194627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Fluchtpunkte, Grad 1</a:t>
            </a:r>
            <a:endParaRPr lang="en-US" altLang="de-DE" sz="1500"/>
          </a:p>
        </p:txBody>
      </p:sp>
      <p:sp>
        <p:nvSpPr>
          <p:cNvPr id="103467" name="Line 45"/>
          <p:cNvSpPr>
            <a:spLocks noChangeAspect="1" noChangeShapeType="1"/>
          </p:cNvSpPr>
          <p:nvPr/>
        </p:nvSpPr>
        <p:spPr bwMode="auto">
          <a:xfrm>
            <a:off x="727075" y="5507038"/>
            <a:ext cx="37306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ChangeArrowheads="1"/>
          </p:cNvSpPr>
          <p:nvPr/>
        </p:nvSpPr>
        <p:spPr bwMode="auto">
          <a:xfrm>
            <a:off x="-1588" y="0"/>
            <a:ext cx="9147176" cy="796925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4451" name="Line 3"/>
          <p:cNvSpPr>
            <a:spLocks noChangeAspect="1" noChangeShapeType="1"/>
          </p:cNvSpPr>
          <p:nvPr/>
        </p:nvSpPr>
        <p:spPr bwMode="auto">
          <a:xfrm flipV="1">
            <a:off x="5153025" y="1090613"/>
            <a:ext cx="138113" cy="90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4452" name="Rectangle 4"/>
          <p:cNvSpPr>
            <a:spLocks noChangeAspect="1" noChangeArrowheads="1"/>
          </p:cNvSpPr>
          <p:nvPr/>
        </p:nvSpPr>
        <p:spPr bwMode="auto">
          <a:xfrm>
            <a:off x="4594225" y="315913"/>
            <a:ext cx="3086100" cy="1570037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4453" name="Line 5"/>
          <p:cNvSpPr>
            <a:spLocks noChangeAspect="1" noChangeShapeType="1"/>
          </p:cNvSpPr>
          <p:nvPr/>
        </p:nvSpPr>
        <p:spPr bwMode="auto">
          <a:xfrm>
            <a:off x="5494338" y="706438"/>
            <a:ext cx="0" cy="11715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4454" name="Line 6"/>
          <p:cNvSpPr>
            <a:spLocks noChangeAspect="1" noChangeShapeType="1"/>
          </p:cNvSpPr>
          <p:nvPr/>
        </p:nvSpPr>
        <p:spPr bwMode="auto">
          <a:xfrm flipH="1">
            <a:off x="5684838" y="904875"/>
            <a:ext cx="969962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4455" name="Line 7"/>
          <p:cNvSpPr>
            <a:spLocks noChangeAspect="1" noChangeShapeType="1"/>
          </p:cNvSpPr>
          <p:nvPr/>
        </p:nvSpPr>
        <p:spPr bwMode="auto">
          <a:xfrm>
            <a:off x="5692775" y="904875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4456" name="Line 8"/>
          <p:cNvSpPr>
            <a:spLocks noChangeAspect="1" noChangeShapeType="1"/>
          </p:cNvSpPr>
          <p:nvPr/>
        </p:nvSpPr>
        <p:spPr bwMode="auto">
          <a:xfrm>
            <a:off x="5045075" y="330200"/>
            <a:ext cx="0" cy="15509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4457" name="Line 9"/>
          <p:cNvSpPr>
            <a:spLocks noChangeAspect="1" noChangeShapeType="1"/>
          </p:cNvSpPr>
          <p:nvPr/>
        </p:nvSpPr>
        <p:spPr bwMode="auto">
          <a:xfrm flipH="1">
            <a:off x="4606925" y="595313"/>
            <a:ext cx="3049588" cy="1587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4458" name="Line 10"/>
          <p:cNvSpPr>
            <a:spLocks noChangeAspect="1" noChangeShapeType="1"/>
          </p:cNvSpPr>
          <p:nvPr/>
        </p:nvSpPr>
        <p:spPr bwMode="auto">
          <a:xfrm flipH="1">
            <a:off x="4608513" y="1174750"/>
            <a:ext cx="8778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4459" name="Line 11"/>
          <p:cNvSpPr>
            <a:spLocks noChangeAspect="1" noChangeShapeType="1"/>
          </p:cNvSpPr>
          <p:nvPr/>
        </p:nvSpPr>
        <p:spPr bwMode="auto">
          <a:xfrm>
            <a:off x="6165850" y="908050"/>
            <a:ext cx="0" cy="973138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4460" name="Line 12"/>
          <p:cNvSpPr>
            <a:spLocks noChangeAspect="1" noChangeShapeType="1"/>
          </p:cNvSpPr>
          <p:nvPr/>
        </p:nvSpPr>
        <p:spPr bwMode="auto">
          <a:xfrm>
            <a:off x="5697538" y="1181100"/>
            <a:ext cx="957262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4461" name="Line 13"/>
          <p:cNvSpPr>
            <a:spLocks noChangeAspect="1" noChangeShapeType="1"/>
          </p:cNvSpPr>
          <p:nvPr/>
        </p:nvSpPr>
        <p:spPr bwMode="auto">
          <a:xfrm>
            <a:off x="5695950" y="1738313"/>
            <a:ext cx="199231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4462" name="Freeform 14"/>
          <p:cNvSpPr>
            <a:spLocks noChangeAspect="1"/>
          </p:cNvSpPr>
          <p:nvPr/>
        </p:nvSpPr>
        <p:spPr bwMode="auto">
          <a:xfrm>
            <a:off x="5014913" y="566738"/>
            <a:ext cx="57150" cy="58737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4463" name="Freeform 15"/>
          <p:cNvSpPr>
            <a:spLocks noChangeAspect="1"/>
          </p:cNvSpPr>
          <p:nvPr/>
        </p:nvSpPr>
        <p:spPr bwMode="auto">
          <a:xfrm>
            <a:off x="5011738" y="1141413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4464" name="Freeform 16"/>
          <p:cNvSpPr>
            <a:spLocks noChangeAspect="1"/>
          </p:cNvSpPr>
          <p:nvPr/>
        </p:nvSpPr>
        <p:spPr bwMode="auto">
          <a:xfrm>
            <a:off x="5011738" y="1139825"/>
            <a:ext cx="57150" cy="57150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4465" name="Freeform 17"/>
          <p:cNvSpPr>
            <a:spLocks noChangeAspect="1"/>
          </p:cNvSpPr>
          <p:nvPr/>
        </p:nvSpPr>
        <p:spPr bwMode="auto">
          <a:xfrm>
            <a:off x="5013325" y="1141413"/>
            <a:ext cx="55563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4466" name="Freeform 18"/>
          <p:cNvSpPr>
            <a:spLocks noChangeAspect="1"/>
          </p:cNvSpPr>
          <p:nvPr/>
        </p:nvSpPr>
        <p:spPr bwMode="auto">
          <a:xfrm>
            <a:off x="6137275" y="1146175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4467" name="Freeform 19"/>
          <p:cNvSpPr>
            <a:spLocks noChangeAspect="1"/>
          </p:cNvSpPr>
          <p:nvPr/>
        </p:nvSpPr>
        <p:spPr bwMode="auto">
          <a:xfrm>
            <a:off x="6149975" y="115093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4468" name="Freeform 20"/>
          <p:cNvSpPr>
            <a:spLocks noChangeAspect="1"/>
          </p:cNvSpPr>
          <p:nvPr/>
        </p:nvSpPr>
        <p:spPr bwMode="auto">
          <a:xfrm>
            <a:off x="6145213" y="1693863"/>
            <a:ext cx="57150" cy="58737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4469" name="Rectangle 21"/>
          <p:cNvSpPr>
            <a:spLocks noChangeAspect="1" noChangeArrowheads="1"/>
          </p:cNvSpPr>
          <p:nvPr/>
        </p:nvSpPr>
        <p:spPr bwMode="auto">
          <a:xfrm>
            <a:off x="6118225" y="1144588"/>
            <a:ext cx="92075" cy="904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4470" name="Text Box 22"/>
          <p:cNvSpPr txBox="1">
            <a:spLocks noChangeAspect="1" noChangeArrowheads="1"/>
          </p:cNvSpPr>
          <p:nvPr/>
        </p:nvSpPr>
        <p:spPr bwMode="auto">
          <a:xfrm>
            <a:off x="4419600" y="463550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104471" name="Text Box 23"/>
          <p:cNvSpPr txBox="1">
            <a:spLocks noChangeAspect="1" noChangeArrowheads="1"/>
          </p:cNvSpPr>
          <p:nvPr/>
        </p:nvSpPr>
        <p:spPr bwMode="auto">
          <a:xfrm>
            <a:off x="4419600" y="1060450"/>
            <a:ext cx="77788" cy="195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104472" name="Text Box 24"/>
          <p:cNvSpPr txBox="1">
            <a:spLocks noChangeAspect="1" noChangeArrowheads="1"/>
          </p:cNvSpPr>
          <p:nvPr/>
        </p:nvSpPr>
        <p:spPr bwMode="auto">
          <a:xfrm>
            <a:off x="5018088" y="98425"/>
            <a:ext cx="762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104473" name="Text Box 25"/>
          <p:cNvSpPr txBox="1">
            <a:spLocks noChangeAspect="1" noChangeArrowheads="1"/>
          </p:cNvSpPr>
          <p:nvPr/>
        </p:nvSpPr>
        <p:spPr bwMode="auto">
          <a:xfrm>
            <a:off x="6126163" y="1939925"/>
            <a:ext cx="2000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104474" name="Rectangle 26"/>
          <p:cNvSpPr>
            <a:spLocks noChangeAspect="1" noChangeArrowheads="1"/>
          </p:cNvSpPr>
          <p:nvPr/>
        </p:nvSpPr>
        <p:spPr bwMode="auto">
          <a:xfrm>
            <a:off x="5473700" y="703263"/>
            <a:ext cx="1371600" cy="23018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4475" name="Rectangle 27"/>
          <p:cNvSpPr>
            <a:spLocks noChangeAspect="1" noChangeArrowheads="1"/>
          </p:cNvSpPr>
          <p:nvPr/>
        </p:nvSpPr>
        <p:spPr bwMode="auto">
          <a:xfrm>
            <a:off x="4999038" y="1125538"/>
            <a:ext cx="92075" cy="952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4476" name="Text Box 28"/>
          <p:cNvSpPr txBox="1">
            <a:spLocks noChangeAspect="1" noChangeArrowheads="1"/>
          </p:cNvSpPr>
          <p:nvPr/>
        </p:nvSpPr>
        <p:spPr bwMode="auto">
          <a:xfrm>
            <a:off x="1293813" y="184150"/>
            <a:ext cx="2406650" cy="5492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1. Ausbreitung Fluchtlinien</a:t>
            </a:r>
            <a:br>
              <a:rPr lang="de-DE" altLang="de-DE" sz="1500"/>
            </a:br>
            <a:r>
              <a:rPr lang="de-DE" altLang="de-DE" sz="1500"/>
              <a:t>    Grad 1 und 2</a:t>
            </a:r>
            <a:endParaRPr lang="en-US" altLang="de-DE" sz="1500"/>
          </a:p>
        </p:txBody>
      </p:sp>
      <p:sp>
        <p:nvSpPr>
          <p:cNvPr id="104477" name="Rectangle 29"/>
          <p:cNvSpPr>
            <a:spLocks noChangeAspect="1" noChangeArrowheads="1"/>
          </p:cNvSpPr>
          <p:nvPr/>
        </p:nvSpPr>
        <p:spPr bwMode="auto">
          <a:xfrm>
            <a:off x="5470525" y="685800"/>
            <a:ext cx="1462088" cy="254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4478" name="Rectangle 30"/>
          <p:cNvSpPr>
            <a:spLocks noChangeAspect="1" noChangeArrowheads="1"/>
          </p:cNvSpPr>
          <p:nvPr/>
        </p:nvSpPr>
        <p:spPr bwMode="auto">
          <a:xfrm>
            <a:off x="5470525" y="933450"/>
            <a:ext cx="233363" cy="96043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4479" name="Line 31"/>
          <p:cNvSpPr>
            <a:spLocks noChangeAspect="1" noChangeShapeType="1"/>
          </p:cNvSpPr>
          <p:nvPr/>
        </p:nvSpPr>
        <p:spPr bwMode="auto">
          <a:xfrm>
            <a:off x="6837363" y="706438"/>
            <a:ext cx="0" cy="8667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4480" name="Rectangle 32"/>
          <p:cNvSpPr>
            <a:spLocks noChangeAspect="1" noChangeArrowheads="1"/>
          </p:cNvSpPr>
          <p:nvPr/>
        </p:nvSpPr>
        <p:spPr bwMode="auto">
          <a:xfrm>
            <a:off x="6656388" y="709613"/>
            <a:ext cx="276225" cy="92233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4481" name="Text Box 33"/>
          <p:cNvSpPr txBox="1">
            <a:spLocks noChangeAspect="1" noChangeArrowheads="1"/>
          </p:cNvSpPr>
          <p:nvPr/>
        </p:nvSpPr>
        <p:spPr bwMode="auto">
          <a:xfrm>
            <a:off x="7734300" y="1624013"/>
            <a:ext cx="3444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104482" name="Text Box 34"/>
          <p:cNvSpPr txBox="1">
            <a:spLocks noChangeAspect="1" noChangeArrowheads="1"/>
          </p:cNvSpPr>
          <p:nvPr/>
        </p:nvSpPr>
        <p:spPr bwMode="auto">
          <a:xfrm>
            <a:off x="6707188" y="1066800"/>
            <a:ext cx="288925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104483" name="Oval 35"/>
          <p:cNvSpPr>
            <a:spLocks noChangeAspect="1" noChangeArrowheads="1"/>
          </p:cNvSpPr>
          <p:nvPr/>
        </p:nvSpPr>
        <p:spPr bwMode="auto">
          <a:xfrm>
            <a:off x="6099175" y="1116013"/>
            <a:ext cx="138113" cy="138112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4484" name="Text Box 36"/>
          <p:cNvSpPr txBox="1">
            <a:spLocks noChangeAspect="1" noChangeArrowheads="1"/>
          </p:cNvSpPr>
          <p:nvPr/>
        </p:nvSpPr>
        <p:spPr bwMode="auto">
          <a:xfrm>
            <a:off x="6097588" y="1090613"/>
            <a:ext cx="84137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T</a:t>
            </a:r>
            <a:endParaRPr lang="en-US" altLang="de-DE" sz="1300"/>
          </a:p>
        </p:txBody>
      </p:sp>
      <p:sp>
        <p:nvSpPr>
          <p:cNvPr id="104485" name="Oval 37"/>
          <p:cNvSpPr>
            <a:spLocks noChangeAspect="1" noChangeArrowheads="1"/>
          </p:cNvSpPr>
          <p:nvPr/>
        </p:nvSpPr>
        <p:spPr bwMode="auto">
          <a:xfrm>
            <a:off x="4975225" y="1103313"/>
            <a:ext cx="136525" cy="1365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4486" name="Text Box 38"/>
          <p:cNvSpPr txBox="1">
            <a:spLocks noChangeAspect="1" noChangeArrowheads="1"/>
          </p:cNvSpPr>
          <p:nvPr/>
        </p:nvSpPr>
        <p:spPr bwMode="auto">
          <a:xfrm>
            <a:off x="4986338" y="1073150"/>
            <a:ext cx="85725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S</a:t>
            </a:r>
            <a:endParaRPr lang="en-US" altLang="de-DE" sz="1300"/>
          </a:p>
        </p:txBody>
      </p:sp>
      <p:sp>
        <p:nvSpPr>
          <p:cNvPr id="104487" name="Text Box 39"/>
          <p:cNvSpPr txBox="1">
            <a:spLocks noChangeAspect="1" noChangeArrowheads="1"/>
          </p:cNvSpPr>
          <p:nvPr/>
        </p:nvSpPr>
        <p:spPr bwMode="auto">
          <a:xfrm>
            <a:off x="5105400" y="379413"/>
            <a:ext cx="1365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i="1"/>
              <a:t>a</a:t>
            </a:r>
          </a:p>
        </p:txBody>
      </p:sp>
      <p:sp>
        <p:nvSpPr>
          <p:cNvPr id="104488" name="Text Box 40"/>
          <p:cNvSpPr txBox="1">
            <a:spLocks noChangeAspect="1" noChangeArrowheads="1"/>
          </p:cNvSpPr>
          <p:nvPr/>
        </p:nvSpPr>
        <p:spPr bwMode="auto">
          <a:xfrm>
            <a:off x="6248400" y="1522413"/>
            <a:ext cx="2286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i="1"/>
              <a:t>a‘</a:t>
            </a:r>
          </a:p>
        </p:txBody>
      </p:sp>
      <p:sp>
        <p:nvSpPr>
          <p:cNvPr id="104489" name="Rectangle 41"/>
          <p:cNvSpPr>
            <a:spLocks noChangeAspect="1" noChangeArrowheads="1"/>
          </p:cNvSpPr>
          <p:nvPr/>
        </p:nvSpPr>
        <p:spPr bwMode="auto">
          <a:xfrm>
            <a:off x="608013" y="5046663"/>
            <a:ext cx="3349625" cy="1177925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4490" name="Line 42"/>
          <p:cNvSpPr>
            <a:spLocks noChangeAspect="1" noChangeShapeType="1"/>
          </p:cNvSpPr>
          <p:nvPr/>
        </p:nvSpPr>
        <p:spPr bwMode="auto">
          <a:xfrm>
            <a:off x="727075" y="5232400"/>
            <a:ext cx="373063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4491" name="Freeform 43"/>
          <p:cNvSpPr>
            <a:spLocks noChangeAspect="1"/>
          </p:cNvSpPr>
          <p:nvPr/>
        </p:nvSpPr>
        <p:spPr bwMode="auto">
          <a:xfrm>
            <a:off x="896938" y="5724525"/>
            <a:ext cx="77787" cy="82550"/>
          </a:xfrm>
          <a:custGeom>
            <a:avLst/>
            <a:gdLst>
              <a:gd name="T0" fmla="*/ 0 w 76"/>
              <a:gd name="T1" fmla="*/ 2147483647 h 83"/>
              <a:gd name="T2" fmla="*/ 2147483647 w 76"/>
              <a:gd name="T3" fmla="*/ 2147483647 h 83"/>
              <a:gd name="T4" fmla="*/ 2147483647 w 76"/>
              <a:gd name="T5" fmla="*/ 0 h 83"/>
              <a:gd name="T6" fmla="*/ 2147483647 w 76"/>
              <a:gd name="T7" fmla="*/ 0 h 83"/>
              <a:gd name="T8" fmla="*/ 2147483647 w 76"/>
              <a:gd name="T9" fmla="*/ 2147483647 h 83"/>
              <a:gd name="T10" fmla="*/ 2147483647 w 76"/>
              <a:gd name="T11" fmla="*/ 2147483647 h 83"/>
              <a:gd name="T12" fmla="*/ 2147483647 w 76"/>
              <a:gd name="T13" fmla="*/ 2147483647 h 83"/>
              <a:gd name="T14" fmla="*/ 2147483647 w 76"/>
              <a:gd name="T15" fmla="*/ 2147483647 h 83"/>
              <a:gd name="T16" fmla="*/ 2147483647 w 76"/>
              <a:gd name="T17" fmla="*/ 2147483647 h 83"/>
              <a:gd name="T18" fmla="*/ 2147483647 w 76"/>
              <a:gd name="T19" fmla="*/ 2147483647 h 83"/>
              <a:gd name="T20" fmla="*/ 2147483647 w 76"/>
              <a:gd name="T21" fmla="*/ 0 h 83"/>
              <a:gd name="T22" fmla="*/ 2147483647 w 76"/>
              <a:gd name="T23" fmla="*/ 0 h 83"/>
              <a:gd name="T24" fmla="*/ 2147483647 w 76"/>
              <a:gd name="T25" fmla="*/ 2147483647 h 83"/>
              <a:gd name="T26" fmla="*/ 2147483647 w 76"/>
              <a:gd name="T27" fmla="*/ 2147483647 h 83"/>
              <a:gd name="T28" fmla="*/ 2147483647 w 76"/>
              <a:gd name="T29" fmla="*/ 2147483647 h 83"/>
              <a:gd name="T30" fmla="*/ 2147483647 w 76"/>
              <a:gd name="T31" fmla="*/ 2147483647 h 83"/>
              <a:gd name="T32" fmla="*/ 2147483647 w 76"/>
              <a:gd name="T33" fmla="*/ 2147483647 h 83"/>
              <a:gd name="T34" fmla="*/ 2147483647 w 76"/>
              <a:gd name="T35" fmla="*/ 2147483647 h 83"/>
              <a:gd name="T36" fmla="*/ 2147483647 w 76"/>
              <a:gd name="T37" fmla="*/ 2147483647 h 83"/>
              <a:gd name="T38" fmla="*/ 2147483647 w 76"/>
              <a:gd name="T39" fmla="*/ 2147483647 h 83"/>
              <a:gd name="T40" fmla="*/ 2147483647 w 76"/>
              <a:gd name="T41" fmla="*/ 2147483647 h 83"/>
              <a:gd name="T42" fmla="*/ 0 w 76"/>
              <a:gd name="T43" fmla="*/ 2147483647 h 8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6" h="83">
                <a:moveTo>
                  <a:pt x="0" y="83"/>
                </a:moveTo>
                <a:lnTo>
                  <a:pt x="31" y="38"/>
                </a:lnTo>
                <a:lnTo>
                  <a:pt x="5" y="0"/>
                </a:lnTo>
                <a:lnTo>
                  <a:pt x="17" y="0"/>
                </a:lnTo>
                <a:lnTo>
                  <a:pt x="33" y="21"/>
                </a:lnTo>
                <a:lnTo>
                  <a:pt x="36" y="26"/>
                </a:lnTo>
                <a:lnTo>
                  <a:pt x="36" y="28"/>
                </a:lnTo>
                <a:lnTo>
                  <a:pt x="38" y="31"/>
                </a:lnTo>
                <a:lnTo>
                  <a:pt x="40" y="26"/>
                </a:lnTo>
                <a:lnTo>
                  <a:pt x="43" y="21"/>
                </a:lnTo>
                <a:lnTo>
                  <a:pt x="57" y="0"/>
                </a:lnTo>
                <a:lnTo>
                  <a:pt x="71" y="0"/>
                </a:lnTo>
                <a:lnTo>
                  <a:pt x="43" y="38"/>
                </a:lnTo>
                <a:lnTo>
                  <a:pt x="76" y="83"/>
                </a:lnTo>
                <a:lnTo>
                  <a:pt x="62" y="83"/>
                </a:lnTo>
                <a:lnTo>
                  <a:pt x="43" y="54"/>
                </a:lnTo>
                <a:lnTo>
                  <a:pt x="40" y="52"/>
                </a:lnTo>
                <a:lnTo>
                  <a:pt x="38" y="47"/>
                </a:lnTo>
                <a:lnTo>
                  <a:pt x="36" y="52"/>
                </a:lnTo>
                <a:lnTo>
                  <a:pt x="33" y="54"/>
                </a:lnTo>
                <a:lnTo>
                  <a:pt x="14" y="83"/>
                </a:lnTo>
                <a:lnTo>
                  <a:pt x="0" y="83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4492" name="Text Box 44"/>
          <p:cNvSpPr txBox="1">
            <a:spLocks noChangeAspect="1" noChangeArrowheads="1"/>
          </p:cNvSpPr>
          <p:nvPr/>
        </p:nvSpPr>
        <p:spPr bwMode="auto">
          <a:xfrm>
            <a:off x="1100138" y="5080000"/>
            <a:ext cx="24590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Fluchtlinien vom Startpunkt</a:t>
            </a:r>
            <a:endParaRPr lang="en-US" altLang="de-DE" sz="1500"/>
          </a:p>
        </p:txBody>
      </p:sp>
      <p:sp>
        <p:nvSpPr>
          <p:cNvPr id="104493" name="Text Box 45"/>
          <p:cNvSpPr txBox="1">
            <a:spLocks noChangeAspect="1" noChangeArrowheads="1"/>
          </p:cNvSpPr>
          <p:nvPr/>
        </p:nvSpPr>
        <p:spPr bwMode="auto">
          <a:xfrm>
            <a:off x="1100138" y="5335588"/>
            <a:ext cx="236537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Fluchtlinien vom Zielpunkt</a:t>
            </a:r>
            <a:endParaRPr lang="en-US" altLang="de-DE" sz="1500"/>
          </a:p>
        </p:txBody>
      </p:sp>
      <p:sp>
        <p:nvSpPr>
          <p:cNvPr id="104494" name="Text Box 46"/>
          <p:cNvSpPr txBox="1">
            <a:spLocks noChangeAspect="1" noChangeArrowheads="1"/>
          </p:cNvSpPr>
          <p:nvPr/>
        </p:nvSpPr>
        <p:spPr bwMode="auto">
          <a:xfrm>
            <a:off x="1100138" y="5589588"/>
            <a:ext cx="194627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Fluchtpunkte, Grad 1</a:t>
            </a:r>
            <a:endParaRPr lang="en-US" altLang="de-DE" sz="1500"/>
          </a:p>
        </p:txBody>
      </p:sp>
      <p:sp>
        <p:nvSpPr>
          <p:cNvPr id="104495" name="Line 49"/>
          <p:cNvSpPr>
            <a:spLocks noChangeAspect="1" noChangeShapeType="1"/>
          </p:cNvSpPr>
          <p:nvPr/>
        </p:nvSpPr>
        <p:spPr bwMode="auto">
          <a:xfrm>
            <a:off x="727075" y="5507038"/>
            <a:ext cx="37306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2"/>
          <p:cNvSpPr>
            <a:spLocks noChangeArrowheads="1"/>
          </p:cNvSpPr>
          <p:nvPr/>
        </p:nvSpPr>
        <p:spPr bwMode="auto">
          <a:xfrm>
            <a:off x="-1588" y="0"/>
            <a:ext cx="9147176" cy="796925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5475" name="Rectangle 3"/>
          <p:cNvSpPr>
            <a:spLocks noChangeAspect="1" noChangeArrowheads="1"/>
          </p:cNvSpPr>
          <p:nvPr/>
        </p:nvSpPr>
        <p:spPr bwMode="auto">
          <a:xfrm>
            <a:off x="4586288" y="2479675"/>
            <a:ext cx="3086100" cy="156845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5476" name="Line 4"/>
          <p:cNvSpPr>
            <a:spLocks noChangeAspect="1" noChangeShapeType="1"/>
          </p:cNvSpPr>
          <p:nvPr/>
        </p:nvSpPr>
        <p:spPr bwMode="auto">
          <a:xfrm>
            <a:off x="5045075" y="2492375"/>
            <a:ext cx="0" cy="1552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477" name="Line 5"/>
          <p:cNvSpPr>
            <a:spLocks noChangeAspect="1" noChangeShapeType="1"/>
          </p:cNvSpPr>
          <p:nvPr/>
        </p:nvSpPr>
        <p:spPr bwMode="auto">
          <a:xfrm flipH="1">
            <a:off x="4606925" y="2755900"/>
            <a:ext cx="3049588" cy="31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478" name="Line 6"/>
          <p:cNvSpPr>
            <a:spLocks noChangeAspect="1" noChangeShapeType="1"/>
          </p:cNvSpPr>
          <p:nvPr/>
        </p:nvSpPr>
        <p:spPr bwMode="auto">
          <a:xfrm flipH="1">
            <a:off x="4608513" y="3338513"/>
            <a:ext cx="8778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3063" name="Line 7"/>
          <p:cNvSpPr>
            <a:spLocks noChangeAspect="1" noChangeShapeType="1"/>
          </p:cNvSpPr>
          <p:nvPr/>
        </p:nvSpPr>
        <p:spPr bwMode="auto">
          <a:xfrm>
            <a:off x="7032625" y="2492375"/>
            <a:ext cx="0" cy="15525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480" name="Line 8"/>
          <p:cNvSpPr>
            <a:spLocks noChangeAspect="1" noChangeShapeType="1"/>
          </p:cNvSpPr>
          <p:nvPr/>
        </p:nvSpPr>
        <p:spPr bwMode="auto">
          <a:xfrm>
            <a:off x="6165850" y="3068638"/>
            <a:ext cx="0" cy="976312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481" name="Line 9"/>
          <p:cNvSpPr>
            <a:spLocks noChangeAspect="1" noChangeShapeType="1"/>
          </p:cNvSpPr>
          <p:nvPr/>
        </p:nvSpPr>
        <p:spPr bwMode="auto">
          <a:xfrm>
            <a:off x="5697538" y="3343275"/>
            <a:ext cx="957262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482" name="Line 10"/>
          <p:cNvSpPr>
            <a:spLocks noChangeAspect="1" noChangeShapeType="1"/>
          </p:cNvSpPr>
          <p:nvPr/>
        </p:nvSpPr>
        <p:spPr bwMode="auto">
          <a:xfrm>
            <a:off x="5695950" y="3902075"/>
            <a:ext cx="199231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483" name="Freeform 11"/>
          <p:cNvSpPr>
            <a:spLocks noChangeAspect="1"/>
          </p:cNvSpPr>
          <p:nvPr/>
        </p:nvSpPr>
        <p:spPr bwMode="auto">
          <a:xfrm>
            <a:off x="5014913" y="272732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5484" name="Freeform 12"/>
          <p:cNvSpPr>
            <a:spLocks noChangeAspect="1"/>
          </p:cNvSpPr>
          <p:nvPr/>
        </p:nvSpPr>
        <p:spPr bwMode="auto">
          <a:xfrm>
            <a:off x="5011738" y="330358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5485" name="Freeform 13"/>
          <p:cNvSpPr>
            <a:spLocks noChangeAspect="1"/>
          </p:cNvSpPr>
          <p:nvPr/>
        </p:nvSpPr>
        <p:spPr bwMode="auto">
          <a:xfrm>
            <a:off x="5011738" y="3302000"/>
            <a:ext cx="57150" cy="58738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5486" name="Freeform 14"/>
          <p:cNvSpPr>
            <a:spLocks noChangeAspect="1"/>
          </p:cNvSpPr>
          <p:nvPr/>
        </p:nvSpPr>
        <p:spPr bwMode="auto">
          <a:xfrm>
            <a:off x="5013325" y="3303588"/>
            <a:ext cx="55563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5487" name="Freeform 15"/>
          <p:cNvSpPr>
            <a:spLocks noChangeAspect="1"/>
          </p:cNvSpPr>
          <p:nvPr/>
        </p:nvSpPr>
        <p:spPr bwMode="auto">
          <a:xfrm>
            <a:off x="6137275" y="3309938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488" name="Freeform 16"/>
          <p:cNvSpPr>
            <a:spLocks noChangeAspect="1"/>
          </p:cNvSpPr>
          <p:nvPr/>
        </p:nvSpPr>
        <p:spPr bwMode="auto">
          <a:xfrm>
            <a:off x="6149975" y="3313113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489" name="Freeform 17"/>
          <p:cNvSpPr>
            <a:spLocks noChangeAspect="1"/>
          </p:cNvSpPr>
          <p:nvPr/>
        </p:nvSpPr>
        <p:spPr bwMode="auto">
          <a:xfrm>
            <a:off x="6149975" y="387032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490" name="Rectangle 18"/>
          <p:cNvSpPr>
            <a:spLocks noChangeAspect="1" noChangeArrowheads="1"/>
          </p:cNvSpPr>
          <p:nvPr/>
        </p:nvSpPr>
        <p:spPr bwMode="auto">
          <a:xfrm>
            <a:off x="6118225" y="3308350"/>
            <a:ext cx="92075" cy="9048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13075" name="Rectangle 19"/>
          <p:cNvSpPr>
            <a:spLocks noChangeAspect="1" noChangeArrowheads="1"/>
          </p:cNvSpPr>
          <p:nvPr/>
        </p:nvSpPr>
        <p:spPr bwMode="auto">
          <a:xfrm>
            <a:off x="6996113" y="2713038"/>
            <a:ext cx="90487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813076" name="Oval 20"/>
          <p:cNvSpPr>
            <a:spLocks noChangeAspect="1" noChangeArrowheads="1"/>
          </p:cNvSpPr>
          <p:nvPr/>
        </p:nvSpPr>
        <p:spPr bwMode="auto">
          <a:xfrm>
            <a:off x="6964363" y="3832225"/>
            <a:ext cx="138112" cy="138113"/>
          </a:xfrm>
          <a:prstGeom prst="ellipse">
            <a:avLst/>
          </a:prstGeom>
          <a:solidFill>
            <a:srgbClr val="FFCC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5493" name="Text Box 21"/>
          <p:cNvSpPr txBox="1">
            <a:spLocks noChangeAspect="1" noChangeArrowheads="1"/>
          </p:cNvSpPr>
          <p:nvPr/>
        </p:nvSpPr>
        <p:spPr bwMode="auto">
          <a:xfrm>
            <a:off x="4419600" y="2652713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105494" name="Text Box 22"/>
          <p:cNvSpPr txBox="1">
            <a:spLocks noChangeAspect="1" noChangeArrowheads="1"/>
          </p:cNvSpPr>
          <p:nvPr/>
        </p:nvSpPr>
        <p:spPr bwMode="auto">
          <a:xfrm>
            <a:off x="4419600" y="3249613"/>
            <a:ext cx="77788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105495" name="Text Box 23"/>
          <p:cNvSpPr txBox="1">
            <a:spLocks noChangeAspect="1" noChangeArrowheads="1"/>
          </p:cNvSpPr>
          <p:nvPr/>
        </p:nvSpPr>
        <p:spPr bwMode="auto">
          <a:xfrm>
            <a:off x="4989513" y="2244725"/>
            <a:ext cx="76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813080" name="Text Box 24"/>
          <p:cNvSpPr txBox="1">
            <a:spLocks noChangeAspect="1" noChangeArrowheads="1"/>
          </p:cNvSpPr>
          <p:nvPr/>
        </p:nvSpPr>
        <p:spPr bwMode="auto">
          <a:xfrm>
            <a:off x="6973888" y="2244725"/>
            <a:ext cx="77787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105497" name="Text Box 25"/>
          <p:cNvSpPr txBox="1">
            <a:spLocks noChangeAspect="1" noChangeArrowheads="1"/>
          </p:cNvSpPr>
          <p:nvPr/>
        </p:nvSpPr>
        <p:spPr bwMode="auto">
          <a:xfrm>
            <a:off x="7734300" y="3833813"/>
            <a:ext cx="2682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105498" name="Text Box 26"/>
          <p:cNvSpPr txBox="1">
            <a:spLocks noChangeAspect="1" noChangeArrowheads="1"/>
          </p:cNvSpPr>
          <p:nvPr/>
        </p:nvSpPr>
        <p:spPr bwMode="auto">
          <a:xfrm>
            <a:off x="6126163" y="4103688"/>
            <a:ext cx="203200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105499" name="Rectangle 27"/>
          <p:cNvSpPr>
            <a:spLocks noChangeAspect="1" noChangeArrowheads="1"/>
          </p:cNvSpPr>
          <p:nvPr/>
        </p:nvSpPr>
        <p:spPr bwMode="auto">
          <a:xfrm>
            <a:off x="4999038" y="3289300"/>
            <a:ext cx="92075" cy="920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5500" name="Line 28"/>
          <p:cNvSpPr>
            <a:spLocks noChangeAspect="1" noChangeShapeType="1"/>
          </p:cNvSpPr>
          <p:nvPr/>
        </p:nvSpPr>
        <p:spPr bwMode="auto">
          <a:xfrm flipV="1">
            <a:off x="5153025" y="1090613"/>
            <a:ext cx="138113" cy="90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501" name="Rectangle 29"/>
          <p:cNvSpPr>
            <a:spLocks noChangeAspect="1" noChangeArrowheads="1"/>
          </p:cNvSpPr>
          <p:nvPr/>
        </p:nvSpPr>
        <p:spPr bwMode="auto">
          <a:xfrm>
            <a:off x="4594225" y="315913"/>
            <a:ext cx="3086100" cy="1570037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5502" name="Line 30"/>
          <p:cNvSpPr>
            <a:spLocks noChangeAspect="1" noChangeShapeType="1"/>
          </p:cNvSpPr>
          <p:nvPr/>
        </p:nvSpPr>
        <p:spPr bwMode="auto">
          <a:xfrm>
            <a:off x="5494338" y="706438"/>
            <a:ext cx="0" cy="11715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503" name="Line 31"/>
          <p:cNvSpPr>
            <a:spLocks noChangeAspect="1" noChangeShapeType="1"/>
          </p:cNvSpPr>
          <p:nvPr/>
        </p:nvSpPr>
        <p:spPr bwMode="auto">
          <a:xfrm flipH="1">
            <a:off x="5684838" y="904875"/>
            <a:ext cx="969962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504" name="Line 32"/>
          <p:cNvSpPr>
            <a:spLocks noChangeAspect="1" noChangeShapeType="1"/>
          </p:cNvSpPr>
          <p:nvPr/>
        </p:nvSpPr>
        <p:spPr bwMode="auto">
          <a:xfrm>
            <a:off x="5692775" y="904875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505" name="Line 33"/>
          <p:cNvSpPr>
            <a:spLocks noChangeAspect="1" noChangeShapeType="1"/>
          </p:cNvSpPr>
          <p:nvPr/>
        </p:nvSpPr>
        <p:spPr bwMode="auto">
          <a:xfrm>
            <a:off x="5045075" y="330200"/>
            <a:ext cx="0" cy="15509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506" name="Line 34"/>
          <p:cNvSpPr>
            <a:spLocks noChangeAspect="1" noChangeShapeType="1"/>
          </p:cNvSpPr>
          <p:nvPr/>
        </p:nvSpPr>
        <p:spPr bwMode="auto">
          <a:xfrm flipH="1">
            <a:off x="4606925" y="595313"/>
            <a:ext cx="3049588" cy="1587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507" name="Line 35"/>
          <p:cNvSpPr>
            <a:spLocks noChangeAspect="1" noChangeShapeType="1"/>
          </p:cNvSpPr>
          <p:nvPr/>
        </p:nvSpPr>
        <p:spPr bwMode="auto">
          <a:xfrm flipH="1">
            <a:off x="4608513" y="1174750"/>
            <a:ext cx="8778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508" name="Line 36"/>
          <p:cNvSpPr>
            <a:spLocks noChangeAspect="1" noChangeShapeType="1"/>
          </p:cNvSpPr>
          <p:nvPr/>
        </p:nvSpPr>
        <p:spPr bwMode="auto">
          <a:xfrm>
            <a:off x="6165850" y="908050"/>
            <a:ext cx="0" cy="973138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509" name="Line 37"/>
          <p:cNvSpPr>
            <a:spLocks noChangeAspect="1" noChangeShapeType="1"/>
          </p:cNvSpPr>
          <p:nvPr/>
        </p:nvSpPr>
        <p:spPr bwMode="auto">
          <a:xfrm>
            <a:off x="5697538" y="1181100"/>
            <a:ext cx="957262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510" name="Line 38"/>
          <p:cNvSpPr>
            <a:spLocks noChangeAspect="1" noChangeShapeType="1"/>
          </p:cNvSpPr>
          <p:nvPr/>
        </p:nvSpPr>
        <p:spPr bwMode="auto">
          <a:xfrm>
            <a:off x="5695950" y="1738313"/>
            <a:ext cx="199231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511" name="Freeform 39"/>
          <p:cNvSpPr>
            <a:spLocks noChangeAspect="1"/>
          </p:cNvSpPr>
          <p:nvPr/>
        </p:nvSpPr>
        <p:spPr bwMode="auto">
          <a:xfrm>
            <a:off x="5014913" y="566738"/>
            <a:ext cx="57150" cy="58737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5512" name="Freeform 40"/>
          <p:cNvSpPr>
            <a:spLocks noChangeAspect="1"/>
          </p:cNvSpPr>
          <p:nvPr/>
        </p:nvSpPr>
        <p:spPr bwMode="auto">
          <a:xfrm>
            <a:off x="5011738" y="1141413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5513" name="Freeform 41"/>
          <p:cNvSpPr>
            <a:spLocks noChangeAspect="1"/>
          </p:cNvSpPr>
          <p:nvPr/>
        </p:nvSpPr>
        <p:spPr bwMode="auto">
          <a:xfrm>
            <a:off x="5011738" y="1139825"/>
            <a:ext cx="57150" cy="57150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5514" name="Freeform 42"/>
          <p:cNvSpPr>
            <a:spLocks noChangeAspect="1"/>
          </p:cNvSpPr>
          <p:nvPr/>
        </p:nvSpPr>
        <p:spPr bwMode="auto">
          <a:xfrm>
            <a:off x="5013325" y="1141413"/>
            <a:ext cx="55563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5515" name="Freeform 43"/>
          <p:cNvSpPr>
            <a:spLocks noChangeAspect="1"/>
          </p:cNvSpPr>
          <p:nvPr/>
        </p:nvSpPr>
        <p:spPr bwMode="auto">
          <a:xfrm>
            <a:off x="6137275" y="1146175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516" name="Freeform 44"/>
          <p:cNvSpPr>
            <a:spLocks noChangeAspect="1"/>
          </p:cNvSpPr>
          <p:nvPr/>
        </p:nvSpPr>
        <p:spPr bwMode="auto">
          <a:xfrm>
            <a:off x="6149975" y="115093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517" name="Freeform 45"/>
          <p:cNvSpPr>
            <a:spLocks noChangeAspect="1"/>
          </p:cNvSpPr>
          <p:nvPr/>
        </p:nvSpPr>
        <p:spPr bwMode="auto">
          <a:xfrm>
            <a:off x="6145213" y="1693863"/>
            <a:ext cx="57150" cy="58737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518" name="Rectangle 46"/>
          <p:cNvSpPr>
            <a:spLocks noChangeAspect="1" noChangeArrowheads="1"/>
          </p:cNvSpPr>
          <p:nvPr/>
        </p:nvSpPr>
        <p:spPr bwMode="auto">
          <a:xfrm>
            <a:off x="6118225" y="1144588"/>
            <a:ext cx="92075" cy="904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5519" name="Text Box 47"/>
          <p:cNvSpPr txBox="1">
            <a:spLocks noChangeAspect="1" noChangeArrowheads="1"/>
          </p:cNvSpPr>
          <p:nvPr/>
        </p:nvSpPr>
        <p:spPr bwMode="auto">
          <a:xfrm>
            <a:off x="4419600" y="463550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105520" name="Text Box 48"/>
          <p:cNvSpPr txBox="1">
            <a:spLocks noChangeAspect="1" noChangeArrowheads="1"/>
          </p:cNvSpPr>
          <p:nvPr/>
        </p:nvSpPr>
        <p:spPr bwMode="auto">
          <a:xfrm>
            <a:off x="4419600" y="1060450"/>
            <a:ext cx="77788" cy="195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105521" name="Text Box 49"/>
          <p:cNvSpPr txBox="1">
            <a:spLocks noChangeAspect="1" noChangeArrowheads="1"/>
          </p:cNvSpPr>
          <p:nvPr/>
        </p:nvSpPr>
        <p:spPr bwMode="auto">
          <a:xfrm>
            <a:off x="5018088" y="98425"/>
            <a:ext cx="762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105522" name="Text Box 50"/>
          <p:cNvSpPr txBox="1">
            <a:spLocks noChangeAspect="1" noChangeArrowheads="1"/>
          </p:cNvSpPr>
          <p:nvPr/>
        </p:nvSpPr>
        <p:spPr bwMode="auto">
          <a:xfrm>
            <a:off x="6126163" y="1939925"/>
            <a:ext cx="2000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105523" name="Rectangle 51"/>
          <p:cNvSpPr>
            <a:spLocks noChangeAspect="1" noChangeArrowheads="1"/>
          </p:cNvSpPr>
          <p:nvPr/>
        </p:nvSpPr>
        <p:spPr bwMode="auto">
          <a:xfrm>
            <a:off x="5473700" y="703263"/>
            <a:ext cx="1371600" cy="23018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5524" name="Rectangle 52"/>
          <p:cNvSpPr>
            <a:spLocks noChangeAspect="1" noChangeArrowheads="1"/>
          </p:cNvSpPr>
          <p:nvPr/>
        </p:nvSpPr>
        <p:spPr bwMode="auto">
          <a:xfrm>
            <a:off x="4999038" y="1125538"/>
            <a:ext cx="92075" cy="952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5525" name="AutoShape 53"/>
          <p:cNvSpPr>
            <a:spLocks noChangeAspect="1" noChangeArrowheads="1"/>
          </p:cNvSpPr>
          <p:nvPr/>
        </p:nvSpPr>
        <p:spPr bwMode="auto">
          <a:xfrm>
            <a:off x="1979613" y="1485900"/>
            <a:ext cx="1006475" cy="419100"/>
          </a:xfrm>
          <a:prstGeom prst="down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rgbClr val="A7CE7C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5526" name="Text Box 54"/>
          <p:cNvSpPr txBox="1">
            <a:spLocks noChangeAspect="1" noChangeArrowheads="1"/>
          </p:cNvSpPr>
          <p:nvPr/>
        </p:nvSpPr>
        <p:spPr bwMode="auto">
          <a:xfrm>
            <a:off x="1293813" y="184150"/>
            <a:ext cx="2406650" cy="5492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1. Ausbreitung Fluchtlinien</a:t>
            </a:r>
            <a:br>
              <a:rPr lang="de-DE" altLang="de-DE" sz="1500"/>
            </a:br>
            <a:r>
              <a:rPr lang="de-DE" altLang="de-DE" sz="1500"/>
              <a:t>    Grad 1 und 2</a:t>
            </a:r>
            <a:endParaRPr lang="en-US" altLang="de-DE" sz="1500"/>
          </a:p>
        </p:txBody>
      </p:sp>
      <p:sp>
        <p:nvSpPr>
          <p:cNvPr id="105527" name="Text Box 55"/>
          <p:cNvSpPr txBox="1">
            <a:spLocks noChangeAspect="1" noChangeArrowheads="1"/>
          </p:cNvSpPr>
          <p:nvPr/>
        </p:nvSpPr>
        <p:spPr bwMode="auto">
          <a:xfrm>
            <a:off x="1293813" y="2332038"/>
            <a:ext cx="2406650" cy="547687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2. Ausbreitung Fluchtlinien</a:t>
            </a:r>
            <a:br>
              <a:rPr lang="de-DE" altLang="de-DE" sz="1500"/>
            </a:br>
            <a:r>
              <a:rPr lang="de-DE" altLang="de-DE" sz="1500"/>
              <a:t>    Grad 3 mit Schnittpunkt</a:t>
            </a:r>
            <a:endParaRPr lang="en-US" altLang="de-DE" sz="1500"/>
          </a:p>
        </p:txBody>
      </p:sp>
      <p:sp>
        <p:nvSpPr>
          <p:cNvPr id="813112" name="Line 56"/>
          <p:cNvSpPr>
            <a:spLocks noChangeAspect="1" noChangeShapeType="1"/>
          </p:cNvSpPr>
          <p:nvPr/>
        </p:nvSpPr>
        <p:spPr bwMode="auto">
          <a:xfrm>
            <a:off x="7075488" y="3963988"/>
            <a:ext cx="112712" cy="2492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3113" name="Rectangle 57"/>
          <p:cNvSpPr>
            <a:spLocks noChangeAspect="1" noChangeArrowheads="1"/>
          </p:cNvSpPr>
          <p:nvPr/>
        </p:nvSpPr>
        <p:spPr bwMode="auto">
          <a:xfrm>
            <a:off x="6845300" y="4102100"/>
            <a:ext cx="1157288" cy="261938"/>
          </a:xfrm>
          <a:prstGeom prst="rect">
            <a:avLst/>
          </a:pr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en-US" altLang="de-DE" sz="1300"/>
              <a:t>Schnittpunkt</a:t>
            </a:r>
          </a:p>
        </p:txBody>
      </p:sp>
      <p:sp>
        <p:nvSpPr>
          <p:cNvPr id="105530" name="Rectangle 58"/>
          <p:cNvSpPr>
            <a:spLocks noChangeAspect="1" noChangeArrowheads="1"/>
          </p:cNvSpPr>
          <p:nvPr/>
        </p:nvSpPr>
        <p:spPr bwMode="auto">
          <a:xfrm>
            <a:off x="5473700" y="2841625"/>
            <a:ext cx="1463675" cy="254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5531" name="Rectangle 59"/>
          <p:cNvSpPr>
            <a:spLocks noChangeAspect="1" noChangeArrowheads="1"/>
          </p:cNvSpPr>
          <p:nvPr/>
        </p:nvSpPr>
        <p:spPr bwMode="auto">
          <a:xfrm>
            <a:off x="5473700" y="3095625"/>
            <a:ext cx="230188" cy="96043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5532" name="Rectangle 60"/>
          <p:cNvSpPr>
            <a:spLocks noChangeAspect="1" noChangeArrowheads="1"/>
          </p:cNvSpPr>
          <p:nvPr/>
        </p:nvSpPr>
        <p:spPr bwMode="auto">
          <a:xfrm>
            <a:off x="6662738" y="2863850"/>
            <a:ext cx="274637" cy="92551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5533" name="Text Box 61"/>
          <p:cNvSpPr txBox="1">
            <a:spLocks noChangeAspect="1" noChangeArrowheads="1"/>
          </p:cNvSpPr>
          <p:nvPr/>
        </p:nvSpPr>
        <p:spPr bwMode="auto">
          <a:xfrm>
            <a:off x="6707188" y="3262313"/>
            <a:ext cx="130175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105534" name="Rectangle 62"/>
          <p:cNvSpPr>
            <a:spLocks noChangeAspect="1" noChangeArrowheads="1"/>
          </p:cNvSpPr>
          <p:nvPr/>
        </p:nvSpPr>
        <p:spPr bwMode="auto">
          <a:xfrm>
            <a:off x="5470525" y="685800"/>
            <a:ext cx="1462088" cy="254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5535" name="Rectangle 63"/>
          <p:cNvSpPr>
            <a:spLocks noChangeAspect="1" noChangeArrowheads="1"/>
          </p:cNvSpPr>
          <p:nvPr/>
        </p:nvSpPr>
        <p:spPr bwMode="auto">
          <a:xfrm>
            <a:off x="5470525" y="933450"/>
            <a:ext cx="233363" cy="96043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5536" name="Line 64"/>
          <p:cNvSpPr>
            <a:spLocks noChangeAspect="1" noChangeShapeType="1"/>
          </p:cNvSpPr>
          <p:nvPr/>
        </p:nvSpPr>
        <p:spPr bwMode="auto">
          <a:xfrm>
            <a:off x="6837363" y="706438"/>
            <a:ext cx="0" cy="8667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537" name="Rectangle 65"/>
          <p:cNvSpPr>
            <a:spLocks noChangeAspect="1" noChangeArrowheads="1"/>
          </p:cNvSpPr>
          <p:nvPr/>
        </p:nvSpPr>
        <p:spPr bwMode="auto">
          <a:xfrm>
            <a:off x="6656388" y="709613"/>
            <a:ext cx="276225" cy="92233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5538" name="Text Box 66"/>
          <p:cNvSpPr txBox="1">
            <a:spLocks noChangeAspect="1" noChangeArrowheads="1"/>
          </p:cNvSpPr>
          <p:nvPr/>
        </p:nvSpPr>
        <p:spPr bwMode="auto">
          <a:xfrm>
            <a:off x="7734300" y="1624013"/>
            <a:ext cx="3444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105539" name="Text Box 67"/>
          <p:cNvSpPr txBox="1">
            <a:spLocks noChangeAspect="1" noChangeArrowheads="1"/>
          </p:cNvSpPr>
          <p:nvPr/>
        </p:nvSpPr>
        <p:spPr bwMode="auto">
          <a:xfrm>
            <a:off x="6707188" y="1066800"/>
            <a:ext cx="138112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105540" name="Oval 68"/>
          <p:cNvSpPr>
            <a:spLocks noChangeAspect="1" noChangeArrowheads="1"/>
          </p:cNvSpPr>
          <p:nvPr/>
        </p:nvSpPr>
        <p:spPr bwMode="auto">
          <a:xfrm>
            <a:off x="6099175" y="1116013"/>
            <a:ext cx="138113" cy="138112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5541" name="Text Box 69"/>
          <p:cNvSpPr txBox="1">
            <a:spLocks noChangeAspect="1" noChangeArrowheads="1"/>
          </p:cNvSpPr>
          <p:nvPr/>
        </p:nvSpPr>
        <p:spPr bwMode="auto">
          <a:xfrm>
            <a:off x="6097588" y="1090613"/>
            <a:ext cx="84137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T</a:t>
            </a:r>
            <a:endParaRPr lang="en-US" altLang="de-DE" sz="1300"/>
          </a:p>
        </p:txBody>
      </p:sp>
      <p:sp>
        <p:nvSpPr>
          <p:cNvPr id="105542" name="Oval 70"/>
          <p:cNvSpPr>
            <a:spLocks noChangeAspect="1" noChangeArrowheads="1"/>
          </p:cNvSpPr>
          <p:nvPr/>
        </p:nvSpPr>
        <p:spPr bwMode="auto">
          <a:xfrm>
            <a:off x="4975225" y="1103313"/>
            <a:ext cx="136525" cy="1365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5543" name="Text Box 71"/>
          <p:cNvSpPr txBox="1">
            <a:spLocks noChangeAspect="1" noChangeArrowheads="1"/>
          </p:cNvSpPr>
          <p:nvPr/>
        </p:nvSpPr>
        <p:spPr bwMode="auto">
          <a:xfrm>
            <a:off x="4986338" y="1073150"/>
            <a:ext cx="85725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S</a:t>
            </a:r>
            <a:endParaRPr lang="en-US" altLang="de-DE" sz="1300"/>
          </a:p>
        </p:txBody>
      </p:sp>
      <p:sp>
        <p:nvSpPr>
          <p:cNvPr id="105544" name="Oval 72"/>
          <p:cNvSpPr>
            <a:spLocks noChangeAspect="1" noChangeArrowheads="1"/>
          </p:cNvSpPr>
          <p:nvPr/>
        </p:nvSpPr>
        <p:spPr bwMode="auto">
          <a:xfrm>
            <a:off x="6097588" y="3287713"/>
            <a:ext cx="134937" cy="1365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5545" name="Text Box 73"/>
          <p:cNvSpPr txBox="1">
            <a:spLocks noChangeAspect="1" noChangeArrowheads="1"/>
          </p:cNvSpPr>
          <p:nvPr/>
        </p:nvSpPr>
        <p:spPr bwMode="auto">
          <a:xfrm>
            <a:off x="6099175" y="3275013"/>
            <a:ext cx="84138" cy="190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T</a:t>
            </a:r>
            <a:endParaRPr lang="en-US" altLang="de-DE" sz="1300"/>
          </a:p>
        </p:txBody>
      </p:sp>
      <p:sp>
        <p:nvSpPr>
          <p:cNvPr id="105546" name="Oval 74"/>
          <p:cNvSpPr>
            <a:spLocks noChangeAspect="1" noChangeArrowheads="1"/>
          </p:cNvSpPr>
          <p:nvPr/>
        </p:nvSpPr>
        <p:spPr bwMode="auto">
          <a:xfrm>
            <a:off x="4972050" y="3273425"/>
            <a:ext cx="138113" cy="1365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5547" name="Text Box 75"/>
          <p:cNvSpPr txBox="1">
            <a:spLocks noChangeAspect="1" noChangeArrowheads="1"/>
          </p:cNvSpPr>
          <p:nvPr/>
        </p:nvSpPr>
        <p:spPr bwMode="auto">
          <a:xfrm>
            <a:off x="4989513" y="3248025"/>
            <a:ext cx="85725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S</a:t>
            </a:r>
            <a:endParaRPr lang="en-US" altLang="de-DE" sz="1300"/>
          </a:p>
        </p:txBody>
      </p:sp>
      <p:sp>
        <p:nvSpPr>
          <p:cNvPr id="105548" name="Text Box 76"/>
          <p:cNvSpPr txBox="1">
            <a:spLocks noChangeAspect="1" noChangeArrowheads="1"/>
          </p:cNvSpPr>
          <p:nvPr/>
        </p:nvSpPr>
        <p:spPr bwMode="auto">
          <a:xfrm>
            <a:off x="5105400" y="379413"/>
            <a:ext cx="1365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i="1"/>
              <a:t>a</a:t>
            </a:r>
          </a:p>
        </p:txBody>
      </p:sp>
      <p:sp>
        <p:nvSpPr>
          <p:cNvPr id="105549" name="Text Box 77"/>
          <p:cNvSpPr txBox="1">
            <a:spLocks noChangeAspect="1" noChangeArrowheads="1"/>
          </p:cNvSpPr>
          <p:nvPr/>
        </p:nvSpPr>
        <p:spPr bwMode="auto">
          <a:xfrm>
            <a:off x="6248400" y="1522413"/>
            <a:ext cx="2286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i="1"/>
              <a:t>a‘</a:t>
            </a:r>
          </a:p>
        </p:txBody>
      </p:sp>
      <p:sp>
        <p:nvSpPr>
          <p:cNvPr id="105550" name="Text Box 78"/>
          <p:cNvSpPr txBox="1">
            <a:spLocks noChangeAspect="1" noChangeArrowheads="1"/>
          </p:cNvSpPr>
          <p:nvPr/>
        </p:nvSpPr>
        <p:spPr bwMode="auto">
          <a:xfrm>
            <a:off x="5105400" y="2549525"/>
            <a:ext cx="1365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i="1"/>
              <a:t>a</a:t>
            </a:r>
          </a:p>
        </p:txBody>
      </p:sp>
      <p:sp>
        <p:nvSpPr>
          <p:cNvPr id="105551" name="Text Box 79"/>
          <p:cNvSpPr txBox="1">
            <a:spLocks noChangeAspect="1" noChangeArrowheads="1"/>
          </p:cNvSpPr>
          <p:nvPr/>
        </p:nvSpPr>
        <p:spPr bwMode="auto">
          <a:xfrm>
            <a:off x="6248400" y="3692525"/>
            <a:ext cx="2286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i="1"/>
              <a:t>a‘</a:t>
            </a:r>
          </a:p>
        </p:txBody>
      </p:sp>
      <p:sp>
        <p:nvSpPr>
          <p:cNvPr id="813136" name="Text Box 80"/>
          <p:cNvSpPr txBox="1">
            <a:spLocks noChangeAspect="1" noChangeArrowheads="1"/>
          </p:cNvSpPr>
          <p:nvPr/>
        </p:nvSpPr>
        <p:spPr bwMode="auto">
          <a:xfrm>
            <a:off x="7104063" y="2549525"/>
            <a:ext cx="1365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i="1"/>
              <a:t>b</a:t>
            </a:r>
          </a:p>
        </p:txBody>
      </p:sp>
      <p:sp>
        <p:nvSpPr>
          <p:cNvPr id="813137" name="Text Box 81"/>
          <p:cNvSpPr txBox="1">
            <a:spLocks noChangeAspect="1" noChangeArrowheads="1"/>
          </p:cNvSpPr>
          <p:nvPr/>
        </p:nvSpPr>
        <p:spPr bwMode="auto">
          <a:xfrm>
            <a:off x="7104063" y="3692525"/>
            <a:ext cx="1365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i="1"/>
              <a:t>c</a:t>
            </a:r>
          </a:p>
        </p:txBody>
      </p:sp>
      <p:sp>
        <p:nvSpPr>
          <p:cNvPr id="105554" name="Rectangle 82"/>
          <p:cNvSpPr>
            <a:spLocks noChangeAspect="1" noChangeArrowheads="1"/>
          </p:cNvSpPr>
          <p:nvPr/>
        </p:nvSpPr>
        <p:spPr bwMode="auto">
          <a:xfrm>
            <a:off x="608013" y="5046663"/>
            <a:ext cx="3349625" cy="1177925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5555" name="Line 83"/>
          <p:cNvSpPr>
            <a:spLocks noChangeAspect="1" noChangeShapeType="1"/>
          </p:cNvSpPr>
          <p:nvPr/>
        </p:nvSpPr>
        <p:spPr bwMode="auto">
          <a:xfrm>
            <a:off x="727075" y="5232400"/>
            <a:ext cx="373063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556" name="Freeform 84"/>
          <p:cNvSpPr>
            <a:spLocks noChangeAspect="1"/>
          </p:cNvSpPr>
          <p:nvPr/>
        </p:nvSpPr>
        <p:spPr bwMode="auto">
          <a:xfrm>
            <a:off x="896938" y="5724525"/>
            <a:ext cx="77787" cy="82550"/>
          </a:xfrm>
          <a:custGeom>
            <a:avLst/>
            <a:gdLst>
              <a:gd name="T0" fmla="*/ 0 w 76"/>
              <a:gd name="T1" fmla="*/ 2147483647 h 83"/>
              <a:gd name="T2" fmla="*/ 2147483647 w 76"/>
              <a:gd name="T3" fmla="*/ 2147483647 h 83"/>
              <a:gd name="T4" fmla="*/ 2147483647 w 76"/>
              <a:gd name="T5" fmla="*/ 0 h 83"/>
              <a:gd name="T6" fmla="*/ 2147483647 w 76"/>
              <a:gd name="T7" fmla="*/ 0 h 83"/>
              <a:gd name="T8" fmla="*/ 2147483647 w 76"/>
              <a:gd name="T9" fmla="*/ 2147483647 h 83"/>
              <a:gd name="T10" fmla="*/ 2147483647 w 76"/>
              <a:gd name="T11" fmla="*/ 2147483647 h 83"/>
              <a:gd name="T12" fmla="*/ 2147483647 w 76"/>
              <a:gd name="T13" fmla="*/ 2147483647 h 83"/>
              <a:gd name="T14" fmla="*/ 2147483647 w 76"/>
              <a:gd name="T15" fmla="*/ 2147483647 h 83"/>
              <a:gd name="T16" fmla="*/ 2147483647 w 76"/>
              <a:gd name="T17" fmla="*/ 2147483647 h 83"/>
              <a:gd name="T18" fmla="*/ 2147483647 w 76"/>
              <a:gd name="T19" fmla="*/ 2147483647 h 83"/>
              <a:gd name="T20" fmla="*/ 2147483647 w 76"/>
              <a:gd name="T21" fmla="*/ 0 h 83"/>
              <a:gd name="T22" fmla="*/ 2147483647 w 76"/>
              <a:gd name="T23" fmla="*/ 0 h 83"/>
              <a:gd name="T24" fmla="*/ 2147483647 w 76"/>
              <a:gd name="T25" fmla="*/ 2147483647 h 83"/>
              <a:gd name="T26" fmla="*/ 2147483647 w 76"/>
              <a:gd name="T27" fmla="*/ 2147483647 h 83"/>
              <a:gd name="T28" fmla="*/ 2147483647 w 76"/>
              <a:gd name="T29" fmla="*/ 2147483647 h 83"/>
              <a:gd name="T30" fmla="*/ 2147483647 w 76"/>
              <a:gd name="T31" fmla="*/ 2147483647 h 83"/>
              <a:gd name="T32" fmla="*/ 2147483647 w 76"/>
              <a:gd name="T33" fmla="*/ 2147483647 h 83"/>
              <a:gd name="T34" fmla="*/ 2147483647 w 76"/>
              <a:gd name="T35" fmla="*/ 2147483647 h 83"/>
              <a:gd name="T36" fmla="*/ 2147483647 w 76"/>
              <a:gd name="T37" fmla="*/ 2147483647 h 83"/>
              <a:gd name="T38" fmla="*/ 2147483647 w 76"/>
              <a:gd name="T39" fmla="*/ 2147483647 h 83"/>
              <a:gd name="T40" fmla="*/ 2147483647 w 76"/>
              <a:gd name="T41" fmla="*/ 2147483647 h 83"/>
              <a:gd name="T42" fmla="*/ 0 w 76"/>
              <a:gd name="T43" fmla="*/ 2147483647 h 8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6" h="83">
                <a:moveTo>
                  <a:pt x="0" y="83"/>
                </a:moveTo>
                <a:lnTo>
                  <a:pt x="31" y="38"/>
                </a:lnTo>
                <a:lnTo>
                  <a:pt x="5" y="0"/>
                </a:lnTo>
                <a:lnTo>
                  <a:pt x="17" y="0"/>
                </a:lnTo>
                <a:lnTo>
                  <a:pt x="33" y="21"/>
                </a:lnTo>
                <a:lnTo>
                  <a:pt x="36" y="26"/>
                </a:lnTo>
                <a:lnTo>
                  <a:pt x="36" y="28"/>
                </a:lnTo>
                <a:lnTo>
                  <a:pt x="38" y="31"/>
                </a:lnTo>
                <a:lnTo>
                  <a:pt x="40" y="26"/>
                </a:lnTo>
                <a:lnTo>
                  <a:pt x="43" y="21"/>
                </a:lnTo>
                <a:lnTo>
                  <a:pt x="57" y="0"/>
                </a:lnTo>
                <a:lnTo>
                  <a:pt x="71" y="0"/>
                </a:lnTo>
                <a:lnTo>
                  <a:pt x="43" y="38"/>
                </a:lnTo>
                <a:lnTo>
                  <a:pt x="76" y="83"/>
                </a:lnTo>
                <a:lnTo>
                  <a:pt x="62" y="83"/>
                </a:lnTo>
                <a:lnTo>
                  <a:pt x="43" y="54"/>
                </a:lnTo>
                <a:lnTo>
                  <a:pt x="40" y="52"/>
                </a:lnTo>
                <a:lnTo>
                  <a:pt x="38" y="47"/>
                </a:lnTo>
                <a:lnTo>
                  <a:pt x="36" y="52"/>
                </a:lnTo>
                <a:lnTo>
                  <a:pt x="33" y="54"/>
                </a:lnTo>
                <a:lnTo>
                  <a:pt x="14" y="83"/>
                </a:lnTo>
                <a:lnTo>
                  <a:pt x="0" y="83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5557" name="Text Box 85"/>
          <p:cNvSpPr txBox="1">
            <a:spLocks noChangeAspect="1" noChangeArrowheads="1"/>
          </p:cNvSpPr>
          <p:nvPr/>
        </p:nvSpPr>
        <p:spPr bwMode="auto">
          <a:xfrm>
            <a:off x="1100138" y="5080000"/>
            <a:ext cx="24590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Fluchtlinien vom Startpunkt</a:t>
            </a:r>
            <a:endParaRPr lang="en-US" altLang="de-DE" sz="1500"/>
          </a:p>
        </p:txBody>
      </p:sp>
      <p:sp>
        <p:nvSpPr>
          <p:cNvPr id="105558" name="Text Box 86"/>
          <p:cNvSpPr txBox="1">
            <a:spLocks noChangeAspect="1" noChangeArrowheads="1"/>
          </p:cNvSpPr>
          <p:nvPr/>
        </p:nvSpPr>
        <p:spPr bwMode="auto">
          <a:xfrm>
            <a:off x="1100138" y="5335588"/>
            <a:ext cx="236537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Fluchtlinien vom Zielpunkt</a:t>
            </a:r>
            <a:endParaRPr lang="en-US" altLang="de-DE" sz="1500"/>
          </a:p>
        </p:txBody>
      </p:sp>
      <p:sp>
        <p:nvSpPr>
          <p:cNvPr id="105559" name="Text Box 87"/>
          <p:cNvSpPr txBox="1">
            <a:spLocks noChangeAspect="1" noChangeArrowheads="1"/>
          </p:cNvSpPr>
          <p:nvPr/>
        </p:nvSpPr>
        <p:spPr bwMode="auto">
          <a:xfrm>
            <a:off x="1100138" y="5589588"/>
            <a:ext cx="194627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Fluchtpunkte, Grad 1</a:t>
            </a:r>
            <a:endParaRPr lang="en-US" altLang="de-DE" sz="1500"/>
          </a:p>
        </p:txBody>
      </p:sp>
      <p:sp>
        <p:nvSpPr>
          <p:cNvPr id="105560" name="Text Box 88"/>
          <p:cNvSpPr txBox="1">
            <a:spLocks noChangeAspect="1" noChangeArrowheads="1"/>
          </p:cNvSpPr>
          <p:nvPr/>
        </p:nvSpPr>
        <p:spPr bwMode="auto">
          <a:xfrm>
            <a:off x="1100138" y="5842000"/>
            <a:ext cx="18430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Fluchtpunkt, Grad 2</a:t>
            </a:r>
            <a:endParaRPr lang="en-US" altLang="de-DE" sz="1500"/>
          </a:p>
        </p:txBody>
      </p:sp>
      <p:sp>
        <p:nvSpPr>
          <p:cNvPr id="105561" name="Rectangle 89"/>
          <p:cNvSpPr>
            <a:spLocks noChangeAspect="1" noChangeArrowheads="1"/>
          </p:cNvSpPr>
          <p:nvPr/>
        </p:nvSpPr>
        <p:spPr bwMode="auto">
          <a:xfrm>
            <a:off x="892175" y="5961063"/>
            <a:ext cx="90488" cy="92075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5562" name="Line 90"/>
          <p:cNvSpPr>
            <a:spLocks noChangeAspect="1" noChangeShapeType="1"/>
          </p:cNvSpPr>
          <p:nvPr/>
        </p:nvSpPr>
        <p:spPr bwMode="auto">
          <a:xfrm>
            <a:off x="727075" y="5507038"/>
            <a:ext cx="37306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3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13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813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13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813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13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813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813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3063" grpId="0" animBg="1"/>
      <p:bldP spid="813075" grpId="0" animBg="1"/>
      <p:bldP spid="813076" grpId="0" animBg="1"/>
      <p:bldP spid="813080" grpId="0"/>
      <p:bldP spid="813112" grpId="0" animBg="1"/>
      <p:bldP spid="813113" grpId="0" animBg="1"/>
      <p:bldP spid="813136" grpId="0"/>
      <p:bldP spid="813137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/>
          <p:cNvSpPr>
            <a:spLocks noChangeArrowheads="1"/>
          </p:cNvSpPr>
          <p:nvPr/>
        </p:nvSpPr>
        <p:spPr bwMode="auto">
          <a:xfrm>
            <a:off x="-1588" y="0"/>
            <a:ext cx="9147176" cy="796925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499" name="Rectangle 3"/>
          <p:cNvSpPr>
            <a:spLocks noChangeAspect="1" noChangeArrowheads="1"/>
          </p:cNvSpPr>
          <p:nvPr/>
        </p:nvSpPr>
        <p:spPr bwMode="auto">
          <a:xfrm>
            <a:off x="4586288" y="2479675"/>
            <a:ext cx="3086100" cy="156845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00" name="Line 4"/>
          <p:cNvSpPr>
            <a:spLocks noChangeAspect="1" noChangeShapeType="1"/>
          </p:cNvSpPr>
          <p:nvPr/>
        </p:nvSpPr>
        <p:spPr bwMode="auto">
          <a:xfrm>
            <a:off x="5045075" y="2492375"/>
            <a:ext cx="0" cy="1552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01" name="Line 5"/>
          <p:cNvSpPr>
            <a:spLocks noChangeAspect="1" noChangeShapeType="1"/>
          </p:cNvSpPr>
          <p:nvPr/>
        </p:nvSpPr>
        <p:spPr bwMode="auto">
          <a:xfrm flipH="1">
            <a:off x="4606925" y="2755900"/>
            <a:ext cx="3049588" cy="31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02" name="Line 6"/>
          <p:cNvSpPr>
            <a:spLocks noChangeAspect="1" noChangeShapeType="1"/>
          </p:cNvSpPr>
          <p:nvPr/>
        </p:nvSpPr>
        <p:spPr bwMode="auto">
          <a:xfrm flipH="1">
            <a:off x="4608513" y="3338513"/>
            <a:ext cx="8778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03" name="Line 7"/>
          <p:cNvSpPr>
            <a:spLocks noChangeAspect="1" noChangeShapeType="1"/>
          </p:cNvSpPr>
          <p:nvPr/>
        </p:nvSpPr>
        <p:spPr bwMode="auto">
          <a:xfrm>
            <a:off x="7032625" y="2492375"/>
            <a:ext cx="0" cy="1552575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04" name="Line 8"/>
          <p:cNvSpPr>
            <a:spLocks noChangeAspect="1" noChangeShapeType="1"/>
          </p:cNvSpPr>
          <p:nvPr/>
        </p:nvSpPr>
        <p:spPr bwMode="auto">
          <a:xfrm>
            <a:off x="6165850" y="3068638"/>
            <a:ext cx="0" cy="976312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05" name="Line 9"/>
          <p:cNvSpPr>
            <a:spLocks noChangeAspect="1" noChangeShapeType="1"/>
          </p:cNvSpPr>
          <p:nvPr/>
        </p:nvSpPr>
        <p:spPr bwMode="auto">
          <a:xfrm>
            <a:off x="5697538" y="3343275"/>
            <a:ext cx="957262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06" name="Line 10"/>
          <p:cNvSpPr>
            <a:spLocks noChangeAspect="1" noChangeShapeType="1"/>
          </p:cNvSpPr>
          <p:nvPr/>
        </p:nvSpPr>
        <p:spPr bwMode="auto">
          <a:xfrm>
            <a:off x="5695950" y="3902075"/>
            <a:ext cx="199231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07" name="Freeform 11"/>
          <p:cNvSpPr>
            <a:spLocks noChangeAspect="1"/>
          </p:cNvSpPr>
          <p:nvPr/>
        </p:nvSpPr>
        <p:spPr bwMode="auto">
          <a:xfrm>
            <a:off x="5014913" y="272732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6508" name="Freeform 12"/>
          <p:cNvSpPr>
            <a:spLocks noChangeAspect="1"/>
          </p:cNvSpPr>
          <p:nvPr/>
        </p:nvSpPr>
        <p:spPr bwMode="auto">
          <a:xfrm>
            <a:off x="5011738" y="330358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6509" name="Freeform 13"/>
          <p:cNvSpPr>
            <a:spLocks noChangeAspect="1"/>
          </p:cNvSpPr>
          <p:nvPr/>
        </p:nvSpPr>
        <p:spPr bwMode="auto">
          <a:xfrm>
            <a:off x="5011738" y="3302000"/>
            <a:ext cx="57150" cy="58738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6510" name="Freeform 14"/>
          <p:cNvSpPr>
            <a:spLocks noChangeAspect="1"/>
          </p:cNvSpPr>
          <p:nvPr/>
        </p:nvSpPr>
        <p:spPr bwMode="auto">
          <a:xfrm>
            <a:off x="5013325" y="3303588"/>
            <a:ext cx="55563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6511" name="Freeform 15"/>
          <p:cNvSpPr>
            <a:spLocks noChangeAspect="1"/>
          </p:cNvSpPr>
          <p:nvPr/>
        </p:nvSpPr>
        <p:spPr bwMode="auto">
          <a:xfrm>
            <a:off x="6137275" y="3309938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12" name="Freeform 16"/>
          <p:cNvSpPr>
            <a:spLocks noChangeAspect="1"/>
          </p:cNvSpPr>
          <p:nvPr/>
        </p:nvSpPr>
        <p:spPr bwMode="auto">
          <a:xfrm>
            <a:off x="6149975" y="3313113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13" name="Freeform 17"/>
          <p:cNvSpPr>
            <a:spLocks noChangeAspect="1"/>
          </p:cNvSpPr>
          <p:nvPr/>
        </p:nvSpPr>
        <p:spPr bwMode="auto">
          <a:xfrm>
            <a:off x="6149975" y="3870325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14" name="Rectangle 18"/>
          <p:cNvSpPr>
            <a:spLocks noChangeAspect="1" noChangeArrowheads="1"/>
          </p:cNvSpPr>
          <p:nvPr/>
        </p:nvSpPr>
        <p:spPr bwMode="auto">
          <a:xfrm>
            <a:off x="6118225" y="3308350"/>
            <a:ext cx="92075" cy="9048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15" name="Rectangle 19"/>
          <p:cNvSpPr>
            <a:spLocks noChangeAspect="1" noChangeArrowheads="1"/>
          </p:cNvSpPr>
          <p:nvPr/>
        </p:nvSpPr>
        <p:spPr bwMode="auto">
          <a:xfrm>
            <a:off x="6996113" y="2713038"/>
            <a:ext cx="90487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16" name="Oval 20"/>
          <p:cNvSpPr>
            <a:spLocks noChangeAspect="1" noChangeArrowheads="1"/>
          </p:cNvSpPr>
          <p:nvPr/>
        </p:nvSpPr>
        <p:spPr bwMode="auto">
          <a:xfrm>
            <a:off x="6964363" y="3832225"/>
            <a:ext cx="138112" cy="138113"/>
          </a:xfrm>
          <a:prstGeom prst="ellipse">
            <a:avLst/>
          </a:prstGeom>
          <a:solidFill>
            <a:srgbClr val="FFCC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17" name="Text Box 21"/>
          <p:cNvSpPr txBox="1">
            <a:spLocks noChangeAspect="1" noChangeArrowheads="1"/>
          </p:cNvSpPr>
          <p:nvPr/>
        </p:nvSpPr>
        <p:spPr bwMode="auto">
          <a:xfrm>
            <a:off x="4419600" y="2652713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106518" name="Text Box 22"/>
          <p:cNvSpPr txBox="1">
            <a:spLocks noChangeAspect="1" noChangeArrowheads="1"/>
          </p:cNvSpPr>
          <p:nvPr/>
        </p:nvSpPr>
        <p:spPr bwMode="auto">
          <a:xfrm>
            <a:off x="4419600" y="3249613"/>
            <a:ext cx="77788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106519" name="Text Box 23"/>
          <p:cNvSpPr txBox="1">
            <a:spLocks noChangeAspect="1" noChangeArrowheads="1"/>
          </p:cNvSpPr>
          <p:nvPr/>
        </p:nvSpPr>
        <p:spPr bwMode="auto">
          <a:xfrm>
            <a:off x="4989513" y="2244725"/>
            <a:ext cx="76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106520" name="Text Box 24"/>
          <p:cNvSpPr txBox="1">
            <a:spLocks noChangeAspect="1" noChangeArrowheads="1"/>
          </p:cNvSpPr>
          <p:nvPr/>
        </p:nvSpPr>
        <p:spPr bwMode="auto">
          <a:xfrm>
            <a:off x="6973888" y="2244725"/>
            <a:ext cx="77787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106521" name="Text Box 25"/>
          <p:cNvSpPr txBox="1">
            <a:spLocks noChangeAspect="1" noChangeArrowheads="1"/>
          </p:cNvSpPr>
          <p:nvPr/>
        </p:nvSpPr>
        <p:spPr bwMode="auto">
          <a:xfrm>
            <a:off x="7734300" y="3833813"/>
            <a:ext cx="2682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106522" name="Text Box 26"/>
          <p:cNvSpPr txBox="1">
            <a:spLocks noChangeAspect="1" noChangeArrowheads="1"/>
          </p:cNvSpPr>
          <p:nvPr/>
        </p:nvSpPr>
        <p:spPr bwMode="auto">
          <a:xfrm>
            <a:off x="6126163" y="4103688"/>
            <a:ext cx="203200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106523" name="Rectangle 27"/>
          <p:cNvSpPr>
            <a:spLocks noChangeAspect="1" noChangeArrowheads="1"/>
          </p:cNvSpPr>
          <p:nvPr/>
        </p:nvSpPr>
        <p:spPr bwMode="auto">
          <a:xfrm>
            <a:off x="4999038" y="3289300"/>
            <a:ext cx="92075" cy="920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24" name="Line 28"/>
          <p:cNvSpPr>
            <a:spLocks noChangeAspect="1" noChangeShapeType="1"/>
          </p:cNvSpPr>
          <p:nvPr/>
        </p:nvSpPr>
        <p:spPr bwMode="auto">
          <a:xfrm flipV="1">
            <a:off x="5153025" y="1090613"/>
            <a:ext cx="138113" cy="90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25" name="Rectangle 29"/>
          <p:cNvSpPr>
            <a:spLocks noChangeAspect="1" noChangeArrowheads="1"/>
          </p:cNvSpPr>
          <p:nvPr/>
        </p:nvSpPr>
        <p:spPr bwMode="auto">
          <a:xfrm>
            <a:off x="4594225" y="315913"/>
            <a:ext cx="3086100" cy="1570037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26" name="Line 30"/>
          <p:cNvSpPr>
            <a:spLocks noChangeAspect="1" noChangeShapeType="1"/>
          </p:cNvSpPr>
          <p:nvPr/>
        </p:nvSpPr>
        <p:spPr bwMode="auto">
          <a:xfrm>
            <a:off x="5494338" y="706438"/>
            <a:ext cx="0" cy="11715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27" name="Line 31"/>
          <p:cNvSpPr>
            <a:spLocks noChangeAspect="1" noChangeShapeType="1"/>
          </p:cNvSpPr>
          <p:nvPr/>
        </p:nvSpPr>
        <p:spPr bwMode="auto">
          <a:xfrm flipH="1">
            <a:off x="5684838" y="904875"/>
            <a:ext cx="969962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28" name="Line 32"/>
          <p:cNvSpPr>
            <a:spLocks noChangeAspect="1" noChangeShapeType="1"/>
          </p:cNvSpPr>
          <p:nvPr/>
        </p:nvSpPr>
        <p:spPr bwMode="auto">
          <a:xfrm>
            <a:off x="5692775" y="904875"/>
            <a:ext cx="0" cy="9731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29" name="Line 33"/>
          <p:cNvSpPr>
            <a:spLocks noChangeAspect="1" noChangeShapeType="1"/>
          </p:cNvSpPr>
          <p:nvPr/>
        </p:nvSpPr>
        <p:spPr bwMode="auto">
          <a:xfrm>
            <a:off x="5045075" y="330200"/>
            <a:ext cx="0" cy="15509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30" name="Line 34"/>
          <p:cNvSpPr>
            <a:spLocks noChangeAspect="1" noChangeShapeType="1"/>
          </p:cNvSpPr>
          <p:nvPr/>
        </p:nvSpPr>
        <p:spPr bwMode="auto">
          <a:xfrm flipH="1">
            <a:off x="4606925" y="595313"/>
            <a:ext cx="3049588" cy="1587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31" name="Line 35"/>
          <p:cNvSpPr>
            <a:spLocks noChangeAspect="1" noChangeShapeType="1"/>
          </p:cNvSpPr>
          <p:nvPr/>
        </p:nvSpPr>
        <p:spPr bwMode="auto">
          <a:xfrm flipH="1">
            <a:off x="4608513" y="1174750"/>
            <a:ext cx="8778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32" name="Line 36"/>
          <p:cNvSpPr>
            <a:spLocks noChangeAspect="1" noChangeShapeType="1"/>
          </p:cNvSpPr>
          <p:nvPr/>
        </p:nvSpPr>
        <p:spPr bwMode="auto">
          <a:xfrm>
            <a:off x="6165850" y="908050"/>
            <a:ext cx="0" cy="973138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33" name="Line 37"/>
          <p:cNvSpPr>
            <a:spLocks noChangeAspect="1" noChangeShapeType="1"/>
          </p:cNvSpPr>
          <p:nvPr/>
        </p:nvSpPr>
        <p:spPr bwMode="auto">
          <a:xfrm>
            <a:off x="5697538" y="1181100"/>
            <a:ext cx="957262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34" name="Line 38"/>
          <p:cNvSpPr>
            <a:spLocks noChangeAspect="1" noChangeShapeType="1"/>
          </p:cNvSpPr>
          <p:nvPr/>
        </p:nvSpPr>
        <p:spPr bwMode="auto">
          <a:xfrm>
            <a:off x="5695950" y="1738313"/>
            <a:ext cx="199231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35" name="Freeform 39"/>
          <p:cNvSpPr>
            <a:spLocks noChangeAspect="1"/>
          </p:cNvSpPr>
          <p:nvPr/>
        </p:nvSpPr>
        <p:spPr bwMode="auto">
          <a:xfrm>
            <a:off x="5014913" y="566738"/>
            <a:ext cx="57150" cy="58737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6536" name="Freeform 40"/>
          <p:cNvSpPr>
            <a:spLocks noChangeAspect="1"/>
          </p:cNvSpPr>
          <p:nvPr/>
        </p:nvSpPr>
        <p:spPr bwMode="auto">
          <a:xfrm>
            <a:off x="5011738" y="1141413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6537" name="Freeform 41"/>
          <p:cNvSpPr>
            <a:spLocks noChangeAspect="1"/>
          </p:cNvSpPr>
          <p:nvPr/>
        </p:nvSpPr>
        <p:spPr bwMode="auto">
          <a:xfrm>
            <a:off x="5011738" y="1139825"/>
            <a:ext cx="57150" cy="57150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6538" name="Freeform 42"/>
          <p:cNvSpPr>
            <a:spLocks noChangeAspect="1"/>
          </p:cNvSpPr>
          <p:nvPr/>
        </p:nvSpPr>
        <p:spPr bwMode="auto">
          <a:xfrm>
            <a:off x="5013325" y="1141413"/>
            <a:ext cx="55563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6539" name="Freeform 43"/>
          <p:cNvSpPr>
            <a:spLocks noChangeAspect="1"/>
          </p:cNvSpPr>
          <p:nvPr/>
        </p:nvSpPr>
        <p:spPr bwMode="auto">
          <a:xfrm>
            <a:off x="6137275" y="1146175"/>
            <a:ext cx="53975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40" name="Freeform 44"/>
          <p:cNvSpPr>
            <a:spLocks noChangeAspect="1"/>
          </p:cNvSpPr>
          <p:nvPr/>
        </p:nvSpPr>
        <p:spPr bwMode="auto">
          <a:xfrm>
            <a:off x="6149975" y="1150938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41" name="Freeform 45"/>
          <p:cNvSpPr>
            <a:spLocks noChangeAspect="1"/>
          </p:cNvSpPr>
          <p:nvPr/>
        </p:nvSpPr>
        <p:spPr bwMode="auto">
          <a:xfrm>
            <a:off x="6145213" y="1693863"/>
            <a:ext cx="57150" cy="58737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42" name="Rectangle 46"/>
          <p:cNvSpPr>
            <a:spLocks noChangeAspect="1" noChangeArrowheads="1"/>
          </p:cNvSpPr>
          <p:nvPr/>
        </p:nvSpPr>
        <p:spPr bwMode="auto">
          <a:xfrm>
            <a:off x="6118225" y="1144588"/>
            <a:ext cx="92075" cy="904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43" name="Text Box 47"/>
          <p:cNvSpPr txBox="1">
            <a:spLocks noChangeAspect="1" noChangeArrowheads="1"/>
          </p:cNvSpPr>
          <p:nvPr/>
        </p:nvSpPr>
        <p:spPr bwMode="auto">
          <a:xfrm>
            <a:off x="4419600" y="463550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106544" name="Text Box 48"/>
          <p:cNvSpPr txBox="1">
            <a:spLocks noChangeAspect="1" noChangeArrowheads="1"/>
          </p:cNvSpPr>
          <p:nvPr/>
        </p:nvSpPr>
        <p:spPr bwMode="auto">
          <a:xfrm>
            <a:off x="4419600" y="1060450"/>
            <a:ext cx="77788" cy="195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106545" name="Text Box 49"/>
          <p:cNvSpPr txBox="1">
            <a:spLocks noChangeAspect="1" noChangeArrowheads="1"/>
          </p:cNvSpPr>
          <p:nvPr/>
        </p:nvSpPr>
        <p:spPr bwMode="auto">
          <a:xfrm>
            <a:off x="5018088" y="98425"/>
            <a:ext cx="762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106546" name="Text Box 50"/>
          <p:cNvSpPr txBox="1">
            <a:spLocks noChangeAspect="1" noChangeArrowheads="1"/>
          </p:cNvSpPr>
          <p:nvPr/>
        </p:nvSpPr>
        <p:spPr bwMode="auto">
          <a:xfrm>
            <a:off x="6126163" y="1939925"/>
            <a:ext cx="2000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106547" name="Rectangle 51"/>
          <p:cNvSpPr>
            <a:spLocks noChangeAspect="1" noChangeArrowheads="1"/>
          </p:cNvSpPr>
          <p:nvPr/>
        </p:nvSpPr>
        <p:spPr bwMode="auto">
          <a:xfrm>
            <a:off x="5473700" y="703263"/>
            <a:ext cx="1371600" cy="23018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48" name="Rectangle 52"/>
          <p:cNvSpPr>
            <a:spLocks noChangeAspect="1" noChangeArrowheads="1"/>
          </p:cNvSpPr>
          <p:nvPr/>
        </p:nvSpPr>
        <p:spPr bwMode="auto">
          <a:xfrm>
            <a:off x="4999038" y="1125538"/>
            <a:ext cx="92075" cy="952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49" name="Rectangle 53"/>
          <p:cNvSpPr>
            <a:spLocks noChangeAspect="1" noChangeArrowheads="1"/>
          </p:cNvSpPr>
          <p:nvPr/>
        </p:nvSpPr>
        <p:spPr bwMode="auto">
          <a:xfrm>
            <a:off x="4586288" y="4649788"/>
            <a:ext cx="3086100" cy="1566862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50" name="Line 54"/>
          <p:cNvSpPr>
            <a:spLocks noChangeAspect="1" noChangeShapeType="1"/>
          </p:cNvSpPr>
          <p:nvPr/>
        </p:nvSpPr>
        <p:spPr bwMode="auto">
          <a:xfrm>
            <a:off x="5494338" y="5035550"/>
            <a:ext cx="0" cy="11747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51" name="Line 55"/>
          <p:cNvSpPr>
            <a:spLocks noChangeAspect="1" noChangeShapeType="1"/>
          </p:cNvSpPr>
          <p:nvPr/>
        </p:nvSpPr>
        <p:spPr bwMode="auto">
          <a:xfrm flipH="1">
            <a:off x="5684838" y="5235575"/>
            <a:ext cx="969962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52" name="Line 56"/>
          <p:cNvSpPr>
            <a:spLocks noChangeAspect="1" noChangeShapeType="1"/>
          </p:cNvSpPr>
          <p:nvPr/>
        </p:nvSpPr>
        <p:spPr bwMode="auto">
          <a:xfrm>
            <a:off x="5045075" y="4660900"/>
            <a:ext cx="0" cy="15509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53" name="Line 57"/>
          <p:cNvSpPr>
            <a:spLocks noChangeAspect="1" noChangeShapeType="1"/>
          </p:cNvSpPr>
          <p:nvPr/>
        </p:nvSpPr>
        <p:spPr bwMode="auto">
          <a:xfrm flipH="1">
            <a:off x="4606925" y="4926013"/>
            <a:ext cx="3049588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54" name="Line 58"/>
          <p:cNvSpPr>
            <a:spLocks noChangeAspect="1" noChangeShapeType="1"/>
          </p:cNvSpPr>
          <p:nvPr/>
        </p:nvSpPr>
        <p:spPr bwMode="auto">
          <a:xfrm>
            <a:off x="7032625" y="4660900"/>
            <a:ext cx="0" cy="1550988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55" name="Line 59"/>
          <p:cNvSpPr>
            <a:spLocks noChangeAspect="1" noChangeShapeType="1"/>
          </p:cNvSpPr>
          <p:nvPr/>
        </p:nvSpPr>
        <p:spPr bwMode="auto">
          <a:xfrm>
            <a:off x="6165850" y="5238750"/>
            <a:ext cx="0" cy="973138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56" name="Line 60"/>
          <p:cNvSpPr>
            <a:spLocks noChangeAspect="1" noChangeShapeType="1"/>
          </p:cNvSpPr>
          <p:nvPr/>
        </p:nvSpPr>
        <p:spPr bwMode="auto">
          <a:xfrm>
            <a:off x="5695950" y="6069013"/>
            <a:ext cx="199231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57" name="Freeform 61"/>
          <p:cNvSpPr>
            <a:spLocks noChangeAspect="1"/>
          </p:cNvSpPr>
          <p:nvPr/>
        </p:nvSpPr>
        <p:spPr bwMode="auto">
          <a:xfrm>
            <a:off x="5014913" y="4895850"/>
            <a:ext cx="57150" cy="60325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6558" name="Freeform 62"/>
          <p:cNvSpPr>
            <a:spLocks noChangeAspect="1"/>
          </p:cNvSpPr>
          <p:nvPr/>
        </p:nvSpPr>
        <p:spPr bwMode="auto">
          <a:xfrm>
            <a:off x="5011738" y="5473700"/>
            <a:ext cx="57150" cy="58738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6559" name="Freeform 63"/>
          <p:cNvSpPr>
            <a:spLocks noChangeAspect="1"/>
          </p:cNvSpPr>
          <p:nvPr/>
        </p:nvSpPr>
        <p:spPr bwMode="auto">
          <a:xfrm>
            <a:off x="5011738" y="5468938"/>
            <a:ext cx="57150" cy="61912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6560" name="Freeform 64"/>
          <p:cNvSpPr>
            <a:spLocks noChangeAspect="1"/>
          </p:cNvSpPr>
          <p:nvPr/>
        </p:nvSpPr>
        <p:spPr bwMode="auto">
          <a:xfrm>
            <a:off x="5013325" y="5473700"/>
            <a:ext cx="55563" cy="58738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6561" name="Freeform 65"/>
          <p:cNvSpPr>
            <a:spLocks noChangeAspect="1"/>
          </p:cNvSpPr>
          <p:nvPr/>
        </p:nvSpPr>
        <p:spPr bwMode="auto">
          <a:xfrm>
            <a:off x="6137275" y="5480050"/>
            <a:ext cx="53975" cy="58738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62" name="Freeform 66"/>
          <p:cNvSpPr>
            <a:spLocks noChangeAspect="1"/>
          </p:cNvSpPr>
          <p:nvPr/>
        </p:nvSpPr>
        <p:spPr bwMode="auto">
          <a:xfrm>
            <a:off x="6149975" y="5483225"/>
            <a:ext cx="57150" cy="58738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63" name="Rectangle 67"/>
          <p:cNvSpPr>
            <a:spLocks noChangeAspect="1" noChangeArrowheads="1"/>
          </p:cNvSpPr>
          <p:nvPr/>
        </p:nvSpPr>
        <p:spPr bwMode="auto">
          <a:xfrm>
            <a:off x="6118225" y="5476875"/>
            <a:ext cx="92075" cy="920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64" name="Oval 68"/>
          <p:cNvSpPr>
            <a:spLocks noChangeAspect="1" noChangeArrowheads="1"/>
          </p:cNvSpPr>
          <p:nvPr/>
        </p:nvSpPr>
        <p:spPr bwMode="auto">
          <a:xfrm>
            <a:off x="6964363" y="6000750"/>
            <a:ext cx="138112" cy="136525"/>
          </a:xfrm>
          <a:prstGeom prst="ellipse">
            <a:avLst/>
          </a:prstGeom>
          <a:solidFill>
            <a:srgbClr val="FFCC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65" name="Text Box 69"/>
          <p:cNvSpPr txBox="1">
            <a:spLocks noChangeAspect="1" noChangeArrowheads="1"/>
          </p:cNvSpPr>
          <p:nvPr/>
        </p:nvSpPr>
        <p:spPr bwMode="auto">
          <a:xfrm>
            <a:off x="6126163" y="6270625"/>
            <a:ext cx="28257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106566" name="Rectangle 70"/>
          <p:cNvSpPr>
            <a:spLocks noChangeAspect="1" noChangeArrowheads="1"/>
          </p:cNvSpPr>
          <p:nvPr/>
        </p:nvSpPr>
        <p:spPr bwMode="auto">
          <a:xfrm>
            <a:off x="5473700" y="5035550"/>
            <a:ext cx="1371600" cy="2286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67" name="Rectangle 71"/>
          <p:cNvSpPr>
            <a:spLocks noChangeAspect="1" noChangeArrowheads="1"/>
          </p:cNvSpPr>
          <p:nvPr/>
        </p:nvSpPr>
        <p:spPr bwMode="auto">
          <a:xfrm>
            <a:off x="6662738" y="5173663"/>
            <a:ext cx="182562" cy="78105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68" name="Rectangle 72"/>
          <p:cNvSpPr>
            <a:spLocks noChangeAspect="1" noChangeArrowheads="1"/>
          </p:cNvSpPr>
          <p:nvPr/>
        </p:nvSpPr>
        <p:spPr bwMode="auto">
          <a:xfrm>
            <a:off x="4999038" y="5459413"/>
            <a:ext cx="92075" cy="904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69" name="Rectangle 73"/>
          <p:cNvSpPr>
            <a:spLocks noChangeAspect="1" noChangeArrowheads="1"/>
          </p:cNvSpPr>
          <p:nvPr/>
        </p:nvSpPr>
        <p:spPr bwMode="auto">
          <a:xfrm>
            <a:off x="6994525" y="4881563"/>
            <a:ext cx="90488" cy="90487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70" name="Freeform 74"/>
          <p:cNvSpPr>
            <a:spLocks noChangeAspect="1"/>
          </p:cNvSpPr>
          <p:nvPr/>
        </p:nvSpPr>
        <p:spPr bwMode="auto">
          <a:xfrm>
            <a:off x="6140450" y="6038850"/>
            <a:ext cx="57150" cy="57150"/>
          </a:xfrm>
          <a:custGeom>
            <a:avLst/>
            <a:gdLst>
              <a:gd name="T0" fmla="*/ 0 w 55"/>
              <a:gd name="T1" fmla="*/ 2147483647 h 59"/>
              <a:gd name="T2" fmla="*/ 2147483647 w 55"/>
              <a:gd name="T3" fmla="*/ 2147483647 h 59"/>
              <a:gd name="T4" fmla="*/ 2147483647 w 55"/>
              <a:gd name="T5" fmla="*/ 0 h 59"/>
              <a:gd name="T6" fmla="*/ 2147483647 w 55"/>
              <a:gd name="T7" fmla="*/ 0 h 59"/>
              <a:gd name="T8" fmla="*/ 2147483647 w 55"/>
              <a:gd name="T9" fmla="*/ 2147483647 h 59"/>
              <a:gd name="T10" fmla="*/ 2147483647 w 55"/>
              <a:gd name="T11" fmla="*/ 2147483647 h 59"/>
              <a:gd name="T12" fmla="*/ 2147483647 w 55"/>
              <a:gd name="T13" fmla="*/ 2147483647 h 59"/>
              <a:gd name="T14" fmla="*/ 2147483647 w 55"/>
              <a:gd name="T15" fmla="*/ 2147483647 h 59"/>
              <a:gd name="T16" fmla="*/ 2147483647 w 55"/>
              <a:gd name="T17" fmla="*/ 2147483647 h 59"/>
              <a:gd name="T18" fmla="*/ 2147483647 w 55"/>
              <a:gd name="T19" fmla="*/ 0 h 59"/>
              <a:gd name="T20" fmla="*/ 2147483647 w 55"/>
              <a:gd name="T21" fmla="*/ 0 h 59"/>
              <a:gd name="T22" fmla="*/ 2147483647 w 55"/>
              <a:gd name="T23" fmla="*/ 2147483647 h 59"/>
              <a:gd name="T24" fmla="*/ 2147483647 w 55"/>
              <a:gd name="T25" fmla="*/ 2147483647 h 59"/>
              <a:gd name="T26" fmla="*/ 2147483647 w 55"/>
              <a:gd name="T27" fmla="*/ 2147483647 h 59"/>
              <a:gd name="T28" fmla="*/ 2147483647 w 55"/>
              <a:gd name="T29" fmla="*/ 2147483647 h 59"/>
              <a:gd name="T30" fmla="*/ 2147483647 w 55"/>
              <a:gd name="T31" fmla="*/ 2147483647 h 59"/>
              <a:gd name="T32" fmla="*/ 2147483647 w 55"/>
              <a:gd name="T33" fmla="*/ 2147483647 h 59"/>
              <a:gd name="T34" fmla="*/ 0 w 55"/>
              <a:gd name="T35" fmla="*/ 214748364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9">
                <a:moveTo>
                  <a:pt x="0" y="59"/>
                </a:moveTo>
                <a:lnTo>
                  <a:pt x="21" y="30"/>
                </a:lnTo>
                <a:lnTo>
                  <a:pt x="3" y="0"/>
                </a:lnTo>
                <a:lnTo>
                  <a:pt x="14" y="0"/>
                </a:lnTo>
                <a:lnTo>
                  <a:pt x="24" y="14"/>
                </a:lnTo>
                <a:lnTo>
                  <a:pt x="26" y="19"/>
                </a:lnTo>
                <a:lnTo>
                  <a:pt x="29" y="21"/>
                </a:lnTo>
                <a:lnTo>
                  <a:pt x="31" y="19"/>
                </a:lnTo>
                <a:lnTo>
                  <a:pt x="33" y="14"/>
                </a:lnTo>
                <a:lnTo>
                  <a:pt x="43" y="0"/>
                </a:lnTo>
                <a:lnTo>
                  <a:pt x="55" y="0"/>
                </a:lnTo>
                <a:lnTo>
                  <a:pt x="33" y="30"/>
                </a:lnTo>
                <a:lnTo>
                  <a:pt x="55" y="59"/>
                </a:lnTo>
                <a:lnTo>
                  <a:pt x="40" y="59"/>
                </a:lnTo>
                <a:lnTo>
                  <a:pt x="31" y="42"/>
                </a:lnTo>
                <a:lnTo>
                  <a:pt x="29" y="40"/>
                </a:lnTo>
                <a:lnTo>
                  <a:pt x="14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4155" name="Line 75"/>
          <p:cNvSpPr>
            <a:spLocks noChangeAspect="1" noChangeShapeType="1"/>
          </p:cNvSpPr>
          <p:nvPr/>
        </p:nvSpPr>
        <p:spPr bwMode="auto">
          <a:xfrm flipH="1">
            <a:off x="6207125" y="6062663"/>
            <a:ext cx="7302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4156" name="Line 76"/>
          <p:cNvSpPr>
            <a:spLocks noChangeAspect="1" noChangeShapeType="1"/>
          </p:cNvSpPr>
          <p:nvPr/>
        </p:nvSpPr>
        <p:spPr bwMode="auto">
          <a:xfrm flipH="1" flipV="1">
            <a:off x="6165850" y="5576888"/>
            <a:ext cx="1588" cy="44926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4157" name="Line 77"/>
          <p:cNvSpPr>
            <a:spLocks noChangeAspect="1" noChangeShapeType="1"/>
          </p:cNvSpPr>
          <p:nvPr/>
        </p:nvSpPr>
        <p:spPr bwMode="auto">
          <a:xfrm flipV="1">
            <a:off x="7027863" y="4987925"/>
            <a:ext cx="0" cy="990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4158" name="Line 78"/>
          <p:cNvSpPr>
            <a:spLocks noChangeAspect="1" noChangeShapeType="1"/>
          </p:cNvSpPr>
          <p:nvPr/>
        </p:nvSpPr>
        <p:spPr bwMode="auto">
          <a:xfrm flipH="1">
            <a:off x="5070475" y="4924425"/>
            <a:ext cx="1874838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4159" name="Line 79"/>
          <p:cNvSpPr>
            <a:spLocks noChangeAspect="1" noChangeShapeType="1"/>
          </p:cNvSpPr>
          <p:nvPr/>
        </p:nvSpPr>
        <p:spPr bwMode="auto">
          <a:xfrm>
            <a:off x="5045075" y="4968875"/>
            <a:ext cx="0" cy="45878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76" name="AutoShape 80"/>
          <p:cNvSpPr>
            <a:spLocks noChangeAspect="1" noChangeArrowheads="1"/>
          </p:cNvSpPr>
          <p:nvPr/>
        </p:nvSpPr>
        <p:spPr bwMode="auto">
          <a:xfrm>
            <a:off x="1979613" y="1485900"/>
            <a:ext cx="1006475" cy="419100"/>
          </a:xfrm>
          <a:prstGeom prst="down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96000">
                <a:srgbClr val="A7CE7C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77" name="Text Box 81"/>
          <p:cNvSpPr txBox="1">
            <a:spLocks noChangeAspect="1" noChangeArrowheads="1"/>
          </p:cNvSpPr>
          <p:nvPr/>
        </p:nvSpPr>
        <p:spPr bwMode="auto">
          <a:xfrm>
            <a:off x="1293813" y="184150"/>
            <a:ext cx="2406650" cy="549275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1. Ausbreitung Fluchtlinien</a:t>
            </a:r>
            <a:br>
              <a:rPr lang="de-DE" altLang="de-DE" sz="1500"/>
            </a:br>
            <a:r>
              <a:rPr lang="de-DE" altLang="de-DE" sz="1500"/>
              <a:t>    Grad 1 und 2</a:t>
            </a:r>
            <a:endParaRPr lang="en-US" altLang="de-DE" sz="1500"/>
          </a:p>
        </p:txBody>
      </p:sp>
      <p:sp>
        <p:nvSpPr>
          <p:cNvPr id="106578" name="Text Box 82"/>
          <p:cNvSpPr txBox="1">
            <a:spLocks noChangeAspect="1" noChangeArrowheads="1"/>
          </p:cNvSpPr>
          <p:nvPr/>
        </p:nvSpPr>
        <p:spPr bwMode="auto">
          <a:xfrm>
            <a:off x="1293813" y="2332038"/>
            <a:ext cx="2406650" cy="547687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2. Ausbreitung Fluchtlinien</a:t>
            </a:r>
            <a:br>
              <a:rPr lang="de-DE" altLang="de-DE" sz="1500"/>
            </a:br>
            <a:r>
              <a:rPr lang="de-DE" altLang="de-DE" sz="1500"/>
              <a:t>    Grad 3 mit Schnittpunkt</a:t>
            </a:r>
            <a:endParaRPr lang="en-US" altLang="de-DE" sz="1500"/>
          </a:p>
        </p:txBody>
      </p:sp>
      <p:sp>
        <p:nvSpPr>
          <p:cNvPr id="106579" name="Text Box 83"/>
          <p:cNvSpPr txBox="1">
            <a:spLocks noChangeAspect="1" noChangeArrowheads="1"/>
          </p:cNvSpPr>
          <p:nvPr/>
        </p:nvSpPr>
        <p:spPr bwMode="auto">
          <a:xfrm>
            <a:off x="1293813" y="4505325"/>
            <a:ext cx="2667000" cy="322263"/>
          </a:xfrm>
          <a:prstGeom prst="rect">
            <a:avLst/>
          </a:prstGeom>
          <a:solidFill>
            <a:srgbClr val="A7CE7C"/>
          </a:solidFill>
          <a:ln>
            <a:noFill/>
          </a:ln>
          <a:effectLst/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3. Rückverfolgung</a:t>
            </a:r>
            <a:endParaRPr lang="en-US" altLang="de-DE" sz="1500"/>
          </a:p>
        </p:txBody>
      </p:sp>
      <p:sp>
        <p:nvSpPr>
          <p:cNvPr id="106580" name="Line 84"/>
          <p:cNvSpPr>
            <a:spLocks noChangeAspect="1" noChangeShapeType="1"/>
          </p:cNvSpPr>
          <p:nvPr/>
        </p:nvSpPr>
        <p:spPr bwMode="auto">
          <a:xfrm>
            <a:off x="7075488" y="3963988"/>
            <a:ext cx="112712" cy="2492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81" name="Rectangle 85"/>
          <p:cNvSpPr>
            <a:spLocks noChangeAspect="1" noChangeArrowheads="1"/>
          </p:cNvSpPr>
          <p:nvPr/>
        </p:nvSpPr>
        <p:spPr bwMode="auto">
          <a:xfrm>
            <a:off x="6845300" y="4102100"/>
            <a:ext cx="1157288" cy="261938"/>
          </a:xfrm>
          <a:prstGeom prst="rect">
            <a:avLst/>
          </a:pr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en-US" altLang="de-DE" sz="1300"/>
              <a:t>Schnittpunkt</a:t>
            </a:r>
          </a:p>
        </p:txBody>
      </p:sp>
      <p:sp>
        <p:nvSpPr>
          <p:cNvPr id="106582" name="Line 86"/>
          <p:cNvSpPr>
            <a:spLocks noChangeAspect="1" noChangeShapeType="1"/>
          </p:cNvSpPr>
          <p:nvPr/>
        </p:nvSpPr>
        <p:spPr bwMode="auto">
          <a:xfrm>
            <a:off x="7075488" y="6132513"/>
            <a:ext cx="112712" cy="2492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83" name="Text Box 87"/>
          <p:cNvSpPr txBox="1">
            <a:spLocks noChangeAspect="1" noChangeArrowheads="1"/>
          </p:cNvSpPr>
          <p:nvPr/>
        </p:nvSpPr>
        <p:spPr bwMode="auto">
          <a:xfrm>
            <a:off x="7734300" y="5999163"/>
            <a:ext cx="3444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106584" name="Text Box 88"/>
          <p:cNvSpPr txBox="1">
            <a:spLocks noChangeAspect="1" noChangeArrowheads="1"/>
          </p:cNvSpPr>
          <p:nvPr/>
        </p:nvSpPr>
        <p:spPr bwMode="auto">
          <a:xfrm>
            <a:off x="4419600" y="4852988"/>
            <a:ext cx="777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</a:t>
            </a:r>
          </a:p>
        </p:txBody>
      </p:sp>
      <p:sp>
        <p:nvSpPr>
          <p:cNvPr id="106585" name="Text Box 89"/>
          <p:cNvSpPr txBox="1">
            <a:spLocks noChangeAspect="1" noChangeArrowheads="1"/>
          </p:cNvSpPr>
          <p:nvPr/>
        </p:nvSpPr>
        <p:spPr bwMode="auto">
          <a:xfrm>
            <a:off x="5013325" y="4421188"/>
            <a:ext cx="77788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</a:t>
            </a:r>
          </a:p>
        </p:txBody>
      </p:sp>
      <p:sp>
        <p:nvSpPr>
          <p:cNvPr id="106586" name="Text Box 90"/>
          <p:cNvSpPr txBox="1">
            <a:spLocks noChangeAspect="1" noChangeArrowheads="1"/>
          </p:cNvSpPr>
          <p:nvPr/>
        </p:nvSpPr>
        <p:spPr bwMode="auto">
          <a:xfrm>
            <a:off x="6996113" y="4421188"/>
            <a:ext cx="77787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3</a:t>
            </a:r>
          </a:p>
        </p:txBody>
      </p:sp>
      <p:sp>
        <p:nvSpPr>
          <p:cNvPr id="106587" name="Rectangle 91"/>
          <p:cNvSpPr>
            <a:spLocks noChangeAspect="1" noChangeArrowheads="1"/>
          </p:cNvSpPr>
          <p:nvPr/>
        </p:nvSpPr>
        <p:spPr bwMode="auto">
          <a:xfrm>
            <a:off x="5473700" y="2841625"/>
            <a:ext cx="1463675" cy="254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88" name="Rectangle 92"/>
          <p:cNvSpPr>
            <a:spLocks noChangeAspect="1" noChangeArrowheads="1"/>
          </p:cNvSpPr>
          <p:nvPr/>
        </p:nvSpPr>
        <p:spPr bwMode="auto">
          <a:xfrm>
            <a:off x="5473700" y="3095625"/>
            <a:ext cx="230188" cy="96043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89" name="Rectangle 93"/>
          <p:cNvSpPr>
            <a:spLocks noChangeAspect="1" noChangeArrowheads="1"/>
          </p:cNvSpPr>
          <p:nvPr/>
        </p:nvSpPr>
        <p:spPr bwMode="auto">
          <a:xfrm>
            <a:off x="6662738" y="2863850"/>
            <a:ext cx="274637" cy="92551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90" name="Text Box 94"/>
          <p:cNvSpPr txBox="1">
            <a:spLocks noChangeAspect="1" noChangeArrowheads="1"/>
          </p:cNvSpPr>
          <p:nvPr/>
        </p:nvSpPr>
        <p:spPr bwMode="auto">
          <a:xfrm>
            <a:off x="6707188" y="3262313"/>
            <a:ext cx="228600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106591" name="Rectangle 95"/>
          <p:cNvSpPr>
            <a:spLocks noChangeAspect="1" noChangeArrowheads="1"/>
          </p:cNvSpPr>
          <p:nvPr/>
        </p:nvSpPr>
        <p:spPr bwMode="auto">
          <a:xfrm>
            <a:off x="5470525" y="685800"/>
            <a:ext cx="1462088" cy="254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92" name="Rectangle 96"/>
          <p:cNvSpPr>
            <a:spLocks noChangeAspect="1" noChangeArrowheads="1"/>
          </p:cNvSpPr>
          <p:nvPr/>
        </p:nvSpPr>
        <p:spPr bwMode="auto">
          <a:xfrm>
            <a:off x="5470525" y="933450"/>
            <a:ext cx="233363" cy="96043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93" name="Line 97"/>
          <p:cNvSpPr>
            <a:spLocks noChangeAspect="1" noChangeShapeType="1"/>
          </p:cNvSpPr>
          <p:nvPr/>
        </p:nvSpPr>
        <p:spPr bwMode="auto">
          <a:xfrm>
            <a:off x="6837363" y="706438"/>
            <a:ext cx="0" cy="8667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594" name="Rectangle 98"/>
          <p:cNvSpPr>
            <a:spLocks noChangeAspect="1" noChangeArrowheads="1"/>
          </p:cNvSpPr>
          <p:nvPr/>
        </p:nvSpPr>
        <p:spPr bwMode="auto">
          <a:xfrm>
            <a:off x="6656388" y="709613"/>
            <a:ext cx="276225" cy="92233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95" name="Text Box 99"/>
          <p:cNvSpPr txBox="1">
            <a:spLocks noChangeAspect="1" noChangeArrowheads="1"/>
          </p:cNvSpPr>
          <p:nvPr/>
        </p:nvSpPr>
        <p:spPr bwMode="auto">
          <a:xfrm>
            <a:off x="7734300" y="1624013"/>
            <a:ext cx="34448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2‘</a:t>
            </a:r>
          </a:p>
        </p:txBody>
      </p:sp>
      <p:sp>
        <p:nvSpPr>
          <p:cNvPr id="106596" name="Text Box 100"/>
          <p:cNvSpPr txBox="1">
            <a:spLocks noChangeAspect="1" noChangeArrowheads="1"/>
          </p:cNvSpPr>
          <p:nvPr/>
        </p:nvSpPr>
        <p:spPr bwMode="auto">
          <a:xfrm>
            <a:off x="6707188" y="1066800"/>
            <a:ext cx="265112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/>
              <a:t>1‘</a:t>
            </a:r>
          </a:p>
        </p:txBody>
      </p:sp>
      <p:sp>
        <p:nvSpPr>
          <p:cNvPr id="106597" name="Rectangle 101"/>
          <p:cNvSpPr>
            <a:spLocks noChangeAspect="1" noChangeArrowheads="1"/>
          </p:cNvSpPr>
          <p:nvPr/>
        </p:nvSpPr>
        <p:spPr bwMode="auto">
          <a:xfrm>
            <a:off x="5465763" y="5016500"/>
            <a:ext cx="1462087" cy="25241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98" name="Rectangle 102"/>
          <p:cNvSpPr>
            <a:spLocks noChangeAspect="1" noChangeArrowheads="1"/>
          </p:cNvSpPr>
          <p:nvPr/>
        </p:nvSpPr>
        <p:spPr bwMode="auto">
          <a:xfrm>
            <a:off x="6653213" y="5037138"/>
            <a:ext cx="274637" cy="92551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599" name="Rectangle 103"/>
          <p:cNvSpPr>
            <a:spLocks noChangeAspect="1" noChangeArrowheads="1"/>
          </p:cNvSpPr>
          <p:nvPr/>
        </p:nvSpPr>
        <p:spPr bwMode="auto">
          <a:xfrm>
            <a:off x="5465763" y="5264150"/>
            <a:ext cx="236537" cy="96043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600" name="Oval 104"/>
          <p:cNvSpPr>
            <a:spLocks noChangeAspect="1" noChangeArrowheads="1"/>
          </p:cNvSpPr>
          <p:nvPr/>
        </p:nvSpPr>
        <p:spPr bwMode="auto">
          <a:xfrm>
            <a:off x="6099175" y="1116013"/>
            <a:ext cx="138113" cy="138112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601" name="Text Box 105"/>
          <p:cNvSpPr txBox="1">
            <a:spLocks noChangeAspect="1" noChangeArrowheads="1"/>
          </p:cNvSpPr>
          <p:nvPr/>
        </p:nvSpPr>
        <p:spPr bwMode="auto">
          <a:xfrm>
            <a:off x="6097588" y="1090613"/>
            <a:ext cx="84137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T</a:t>
            </a:r>
            <a:endParaRPr lang="en-US" altLang="de-DE" sz="1300"/>
          </a:p>
        </p:txBody>
      </p:sp>
      <p:sp>
        <p:nvSpPr>
          <p:cNvPr id="106602" name="Oval 106"/>
          <p:cNvSpPr>
            <a:spLocks noChangeAspect="1" noChangeArrowheads="1"/>
          </p:cNvSpPr>
          <p:nvPr/>
        </p:nvSpPr>
        <p:spPr bwMode="auto">
          <a:xfrm>
            <a:off x="4975225" y="1103313"/>
            <a:ext cx="136525" cy="1365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603" name="Text Box 107"/>
          <p:cNvSpPr txBox="1">
            <a:spLocks noChangeAspect="1" noChangeArrowheads="1"/>
          </p:cNvSpPr>
          <p:nvPr/>
        </p:nvSpPr>
        <p:spPr bwMode="auto">
          <a:xfrm>
            <a:off x="4986338" y="1073150"/>
            <a:ext cx="85725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S</a:t>
            </a:r>
            <a:endParaRPr lang="en-US" altLang="de-DE" sz="1300"/>
          </a:p>
        </p:txBody>
      </p:sp>
      <p:sp>
        <p:nvSpPr>
          <p:cNvPr id="106604" name="Oval 108"/>
          <p:cNvSpPr>
            <a:spLocks noChangeAspect="1" noChangeArrowheads="1"/>
          </p:cNvSpPr>
          <p:nvPr/>
        </p:nvSpPr>
        <p:spPr bwMode="auto">
          <a:xfrm>
            <a:off x="6097588" y="3287713"/>
            <a:ext cx="134937" cy="1365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605" name="Text Box 109"/>
          <p:cNvSpPr txBox="1">
            <a:spLocks noChangeAspect="1" noChangeArrowheads="1"/>
          </p:cNvSpPr>
          <p:nvPr/>
        </p:nvSpPr>
        <p:spPr bwMode="auto">
          <a:xfrm>
            <a:off x="6099175" y="3275013"/>
            <a:ext cx="84138" cy="190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T</a:t>
            </a:r>
            <a:endParaRPr lang="en-US" altLang="de-DE" sz="1300"/>
          </a:p>
        </p:txBody>
      </p:sp>
      <p:sp>
        <p:nvSpPr>
          <p:cNvPr id="106606" name="Oval 110"/>
          <p:cNvSpPr>
            <a:spLocks noChangeAspect="1" noChangeArrowheads="1"/>
          </p:cNvSpPr>
          <p:nvPr/>
        </p:nvSpPr>
        <p:spPr bwMode="auto">
          <a:xfrm>
            <a:off x="4972050" y="3273425"/>
            <a:ext cx="138113" cy="136525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607" name="Text Box 111"/>
          <p:cNvSpPr txBox="1">
            <a:spLocks noChangeAspect="1" noChangeArrowheads="1"/>
          </p:cNvSpPr>
          <p:nvPr/>
        </p:nvSpPr>
        <p:spPr bwMode="auto">
          <a:xfrm>
            <a:off x="4989513" y="3248025"/>
            <a:ext cx="85725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S</a:t>
            </a:r>
            <a:endParaRPr lang="en-US" altLang="de-DE" sz="1300"/>
          </a:p>
        </p:txBody>
      </p:sp>
      <p:sp>
        <p:nvSpPr>
          <p:cNvPr id="106608" name="Oval 112"/>
          <p:cNvSpPr>
            <a:spLocks noChangeAspect="1" noChangeArrowheads="1"/>
          </p:cNvSpPr>
          <p:nvPr/>
        </p:nvSpPr>
        <p:spPr bwMode="auto">
          <a:xfrm>
            <a:off x="6097588" y="5449888"/>
            <a:ext cx="134937" cy="138112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609" name="Text Box 113"/>
          <p:cNvSpPr txBox="1">
            <a:spLocks noChangeAspect="1" noChangeArrowheads="1"/>
          </p:cNvSpPr>
          <p:nvPr/>
        </p:nvSpPr>
        <p:spPr bwMode="auto">
          <a:xfrm>
            <a:off x="6097588" y="5427663"/>
            <a:ext cx="84137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T</a:t>
            </a:r>
            <a:endParaRPr lang="en-US" altLang="de-DE" sz="1300"/>
          </a:p>
        </p:txBody>
      </p:sp>
      <p:sp>
        <p:nvSpPr>
          <p:cNvPr id="106610" name="Oval 114"/>
          <p:cNvSpPr>
            <a:spLocks noChangeAspect="1" noChangeArrowheads="1"/>
          </p:cNvSpPr>
          <p:nvPr/>
        </p:nvSpPr>
        <p:spPr bwMode="auto">
          <a:xfrm>
            <a:off x="4972050" y="5437188"/>
            <a:ext cx="138113" cy="138112"/>
          </a:xfrm>
          <a:prstGeom prst="ellipse">
            <a:avLst/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611" name="Text Box 115"/>
          <p:cNvSpPr txBox="1">
            <a:spLocks noChangeAspect="1" noChangeArrowheads="1"/>
          </p:cNvSpPr>
          <p:nvPr/>
        </p:nvSpPr>
        <p:spPr bwMode="auto">
          <a:xfrm>
            <a:off x="4987925" y="5407025"/>
            <a:ext cx="857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300" b="1" i="1"/>
              <a:t>S</a:t>
            </a:r>
            <a:endParaRPr lang="en-US" altLang="de-DE" sz="1300"/>
          </a:p>
        </p:txBody>
      </p:sp>
      <p:sp>
        <p:nvSpPr>
          <p:cNvPr id="106612" name="AutoShape 116"/>
          <p:cNvSpPr>
            <a:spLocks noChangeAspect="1" noChangeArrowheads="1"/>
          </p:cNvSpPr>
          <p:nvPr/>
        </p:nvSpPr>
        <p:spPr bwMode="auto">
          <a:xfrm>
            <a:off x="1979613" y="3621088"/>
            <a:ext cx="1006475" cy="417512"/>
          </a:xfrm>
          <a:prstGeom prst="down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96000">
                <a:srgbClr val="A7CE7C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613" name="Rectangle 117"/>
          <p:cNvSpPr>
            <a:spLocks noChangeAspect="1" noChangeArrowheads="1"/>
          </p:cNvSpPr>
          <p:nvPr/>
        </p:nvSpPr>
        <p:spPr bwMode="auto">
          <a:xfrm>
            <a:off x="6845300" y="6265863"/>
            <a:ext cx="1157288" cy="261937"/>
          </a:xfrm>
          <a:prstGeom prst="rect">
            <a:avLst/>
          </a:pr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20000"/>
              </a:spcBef>
              <a:buClr>
                <a:srgbClr val="FAE306"/>
              </a:buClr>
              <a:buSzPct val="60000"/>
              <a:buFont typeface="Wingdings" pitchFamily="2" charset="2"/>
              <a:buNone/>
            </a:pPr>
            <a:r>
              <a:rPr lang="en-US" altLang="de-DE" sz="1300"/>
              <a:t>Schnittpunkt</a:t>
            </a:r>
          </a:p>
        </p:txBody>
      </p:sp>
      <p:sp>
        <p:nvSpPr>
          <p:cNvPr id="106614" name="Text Box 118"/>
          <p:cNvSpPr txBox="1">
            <a:spLocks noChangeAspect="1" noChangeArrowheads="1"/>
          </p:cNvSpPr>
          <p:nvPr/>
        </p:nvSpPr>
        <p:spPr bwMode="auto">
          <a:xfrm>
            <a:off x="5105400" y="379413"/>
            <a:ext cx="1365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i="1"/>
              <a:t>a</a:t>
            </a:r>
          </a:p>
        </p:txBody>
      </p:sp>
      <p:sp>
        <p:nvSpPr>
          <p:cNvPr id="106615" name="Text Box 119"/>
          <p:cNvSpPr txBox="1">
            <a:spLocks noChangeAspect="1" noChangeArrowheads="1"/>
          </p:cNvSpPr>
          <p:nvPr/>
        </p:nvSpPr>
        <p:spPr bwMode="auto">
          <a:xfrm>
            <a:off x="6248400" y="1522413"/>
            <a:ext cx="2286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i="1"/>
              <a:t>a‘</a:t>
            </a:r>
          </a:p>
        </p:txBody>
      </p:sp>
      <p:sp>
        <p:nvSpPr>
          <p:cNvPr id="106616" name="Text Box 120"/>
          <p:cNvSpPr txBox="1">
            <a:spLocks noChangeAspect="1" noChangeArrowheads="1"/>
          </p:cNvSpPr>
          <p:nvPr/>
        </p:nvSpPr>
        <p:spPr bwMode="auto">
          <a:xfrm>
            <a:off x="5105400" y="2549525"/>
            <a:ext cx="1365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i="1"/>
              <a:t>a</a:t>
            </a:r>
          </a:p>
        </p:txBody>
      </p:sp>
      <p:sp>
        <p:nvSpPr>
          <p:cNvPr id="106617" name="Text Box 121"/>
          <p:cNvSpPr txBox="1">
            <a:spLocks noChangeAspect="1" noChangeArrowheads="1"/>
          </p:cNvSpPr>
          <p:nvPr/>
        </p:nvSpPr>
        <p:spPr bwMode="auto">
          <a:xfrm>
            <a:off x="6248400" y="3692525"/>
            <a:ext cx="2286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i="1"/>
              <a:t>a‘</a:t>
            </a:r>
          </a:p>
        </p:txBody>
      </p:sp>
      <p:sp>
        <p:nvSpPr>
          <p:cNvPr id="106618" name="Text Box 122"/>
          <p:cNvSpPr txBox="1">
            <a:spLocks noChangeAspect="1" noChangeArrowheads="1"/>
          </p:cNvSpPr>
          <p:nvPr/>
        </p:nvSpPr>
        <p:spPr bwMode="auto">
          <a:xfrm>
            <a:off x="5105400" y="4684713"/>
            <a:ext cx="1365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i="1"/>
              <a:t>a</a:t>
            </a:r>
          </a:p>
        </p:txBody>
      </p:sp>
      <p:sp>
        <p:nvSpPr>
          <p:cNvPr id="106619" name="Text Box 123"/>
          <p:cNvSpPr txBox="1">
            <a:spLocks noChangeAspect="1" noChangeArrowheads="1"/>
          </p:cNvSpPr>
          <p:nvPr/>
        </p:nvSpPr>
        <p:spPr bwMode="auto">
          <a:xfrm>
            <a:off x="6248400" y="5827713"/>
            <a:ext cx="22860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i="1"/>
              <a:t>a‘</a:t>
            </a:r>
          </a:p>
        </p:txBody>
      </p:sp>
      <p:sp>
        <p:nvSpPr>
          <p:cNvPr id="106620" name="Text Box 124"/>
          <p:cNvSpPr txBox="1">
            <a:spLocks noChangeAspect="1" noChangeArrowheads="1"/>
          </p:cNvSpPr>
          <p:nvPr/>
        </p:nvSpPr>
        <p:spPr bwMode="auto">
          <a:xfrm>
            <a:off x="7104063" y="2549525"/>
            <a:ext cx="1365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i="1"/>
              <a:t>b</a:t>
            </a:r>
          </a:p>
        </p:txBody>
      </p:sp>
      <p:sp>
        <p:nvSpPr>
          <p:cNvPr id="106621" name="Text Box 125"/>
          <p:cNvSpPr txBox="1">
            <a:spLocks noChangeAspect="1" noChangeArrowheads="1"/>
          </p:cNvSpPr>
          <p:nvPr/>
        </p:nvSpPr>
        <p:spPr bwMode="auto">
          <a:xfrm>
            <a:off x="7104063" y="3692525"/>
            <a:ext cx="1365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i="1"/>
              <a:t>c</a:t>
            </a:r>
          </a:p>
        </p:txBody>
      </p:sp>
      <p:sp>
        <p:nvSpPr>
          <p:cNvPr id="106622" name="Text Box 126"/>
          <p:cNvSpPr txBox="1">
            <a:spLocks noChangeAspect="1" noChangeArrowheads="1"/>
          </p:cNvSpPr>
          <p:nvPr/>
        </p:nvSpPr>
        <p:spPr bwMode="auto">
          <a:xfrm>
            <a:off x="7104063" y="4724400"/>
            <a:ext cx="1365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i="1"/>
              <a:t>b</a:t>
            </a:r>
          </a:p>
        </p:txBody>
      </p:sp>
      <p:sp>
        <p:nvSpPr>
          <p:cNvPr id="106623" name="Text Box 127"/>
          <p:cNvSpPr txBox="1">
            <a:spLocks noChangeAspect="1" noChangeArrowheads="1"/>
          </p:cNvSpPr>
          <p:nvPr/>
        </p:nvSpPr>
        <p:spPr bwMode="auto">
          <a:xfrm>
            <a:off x="7104063" y="5867400"/>
            <a:ext cx="1365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300" i="1"/>
              <a:t>c</a:t>
            </a:r>
          </a:p>
        </p:txBody>
      </p:sp>
      <p:sp>
        <p:nvSpPr>
          <p:cNvPr id="106624" name="Rectangle 128"/>
          <p:cNvSpPr>
            <a:spLocks noChangeAspect="1" noChangeArrowheads="1"/>
          </p:cNvSpPr>
          <p:nvPr/>
        </p:nvSpPr>
        <p:spPr bwMode="auto">
          <a:xfrm>
            <a:off x="608013" y="5046663"/>
            <a:ext cx="3349625" cy="1177925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625" name="Line 129"/>
          <p:cNvSpPr>
            <a:spLocks noChangeAspect="1" noChangeShapeType="1"/>
          </p:cNvSpPr>
          <p:nvPr/>
        </p:nvSpPr>
        <p:spPr bwMode="auto">
          <a:xfrm>
            <a:off x="727075" y="5232400"/>
            <a:ext cx="373063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6626" name="Freeform 130"/>
          <p:cNvSpPr>
            <a:spLocks noChangeAspect="1"/>
          </p:cNvSpPr>
          <p:nvPr/>
        </p:nvSpPr>
        <p:spPr bwMode="auto">
          <a:xfrm>
            <a:off x="896938" y="5724525"/>
            <a:ext cx="77787" cy="82550"/>
          </a:xfrm>
          <a:custGeom>
            <a:avLst/>
            <a:gdLst>
              <a:gd name="T0" fmla="*/ 0 w 76"/>
              <a:gd name="T1" fmla="*/ 2147483647 h 83"/>
              <a:gd name="T2" fmla="*/ 2147483647 w 76"/>
              <a:gd name="T3" fmla="*/ 2147483647 h 83"/>
              <a:gd name="T4" fmla="*/ 2147483647 w 76"/>
              <a:gd name="T5" fmla="*/ 0 h 83"/>
              <a:gd name="T6" fmla="*/ 2147483647 w 76"/>
              <a:gd name="T7" fmla="*/ 0 h 83"/>
              <a:gd name="T8" fmla="*/ 2147483647 w 76"/>
              <a:gd name="T9" fmla="*/ 2147483647 h 83"/>
              <a:gd name="T10" fmla="*/ 2147483647 w 76"/>
              <a:gd name="T11" fmla="*/ 2147483647 h 83"/>
              <a:gd name="T12" fmla="*/ 2147483647 w 76"/>
              <a:gd name="T13" fmla="*/ 2147483647 h 83"/>
              <a:gd name="T14" fmla="*/ 2147483647 w 76"/>
              <a:gd name="T15" fmla="*/ 2147483647 h 83"/>
              <a:gd name="T16" fmla="*/ 2147483647 w 76"/>
              <a:gd name="T17" fmla="*/ 2147483647 h 83"/>
              <a:gd name="T18" fmla="*/ 2147483647 w 76"/>
              <a:gd name="T19" fmla="*/ 2147483647 h 83"/>
              <a:gd name="T20" fmla="*/ 2147483647 w 76"/>
              <a:gd name="T21" fmla="*/ 0 h 83"/>
              <a:gd name="T22" fmla="*/ 2147483647 w 76"/>
              <a:gd name="T23" fmla="*/ 0 h 83"/>
              <a:gd name="T24" fmla="*/ 2147483647 w 76"/>
              <a:gd name="T25" fmla="*/ 2147483647 h 83"/>
              <a:gd name="T26" fmla="*/ 2147483647 w 76"/>
              <a:gd name="T27" fmla="*/ 2147483647 h 83"/>
              <a:gd name="T28" fmla="*/ 2147483647 w 76"/>
              <a:gd name="T29" fmla="*/ 2147483647 h 83"/>
              <a:gd name="T30" fmla="*/ 2147483647 w 76"/>
              <a:gd name="T31" fmla="*/ 2147483647 h 83"/>
              <a:gd name="T32" fmla="*/ 2147483647 w 76"/>
              <a:gd name="T33" fmla="*/ 2147483647 h 83"/>
              <a:gd name="T34" fmla="*/ 2147483647 w 76"/>
              <a:gd name="T35" fmla="*/ 2147483647 h 83"/>
              <a:gd name="T36" fmla="*/ 2147483647 w 76"/>
              <a:gd name="T37" fmla="*/ 2147483647 h 83"/>
              <a:gd name="T38" fmla="*/ 2147483647 w 76"/>
              <a:gd name="T39" fmla="*/ 2147483647 h 83"/>
              <a:gd name="T40" fmla="*/ 2147483647 w 76"/>
              <a:gd name="T41" fmla="*/ 2147483647 h 83"/>
              <a:gd name="T42" fmla="*/ 0 w 76"/>
              <a:gd name="T43" fmla="*/ 2147483647 h 8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6" h="83">
                <a:moveTo>
                  <a:pt x="0" y="83"/>
                </a:moveTo>
                <a:lnTo>
                  <a:pt x="31" y="38"/>
                </a:lnTo>
                <a:lnTo>
                  <a:pt x="5" y="0"/>
                </a:lnTo>
                <a:lnTo>
                  <a:pt x="17" y="0"/>
                </a:lnTo>
                <a:lnTo>
                  <a:pt x="33" y="21"/>
                </a:lnTo>
                <a:lnTo>
                  <a:pt x="36" y="26"/>
                </a:lnTo>
                <a:lnTo>
                  <a:pt x="36" y="28"/>
                </a:lnTo>
                <a:lnTo>
                  <a:pt x="38" y="31"/>
                </a:lnTo>
                <a:lnTo>
                  <a:pt x="40" y="26"/>
                </a:lnTo>
                <a:lnTo>
                  <a:pt x="43" y="21"/>
                </a:lnTo>
                <a:lnTo>
                  <a:pt x="57" y="0"/>
                </a:lnTo>
                <a:lnTo>
                  <a:pt x="71" y="0"/>
                </a:lnTo>
                <a:lnTo>
                  <a:pt x="43" y="38"/>
                </a:lnTo>
                <a:lnTo>
                  <a:pt x="76" y="83"/>
                </a:lnTo>
                <a:lnTo>
                  <a:pt x="62" y="83"/>
                </a:lnTo>
                <a:lnTo>
                  <a:pt x="43" y="54"/>
                </a:lnTo>
                <a:lnTo>
                  <a:pt x="40" y="52"/>
                </a:lnTo>
                <a:lnTo>
                  <a:pt x="38" y="47"/>
                </a:lnTo>
                <a:lnTo>
                  <a:pt x="36" y="52"/>
                </a:lnTo>
                <a:lnTo>
                  <a:pt x="33" y="54"/>
                </a:lnTo>
                <a:lnTo>
                  <a:pt x="14" y="83"/>
                </a:lnTo>
                <a:lnTo>
                  <a:pt x="0" y="83"/>
                </a:lnTo>
                <a:close/>
              </a:path>
            </a:pathLst>
          </a:custGeom>
          <a:solidFill>
            <a:srgbClr val="CC0000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06627" name="Text Box 131"/>
          <p:cNvSpPr txBox="1">
            <a:spLocks noChangeAspect="1" noChangeArrowheads="1"/>
          </p:cNvSpPr>
          <p:nvPr/>
        </p:nvSpPr>
        <p:spPr bwMode="auto">
          <a:xfrm>
            <a:off x="1100138" y="5080000"/>
            <a:ext cx="24590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Fluchtlinien vom Startpunkt</a:t>
            </a:r>
            <a:endParaRPr lang="en-US" altLang="de-DE" sz="1500"/>
          </a:p>
        </p:txBody>
      </p:sp>
      <p:sp>
        <p:nvSpPr>
          <p:cNvPr id="106628" name="Text Box 132"/>
          <p:cNvSpPr txBox="1">
            <a:spLocks noChangeAspect="1" noChangeArrowheads="1"/>
          </p:cNvSpPr>
          <p:nvPr/>
        </p:nvSpPr>
        <p:spPr bwMode="auto">
          <a:xfrm>
            <a:off x="1100138" y="5335588"/>
            <a:ext cx="236537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Fluchtlinien vom Zielpunkt</a:t>
            </a:r>
            <a:endParaRPr lang="en-US" altLang="de-DE" sz="1500"/>
          </a:p>
        </p:txBody>
      </p:sp>
      <p:sp>
        <p:nvSpPr>
          <p:cNvPr id="106629" name="Text Box 133"/>
          <p:cNvSpPr txBox="1">
            <a:spLocks noChangeAspect="1" noChangeArrowheads="1"/>
          </p:cNvSpPr>
          <p:nvPr/>
        </p:nvSpPr>
        <p:spPr bwMode="auto">
          <a:xfrm>
            <a:off x="1100138" y="5589588"/>
            <a:ext cx="194627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Fluchtpunkte, Grad 1</a:t>
            </a:r>
            <a:endParaRPr lang="en-US" altLang="de-DE" sz="1500"/>
          </a:p>
        </p:txBody>
      </p:sp>
      <p:sp>
        <p:nvSpPr>
          <p:cNvPr id="106630" name="Text Box 134"/>
          <p:cNvSpPr txBox="1">
            <a:spLocks noChangeAspect="1" noChangeArrowheads="1"/>
          </p:cNvSpPr>
          <p:nvPr/>
        </p:nvSpPr>
        <p:spPr bwMode="auto">
          <a:xfrm>
            <a:off x="1100138" y="5842000"/>
            <a:ext cx="18430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lnSpc>
                <a:spcPct val="100000"/>
              </a:lnSpc>
            </a:pPr>
            <a:r>
              <a:rPr lang="de-DE" altLang="de-DE" sz="1500"/>
              <a:t>Fluchtpunkt, Grad 2</a:t>
            </a:r>
            <a:endParaRPr lang="en-US" altLang="de-DE" sz="1500"/>
          </a:p>
        </p:txBody>
      </p:sp>
      <p:sp>
        <p:nvSpPr>
          <p:cNvPr id="106631" name="Rectangle 135"/>
          <p:cNvSpPr>
            <a:spLocks noChangeAspect="1" noChangeArrowheads="1"/>
          </p:cNvSpPr>
          <p:nvPr/>
        </p:nvSpPr>
        <p:spPr bwMode="auto">
          <a:xfrm>
            <a:off x="892175" y="5961063"/>
            <a:ext cx="90488" cy="92075"/>
          </a:xfrm>
          <a:prstGeom prst="rect">
            <a:avLst/>
          </a:prstGeom>
          <a:solidFill>
            <a:schemeClr val="bg1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6632" name="Line 136"/>
          <p:cNvSpPr>
            <a:spLocks noChangeAspect="1" noChangeShapeType="1"/>
          </p:cNvSpPr>
          <p:nvPr/>
        </p:nvSpPr>
        <p:spPr bwMode="auto">
          <a:xfrm>
            <a:off x="727075" y="5507038"/>
            <a:ext cx="373063" cy="0"/>
          </a:xfrm>
          <a:prstGeom prst="line">
            <a:avLst/>
          </a:prstGeom>
          <a:noFill/>
          <a:ln w="158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14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14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14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14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14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14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14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14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14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14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14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14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14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14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14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14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14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14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14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14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4155" grpId="0" animBg="1"/>
      <p:bldP spid="814156" grpId="0" animBg="1"/>
      <p:bldP spid="814157" grpId="0" animBg="1"/>
      <p:bldP spid="814158" grpId="0" animBg="1"/>
      <p:bldP spid="814159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/>
              <a:t>7.7.3	Linienverdrahtung: Hightower-Algorithmus</a:t>
            </a:r>
          </a:p>
        </p:txBody>
      </p:sp>
      <p:sp>
        <p:nvSpPr>
          <p:cNvPr id="1075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84313"/>
            <a:ext cx="8004175" cy="420687"/>
          </a:xfrm>
          <a:noFill/>
        </p:spPr>
        <p:txBody>
          <a:bodyPr lIns="191095" tIns="44941" rIns="89883" bIns="44941"/>
          <a:lstStyle/>
          <a:p>
            <a:pPr defTabSz="762000">
              <a:buFont typeface="Symbol" pitchFamily="18" charset="2"/>
              <a:buNone/>
              <a:tabLst/>
            </a:pPr>
            <a:r>
              <a:rPr lang="de-DE" altLang="de-DE" b="1">
                <a:solidFill>
                  <a:srgbClr val="000000"/>
                </a:solidFill>
                <a:ea typeface="Times New Roman" pitchFamily="18" charset="0"/>
                <a:cs typeface="Arial" charset="0"/>
              </a:rPr>
              <a:t>Alternative Illustration des Ablaufs</a:t>
            </a:r>
            <a:endParaRPr lang="de-DE" altLang="de-DE">
              <a:ea typeface="Times New Roman" pitchFamily="18" charset="0"/>
              <a:cs typeface="Arial" charset="0"/>
            </a:endParaRPr>
          </a:p>
        </p:txBody>
      </p:sp>
      <p:sp>
        <p:nvSpPr>
          <p:cNvPr id="107524" name="Rectangle 4"/>
          <p:cNvSpPr>
            <a:spLocks noChangeArrowheads="1"/>
          </p:cNvSpPr>
          <p:nvPr/>
        </p:nvSpPr>
        <p:spPr bwMode="auto">
          <a:xfrm>
            <a:off x="1522413" y="2239963"/>
            <a:ext cx="4818062" cy="3781425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7525" name="Rectangle 5"/>
          <p:cNvSpPr>
            <a:spLocks noChangeArrowheads="1"/>
          </p:cNvSpPr>
          <p:nvPr/>
        </p:nvSpPr>
        <p:spPr bwMode="auto">
          <a:xfrm>
            <a:off x="4597400" y="2239963"/>
            <a:ext cx="1122363" cy="900112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7526" name="Rectangle 6"/>
          <p:cNvSpPr>
            <a:spLocks noChangeArrowheads="1"/>
          </p:cNvSpPr>
          <p:nvPr/>
        </p:nvSpPr>
        <p:spPr bwMode="auto">
          <a:xfrm>
            <a:off x="1938338" y="5616575"/>
            <a:ext cx="1412875" cy="404813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7527" name="Rectangle 7"/>
          <p:cNvSpPr>
            <a:spLocks noChangeArrowheads="1"/>
          </p:cNvSpPr>
          <p:nvPr/>
        </p:nvSpPr>
        <p:spPr bwMode="auto">
          <a:xfrm>
            <a:off x="3735388" y="5616575"/>
            <a:ext cx="1984375" cy="404813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7528" name="Rectangle 8"/>
          <p:cNvSpPr>
            <a:spLocks noChangeArrowheads="1"/>
          </p:cNvSpPr>
          <p:nvPr/>
        </p:nvSpPr>
        <p:spPr bwMode="auto">
          <a:xfrm>
            <a:off x="3351213" y="3816350"/>
            <a:ext cx="2368550" cy="3937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7529" name="Rectangle 9"/>
          <p:cNvSpPr>
            <a:spLocks noChangeArrowheads="1"/>
          </p:cNvSpPr>
          <p:nvPr/>
        </p:nvSpPr>
        <p:spPr bwMode="auto">
          <a:xfrm>
            <a:off x="2270125" y="2689225"/>
            <a:ext cx="1454150" cy="45085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7530" name="Rectangle 10"/>
          <p:cNvSpPr>
            <a:spLocks noChangeArrowheads="1"/>
          </p:cNvSpPr>
          <p:nvPr/>
        </p:nvSpPr>
        <p:spPr bwMode="auto">
          <a:xfrm>
            <a:off x="2270125" y="3140075"/>
            <a:ext cx="706438" cy="1081088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7531" name="Rectangle 11"/>
          <p:cNvSpPr>
            <a:spLocks noChangeArrowheads="1"/>
          </p:cNvSpPr>
          <p:nvPr/>
        </p:nvSpPr>
        <p:spPr bwMode="auto">
          <a:xfrm>
            <a:off x="2270125" y="3095625"/>
            <a:ext cx="693738" cy="13493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7532" name="Line 12"/>
          <p:cNvSpPr>
            <a:spLocks noChangeShapeType="1"/>
          </p:cNvSpPr>
          <p:nvPr/>
        </p:nvSpPr>
        <p:spPr bwMode="auto">
          <a:xfrm>
            <a:off x="2270125" y="3051175"/>
            <a:ext cx="0" cy="630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7533" name="Rectangle 13"/>
          <p:cNvSpPr>
            <a:spLocks noChangeArrowheads="1"/>
          </p:cNvSpPr>
          <p:nvPr/>
        </p:nvSpPr>
        <p:spPr bwMode="auto">
          <a:xfrm>
            <a:off x="5343525" y="3067050"/>
            <a:ext cx="127000" cy="69850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7534" name="Rectangle 14"/>
          <p:cNvSpPr>
            <a:spLocks noChangeArrowheads="1"/>
          </p:cNvSpPr>
          <p:nvPr/>
        </p:nvSpPr>
        <p:spPr bwMode="auto">
          <a:xfrm>
            <a:off x="3890963" y="4132263"/>
            <a:ext cx="125412" cy="66675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7535" name="Rectangle 15"/>
          <p:cNvSpPr>
            <a:spLocks noChangeArrowheads="1"/>
          </p:cNvSpPr>
          <p:nvPr/>
        </p:nvSpPr>
        <p:spPr bwMode="auto">
          <a:xfrm>
            <a:off x="4789488" y="5616575"/>
            <a:ext cx="123825" cy="66675"/>
          </a:xfrm>
          <a:prstGeom prst="rec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7536" name="Rectangle 16"/>
          <p:cNvSpPr>
            <a:spLocks noChangeArrowheads="1"/>
          </p:cNvSpPr>
          <p:nvPr/>
        </p:nvSpPr>
        <p:spPr bwMode="auto">
          <a:xfrm>
            <a:off x="2055813" y="5616575"/>
            <a:ext cx="123825" cy="666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7537" name="Rectangle 17"/>
          <p:cNvSpPr>
            <a:spLocks noChangeArrowheads="1"/>
          </p:cNvSpPr>
          <p:nvPr/>
        </p:nvSpPr>
        <p:spPr bwMode="auto">
          <a:xfrm>
            <a:off x="2270125" y="3625850"/>
            <a:ext cx="63500" cy="134938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sp>
        <p:nvSpPr>
          <p:cNvPr id="107538" name="Rectangle 18"/>
          <p:cNvSpPr>
            <a:spLocks noChangeArrowheads="1"/>
          </p:cNvSpPr>
          <p:nvPr/>
        </p:nvSpPr>
        <p:spPr bwMode="auto">
          <a:xfrm>
            <a:off x="4597400" y="2679700"/>
            <a:ext cx="63500" cy="133350"/>
          </a:xfrm>
          <a:prstGeom prst="rec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/>
          </a:p>
        </p:txBody>
      </p:sp>
      <p:grpSp>
        <p:nvGrpSpPr>
          <p:cNvPr id="854035" name="Group 19"/>
          <p:cNvGrpSpPr>
            <a:grpSpLocks/>
          </p:cNvGrpSpPr>
          <p:nvPr/>
        </p:nvGrpSpPr>
        <p:grpSpPr bwMode="auto">
          <a:xfrm>
            <a:off x="4473575" y="2720975"/>
            <a:ext cx="1409700" cy="2898775"/>
            <a:chOff x="3260" y="1329"/>
            <a:chExt cx="963" cy="1825"/>
          </a:xfrm>
        </p:grpSpPr>
        <p:sp>
          <p:nvSpPr>
            <p:cNvPr id="107597" name="Line 20"/>
            <p:cNvSpPr>
              <a:spLocks noChangeShapeType="1"/>
            </p:cNvSpPr>
            <p:nvPr/>
          </p:nvSpPr>
          <p:spPr bwMode="auto">
            <a:xfrm>
              <a:off x="3260" y="1338"/>
              <a:ext cx="85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98" name="Line 21"/>
            <p:cNvSpPr>
              <a:spLocks noChangeShapeType="1"/>
            </p:cNvSpPr>
            <p:nvPr/>
          </p:nvSpPr>
          <p:spPr bwMode="auto">
            <a:xfrm>
              <a:off x="3260" y="1329"/>
              <a:ext cx="0" cy="36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99" name="Line 22"/>
            <p:cNvSpPr>
              <a:spLocks noChangeShapeType="1"/>
            </p:cNvSpPr>
            <p:nvPr/>
          </p:nvSpPr>
          <p:spPr bwMode="auto">
            <a:xfrm>
              <a:off x="3260" y="1678"/>
              <a:ext cx="963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00" name="Line 23"/>
            <p:cNvSpPr>
              <a:spLocks noChangeShapeType="1"/>
            </p:cNvSpPr>
            <p:nvPr/>
          </p:nvSpPr>
          <p:spPr bwMode="auto">
            <a:xfrm>
              <a:off x="4223" y="1669"/>
              <a:ext cx="0" cy="141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01" name="Line 24"/>
            <p:cNvSpPr>
              <a:spLocks noChangeShapeType="1"/>
            </p:cNvSpPr>
            <p:nvPr/>
          </p:nvSpPr>
          <p:spPr bwMode="auto">
            <a:xfrm flipH="1">
              <a:off x="3515" y="3067"/>
              <a:ext cx="708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02" name="Line 25"/>
            <p:cNvSpPr>
              <a:spLocks noChangeShapeType="1"/>
            </p:cNvSpPr>
            <p:nvPr/>
          </p:nvSpPr>
          <p:spPr bwMode="auto">
            <a:xfrm>
              <a:off x="3515" y="3057"/>
              <a:ext cx="0" cy="97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54042" name="Group 26"/>
          <p:cNvGrpSpPr>
            <a:grpSpLocks/>
          </p:cNvGrpSpPr>
          <p:nvPr/>
        </p:nvGrpSpPr>
        <p:grpSpPr bwMode="auto">
          <a:xfrm>
            <a:off x="2103438" y="3660775"/>
            <a:ext cx="166687" cy="1951038"/>
            <a:chOff x="1644" y="1921"/>
            <a:chExt cx="113" cy="1229"/>
          </a:xfrm>
        </p:grpSpPr>
        <p:sp>
          <p:nvSpPr>
            <p:cNvPr id="107595" name="Line 27"/>
            <p:cNvSpPr>
              <a:spLocks noChangeShapeType="1"/>
            </p:cNvSpPr>
            <p:nvPr/>
          </p:nvSpPr>
          <p:spPr bwMode="auto">
            <a:xfrm flipH="1">
              <a:off x="1644" y="1933"/>
              <a:ext cx="113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96" name="Line 28"/>
            <p:cNvSpPr>
              <a:spLocks noChangeShapeType="1"/>
            </p:cNvSpPr>
            <p:nvPr/>
          </p:nvSpPr>
          <p:spPr bwMode="auto">
            <a:xfrm>
              <a:off x="1644" y="1921"/>
              <a:ext cx="0" cy="1229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54045" name="Group 29"/>
          <p:cNvGrpSpPr>
            <a:grpSpLocks/>
          </p:cNvGrpSpPr>
          <p:nvPr/>
        </p:nvGrpSpPr>
        <p:grpSpPr bwMode="auto">
          <a:xfrm>
            <a:off x="1522413" y="3409950"/>
            <a:ext cx="747712" cy="269875"/>
            <a:chOff x="1247" y="1763"/>
            <a:chExt cx="510" cy="170"/>
          </a:xfrm>
        </p:grpSpPr>
        <p:sp>
          <p:nvSpPr>
            <p:cNvPr id="107593" name="Line 30"/>
            <p:cNvSpPr>
              <a:spLocks noChangeShapeType="1"/>
            </p:cNvSpPr>
            <p:nvPr/>
          </p:nvSpPr>
          <p:spPr bwMode="auto">
            <a:xfrm>
              <a:off x="1247" y="1933"/>
              <a:ext cx="51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94" name="Text Box 31"/>
            <p:cNvSpPr txBox="1">
              <a:spLocks noChangeArrowheads="1"/>
            </p:cNvSpPr>
            <p:nvPr/>
          </p:nvSpPr>
          <p:spPr bwMode="auto">
            <a:xfrm>
              <a:off x="1360" y="1763"/>
              <a:ext cx="199" cy="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87281" tIns="43641" rIns="87281" bIns="43641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200">
                  <a:solidFill>
                    <a:schemeClr val="accent2"/>
                  </a:solidFill>
                </a:rPr>
                <a:t>1</a:t>
              </a:r>
            </a:p>
          </p:txBody>
        </p:sp>
      </p:grpSp>
      <p:grpSp>
        <p:nvGrpSpPr>
          <p:cNvPr id="854048" name="Group 32"/>
          <p:cNvGrpSpPr>
            <a:grpSpLocks/>
          </p:cNvGrpSpPr>
          <p:nvPr/>
        </p:nvGrpSpPr>
        <p:grpSpPr bwMode="auto">
          <a:xfrm>
            <a:off x="1812925" y="2239963"/>
            <a:ext cx="290513" cy="3376612"/>
            <a:chOff x="1445" y="1026"/>
            <a:chExt cx="199" cy="2126"/>
          </a:xfrm>
        </p:grpSpPr>
        <p:sp>
          <p:nvSpPr>
            <p:cNvPr id="107591" name="Line 33"/>
            <p:cNvSpPr>
              <a:spLocks noChangeShapeType="1"/>
            </p:cNvSpPr>
            <p:nvPr/>
          </p:nvSpPr>
          <p:spPr bwMode="auto">
            <a:xfrm>
              <a:off x="1644" y="1026"/>
              <a:ext cx="0" cy="2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92" name="Text Box 34"/>
            <p:cNvSpPr txBox="1">
              <a:spLocks noChangeArrowheads="1"/>
            </p:cNvSpPr>
            <p:nvPr/>
          </p:nvSpPr>
          <p:spPr bwMode="auto">
            <a:xfrm>
              <a:off x="1445" y="2245"/>
              <a:ext cx="199" cy="1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87281" tIns="43641" rIns="87281" bIns="43641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200">
                  <a:solidFill>
                    <a:schemeClr val="accent2"/>
                  </a:solidFill>
                </a:rPr>
                <a:t>1</a:t>
              </a:r>
              <a:r>
                <a:rPr lang="de-DE" altLang="de-DE" sz="1200">
                  <a:solidFill>
                    <a:schemeClr val="accent2"/>
                  </a:solidFill>
                  <a:cs typeface="Arial" charset="0"/>
                </a:rPr>
                <a:t>′</a:t>
              </a:r>
            </a:p>
          </p:txBody>
        </p:sp>
      </p:grpSp>
      <p:sp>
        <p:nvSpPr>
          <p:cNvPr id="107543" name="Text Box 35"/>
          <p:cNvSpPr txBox="1">
            <a:spLocks noChangeArrowheads="1"/>
          </p:cNvSpPr>
          <p:nvPr/>
        </p:nvSpPr>
        <p:spPr bwMode="auto">
          <a:xfrm>
            <a:off x="2395538" y="3590925"/>
            <a:ext cx="165100" cy="1778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200" b="1">
                <a:solidFill>
                  <a:schemeClr val="accent2"/>
                </a:solidFill>
              </a:rPr>
              <a:t>A</a:t>
            </a:r>
          </a:p>
        </p:txBody>
      </p:sp>
      <p:grpSp>
        <p:nvGrpSpPr>
          <p:cNvPr id="854052" name="Group 36"/>
          <p:cNvGrpSpPr>
            <a:grpSpLocks/>
          </p:cNvGrpSpPr>
          <p:nvPr/>
        </p:nvGrpSpPr>
        <p:grpSpPr bwMode="auto">
          <a:xfrm>
            <a:off x="3724275" y="2511425"/>
            <a:ext cx="873125" cy="225425"/>
            <a:chOff x="2749" y="1196"/>
            <a:chExt cx="596" cy="142"/>
          </a:xfrm>
        </p:grpSpPr>
        <p:sp>
          <p:nvSpPr>
            <p:cNvPr id="107589" name="Line 37"/>
            <p:cNvSpPr>
              <a:spLocks noChangeShapeType="1"/>
            </p:cNvSpPr>
            <p:nvPr/>
          </p:nvSpPr>
          <p:spPr bwMode="auto">
            <a:xfrm>
              <a:off x="2749" y="1338"/>
              <a:ext cx="59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90" name="Text Box 38"/>
            <p:cNvSpPr txBox="1">
              <a:spLocks noChangeArrowheads="1"/>
            </p:cNvSpPr>
            <p:nvPr/>
          </p:nvSpPr>
          <p:spPr bwMode="auto">
            <a:xfrm>
              <a:off x="2948" y="1196"/>
              <a:ext cx="113" cy="112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200">
                  <a:solidFill>
                    <a:srgbClr val="FF0000"/>
                  </a:solidFill>
                </a:rPr>
                <a:t>1</a:t>
              </a:r>
            </a:p>
          </p:txBody>
        </p:sp>
      </p:grpSp>
      <p:grpSp>
        <p:nvGrpSpPr>
          <p:cNvPr id="854055" name="Group 39"/>
          <p:cNvGrpSpPr>
            <a:grpSpLocks/>
          </p:cNvGrpSpPr>
          <p:nvPr/>
        </p:nvGrpSpPr>
        <p:grpSpPr bwMode="auto">
          <a:xfrm>
            <a:off x="4265613" y="2239963"/>
            <a:ext cx="207962" cy="1576387"/>
            <a:chOff x="3118" y="1026"/>
            <a:chExt cx="142" cy="992"/>
          </a:xfrm>
        </p:grpSpPr>
        <p:sp>
          <p:nvSpPr>
            <p:cNvPr id="107587" name="Line 40"/>
            <p:cNvSpPr>
              <a:spLocks noChangeShapeType="1"/>
            </p:cNvSpPr>
            <p:nvPr/>
          </p:nvSpPr>
          <p:spPr bwMode="auto">
            <a:xfrm>
              <a:off x="3260" y="1026"/>
              <a:ext cx="0" cy="9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88" name="Text Box 41"/>
            <p:cNvSpPr txBox="1">
              <a:spLocks noChangeArrowheads="1"/>
            </p:cNvSpPr>
            <p:nvPr/>
          </p:nvSpPr>
          <p:spPr bwMode="auto">
            <a:xfrm>
              <a:off x="3118" y="1451"/>
              <a:ext cx="113" cy="112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200">
                  <a:solidFill>
                    <a:srgbClr val="FF0000"/>
                  </a:solidFill>
                </a:rPr>
                <a:t>2</a:t>
              </a:r>
            </a:p>
          </p:txBody>
        </p:sp>
      </p:grpSp>
      <p:sp>
        <p:nvSpPr>
          <p:cNvPr id="107546" name="Text Box 42"/>
          <p:cNvSpPr txBox="1">
            <a:spLocks noChangeArrowheads="1"/>
          </p:cNvSpPr>
          <p:nvPr/>
        </p:nvSpPr>
        <p:spPr bwMode="auto">
          <a:xfrm>
            <a:off x="4679950" y="2646363"/>
            <a:ext cx="165100" cy="1778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200" b="1">
                <a:solidFill>
                  <a:srgbClr val="FF0000"/>
                </a:solidFill>
              </a:rPr>
              <a:t>B</a:t>
            </a:r>
          </a:p>
        </p:txBody>
      </p:sp>
      <p:sp>
        <p:nvSpPr>
          <p:cNvPr id="107547" name="Text Box 43"/>
          <p:cNvSpPr txBox="1">
            <a:spLocks noChangeArrowheads="1"/>
          </p:cNvSpPr>
          <p:nvPr/>
        </p:nvSpPr>
        <p:spPr bwMode="auto">
          <a:xfrm>
            <a:off x="5303838" y="2825750"/>
            <a:ext cx="166687" cy="1778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200" b="1">
                <a:solidFill>
                  <a:srgbClr val="008000"/>
                </a:solidFill>
              </a:rPr>
              <a:t>C</a:t>
            </a:r>
          </a:p>
        </p:txBody>
      </p:sp>
      <p:sp>
        <p:nvSpPr>
          <p:cNvPr id="107548" name="Text Box 44"/>
          <p:cNvSpPr txBox="1">
            <a:spLocks noChangeArrowheads="1"/>
          </p:cNvSpPr>
          <p:nvPr/>
        </p:nvSpPr>
        <p:spPr bwMode="auto">
          <a:xfrm>
            <a:off x="3890963" y="3906838"/>
            <a:ext cx="166687" cy="1778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200" b="1">
                <a:solidFill>
                  <a:srgbClr val="008000"/>
                </a:solidFill>
              </a:rPr>
              <a:t>C</a:t>
            </a:r>
            <a:r>
              <a:rPr lang="de-DE" altLang="de-DE" sz="1200" b="1">
                <a:solidFill>
                  <a:srgbClr val="008000"/>
                </a:solidFill>
                <a:cs typeface="Arial" charset="0"/>
              </a:rPr>
              <a:t>′</a:t>
            </a:r>
          </a:p>
        </p:txBody>
      </p:sp>
      <p:grpSp>
        <p:nvGrpSpPr>
          <p:cNvPr id="854061" name="Group 45"/>
          <p:cNvGrpSpPr>
            <a:grpSpLocks/>
          </p:cNvGrpSpPr>
          <p:nvPr/>
        </p:nvGrpSpPr>
        <p:grpSpPr bwMode="auto">
          <a:xfrm>
            <a:off x="2976563" y="3276600"/>
            <a:ext cx="3363912" cy="220663"/>
            <a:chOff x="2239" y="1678"/>
            <a:chExt cx="2296" cy="140"/>
          </a:xfrm>
        </p:grpSpPr>
        <p:sp>
          <p:nvSpPr>
            <p:cNvPr id="107585" name="Line 46"/>
            <p:cNvSpPr>
              <a:spLocks noChangeShapeType="1"/>
            </p:cNvSpPr>
            <p:nvPr/>
          </p:nvSpPr>
          <p:spPr bwMode="auto">
            <a:xfrm>
              <a:off x="2239" y="1678"/>
              <a:ext cx="229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86" name="Text Box 47"/>
            <p:cNvSpPr txBox="1">
              <a:spLocks noChangeArrowheads="1"/>
            </p:cNvSpPr>
            <p:nvPr/>
          </p:nvSpPr>
          <p:spPr bwMode="auto">
            <a:xfrm>
              <a:off x="3570" y="1706"/>
              <a:ext cx="114" cy="112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200">
                  <a:solidFill>
                    <a:srgbClr val="FF0000"/>
                  </a:solidFill>
                </a:rPr>
                <a:t>3</a:t>
              </a:r>
            </a:p>
          </p:txBody>
        </p:sp>
      </p:grpSp>
      <p:grpSp>
        <p:nvGrpSpPr>
          <p:cNvPr id="854064" name="Group 48"/>
          <p:cNvGrpSpPr>
            <a:grpSpLocks/>
          </p:cNvGrpSpPr>
          <p:nvPr/>
        </p:nvGrpSpPr>
        <p:grpSpPr bwMode="auto">
          <a:xfrm>
            <a:off x="1522413" y="5254625"/>
            <a:ext cx="4818062" cy="227013"/>
            <a:chOff x="1247" y="2925"/>
            <a:chExt cx="3288" cy="142"/>
          </a:xfrm>
        </p:grpSpPr>
        <p:sp>
          <p:nvSpPr>
            <p:cNvPr id="107583" name="Line 49"/>
            <p:cNvSpPr>
              <a:spLocks noChangeShapeType="1"/>
            </p:cNvSpPr>
            <p:nvPr/>
          </p:nvSpPr>
          <p:spPr bwMode="auto">
            <a:xfrm>
              <a:off x="1247" y="3067"/>
              <a:ext cx="3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84" name="Text Box 50"/>
            <p:cNvSpPr txBox="1">
              <a:spLocks noChangeArrowheads="1"/>
            </p:cNvSpPr>
            <p:nvPr/>
          </p:nvSpPr>
          <p:spPr bwMode="auto">
            <a:xfrm>
              <a:off x="3827" y="2925"/>
              <a:ext cx="113" cy="11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200">
                  <a:solidFill>
                    <a:srgbClr val="FF0000"/>
                  </a:solidFill>
                </a:rPr>
                <a:t>2</a:t>
              </a:r>
              <a:r>
                <a:rPr lang="de-DE" altLang="de-DE" sz="1200">
                  <a:solidFill>
                    <a:srgbClr val="FF0000"/>
                  </a:solidFill>
                  <a:cs typeface="Arial" charset="0"/>
                </a:rPr>
                <a:t>′</a:t>
              </a:r>
            </a:p>
          </p:txBody>
        </p:sp>
      </p:grpSp>
      <p:grpSp>
        <p:nvGrpSpPr>
          <p:cNvPr id="854067" name="Group 51"/>
          <p:cNvGrpSpPr>
            <a:grpSpLocks/>
          </p:cNvGrpSpPr>
          <p:nvPr/>
        </p:nvGrpSpPr>
        <p:grpSpPr bwMode="auto">
          <a:xfrm>
            <a:off x="4805363" y="4221163"/>
            <a:ext cx="290512" cy="1395412"/>
            <a:chOff x="3486" y="2273"/>
            <a:chExt cx="199" cy="879"/>
          </a:xfrm>
        </p:grpSpPr>
        <p:sp>
          <p:nvSpPr>
            <p:cNvPr id="107581" name="Line 52"/>
            <p:cNvSpPr>
              <a:spLocks noChangeShapeType="1"/>
            </p:cNvSpPr>
            <p:nvPr/>
          </p:nvSpPr>
          <p:spPr bwMode="auto">
            <a:xfrm>
              <a:off x="3515" y="2273"/>
              <a:ext cx="0" cy="87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82" name="Text Box 53"/>
            <p:cNvSpPr txBox="1">
              <a:spLocks noChangeArrowheads="1"/>
            </p:cNvSpPr>
            <p:nvPr/>
          </p:nvSpPr>
          <p:spPr bwMode="auto">
            <a:xfrm>
              <a:off x="3486" y="2670"/>
              <a:ext cx="199" cy="1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87281" tIns="43641" rIns="87281" bIns="43641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200">
                  <a:solidFill>
                    <a:srgbClr val="FF0000"/>
                  </a:solidFill>
                </a:rPr>
                <a:t>1</a:t>
              </a:r>
              <a:r>
                <a:rPr lang="de-DE" altLang="de-DE" sz="1200">
                  <a:solidFill>
                    <a:srgbClr val="FF0000"/>
                  </a:solidFill>
                  <a:cs typeface="Arial" charset="0"/>
                </a:rPr>
                <a:t>′</a:t>
              </a:r>
            </a:p>
          </p:txBody>
        </p:sp>
      </p:grpSp>
      <p:grpSp>
        <p:nvGrpSpPr>
          <p:cNvPr id="854070" name="Group 54"/>
          <p:cNvGrpSpPr>
            <a:grpSpLocks/>
          </p:cNvGrpSpPr>
          <p:nvPr/>
        </p:nvGrpSpPr>
        <p:grpSpPr bwMode="auto">
          <a:xfrm>
            <a:off x="5883275" y="2239963"/>
            <a:ext cx="209550" cy="3781425"/>
            <a:chOff x="4223" y="1026"/>
            <a:chExt cx="142" cy="2381"/>
          </a:xfrm>
        </p:grpSpPr>
        <p:sp>
          <p:nvSpPr>
            <p:cNvPr id="107579" name="Line 55"/>
            <p:cNvSpPr>
              <a:spLocks noChangeShapeType="1"/>
            </p:cNvSpPr>
            <p:nvPr/>
          </p:nvSpPr>
          <p:spPr bwMode="auto">
            <a:xfrm>
              <a:off x="4223" y="1026"/>
              <a:ext cx="0" cy="23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80" name="Text Box 56"/>
            <p:cNvSpPr txBox="1">
              <a:spLocks noChangeArrowheads="1"/>
            </p:cNvSpPr>
            <p:nvPr/>
          </p:nvSpPr>
          <p:spPr bwMode="auto">
            <a:xfrm>
              <a:off x="4252" y="2699"/>
              <a:ext cx="113" cy="112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200">
                  <a:solidFill>
                    <a:srgbClr val="FF0000"/>
                  </a:solidFill>
                </a:rPr>
                <a:t>3</a:t>
              </a:r>
              <a:r>
                <a:rPr lang="de-DE" altLang="de-DE" sz="1200">
                  <a:solidFill>
                    <a:srgbClr val="FF0000"/>
                  </a:solidFill>
                  <a:cs typeface="Arial" charset="0"/>
                </a:rPr>
                <a:t>′</a:t>
              </a:r>
            </a:p>
          </p:txBody>
        </p:sp>
      </p:grpSp>
      <p:sp>
        <p:nvSpPr>
          <p:cNvPr id="107553" name="Text Box 57"/>
          <p:cNvSpPr txBox="1">
            <a:spLocks noChangeArrowheads="1"/>
          </p:cNvSpPr>
          <p:nvPr/>
        </p:nvSpPr>
        <p:spPr bwMode="auto">
          <a:xfrm>
            <a:off x="2022475" y="5707063"/>
            <a:ext cx="163513" cy="1778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200" b="1">
                <a:solidFill>
                  <a:schemeClr val="accent2"/>
                </a:solidFill>
              </a:rPr>
              <a:t>A</a:t>
            </a:r>
            <a:r>
              <a:rPr lang="de-DE" altLang="de-DE" sz="1200" b="1">
                <a:solidFill>
                  <a:schemeClr val="accent2"/>
                </a:solidFill>
                <a:cs typeface="Arial" charset="0"/>
              </a:rPr>
              <a:t>′</a:t>
            </a:r>
          </a:p>
        </p:txBody>
      </p:sp>
      <p:sp>
        <p:nvSpPr>
          <p:cNvPr id="107554" name="Text Box 58"/>
          <p:cNvSpPr txBox="1">
            <a:spLocks noChangeArrowheads="1"/>
          </p:cNvSpPr>
          <p:nvPr/>
        </p:nvSpPr>
        <p:spPr bwMode="auto">
          <a:xfrm>
            <a:off x="4762500" y="5707063"/>
            <a:ext cx="166688" cy="1778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200" b="1">
                <a:solidFill>
                  <a:srgbClr val="FF0000"/>
                </a:solidFill>
              </a:rPr>
              <a:t>B</a:t>
            </a:r>
            <a:r>
              <a:rPr lang="de-DE" altLang="de-DE" sz="1200" b="1">
                <a:solidFill>
                  <a:srgbClr val="FF0000"/>
                </a:solidFill>
                <a:cs typeface="Arial" charset="0"/>
              </a:rPr>
              <a:t>′</a:t>
            </a:r>
          </a:p>
        </p:txBody>
      </p:sp>
      <p:grpSp>
        <p:nvGrpSpPr>
          <p:cNvPr id="854075" name="Group 59"/>
          <p:cNvGrpSpPr>
            <a:grpSpLocks/>
          </p:cNvGrpSpPr>
          <p:nvPr/>
        </p:nvGrpSpPr>
        <p:grpSpPr bwMode="auto">
          <a:xfrm>
            <a:off x="3924300" y="4184650"/>
            <a:ext cx="333375" cy="1441450"/>
            <a:chOff x="2892" y="2251"/>
            <a:chExt cx="188" cy="1160"/>
          </a:xfrm>
        </p:grpSpPr>
        <p:sp>
          <p:nvSpPr>
            <p:cNvPr id="107577" name="Line 60"/>
            <p:cNvSpPr>
              <a:spLocks noChangeShapeType="1"/>
            </p:cNvSpPr>
            <p:nvPr/>
          </p:nvSpPr>
          <p:spPr bwMode="auto">
            <a:xfrm flipH="1">
              <a:off x="2892" y="2251"/>
              <a:ext cx="1" cy="11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07578" name="Text Box 61"/>
            <p:cNvSpPr txBox="1">
              <a:spLocks noChangeArrowheads="1"/>
            </p:cNvSpPr>
            <p:nvPr/>
          </p:nvSpPr>
          <p:spPr bwMode="auto">
            <a:xfrm>
              <a:off x="2893" y="2659"/>
              <a:ext cx="187" cy="2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87281" tIns="43641" rIns="87281" bIns="43641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de-DE" sz="1200">
                  <a:solidFill>
                    <a:srgbClr val="008000"/>
                  </a:solidFill>
                </a:rPr>
                <a:t>1′</a:t>
              </a:r>
            </a:p>
          </p:txBody>
        </p:sp>
      </p:grpSp>
      <p:grpSp>
        <p:nvGrpSpPr>
          <p:cNvPr id="854078" name="Group 62"/>
          <p:cNvGrpSpPr>
            <a:grpSpLocks/>
          </p:cNvGrpSpPr>
          <p:nvPr/>
        </p:nvGrpSpPr>
        <p:grpSpPr bwMode="auto">
          <a:xfrm>
            <a:off x="5389563" y="3105150"/>
            <a:ext cx="274637" cy="720725"/>
            <a:chOff x="3886" y="1570"/>
            <a:chExt cx="187" cy="454"/>
          </a:xfrm>
        </p:grpSpPr>
        <p:sp>
          <p:nvSpPr>
            <p:cNvPr id="107575" name="Line 63"/>
            <p:cNvSpPr>
              <a:spLocks noChangeShapeType="1"/>
            </p:cNvSpPr>
            <p:nvPr/>
          </p:nvSpPr>
          <p:spPr bwMode="auto">
            <a:xfrm>
              <a:off x="3891" y="1570"/>
              <a:ext cx="0" cy="45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07576" name="Text Box 64"/>
            <p:cNvSpPr txBox="1">
              <a:spLocks noChangeArrowheads="1"/>
            </p:cNvSpPr>
            <p:nvPr/>
          </p:nvSpPr>
          <p:spPr bwMode="auto">
            <a:xfrm>
              <a:off x="3886" y="1752"/>
              <a:ext cx="187" cy="1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87281" tIns="43641" rIns="87281" bIns="43641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de-DE" sz="1200">
                  <a:solidFill>
                    <a:srgbClr val="008000"/>
                  </a:solidFill>
                </a:rPr>
                <a:t>1</a:t>
              </a:r>
            </a:p>
          </p:txBody>
        </p:sp>
      </p:grpSp>
      <p:sp>
        <p:nvSpPr>
          <p:cNvPr id="854081" name="Line 65"/>
          <p:cNvSpPr>
            <a:spLocks noChangeShapeType="1"/>
          </p:cNvSpPr>
          <p:nvPr/>
        </p:nvSpPr>
        <p:spPr bwMode="auto">
          <a:xfrm>
            <a:off x="1543050" y="4340225"/>
            <a:ext cx="47847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54082" name="Line 66"/>
          <p:cNvSpPr>
            <a:spLocks noChangeShapeType="1"/>
          </p:cNvSpPr>
          <p:nvPr/>
        </p:nvSpPr>
        <p:spPr bwMode="auto">
          <a:xfrm>
            <a:off x="6008688" y="2259013"/>
            <a:ext cx="0" cy="37449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grpSp>
        <p:nvGrpSpPr>
          <p:cNvPr id="854083" name="Group 67"/>
          <p:cNvGrpSpPr>
            <a:grpSpLocks/>
          </p:cNvGrpSpPr>
          <p:nvPr/>
        </p:nvGrpSpPr>
        <p:grpSpPr bwMode="auto">
          <a:xfrm>
            <a:off x="2998788" y="3335338"/>
            <a:ext cx="3324225" cy="265112"/>
            <a:chOff x="2254" y="1715"/>
            <a:chExt cx="2268" cy="168"/>
          </a:xfrm>
        </p:grpSpPr>
        <p:sp>
          <p:nvSpPr>
            <p:cNvPr id="107573" name="Line 68"/>
            <p:cNvSpPr>
              <a:spLocks noChangeShapeType="1"/>
            </p:cNvSpPr>
            <p:nvPr/>
          </p:nvSpPr>
          <p:spPr bwMode="auto">
            <a:xfrm>
              <a:off x="2254" y="1752"/>
              <a:ext cx="22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07574" name="Text Box 69"/>
            <p:cNvSpPr txBox="1">
              <a:spLocks noChangeArrowheads="1"/>
            </p:cNvSpPr>
            <p:nvPr/>
          </p:nvSpPr>
          <p:spPr bwMode="auto">
            <a:xfrm>
              <a:off x="2621" y="1715"/>
              <a:ext cx="187" cy="1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87281" tIns="43641" rIns="87281" bIns="43641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71538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 sz="1200">
                  <a:solidFill>
                    <a:srgbClr val="008000"/>
                  </a:solidFill>
                </a:rPr>
                <a:t>2</a:t>
              </a:r>
              <a:endParaRPr lang="en-US" altLang="de-DE" sz="1200">
                <a:solidFill>
                  <a:srgbClr val="008000"/>
                </a:solidFill>
              </a:endParaRPr>
            </a:p>
          </p:txBody>
        </p:sp>
      </p:grpSp>
      <p:sp>
        <p:nvSpPr>
          <p:cNvPr id="854086" name="Text Box 70"/>
          <p:cNvSpPr txBox="1">
            <a:spLocks noChangeArrowheads="1"/>
          </p:cNvSpPr>
          <p:nvPr/>
        </p:nvSpPr>
        <p:spPr bwMode="auto">
          <a:xfrm>
            <a:off x="3136900" y="4313238"/>
            <a:ext cx="398463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  <a:spcBef>
                <a:spcPct val="50000"/>
              </a:spcBef>
            </a:pPr>
            <a:r>
              <a:rPr lang="en-US" altLang="de-DE" sz="1200">
                <a:solidFill>
                  <a:srgbClr val="008000"/>
                </a:solidFill>
              </a:rPr>
              <a:t>2′</a:t>
            </a:r>
          </a:p>
        </p:txBody>
      </p:sp>
      <p:sp>
        <p:nvSpPr>
          <p:cNvPr id="854087" name="Text Box 71"/>
          <p:cNvSpPr txBox="1">
            <a:spLocks noChangeArrowheads="1"/>
          </p:cNvSpPr>
          <p:nvPr/>
        </p:nvSpPr>
        <p:spPr bwMode="auto">
          <a:xfrm>
            <a:off x="5995988" y="3895725"/>
            <a:ext cx="274637" cy="266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  <a:spcBef>
                <a:spcPct val="50000"/>
              </a:spcBef>
            </a:pPr>
            <a:r>
              <a:rPr lang="de-DE" altLang="de-DE" sz="1200">
                <a:solidFill>
                  <a:srgbClr val="008000"/>
                </a:solidFill>
              </a:rPr>
              <a:t>3</a:t>
            </a:r>
            <a:endParaRPr lang="en-US" altLang="de-DE" sz="1200">
              <a:solidFill>
                <a:srgbClr val="008000"/>
              </a:solidFill>
            </a:endParaRPr>
          </a:p>
        </p:txBody>
      </p:sp>
      <p:grpSp>
        <p:nvGrpSpPr>
          <p:cNvPr id="854088" name="Group 72"/>
          <p:cNvGrpSpPr>
            <a:grpSpLocks/>
          </p:cNvGrpSpPr>
          <p:nvPr/>
        </p:nvGrpSpPr>
        <p:grpSpPr bwMode="auto">
          <a:xfrm>
            <a:off x="3935413" y="3105150"/>
            <a:ext cx="2060575" cy="1222375"/>
            <a:chOff x="2893" y="1570"/>
            <a:chExt cx="1406" cy="771"/>
          </a:xfrm>
        </p:grpSpPr>
        <p:sp>
          <p:nvSpPr>
            <p:cNvPr id="107568" name="Line 73"/>
            <p:cNvSpPr>
              <a:spLocks noChangeShapeType="1"/>
            </p:cNvSpPr>
            <p:nvPr/>
          </p:nvSpPr>
          <p:spPr bwMode="auto">
            <a:xfrm>
              <a:off x="3891" y="1570"/>
              <a:ext cx="0" cy="182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07569" name="Line 74"/>
            <p:cNvSpPr>
              <a:spLocks noChangeShapeType="1"/>
            </p:cNvSpPr>
            <p:nvPr/>
          </p:nvSpPr>
          <p:spPr bwMode="auto">
            <a:xfrm>
              <a:off x="3891" y="1752"/>
              <a:ext cx="408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07570" name="Line 75"/>
            <p:cNvSpPr>
              <a:spLocks noChangeShapeType="1"/>
            </p:cNvSpPr>
            <p:nvPr/>
          </p:nvSpPr>
          <p:spPr bwMode="auto">
            <a:xfrm>
              <a:off x="4299" y="1752"/>
              <a:ext cx="0" cy="589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07571" name="Line 76"/>
            <p:cNvSpPr>
              <a:spLocks noChangeShapeType="1"/>
            </p:cNvSpPr>
            <p:nvPr/>
          </p:nvSpPr>
          <p:spPr bwMode="auto">
            <a:xfrm flipH="1">
              <a:off x="2893" y="2341"/>
              <a:ext cx="140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07572" name="Line 77"/>
            <p:cNvSpPr>
              <a:spLocks noChangeShapeType="1"/>
            </p:cNvSpPr>
            <p:nvPr/>
          </p:nvSpPr>
          <p:spPr bwMode="auto">
            <a:xfrm flipV="1">
              <a:off x="2893" y="2251"/>
              <a:ext cx="0" cy="9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</p:grpSp>
      <p:sp>
        <p:nvSpPr>
          <p:cNvPr id="854094" name="Line 78"/>
          <p:cNvSpPr>
            <a:spLocks noChangeShapeType="1"/>
          </p:cNvSpPr>
          <p:nvPr/>
        </p:nvSpPr>
        <p:spPr bwMode="auto">
          <a:xfrm>
            <a:off x="3203575" y="3140075"/>
            <a:ext cx="0" cy="24717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54095" name="Text Box 79"/>
          <p:cNvSpPr txBox="1">
            <a:spLocks noChangeArrowheads="1"/>
          </p:cNvSpPr>
          <p:nvPr/>
        </p:nvSpPr>
        <p:spPr bwMode="auto">
          <a:xfrm>
            <a:off x="2971800" y="3789363"/>
            <a:ext cx="44767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>
              <a:lnSpc>
                <a:spcPct val="100000"/>
              </a:lnSpc>
              <a:spcBef>
                <a:spcPct val="50000"/>
              </a:spcBef>
            </a:pPr>
            <a:r>
              <a:rPr lang="de-DE" altLang="de-DE" sz="1200">
                <a:solidFill>
                  <a:srgbClr val="008000"/>
                </a:solidFill>
              </a:rPr>
              <a:t>3‘</a:t>
            </a:r>
            <a:endParaRPr lang="en-US" altLang="de-DE" sz="1200">
              <a:solidFill>
                <a:srgbClr val="008000"/>
              </a:solidFill>
            </a:endParaRPr>
          </a:p>
        </p:txBody>
      </p:sp>
      <p:grpSp>
        <p:nvGrpSpPr>
          <p:cNvPr id="854099" name="Group 83"/>
          <p:cNvGrpSpPr>
            <a:grpSpLocks/>
          </p:cNvGrpSpPr>
          <p:nvPr/>
        </p:nvGrpSpPr>
        <p:grpSpPr bwMode="auto">
          <a:xfrm>
            <a:off x="3235325" y="1285875"/>
            <a:ext cx="3914775" cy="2049463"/>
            <a:chOff x="2038" y="810"/>
            <a:chExt cx="2466" cy="1291"/>
          </a:xfrm>
        </p:grpSpPr>
        <p:sp>
          <p:nvSpPr>
            <p:cNvPr id="107566" name="Line 81"/>
            <p:cNvSpPr>
              <a:spLocks noChangeShapeType="1"/>
            </p:cNvSpPr>
            <p:nvPr/>
          </p:nvSpPr>
          <p:spPr bwMode="auto">
            <a:xfrm flipH="1">
              <a:off x="2038" y="1158"/>
              <a:ext cx="1302" cy="943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>
              <a:spAutoFit/>
            </a:bodyPr>
            <a:lstStyle/>
            <a:p>
              <a:endParaRPr lang="de-DE"/>
            </a:p>
          </p:txBody>
        </p:sp>
        <p:sp>
          <p:nvSpPr>
            <p:cNvPr id="107567" name="Text Box 82"/>
            <p:cNvSpPr txBox="1">
              <a:spLocks noChangeArrowheads="1"/>
            </p:cNvSpPr>
            <p:nvPr/>
          </p:nvSpPr>
          <p:spPr bwMode="auto">
            <a:xfrm>
              <a:off x="3229" y="810"/>
              <a:ext cx="1275" cy="3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l">
                <a:lnSpc>
                  <a:spcPct val="100000"/>
                </a:lnSpc>
                <a:spcBef>
                  <a:spcPct val="50000"/>
                </a:spcBef>
              </a:pPr>
              <a:r>
                <a:rPr lang="de-DE" altLang="de-DE">
                  <a:solidFill>
                    <a:srgbClr val="008000"/>
                  </a:solidFill>
                </a:rPr>
                <a:t>Schnittpunkt mit längerem Weg</a:t>
              </a:r>
              <a:endParaRPr lang="en-US" altLang="de-DE">
                <a:solidFill>
                  <a:srgbClr val="008000"/>
                </a:solidFill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4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4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4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54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854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854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854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854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854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854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854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854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854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854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854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854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854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8" dur="500"/>
                                        <p:tgtEl>
                                          <p:spTgt spid="854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1" dur="500"/>
                                        <p:tgtEl>
                                          <p:spTgt spid="854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 nodeType="clickPar">
                      <p:stCondLst>
                        <p:cond delay="indefinite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6" dur="500"/>
                                        <p:tgtEl>
                                          <p:spTgt spid="854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9" dur="500"/>
                                        <p:tgtEl>
                                          <p:spTgt spid="854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 nodeType="clickPar">
                      <p:stCondLst>
                        <p:cond delay="indefinite"/>
                      </p:stCondLst>
                      <p:childTnLst>
                        <p:par>
                          <p:cTn id="1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4081" grpId="0" animBg="1"/>
      <p:bldP spid="854081" grpId="1" animBg="1"/>
      <p:bldP spid="854082" grpId="0" animBg="1"/>
      <p:bldP spid="854082" grpId="1" animBg="1"/>
      <p:bldP spid="854086" grpId="0"/>
      <p:bldP spid="854086" grpId="1"/>
      <p:bldP spid="854087" grpId="0"/>
      <p:bldP spid="854087" grpId="1"/>
      <p:bldP spid="854094" grpId="0" animBg="1"/>
      <p:bldP spid="854094" grpId="1" animBg="1"/>
      <p:bldP spid="854095" grpId="0"/>
      <p:bldP spid="854095" grpId="1"/>
    </p:bldLst>
  </p:timing>
</p:sld>
</file>

<file path=ppt/theme/theme1.xml><?xml version="1.0" encoding="utf-8"?>
<a:theme xmlns:a="http://schemas.openxmlformats.org/drawingml/2006/main" name="Präsentation Springer">
  <a:themeElements>
    <a:clrScheme name="">
      <a:dk1>
        <a:srgbClr val="000000"/>
      </a:dk1>
      <a:lt1>
        <a:srgbClr val="FFFFFF"/>
      </a:lt1>
      <a:dk2>
        <a:srgbClr val="FFFFFF"/>
      </a:dk2>
      <a:lt2>
        <a:srgbClr val="FFFFFF"/>
      </a:lt2>
      <a:accent1>
        <a:srgbClr val="7D95CA"/>
      </a:accent1>
      <a:accent2>
        <a:srgbClr val="1860AB"/>
      </a:accent2>
      <a:accent3>
        <a:srgbClr val="FFFFFF"/>
      </a:accent3>
      <a:accent4>
        <a:srgbClr val="000000"/>
      </a:accent4>
      <a:accent5>
        <a:srgbClr val="BFC8E1"/>
      </a:accent5>
      <a:accent6>
        <a:srgbClr val="15569B"/>
      </a:accent6>
      <a:hlink>
        <a:srgbClr val="4E80BA"/>
      </a:hlink>
      <a:folHlink>
        <a:srgbClr val="7D95CA"/>
      </a:folHlink>
    </a:clrScheme>
    <a:fontScheme name="Präsentation Springer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191084" tIns="44939" rIns="89877" bIns="67941" numCol="1" anchor="t" anchorCtr="0" compatLnSpc="1">
        <a:prstTxWarp prst="textNoShape">
          <a:avLst/>
        </a:prstTxWarp>
        <a:spAutoFit/>
      </a:bodyPr>
      <a:lstStyle>
        <a:defPPr marL="0" marR="0" indent="0" algn="ctr" defTabSz="898525" rtl="0" eaLnBrk="0" fontAlgn="base" latinLnBrk="0" hangingPunct="0">
          <a:lnSpc>
            <a:spcPts val="235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7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191084" tIns="44939" rIns="89877" bIns="67941" numCol="1" anchor="t" anchorCtr="0" compatLnSpc="1">
        <a:prstTxWarp prst="textNoShape">
          <a:avLst/>
        </a:prstTxWarp>
        <a:spAutoFit/>
      </a:bodyPr>
      <a:lstStyle>
        <a:defPPr marL="0" marR="0" indent="0" algn="ctr" defTabSz="898525" rtl="0" eaLnBrk="0" fontAlgn="base" latinLnBrk="0" hangingPunct="0">
          <a:lnSpc>
            <a:spcPts val="235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7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Präsentation Springer 1">
        <a:dk1>
          <a:srgbClr val="000000"/>
        </a:dk1>
        <a:lt1>
          <a:srgbClr val="FFFFFF"/>
        </a:lt1>
        <a:dk2>
          <a:srgbClr val="104781"/>
        </a:dk2>
        <a:lt2>
          <a:srgbClr val="073668"/>
        </a:lt2>
        <a:accent1>
          <a:srgbClr val="18589C"/>
        </a:accent1>
        <a:accent2>
          <a:srgbClr val="2269B5"/>
        </a:accent2>
        <a:accent3>
          <a:srgbClr val="FFFFFF"/>
        </a:accent3>
        <a:accent4>
          <a:srgbClr val="000000"/>
        </a:accent4>
        <a:accent5>
          <a:srgbClr val="ABB4CB"/>
        </a:accent5>
        <a:accent6>
          <a:srgbClr val="1E5EA4"/>
        </a:accent6>
        <a:hlink>
          <a:srgbClr val="7D95CA"/>
        </a:hlink>
        <a:folHlink>
          <a:srgbClr val="EF2614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6735</Words>
  <Application>Microsoft Office PowerPoint</Application>
  <PresentationFormat>Bildschirmpräsentation (4:3)</PresentationFormat>
  <Paragraphs>2375</Paragraphs>
  <Slides>126</Slides>
  <Notes>5</Notes>
  <HiddenSlides>0</HiddenSlides>
  <MMClips>0</MMClips>
  <ScaleCrop>false</ScaleCrop>
  <HeadingPairs>
    <vt:vector size="8" baseType="variant">
      <vt:variant>
        <vt:lpstr>Verwendete Schriftarten</vt:lpstr>
      </vt:variant>
      <vt:variant>
        <vt:i4>6</vt:i4>
      </vt:variant>
      <vt:variant>
        <vt:lpstr>Design</vt:lpstr>
      </vt:variant>
      <vt:variant>
        <vt:i4>1</vt:i4>
      </vt:variant>
      <vt:variant>
        <vt:lpstr>Eingebettete OLE-Server</vt:lpstr>
      </vt:variant>
      <vt:variant>
        <vt:i4>2</vt:i4>
      </vt:variant>
      <vt:variant>
        <vt:lpstr>Folientitel</vt:lpstr>
      </vt:variant>
      <vt:variant>
        <vt:i4>126</vt:i4>
      </vt:variant>
    </vt:vector>
  </HeadingPairs>
  <TitlesOfParts>
    <vt:vector size="135" baseType="lpstr">
      <vt:lpstr>Arial</vt:lpstr>
      <vt:lpstr>Monotype Sorts</vt:lpstr>
      <vt:lpstr>Symbol</vt:lpstr>
      <vt:lpstr>Times</vt:lpstr>
      <vt:lpstr>Times New Roman</vt:lpstr>
      <vt:lpstr>Wingdings</vt:lpstr>
      <vt:lpstr>Präsentation Springer</vt:lpstr>
      <vt:lpstr>Formel</vt:lpstr>
      <vt:lpstr>Dokument</vt:lpstr>
      <vt:lpstr>Gliederung Kapitel 7 – Flächenverdrahtung</vt:lpstr>
      <vt:lpstr>7.1 Einführung</vt:lpstr>
      <vt:lpstr>7.1 Einführung</vt:lpstr>
      <vt:lpstr>7.1 Einführung</vt:lpstr>
      <vt:lpstr>7.1 Einführung</vt:lpstr>
      <vt:lpstr>7.2 Begriffsbestimmungen</vt:lpstr>
      <vt:lpstr>7.2 Begriffsbestimmungen</vt:lpstr>
      <vt:lpstr>7.2 Begriffsbestimmungen</vt:lpstr>
      <vt:lpstr>7.2 Begriffsbestimmungen</vt:lpstr>
      <vt:lpstr>7.2 Begriffsbestimmungen</vt:lpstr>
      <vt:lpstr>7.2 Begriffsbestimmungen</vt:lpstr>
      <vt:lpstr>7.2 Begriffsbestimmungen</vt:lpstr>
      <vt:lpstr>7.2 Begriffsbestimmungen</vt:lpstr>
      <vt:lpstr>Kapitel 7 – Flächenverdrahtung</vt:lpstr>
      <vt:lpstr>7.3 Festlegung der Netzreihenfolge</vt:lpstr>
      <vt:lpstr>7.3 Festlegung der Netzreihenfolge: Beispiel</vt:lpstr>
      <vt:lpstr>7.3 Festlegung der Netzreihenfolge: Beispiel</vt:lpstr>
      <vt:lpstr>7.3 Festlegung der Netzreihenfolge</vt:lpstr>
      <vt:lpstr>7.3 Festlegung der Netzreihenfolge</vt:lpstr>
      <vt:lpstr>7.3 Festlegung der Netzreihenfolge</vt:lpstr>
      <vt:lpstr>7.3 Festlegung der Netzreihenfolge</vt:lpstr>
      <vt:lpstr>Kapitel 7 – Flächenverdrahtung</vt:lpstr>
      <vt:lpstr>7.4 Manhattan- und euklidische Metrik</vt:lpstr>
      <vt:lpstr>7.4 Manhattan- und euklidische Metrik</vt:lpstr>
      <vt:lpstr>7.4 Manhattan- und euklidische Metrik</vt:lpstr>
      <vt:lpstr>7.4 Manhattan- und euklidische Metrik</vt:lpstr>
      <vt:lpstr>7.4 Manhattan- und euklidische Metrik</vt:lpstr>
      <vt:lpstr>Kapitel 7 – Flächenverdrahtung</vt:lpstr>
      <vt:lpstr>7.5 Verdrahtung der Versorgungsnetze</vt:lpstr>
      <vt:lpstr>7.5 Verdrahtung der Versorgungsnetze</vt:lpstr>
      <vt:lpstr>7.5 Verdrahtung der Versorgungsnetze</vt:lpstr>
      <vt:lpstr>7.5 Verdrahtung der Versorgungsnetze</vt:lpstr>
      <vt:lpstr>7.5 Verdrahtung der Versorgungsnetze</vt:lpstr>
      <vt:lpstr>7.5 Verdrahtung der Versorgungsnetze</vt:lpstr>
      <vt:lpstr>Kapitel 7 – Flächenverdrahtung</vt:lpstr>
      <vt:lpstr>7.6 Optimierungsziele</vt:lpstr>
      <vt:lpstr>Kapitel 7 – Flächenverdrahtung</vt:lpstr>
      <vt:lpstr>7.7 Sequentielle Verdrahtungsalgorithmen</vt:lpstr>
      <vt:lpstr>7.7.1 Rasterverdrahtung nach Lee</vt:lpstr>
      <vt:lpstr>7.7.1 Rasterverdrahtung nach Lee</vt:lpstr>
      <vt:lpstr>7.7.1 Rasterverdrahtung nach Lee</vt:lpstr>
      <vt:lpstr>7.7.1 Rasterverdrahtung nach Lee</vt:lpstr>
      <vt:lpstr>7.7.1 Rasterverdrahtung nach Lee</vt:lpstr>
      <vt:lpstr>7.7.1 Rasterverdrahtung nach Lee</vt:lpstr>
      <vt:lpstr>7.7.1 Rasterverdrahtung nach Lee: Beispiel</vt:lpstr>
      <vt:lpstr>7.7.1 Rasterverdrahtung nach Lee: Beispiel</vt:lpstr>
      <vt:lpstr>7.7.1 Rasterverdrahtung nach Lee: Beispiel</vt:lpstr>
      <vt:lpstr>7.7.1 Rasterverdrahtung nach Lee: Beispiel</vt:lpstr>
      <vt:lpstr>7.7.1  Rasterverdrahtung nach Lee: Modifikationen</vt:lpstr>
      <vt:lpstr>7.7.1  Rasterverdrahtung nach Lee: Modifikationen</vt:lpstr>
      <vt:lpstr>7.7.1  Rasterverdrahtung nach Lee: Modifikationen</vt:lpstr>
      <vt:lpstr>7.7.1  Rasterverdrahtung nach Lee: Modifikationen</vt:lpstr>
      <vt:lpstr>7.7.1  Rasterverdrahtung nach Lee: Modifikationen</vt:lpstr>
      <vt:lpstr>7.7.1  Rasterverdrahtung nach Lee: Multi-Pin-Netze</vt:lpstr>
      <vt:lpstr>7.7.1  Rasterverdrahtung nach Lee: Multi-Pin-Netze</vt:lpstr>
      <vt:lpstr>7.7.1  Rasterverdrahtung nach Lee: Multi-Pin-Netze</vt:lpstr>
      <vt:lpstr>7.7.1  Rasterverdrahtung nach Lee: Multi-Pin-Netze</vt:lpstr>
      <vt:lpstr>7.7.1  Rasterverdrahtung nach Lee: Multi-Pin-Netze</vt:lpstr>
      <vt:lpstr>7.7.1  Rasterverdrahtung nach Lee: Multi-Pin-Netze</vt:lpstr>
      <vt:lpstr>7.7.2  Rasterverdrahtung mit Wegwichtung</vt:lpstr>
      <vt:lpstr>7.7.2  Rasterverdrahtung mit Wegwichtung</vt:lpstr>
      <vt:lpstr>7.7.2  Rasterverdrahtung mit Wegwichtung</vt:lpstr>
      <vt:lpstr>7.7.2  Rasterverdrahtung mit Wegwichtung: Beispiel</vt:lpstr>
      <vt:lpstr>7.7.2  Rasterverdrahtung mit Wegwichtung: Beispiel</vt:lpstr>
      <vt:lpstr>7.7.2  Rasterverdrahtung mit Wegwichtung: Beispiel</vt:lpstr>
      <vt:lpstr>7.7.2  Rasterverdrahtung mit Wegwichtung: Beispiel</vt:lpstr>
      <vt:lpstr>7.7.2  Rasterverdrahtung mit Wegwichtung: Beispiel</vt:lpstr>
      <vt:lpstr>7.7.2  Rasterverdrahtung mit Wegwichtung: Beispiel</vt:lpstr>
      <vt:lpstr>7.7.2  Rasterverdrahtung mit Wegwichtung: Beispiel</vt:lpstr>
      <vt:lpstr>7.7.2  Rasterverdrahtung mit Wegwichtung: Beispiel</vt:lpstr>
      <vt:lpstr>7.7.2  Rasterverdrahtung mit Wegwichtung: Beispiel</vt:lpstr>
      <vt:lpstr>7.7.2  Rasterverdrahtung mit Wegwichtung: Beispiel</vt:lpstr>
      <vt:lpstr>7.7.2  Rasterverdrahtung mit Wegwichtung: Beispiel</vt:lpstr>
      <vt:lpstr>7.7.2  Rasterverdrahtung mit Wegwichtung: Beispiel</vt:lpstr>
      <vt:lpstr>7.7.2  Rasterverdrahtung mit Wegwichtung: Adaptive Optimierung</vt:lpstr>
      <vt:lpstr>7.7.2  Rasterverdrahtung mit Wegwichtung: Adaptive Optimierung</vt:lpstr>
      <vt:lpstr>7.7.2  Rasterverdrahtung mit Wegwichtung: Adaptive Optimierung</vt:lpstr>
      <vt:lpstr>7.7.3 Linienverdrahtung</vt:lpstr>
      <vt:lpstr>7.7.3 Linienverdrahtung</vt:lpstr>
      <vt:lpstr>7.7.3 Linienverdrahtung</vt:lpstr>
      <vt:lpstr>7.7.3 Linienverdrahtung</vt:lpstr>
      <vt:lpstr>7.7.3 Linienverdrahtung</vt:lpstr>
      <vt:lpstr>7.7.3 Linienverdrahtung</vt:lpstr>
      <vt:lpstr>7.7.3 Linienverdrahtung</vt:lpstr>
      <vt:lpstr>7.7.3 Linienverdrahtung: Mikami-Tabuchi-Algorithmus</vt:lpstr>
      <vt:lpstr>7.7.3 Linienverdrahtung: Mikami-Tabuchi-Algorithmus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7.7.3 Linienverdrahtung: Hightower-Algorithmus</vt:lpstr>
      <vt:lpstr>7.7.3 Linienverdrahtung: Hightower-Algorithmus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7.7.3 Linienverdrahtung: Hightower-Algorithmus</vt:lpstr>
      <vt:lpstr>Kapitel 7 – Flächenverdrahtung</vt:lpstr>
      <vt:lpstr>Kapitel 7 – Flächenverdrahtung</vt:lpstr>
      <vt:lpstr>7.8 Quasiparallele Verdrahtung: Beispiel</vt:lpstr>
      <vt:lpstr>7.8 Quasiparallele Verdrahtung</vt:lpstr>
      <vt:lpstr>7.8.1 Hierarchische Verdrahtung</vt:lpstr>
      <vt:lpstr>7.8.1 Hierarchische Verdrahtung: Beispiel</vt:lpstr>
      <vt:lpstr>7.8.2 Rip-Up and Reroute</vt:lpstr>
      <vt:lpstr>7.8.2 Rip-Up and Reroute: Minimale Netzauftrennung – Beispiel </vt:lpstr>
      <vt:lpstr>Kapitel 7 – Flächenverdrahtung</vt:lpstr>
      <vt:lpstr>7.9 Dreidimensionale Verdrahtung</vt:lpstr>
      <vt:lpstr>7.9 Dreidimensionale Verdrahtung</vt:lpstr>
      <vt:lpstr>7.9 Dreidimensionale Verdrahtung</vt:lpstr>
      <vt:lpstr>7.9 Dreidimensionale Verdrahtung</vt:lpstr>
      <vt:lpstr>7.9 Dreidimensionale Verdrahtung</vt:lpstr>
      <vt:lpstr>7.9 Dreidimensionale Verdrahtung</vt:lpstr>
      <vt:lpstr>PowerPoint-Präsentation</vt:lpstr>
      <vt:lpstr>Kapitel 7 – Flächenverdrahtung</vt:lpstr>
      <vt:lpstr>7.10 X-Verdrahtung</vt:lpstr>
      <vt:lpstr>7.10.1 Oktilineare Steinerbäume</vt:lpstr>
      <vt:lpstr>7.10.1 Oktilineare Steinerbäume</vt:lpstr>
      <vt:lpstr>7.10.1 Oktilineare Steinerbäume: Beispiel</vt:lpstr>
      <vt:lpstr>7.10.1 Oktilineare Steinerbäume: Beispiel</vt:lpstr>
      <vt:lpstr>7.10.1 Oktilineare Steinerbäume: Beispiel</vt:lpstr>
      <vt:lpstr>7.10.1 Oktilineare Steinerbäume: Beispiel</vt:lpstr>
      <vt:lpstr>7.10.2 Oktilineare Wegsuche</vt:lpstr>
      <vt:lpstr>7.10.2 Oktilineare Wegsuche</vt:lpstr>
      <vt:lpstr>Zusammenfassung Kapitel 7 – Flächenverdrahtung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Layoutsynthese elektronischer Schaltungen, Springer Verlag</dc:title>
  <dc:subject>Kap. 7 -- Flächenverdrahtung</dc:subject>
  <dc:creator>Jens Lienig</dc:creator>
  <cp:lastModifiedBy>JL L</cp:lastModifiedBy>
  <cp:revision>89</cp:revision>
  <dcterms:created xsi:type="dcterms:W3CDTF">2006-01-19T09:34:56Z</dcterms:created>
  <dcterms:modified xsi:type="dcterms:W3CDTF">2024-03-20T11:59:27Z</dcterms:modified>
</cp:coreProperties>
</file>